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30" r:id="rId64"/>
    <p:sldId id="322" r:id="rId65"/>
    <p:sldId id="323" r:id="rId66"/>
    <p:sldId id="324" r:id="rId67"/>
    <p:sldId id="325" r:id="rId68"/>
    <p:sldId id="326" r:id="rId69"/>
    <p:sldId id="327" r:id="rId70"/>
    <p:sldId id="328" r:id="rId71"/>
    <p:sldId id="331" r:id="rId72"/>
    <p:sldId id="329"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83"/>
  </p:normalViewPr>
  <p:slideViewPr>
    <p:cSldViewPr>
      <p:cViewPr varScale="1">
        <p:scale>
          <a:sx n="90" d="100"/>
          <a:sy n="90" d="100"/>
        </p:scale>
        <p:origin x="632" y="192"/>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3504" y="19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CF44396-8234-624D-9347-725836CEC3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E67C2FDC-EA47-1D4D-8B0A-83CF828271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A6B5CB-1D84-F649-926A-E7CEE5FA6939}" type="datetimeFigureOut">
              <a:rPr kumimoji="1" lang="zh-CN" altLang="en-US" smtClean="0"/>
              <a:t>2018/9/17</a:t>
            </a:fld>
            <a:endParaRPr kumimoji="1" lang="zh-CN" altLang="en-US"/>
          </a:p>
        </p:txBody>
      </p:sp>
      <p:sp>
        <p:nvSpPr>
          <p:cNvPr id="4" name="页脚占位符 3">
            <a:extLst>
              <a:ext uri="{FF2B5EF4-FFF2-40B4-BE49-F238E27FC236}">
                <a16:creationId xmlns:a16="http://schemas.microsoft.com/office/drawing/2014/main" id="{78F0DA1D-1567-4A4E-9E86-D2B1631C54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6FBD4E97-1BAF-9E48-B266-F7927A7080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ED0FB4-207C-104E-8406-35F0E47689D0}" type="slidenum">
              <a:rPr kumimoji="1" lang="zh-CN" altLang="en-US" smtClean="0"/>
              <a:t>‹#›</a:t>
            </a:fld>
            <a:endParaRPr kumimoji="1" lang="zh-CN" altLang="en-US"/>
          </a:p>
        </p:txBody>
      </p:sp>
    </p:spTree>
    <p:extLst>
      <p:ext uri="{BB962C8B-B14F-4D97-AF65-F5344CB8AC3E}">
        <p14:creationId xmlns:p14="http://schemas.microsoft.com/office/powerpoint/2010/main" val="800182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8920D-69CC-2B4D-BD34-B5307E4A9158}" type="datetimeFigureOut">
              <a:rPr kumimoji="1" lang="zh-CN" altLang="en-US" smtClean="0"/>
              <a:t>2018/9/17</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5FD9F-B46F-8543-9430-DB974EA1BE4B}" type="slidenum">
              <a:rPr kumimoji="1" lang="zh-CN" altLang="en-US" smtClean="0"/>
              <a:t>‹#›</a:t>
            </a:fld>
            <a:endParaRPr kumimoji="1" lang="zh-CN" altLang="en-US"/>
          </a:p>
        </p:txBody>
      </p:sp>
    </p:spTree>
    <p:extLst>
      <p:ext uri="{BB962C8B-B14F-4D97-AF65-F5344CB8AC3E}">
        <p14:creationId xmlns:p14="http://schemas.microsoft.com/office/powerpoint/2010/main" val="1305415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9B8169-973A-F343-B17C-8A7F361AF447}" type="datetime1">
              <a:rPr lang="zh-CN" altLang="en-US" smtClean="0"/>
              <a:t>2018/9/17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B42E8-AE0A-2B48-BA41-AF8514696A7B}" type="datetime1">
              <a:rPr lang="zh-CN" altLang="en-US" smtClean="0"/>
              <a:t>2018/9/17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E0BA2-AC77-2243-A4EC-E41DEB1888FA}" type="datetime1">
              <a:rPr lang="zh-CN" altLang="en-US" smtClean="0"/>
              <a:t>2018/9/17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E5C4-78C1-E341-A817-1376692985BD}" type="datetime1">
              <a:rPr lang="zh-CN" altLang="en-US" smtClean="0"/>
              <a:t>2018/9/17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55A9A2-2AF2-934F-A86C-F8A74D9816BA}" type="datetime1">
              <a:rPr lang="zh-CN" altLang="en-US" smtClean="0"/>
              <a:t>2018/9/17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DF40BA-D784-1A46-99A7-3D7CB502F6A6}" type="datetime1">
              <a:rPr lang="zh-CN" altLang="en-US" smtClean="0"/>
              <a:t>2018/9/17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45AD5-1A8F-834D-867F-1B7345D6ADE3}" type="datetime1">
              <a:rPr lang="zh-CN" altLang="en-US" smtClean="0"/>
              <a:t>2018/9/17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BBC1C-C864-3542-89A2-C2E540CDA27A}" type="datetime1">
              <a:rPr lang="zh-CN" altLang="en-US" smtClean="0"/>
              <a:t>2018/9/17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DE8C2-397E-7A42-BBB0-7F36856B6F43}" type="datetime1">
              <a:rPr lang="zh-CN" altLang="en-US" smtClean="0"/>
              <a:t>2018/9/17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CB564-3889-014E-8704-2E9AE07F54B4}" type="datetime1">
              <a:rPr lang="zh-CN" altLang="en-US" smtClean="0"/>
              <a:t>2018/9/17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18734-90CD-CB47-AE29-91520E5A148E}" type="datetime1">
              <a:rPr lang="zh-CN" altLang="en-US" smtClean="0"/>
              <a:t>2018/9/17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D1333-B9C6-0040-BBB9-1EF55BBC4EA3}" type="datetime1">
              <a:rPr lang="zh-CN" altLang="en-US" smtClean="0"/>
              <a:t>2018/9/17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r>
              <a:rPr lang="en-US" altLang="zh-CN" dirty="0"/>
              <a:t>/71</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1.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 Id="rId9" Type="http://schemas.openxmlformats.org/officeDocument/2006/relationships/image" Target="../media/image35.jpeg"/></Relationships>
</file>

<file path=ppt/slides/_rels/slide2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21475" y="11303"/>
            <a:ext cx="8896351" cy="6780276"/>
          </a:xfrm>
          <a:custGeom>
            <a:avLst/>
            <a:gdLst>
              <a:gd name="connsiteX0" fmla="*/ 6299454 w 8896351"/>
              <a:gd name="connsiteY0" fmla="*/ 0 h 6780276"/>
              <a:gd name="connsiteX1" fmla="*/ 0 w 8896351"/>
              <a:gd name="connsiteY1" fmla="*/ 1826514 h 6780276"/>
              <a:gd name="connsiteX2" fmla="*/ 4841748 w 8896351"/>
              <a:gd name="connsiteY2" fmla="*/ 6780276 h 6780276"/>
              <a:gd name="connsiteX3" fmla="*/ 8896350 w 8896351"/>
              <a:gd name="connsiteY3" fmla="*/ 2107692 h 6780276"/>
              <a:gd name="connsiteX4" fmla="*/ 6299454 w 8896351"/>
              <a:gd name="connsiteY4" fmla="*/ 0 h 678027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896351" h="6780276">
                <a:moveTo>
                  <a:pt x="6299454" y="0"/>
                </a:moveTo>
                <a:lnTo>
                  <a:pt x="0" y="1826514"/>
                </a:lnTo>
                <a:lnTo>
                  <a:pt x="4841748" y="6780276"/>
                </a:lnTo>
                <a:lnTo>
                  <a:pt x="8896350" y="2107692"/>
                </a:lnTo>
                <a:lnTo>
                  <a:pt x="6299454"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281317" y="279527"/>
            <a:ext cx="3572256" cy="1614678"/>
          </a:xfrm>
          <a:custGeom>
            <a:avLst/>
            <a:gdLst>
              <a:gd name="connsiteX0" fmla="*/ 3572256 w 3572256"/>
              <a:gd name="connsiteY0" fmla="*/ 1540764 h 1614678"/>
              <a:gd name="connsiteX1" fmla="*/ 3194303 w 3572256"/>
              <a:gd name="connsiteY1" fmla="*/ 1240536 h 1614678"/>
              <a:gd name="connsiteX2" fmla="*/ 2501646 w 3572256"/>
              <a:gd name="connsiteY2" fmla="*/ 819150 h 1614678"/>
              <a:gd name="connsiteX3" fmla="*/ 319278 w 3572256"/>
              <a:gd name="connsiteY3" fmla="*/ 0 h 1614678"/>
              <a:gd name="connsiteX4" fmla="*/ 103632 w 3572256"/>
              <a:gd name="connsiteY4" fmla="*/ 78486 h 1614678"/>
              <a:gd name="connsiteX5" fmla="*/ 0 w 3572256"/>
              <a:gd name="connsiteY5" fmla="*/ 323850 h 1614678"/>
              <a:gd name="connsiteX6" fmla="*/ 126492 w 3572256"/>
              <a:gd name="connsiteY6" fmla="*/ 604266 h 1614678"/>
              <a:gd name="connsiteX7" fmla="*/ 2564130 w 3572256"/>
              <a:gd name="connsiteY7" fmla="*/ 1594865 h 1614678"/>
              <a:gd name="connsiteX8" fmla="*/ 3099815 w 3572256"/>
              <a:gd name="connsiteY8" fmla="*/ 1532382 h 1614678"/>
              <a:gd name="connsiteX9" fmla="*/ 3531870 w 3572256"/>
              <a:gd name="connsiteY9" fmla="*/ 1614678 h 1614678"/>
              <a:gd name="connsiteX10" fmla="*/ 3572256 w 3572256"/>
              <a:gd name="connsiteY10" fmla="*/ 1540764 h 161467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3572256" h="1614678">
                <a:moveTo>
                  <a:pt x="3572256" y="1540764"/>
                </a:moveTo>
                <a:lnTo>
                  <a:pt x="3194303" y="1240536"/>
                </a:lnTo>
                <a:lnTo>
                  <a:pt x="2501646" y="819150"/>
                </a:lnTo>
                <a:lnTo>
                  <a:pt x="319278" y="0"/>
                </a:lnTo>
                <a:lnTo>
                  <a:pt x="103632" y="78486"/>
                </a:lnTo>
                <a:lnTo>
                  <a:pt x="0" y="323850"/>
                </a:lnTo>
                <a:lnTo>
                  <a:pt x="126492" y="604266"/>
                </a:lnTo>
                <a:lnTo>
                  <a:pt x="2564130" y="1594865"/>
                </a:lnTo>
                <a:lnTo>
                  <a:pt x="3099815" y="1532382"/>
                </a:lnTo>
                <a:lnTo>
                  <a:pt x="3531870" y="1614678"/>
                </a:lnTo>
                <a:lnTo>
                  <a:pt x="3572256" y="1540764"/>
                </a:lnTo>
              </a:path>
            </a:pathLst>
          </a:custGeom>
          <a:solidFill>
            <a:srgbClr val="F9F9F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263791" y="412876"/>
            <a:ext cx="3562350" cy="1598676"/>
          </a:xfrm>
          <a:custGeom>
            <a:avLst/>
            <a:gdLst>
              <a:gd name="connsiteX0" fmla="*/ 307848 w 3562350"/>
              <a:gd name="connsiteY0" fmla="*/ 0 h 1598676"/>
              <a:gd name="connsiteX1" fmla="*/ 2990088 w 3562350"/>
              <a:gd name="connsiteY1" fmla="*/ 1010412 h 1598676"/>
              <a:gd name="connsiteX2" fmla="*/ 3208020 w 3562350"/>
              <a:gd name="connsiteY2" fmla="*/ 1242822 h 1598676"/>
              <a:gd name="connsiteX3" fmla="*/ 3562350 w 3562350"/>
              <a:gd name="connsiteY3" fmla="*/ 1542288 h 1598676"/>
              <a:gd name="connsiteX4" fmla="*/ 3515106 w 3562350"/>
              <a:gd name="connsiteY4" fmla="*/ 1598676 h 1598676"/>
              <a:gd name="connsiteX5" fmla="*/ 3032760 w 3562350"/>
              <a:gd name="connsiteY5" fmla="*/ 1532382 h 1598676"/>
              <a:gd name="connsiteX6" fmla="*/ 2571750 w 3562350"/>
              <a:gd name="connsiteY6" fmla="*/ 1579626 h 1598676"/>
              <a:gd name="connsiteX7" fmla="*/ 94488 w 3562350"/>
              <a:gd name="connsiteY7" fmla="*/ 580644 h 1598676"/>
              <a:gd name="connsiteX8" fmla="*/ 0 w 3562350"/>
              <a:gd name="connsiteY8" fmla="*/ 292608 h 1598676"/>
              <a:gd name="connsiteX9" fmla="*/ 103632 w 3562350"/>
              <a:gd name="connsiteY9" fmla="*/ 62484 h 1598676"/>
              <a:gd name="connsiteX10" fmla="*/ 307848 w 3562350"/>
              <a:gd name="connsiteY10" fmla="*/ 0 h 15986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3562350" h="1598676">
                <a:moveTo>
                  <a:pt x="307848" y="0"/>
                </a:moveTo>
                <a:lnTo>
                  <a:pt x="2990088" y="1010412"/>
                </a:lnTo>
                <a:lnTo>
                  <a:pt x="3208020" y="1242822"/>
                </a:lnTo>
                <a:lnTo>
                  <a:pt x="3562350" y="1542288"/>
                </a:lnTo>
                <a:lnTo>
                  <a:pt x="3515106" y="1598676"/>
                </a:lnTo>
                <a:lnTo>
                  <a:pt x="3032760" y="1532382"/>
                </a:lnTo>
                <a:lnTo>
                  <a:pt x="2571750" y="1579626"/>
                </a:lnTo>
                <a:lnTo>
                  <a:pt x="94488" y="580644"/>
                </a:lnTo>
                <a:lnTo>
                  <a:pt x="0" y="292608"/>
                </a:lnTo>
                <a:lnTo>
                  <a:pt x="103632" y="62484"/>
                </a:lnTo>
                <a:lnTo>
                  <a:pt x="307848" y="0"/>
                </a:ln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752995" y="544702"/>
            <a:ext cx="2362200" cy="1459229"/>
          </a:xfrm>
          <a:custGeom>
            <a:avLst/>
            <a:gdLst>
              <a:gd name="connsiteX0" fmla="*/ 0 w 2362200"/>
              <a:gd name="connsiteY0" fmla="*/ 634746 h 1459229"/>
              <a:gd name="connsiteX1" fmla="*/ 2076450 w 2362200"/>
              <a:gd name="connsiteY1" fmla="*/ 1459229 h 1459229"/>
              <a:gd name="connsiteX2" fmla="*/ 2114550 w 2362200"/>
              <a:gd name="connsiteY2" fmla="*/ 1043178 h 1459229"/>
              <a:gd name="connsiteX3" fmla="*/ 2362200 w 2362200"/>
              <a:gd name="connsiteY3" fmla="*/ 824484 h 1459229"/>
              <a:gd name="connsiteX4" fmla="*/ 175260 w 2362200"/>
              <a:gd name="connsiteY4" fmla="*/ 0 h 1459229"/>
              <a:gd name="connsiteX5" fmla="*/ 0 w 2362200"/>
              <a:gd name="connsiteY5" fmla="*/ 248412 h 1459229"/>
              <a:gd name="connsiteX6" fmla="*/ 0 w 2362200"/>
              <a:gd name="connsiteY6" fmla="*/ 634746 h 145922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362200" h="1459229">
                <a:moveTo>
                  <a:pt x="0" y="634746"/>
                </a:moveTo>
                <a:lnTo>
                  <a:pt x="2076450" y="1459229"/>
                </a:lnTo>
                <a:lnTo>
                  <a:pt x="2114550" y="1043178"/>
                </a:lnTo>
                <a:lnTo>
                  <a:pt x="2362200" y="824484"/>
                </a:lnTo>
                <a:lnTo>
                  <a:pt x="175260" y="0"/>
                </a:lnTo>
                <a:lnTo>
                  <a:pt x="0" y="248412"/>
                </a:lnTo>
                <a:lnTo>
                  <a:pt x="0" y="63474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3183775" y="1481201"/>
            <a:ext cx="336042" cy="339851"/>
          </a:xfrm>
          <a:custGeom>
            <a:avLst/>
            <a:gdLst>
              <a:gd name="connsiteX0" fmla="*/ 246125 w 336042"/>
              <a:gd name="connsiteY0" fmla="*/ 0 h 339851"/>
              <a:gd name="connsiteX1" fmla="*/ 89154 w 336042"/>
              <a:gd name="connsiteY1" fmla="*/ 129539 h 339851"/>
              <a:gd name="connsiteX2" fmla="*/ 0 w 336042"/>
              <a:gd name="connsiteY2" fmla="*/ 339851 h 339851"/>
              <a:gd name="connsiteX3" fmla="*/ 179069 w 336042"/>
              <a:gd name="connsiteY3" fmla="*/ 314706 h 339851"/>
              <a:gd name="connsiteX4" fmla="*/ 230886 w 336042"/>
              <a:gd name="connsiteY4" fmla="*/ 165354 h 339851"/>
              <a:gd name="connsiteX5" fmla="*/ 336042 w 336042"/>
              <a:gd name="connsiteY5" fmla="*/ 53339 h 339851"/>
              <a:gd name="connsiteX6" fmla="*/ 246125 w 336042"/>
              <a:gd name="connsiteY6" fmla="*/ 0 h 3398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36042" h="339851">
                <a:moveTo>
                  <a:pt x="246125" y="0"/>
                </a:moveTo>
                <a:lnTo>
                  <a:pt x="89154" y="129539"/>
                </a:lnTo>
                <a:lnTo>
                  <a:pt x="0" y="339851"/>
                </a:lnTo>
                <a:lnTo>
                  <a:pt x="179069" y="314706"/>
                </a:lnTo>
                <a:lnTo>
                  <a:pt x="230886" y="165354"/>
                </a:lnTo>
                <a:lnTo>
                  <a:pt x="336042" y="53339"/>
                </a:lnTo>
                <a:lnTo>
                  <a:pt x="246125"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195973" y="233807"/>
            <a:ext cx="3787902" cy="1716024"/>
          </a:xfrm>
          <a:custGeom>
            <a:avLst/>
            <a:gdLst>
              <a:gd name="connsiteX0" fmla="*/ 350520 w 3787902"/>
              <a:gd name="connsiteY0" fmla="*/ 0 h 1716024"/>
              <a:gd name="connsiteX1" fmla="*/ 141732 w 3787902"/>
              <a:gd name="connsiteY1" fmla="*/ 101346 h 1716024"/>
              <a:gd name="connsiteX2" fmla="*/ 0 w 3787902"/>
              <a:gd name="connsiteY2" fmla="*/ 405384 h 1716024"/>
              <a:gd name="connsiteX3" fmla="*/ 150114 w 3787902"/>
              <a:gd name="connsiteY3" fmla="*/ 697992 h 1716024"/>
              <a:gd name="connsiteX4" fmla="*/ 2658618 w 3787902"/>
              <a:gd name="connsiteY4" fmla="*/ 1690878 h 1716024"/>
              <a:gd name="connsiteX5" fmla="*/ 3198114 w 3787902"/>
              <a:gd name="connsiteY5" fmla="*/ 1628394 h 1716024"/>
              <a:gd name="connsiteX6" fmla="*/ 3634740 w 3787902"/>
              <a:gd name="connsiteY6" fmla="*/ 1716024 h 1716024"/>
              <a:gd name="connsiteX7" fmla="*/ 3787902 w 3787902"/>
              <a:gd name="connsiteY7" fmla="*/ 1575816 h 1716024"/>
              <a:gd name="connsiteX8" fmla="*/ 3377946 w 3787902"/>
              <a:gd name="connsiteY8" fmla="*/ 1294638 h 1716024"/>
              <a:gd name="connsiteX9" fmla="*/ 3211830 w 3787902"/>
              <a:gd name="connsiteY9" fmla="*/ 998220 h 1716024"/>
              <a:gd name="connsiteX10" fmla="*/ 3079242 w 3787902"/>
              <a:gd name="connsiteY10" fmla="*/ 1027175 h 1716024"/>
              <a:gd name="connsiteX11" fmla="*/ 3236214 w 3787902"/>
              <a:gd name="connsiteY11" fmla="*/ 1294638 h 1716024"/>
              <a:gd name="connsiteX12" fmla="*/ 3549396 w 3787902"/>
              <a:gd name="connsiteY12" fmla="*/ 1579626 h 1716024"/>
              <a:gd name="connsiteX13" fmla="*/ 3178302 w 3787902"/>
              <a:gd name="connsiteY13" fmla="*/ 1534668 h 1716024"/>
              <a:gd name="connsiteX14" fmla="*/ 2741676 w 3787902"/>
              <a:gd name="connsiteY14" fmla="*/ 1587246 h 1716024"/>
              <a:gd name="connsiteX15" fmla="*/ 2822448 w 3787902"/>
              <a:gd name="connsiteY15" fmla="*/ 1267206 h 1716024"/>
              <a:gd name="connsiteX16" fmla="*/ 3009138 w 3787902"/>
              <a:gd name="connsiteY16" fmla="*/ 1049274 h 1716024"/>
              <a:gd name="connsiteX17" fmla="*/ 2791206 w 3787902"/>
              <a:gd name="connsiteY17" fmla="*/ 1075944 h 1716024"/>
              <a:gd name="connsiteX18" fmla="*/ 2620518 w 3787902"/>
              <a:gd name="connsiteY18" fmla="*/ 1283208 h 1716024"/>
              <a:gd name="connsiteX19" fmla="*/ 2561844 w 3787902"/>
              <a:gd name="connsiteY19" fmla="*/ 1542288 h 1716024"/>
              <a:gd name="connsiteX20" fmla="*/ 240792 w 3787902"/>
              <a:gd name="connsiteY20" fmla="*/ 604266 h 1716024"/>
              <a:gd name="connsiteX21" fmla="*/ 179832 w 3787902"/>
              <a:gd name="connsiteY21" fmla="*/ 419100 h 1716024"/>
              <a:gd name="connsiteX22" fmla="*/ 231648 w 3787902"/>
              <a:gd name="connsiteY22" fmla="*/ 185166 h 1716024"/>
              <a:gd name="connsiteX23" fmla="*/ 487680 w 3787902"/>
              <a:gd name="connsiteY23" fmla="*/ 0 h 1716024"/>
              <a:gd name="connsiteX24" fmla="*/ 350520 w 3787902"/>
              <a:gd name="connsiteY24" fmla="*/ 0 h 17160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Lst>
            <a:rect l="l" t="t" r="r" b="b"/>
            <a:pathLst>
              <a:path w="3787902" h="1716024">
                <a:moveTo>
                  <a:pt x="350520" y="0"/>
                </a:moveTo>
                <a:lnTo>
                  <a:pt x="141732" y="101346"/>
                </a:lnTo>
                <a:lnTo>
                  <a:pt x="0" y="405384"/>
                </a:lnTo>
                <a:lnTo>
                  <a:pt x="150114" y="697992"/>
                </a:lnTo>
                <a:lnTo>
                  <a:pt x="2658618" y="1690878"/>
                </a:lnTo>
                <a:lnTo>
                  <a:pt x="3198114" y="1628394"/>
                </a:lnTo>
                <a:lnTo>
                  <a:pt x="3634740" y="1716024"/>
                </a:lnTo>
                <a:lnTo>
                  <a:pt x="3787902" y="1575816"/>
                </a:lnTo>
                <a:lnTo>
                  <a:pt x="3377946" y="1294638"/>
                </a:lnTo>
                <a:lnTo>
                  <a:pt x="3211830" y="998220"/>
                </a:lnTo>
                <a:lnTo>
                  <a:pt x="3079242" y="1027175"/>
                </a:lnTo>
                <a:lnTo>
                  <a:pt x="3236214" y="1294638"/>
                </a:lnTo>
                <a:lnTo>
                  <a:pt x="3549396" y="1579626"/>
                </a:lnTo>
                <a:lnTo>
                  <a:pt x="3178302" y="1534668"/>
                </a:lnTo>
                <a:lnTo>
                  <a:pt x="2741676" y="1587246"/>
                </a:lnTo>
                <a:lnTo>
                  <a:pt x="2822448" y="1267206"/>
                </a:lnTo>
                <a:lnTo>
                  <a:pt x="3009138" y="1049274"/>
                </a:lnTo>
                <a:lnTo>
                  <a:pt x="2791206" y="1075944"/>
                </a:lnTo>
                <a:lnTo>
                  <a:pt x="2620518" y="1283208"/>
                </a:lnTo>
                <a:lnTo>
                  <a:pt x="2561844" y="1542288"/>
                </a:lnTo>
                <a:lnTo>
                  <a:pt x="240792" y="604266"/>
                </a:lnTo>
                <a:lnTo>
                  <a:pt x="179832" y="419100"/>
                </a:lnTo>
                <a:lnTo>
                  <a:pt x="231648" y="185166"/>
                </a:lnTo>
                <a:lnTo>
                  <a:pt x="487680" y="0"/>
                </a:lnTo>
                <a:lnTo>
                  <a:pt x="35052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514489" y="249808"/>
            <a:ext cx="2676906" cy="974598"/>
          </a:xfrm>
          <a:custGeom>
            <a:avLst/>
            <a:gdLst>
              <a:gd name="connsiteX0" fmla="*/ 225551 w 2676906"/>
              <a:gd name="connsiteY0" fmla="*/ 0 h 974598"/>
              <a:gd name="connsiteX1" fmla="*/ 2676906 w 2676906"/>
              <a:gd name="connsiteY1" fmla="*/ 954786 h 974598"/>
              <a:gd name="connsiteX2" fmla="*/ 2420112 w 2676906"/>
              <a:gd name="connsiteY2" fmla="*/ 974598 h 974598"/>
              <a:gd name="connsiteX3" fmla="*/ 0 w 2676906"/>
              <a:gd name="connsiteY3" fmla="*/ 52578 h 974598"/>
              <a:gd name="connsiteX4" fmla="*/ 225551 w 2676906"/>
              <a:gd name="connsiteY4" fmla="*/ 0 h 97459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676906" h="974598">
                <a:moveTo>
                  <a:pt x="225551" y="0"/>
                </a:moveTo>
                <a:lnTo>
                  <a:pt x="2676906" y="954786"/>
                </a:lnTo>
                <a:lnTo>
                  <a:pt x="2420112" y="974598"/>
                </a:lnTo>
                <a:lnTo>
                  <a:pt x="0" y="52578"/>
                </a:lnTo>
                <a:lnTo>
                  <a:pt x="225551"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650125" y="396875"/>
            <a:ext cx="359664" cy="651510"/>
          </a:xfrm>
          <a:custGeom>
            <a:avLst/>
            <a:gdLst>
              <a:gd name="connsiteX0" fmla="*/ 260604 w 359664"/>
              <a:gd name="connsiteY0" fmla="*/ 0 h 651510"/>
              <a:gd name="connsiteX1" fmla="*/ 42672 w 359664"/>
              <a:gd name="connsiteY1" fmla="*/ 206502 h 651510"/>
              <a:gd name="connsiteX2" fmla="*/ 0 w 359664"/>
              <a:gd name="connsiteY2" fmla="*/ 447294 h 651510"/>
              <a:gd name="connsiteX3" fmla="*/ 73914 w 359664"/>
              <a:gd name="connsiteY3" fmla="*/ 610362 h 651510"/>
              <a:gd name="connsiteX4" fmla="*/ 211073 w 359664"/>
              <a:gd name="connsiteY4" fmla="*/ 651510 h 651510"/>
              <a:gd name="connsiteX5" fmla="*/ 170687 w 359664"/>
              <a:gd name="connsiteY5" fmla="*/ 299466 h 651510"/>
              <a:gd name="connsiteX6" fmla="*/ 359664 w 359664"/>
              <a:gd name="connsiteY6" fmla="*/ 33527 h 651510"/>
              <a:gd name="connsiteX7" fmla="*/ 260604 w 359664"/>
              <a:gd name="connsiteY7" fmla="*/ 0 h 65151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359664" h="651510">
                <a:moveTo>
                  <a:pt x="260604" y="0"/>
                </a:moveTo>
                <a:lnTo>
                  <a:pt x="42672" y="206502"/>
                </a:lnTo>
                <a:lnTo>
                  <a:pt x="0" y="447294"/>
                </a:lnTo>
                <a:lnTo>
                  <a:pt x="73914" y="610362"/>
                </a:lnTo>
                <a:lnTo>
                  <a:pt x="211073" y="651510"/>
                </a:lnTo>
                <a:lnTo>
                  <a:pt x="170687" y="299466"/>
                </a:lnTo>
                <a:lnTo>
                  <a:pt x="359664" y="33527"/>
                </a:lnTo>
                <a:lnTo>
                  <a:pt x="260604"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1343545" y="849503"/>
            <a:ext cx="1097280" cy="577596"/>
          </a:xfrm>
          <a:custGeom>
            <a:avLst/>
            <a:gdLst>
              <a:gd name="connsiteX0" fmla="*/ 31241 w 1097280"/>
              <a:gd name="connsiteY0" fmla="*/ 66294 h 577596"/>
              <a:gd name="connsiteX1" fmla="*/ 358902 w 1097280"/>
              <a:gd name="connsiteY1" fmla="*/ 128777 h 577596"/>
              <a:gd name="connsiteX2" fmla="*/ 726948 w 1097280"/>
              <a:gd name="connsiteY2" fmla="*/ 267462 h 577596"/>
              <a:gd name="connsiteX3" fmla="*/ 986790 w 1097280"/>
              <a:gd name="connsiteY3" fmla="*/ 474726 h 577596"/>
              <a:gd name="connsiteX4" fmla="*/ 731520 w 1097280"/>
              <a:gd name="connsiteY4" fmla="*/ 448818 h 577596"/>
              <a:gd name="connsiteX5" fmla="*/ 311658 w 1097280"/>
              <a:gd name="connsiteY5" fmla="*/ 284988 h 577596"/>
              <a:gd name="connsiteX6" fmla="*/ 112014 w 1097280"/>
              <a:gd name="connsiteY6" fmla="*/ 156210 h 577596"/>
              <a:gd name="connsiteX7" fmla="*/ 240030 w 1097280"/>
              <a:gd name="connsiteY7" fmla="*/ 318516 h 577596"/>
              <a:gd name="connsiteX8" fmla="*/ 610362 w 1097280"/>
              <a:gd name="connsiteY8" fmla="*/ 527304 h 577596"/>
              <a:gd name="connsiteX9" fmla="*/ 1045464 w 1097280"/>
              <a:gd name="connsiteY9" fmla="*/ 577596 h 577596"/>
              <a:gd name="connsiteX10" fmla="*/ 1097280 w 1097280"/>
              <a:gd name="connsiteY10" fmla="*/ 437388 h 577596"/>
              <a:gd name="connsiteX11" fmla="*/ 883920 w 1097280"/>
              <a:gd name="connsiteY11" fmla="*/ 234696 h 577596"/>
              <a:gd name="connsiteX12" fmla="*/ 380999 w 1097280"/>
              <a:gd name="connsiteY12" fmla="*/ 33527 h 577596"/>
              <a:gd name="connsiteX13" fmla="*/ 0 w 1097280"/>
              <a:gd name="connsiteY13" fmla="*/ 0 h 577596"/>
              <a:gd name="connsiteX14" fmla="*/ 31241 w 1097280"/>
              <a:gd name="connsiteY14" fmla="*/ 66294 h 5775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Lst>
            <a:rect l="l" t="t" r="r" b="b"/>
            <a:pathLst>
              <a:path w="1097280" h="577596">
                <a:moveTo>
                  <a:pt x="31241" y="66294"/>
                </a:moveTo>
                <a:lnTo>
                  <a:pt x="358902" y="128777"/>
                </a:lnTo>
                <a:lnTo>
                  <a:pt x="726948" y="267462"/>
                </a:lnTo>
                <a:lnTo>
                  <a:pt x="986790" y="474726"/>
                </a:lnTo>
                <a:lnTo>
                  <a:pt x="731520" y="448818"/>
                </a:lnTo>
                <a:lnTo>
                  <a:pt x="311658" y="284988"/>
                </a:lnTo>
                <a:lnTo>
                  <a:pt x="112014" y="156210"/>
                </a:lnTo>
                <a:lnTo>
                  <a:pt x="240030" y="318516"/>
                </a:lnTo>
                <a:lnTo>
                  <a:pt x="610362" y="527304"/>
                </a:lnTo>
                <a:lnTo>
                  <a:pt x="1045464" y="577596"/>
                </a:lnTo>
                <a:lnTo>
                  <a:pt x="1097280" y="437388"/>
                </a:lnTo>
                <a:lnTo>
                  <a:pt x="883920" y="234696"/>
                </a:lnTo>
                <a:lnTo>
                  <a:pt x="380999" y="33527"/>
                </a:lnTo>
                <a:lnTo>
                  <a:pt x="0" y="0"/>
                </a:lnTo>
                <a:lnTo>
                  <a:pt x="31241" y="662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7837297" y="4529963"/>
            <a:ext cx="883158" cy="673608"/>
          </a:xfrm>
          <a:custGeom>
            <a:avLst/>
            <a:gdLst>
              <a:gd name="connsiteX0" fmla="*/ 11430 w 883158"/>
              <a:gd name="connsiteY0" fmla="*/ 673608 h 673608"/>
              <a:gd name="connsiteX1" fmla="*/ 140970 w 883158"/>
              <a:gd name="connsiteY1" fmla="*/ 630173 h 673608"/>
              <a:gd name="connsiteX2" fmla="*/ 346709 w 883158"/>
              <a:gd name="connsiteY2" fmla="*/ 530351 h 673608"/>
              <a:gd name="connsiteX3" fmla="*/ 870204 w 883158"/>
              <a:gd name="connsiteY3" fmla="*/ 137921 h 673608"/>
              <a:gd name="connsiteX4" fmla="*/ 883158 w 883158"/>
              <a:gd name="connsiteY4" fmla="*/ 74676 h 673608"/>
              <a:gd name="connsiteX5" fmla="*/ 838200 w 883158"/>
              <a:gd name="connsiteY5" fmla="*/ 12953 h 673608"/>
              <a:gd name="connsiteX6" fmla="*/ 751332 w 883158"/>
              <a:gd name="connsiteY6" fmla="*/ 0 h 673608"/>
              <a:gd name="connsiteX7" fmla="*/ 147828 w 883158"/>
              <a:gd name="connsiteY7" fmla="*/ 426720 h 673608"/>
              <a:gd name="connsiteX8" fmla="*/ 83820 w 883158"/>
              <a:gd name="connsiteY8" fmla="*/ 563117 h 673608"/>
              <a:gd name="connsiteX9" fmla="*/ 0 w 883158"/>
              <a:gd name="connsiteY9" fmla="*/ 653033 h 673608"/>
              <a:gd name="connsiteX10" fmla="*/ 11430 w 883158"/>
              <a:gd name="connsiteY10" fmla="*/ 673608 h 67360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883158" h="673608">
                <a:moveTo>
                  <a:pt x="11430" y="673608"/>
                </a:moveTo>
                <a:lnTo>
                  <a:pt x="140970" y="630173"/>
                </a:lnTo>
                <a:lnTo>
                  <a:pt x="346709" y="530351"/>
                </a:lnTo>
                <a:lnTo>
                  <a:pt x="870204" y="137921"/>
                </a:lnTo>
                <a:lnTo>
                  <a:pt x="883158" y="74676"/>
                </a:lnTo>
                <a:lnTo>
                  <a:pt x="838200" y="12953"/>
                </a:lnTo>
                <a:lnTo>
                  <a:pt x="751332" y="0"/>
                </a:lnTo>
                <a:lnTo>
                  <a:pt x="147828" y="426720"/>
                </a:lnTo>
                <a:lnTo>
                  <a:pt x="83820" y="563117"/>
                </a:lnTo>
                <a:lnTo>
                  <a:pt x="0" y="653033"/>
                </a:lnTo>
                <a:lnTo>
                  <a:pt x="11430" y="673608"/>
                </a:lnTo>
              </a:path>
            </a:pathLst>
          </a:custGeom>
          <a:solidFill>
            <a:srgbClr val="F9F9F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7813687" y="4503293"/>
            <a:ext cx="880872" cy="674370"/>
          </a:xfrm>
          <a:custGeom>
            <a:avLst/>
            <a:gdLst>
              <a:gd name="connsiteX0" fmla="*/ 865632 w 880872"/>
              <a:gd name="connsiteY0" fmla="*/ 138684 h 674370"/>
              <a:gd name="connsiteX1" fmla="*/ 221742 w 880872"/>
              <a:gd name="connsiteY1" fmla="*/ 620267 h 674370"/>
              <a:gd name="connsiteX2" fmla="*/ 132588 w 880872"/>
              <a:gd name="connsiteY2" fmla="*/ 636270 h 674370"/>
              <a:gd name="connsiteX3" fmla="*/ 6858 w 880872"/>
              <a:gd name="connsiteY3" fmla="*/ 674370 h 674370"/>
              <a:gd name="connsiteX4" fmla="*/ 0 w 880872"/>
              <a:gd name="connsiteY4" fmla="*/ 654558 h 674370"/>
              <a:gd name="connsiteX5" fmla="*/ 87630 w 880872"/>
              <a:gd name="connsiteY5" fmla="*/ 550164 h 674370"/>
              <a:gd name="connsiteX6" fmla="*/ 144780 w 880872"/>
              <a:gd name="connsiteY6" fmla="*/ 434340 h 674370"/>
              <a:gd name="connsiteX7" fmla="*/ 755142 w 880872"/>
              <a:gd name="connsiteY7" fmla="*/ 0 h 674370"/>
              <a:gd name="connsiteX8" fmla="*/ 839723 w 880872"/>
              <a:gd name="connsiteY8" fmla="*/ 21335 h 674370"/>
              <a:gd name="connsiteX9" fmla="*/ 880872 w 880872"/>
              <a:gd name="connsiteY9" fmla="*/ 80771 h 674370"/>
              <a:gd name="connsiteX10" fmla="*/ 865632 w 880872"/>
              <a:gd name="connsiteY10" fmla="*/ 138684 h 67437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880872" h="674370">
                <a:moveTo>
                  <a:pt x="865632" y="138684"/>
                </a:moveTo>
                <a:lnTo>
                  <a:pt x="221742" y="620267"/>
                </a:lnTo>
                <a:lnTo>
                  <a:pt x="132588" y="636270"/>
                </a:lnTo>
                <a:lnTo>
                  <a:pt x="6858" y="674370"/>
                </a:lnTo>
                <a:lnTo>
                  <a:pt x="0" y="654558"/>
                </a:lnTo>
                <a:lnTo>
                  <a:pt x="87630" y="550164"/>
                </a:lnTo>
                <a:lnTo>
                  <a:pt x="144780" y="434340"/>
                </a:lnTo>
                <a:lnTo>
                  <a:pt x="755142" y="0"/>
                </a:lnTo>
                <a:lnTo>
                  <a:pt x="839723" y="21335"/>
                </a:lnTo>
                <a:lnTo>
                  <a:pt x="880872" y="80771"/>
                </a:lnTo>
                <a:lnTo>
                  <a:pt x="865632" y="13868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7956944" y="4568063"/>
            <a:ext cx="638556" cy="531114"/>
          </a:xfrm>
          <a:custGeom>
            <a:avLst/>
            <a:gdLst>
              <a:gd name="connsiteX0" fmla="*/ 509778 w 638556"/>
              <a:gd name="connsiteY0" fmla="*/ 0 h 531114"/>
              <a:gd name="connsiteX1" fmla="*/ 0 w 638556"/>
              <a:gd name="connsiteY1" fmla="*/ 365759 h 531114"/>
              <a:gd name="connsiteX2" fmla="*/ 96011 w 638556"/>
              <a:gd name="connsiteY2" fmla="*/ 438911 h 531114"/>
              <a:gd name="connsiteX3" fmla="*/ 112776 w 638556"/>
              <a:gd name="connsiteY3" fmla="*/ 531114 h 531114"/>
              <a:gd name="connsiteX4" fmla="*/ 638556 w 638556"/>
              <a:gd name="connsiteY4" fmla="*/ 138684 h 531114"/>
              <a:gd name="connsiteX5" fmla="*/ 604266 w 638556"/>
              <a:gd name="connsiteY5" fmla="*/ 58673 h 531114"/>
              <a:gd name="connsiteX6" fmla="*/ 509778 w 638556"/>
              <a:gd name="connsiteY6" fmla="*/ 0 h 53111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638556" h="531114">
                <a:moveTo>
                  <a:pt x="509778" y="0"/>
                </a:moveTo>
                <a:lnTo>
                  <a:pt x="0" y="365759"/>
                </a:lnTo>
                <a:lnTo>
                  <a:pt x="96011" y="438911"/>
                </a:lnTo>
                <a:lnTo>
                  <a:pt x="112776" y="531114"/>
                </a:lnTo>
                <a:lnTo>
                  <a:pt x="638556" y="138684"/>
                </a:lnTo>
                <a:lnTo>
                  <a:pt x="604266" y="58673"/>
                </a:lnTo>
                <a:lnTo>
                  <a:pt x="509778"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7927987" y="5045837"/>
            <a:ext cx="65531" cy="122682"/>
          </a:xfrm>
          <a:custGeom>
            <a:avLst/>
            <a:gdLst>
              <a:gd name="connsiteX0" fmla="*/ 65532 w 65531"/>
              <a:gd name="connsiteY0" fmla="*/ 109728 h 122682"/>
              <a:gd name="connsiteX1" fmla="*/ 57150 w 65531"/>
              <a:gd name="connsiteY1" fmla="*/ 53340 h 122682"/>
              <a:gd name="connsiteX2" fmla="*/ 19811 w 65531"/>
              <a:gd name="connsiteY2" fmla="*/ 0 h 122682"/>
              <a:gd name="connsiteX3" fmla="*/ 0 w 65531"/>
              <a:gd name="connsiteY3" fmla="*/ 46482 h 122682"/>
              <a:gd name="connsiteX4" fmla="*/ 28194 w 65531"/>
              <a:gd name="connsiteY4" fmla="*/ 80771 h 122682"/>
              <a:gd name="connsiteX5" fmla="*/ 39623 w 65531"/>
              <a:gd name="connsiteY5" fmla="*/ 122682 h 122682"/>
              <a:gd name="connsiteX6" fmla="*/ 65532 w 65531"/>
              <a:gd name="connsiteY6" fmla="*/ 109728 h 12268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65531" h="122682">
                <a:moveTo>
                  <a:pt x="65532" y="109728"/>
                </a:moveTo>
                <a:lnTo>
                  <a:pt x="57150" y="53340"/>
                </a:lnTo>
                <a:lnTo>
                  <a:pt x="19811" y="0"/>
                </a:lnTo>
                <a:lnTo>
                  <a:pt x="0" y="46482"/>
                </a:lnTo>
                <a:lnTo>
                  <a:pt x="28194" y="80771"/>
                </a:lnTo>
                <a:lnTo>
                  <a:pt x="39623" y="122682"/>
                </a:lnTo>
                <a:lnTo>
                  <a:pt x="65532" y="1097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7820546" y="4507865"/>
            <a:ext cx="911352" cy="728472"/>
          </a:xfrm>
          <a:custGeom>
            <a:avLst/>
            <a:gdLst>
              <a:gd name="connsiteX0" fmla="*/ 905255 w 911352"/>
              <a:gd name="connsiteY0" fmla="*/ 153924 h 728472"/>
              <a:gd name="connsiteX1" fmla="*/ 911352 w 911352"/>
              <a:gd name="connsiteY1" fmla="*/ 89154 h 728472"/>
              <a:gd name="connsiteX2" fmla="*/ 858773 w 911352"/>
              <a:gd name="connsiteY2" fmla="*/ 9144 h 728472"/>
              <a:gd name="connsiteX3" fmla="*/ 765047 w 911352"/>
              <a:gd name="connsiteY3" fmla="*/ 0 h 728472"/>
              <a:gd name="connsiteX4" fmla="*/ 150876 w 911352"/>
              <a:gd name="connsiteY4" fmla="*/ 443484 h 728472"/>
              <a:gd name="connsiteX5" fmla="*/ 86105 w 911352"/>
              <a:gd name="connsiteY5" fmla="*/ 580644 h 728472"/>
              <a:gd name="connsiteX6" fmla="*/ 0 w 911352"/>
              <a:gd name="connsiteY6" fmla="*/ 670560 h 728472"/>
              <a:gd name="connsiteX7" fmla="*/ 11429 w 911352"/>
              <a:gd name="connsiteY7" fmla="*/ 728472 h 728472"/>
              <a:gd name="connsiteX8" fmla="*/ 140969 w 911352"/>
              <a:gd name="connsiteY8" fmla="*/ 674370 h 728472"/>
              <a:gd name="connsiteX9" fmla="*/ 237743 w 911352"/>
              <a:gd name="connsiteY9" fmla="*/ 680466 h 728472"/>
              <a:gd name="connsiteX10" fmla="*/ 250697 w 911352"/>
              <a:gd name="connsiteY10" fmla="*/ 643890 h 728472"/>
              <a:gd name="connsiteX11" fmla="*/ 162305 w 911352"/>
              <a:gd name="connsiteY11" fmla="*/ 640842 h 728472"/>
              <a:gd name="connsiteX12" fmla="*/ 46481 w 911352"/>
              <a:gd name="connsiteY12" fmla="*/ 671322 h 728472"/>
              <a:gd name="connsiteX13" fmla="*/ 112014 w 911352"/>
              <a:gd name="connsiteY13" fmla="*/ 590550 h 728472"/>
              <a:gd name="connsiteX14" fmla="*/ 163829 w 911352"/>
              <a:gd name="connsiteY14" fmla="*/ 478536 h 728472"/>
              <a:gd name="connsiteX15" fmla="*/ 230123 w 911352"/>
              <a:gd name="connsiteY15" fmla="*/ 547116 h 728472"/>
              <a:gd name="connsiteX16" fmla="*/ 255269 w 911352"/>
              <a:gd name="connsiteY16" fmla="*/ 624078 h 728472"/>
              <a:gd name="connsiteX17" fmla="*/ 281177 w 911352"/>
              <a:gd name="connsiteY17" fmla="*/ 568452 h 728472"/>
              <a:gd name="connsiteX18" fmla="*/ 256031 w 911352"/>
              <a:gd name="connsiteY18" fmla="*/ 496824 h 728472"/>
              <a:gd name="connsiteX19" fmla="*/ 201167 w 911352"/>
              <a:gd name="connsiteY19" fmla="*/ 442722 h 728472"/>
              <a:gd name="connsiteX20" fmla="*/ 774191 w 911352"/>
              <a:gd name="connsiteY20" fmla="*/ 35814 h 728472"/>
              <a:gd name="connsiteX21" fmla="*/ 828293 w 911352"/>
              <a:gd name="connsiteY21" fmla="*/ 49530 h 728472"/>
              <a:gd name="connsiteX22" fmla="*/ 877823 w 911352"/>
              <a:gd name="connsiteY22" fmla="*/ 97536 h 728472"/>
              <a:gd name="connsiteX23" fmla="*/ 885443 w 911352"/>
              <a:gd name="connsiteY23" fmla="*/ 186690 h 728472"/>
              <a:gd name="connsiteX24" fmla="*/ 905255 w 911352"/>
              <a:gd name="connsiteY24" fmla="*/ 153924 h 72847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Lst>
            <a:rect l="l" t="t" r="r" b="b"/>
            <a:pathLst>
              <a:path w="911352" h="728472">
                <a:moveTo>
                  <a:pt x="905255" y="153924"/>
                </a:moveTo>
                <a:lnTo>
                  <a:pt x="911352" y="89154"/>
                </a:lnTo>
                <a:lnTo>
                  <a:pt x="858773" y="9144"/>
                </a:lnTo>
                <a:lnTo>
                  <a:pt x="765047" y="0"/>
                </a:lnTo>
                <a:lnTo>
                  <a:pt x="150876" y="443484"/>
                </a:lnTo>
                <a:lnTo>
                  <a:pt x="86105" y="580644"/>
                </a:lnTo>
                <a:lnTo>
                  <a:pt x="0" y="670560"/>
                </a:lnTo>
                <a:lnTo>
                  <a:pt x="11429" y="728472"/>
                </a:lnTo>
                <a:lnTo>
                  <a:pt x="140969" y="674370"/>
                </a:lnTo>
                <a:lnTo>
                  <a:pt x="237743" y="680466"/>
                </a:lnTo>
                <a:lnTo>
                  <a:pt x="250697" y="643890"/>
                </a:lnTo>
                <a:lnTo>
                  <a:pt x="162305" y="640842"/>
                </a:lnTo>
                <a:lnTo>
                  <a:pt x="46481" y="671322"/>
                </a:lnTo>
                <a:lnTo>
                  <a:pt x="112014" y="590550"/>
                </a:lnTo>
                <a:lnTo>
                  <a:pt x="163829" y="478536"/>
                </a:lnTo>
                <a:lnTo>
                  <a:pt x="230123" y="547116"/>
                </a:lnTo>
                <a:lnTo>
                  <a:pt x="255269" y="624078"/>
                </a:lnTo>
                <a:lnTo>
                  <a:pt x="281177" y="568452"/>
                </a:lnTo>
                <a:lnTo>
                  <a:pt x="256031" y="496824"/>
                </a:lnTo>
                <a:lnTo>
                  <a:pt x="201167" y="442722"/>
                </a:lnTo>
                <a:lnTo>
                  <a:pt x="774191" y="35814"/>
                </a:lnTo>
                <a:lnTo>
                  <a:pt x="828293" y="49530"/>
                </a:lnTo>
                <a:lnTo>
                  <a:pt x="877823" y="97536"/>
                </a:lnTo>
                <a:lnTo>
                  <a:pt x="885443" y="186690"/>
                </a:lnTo>
                <a:lnTo>
                  <a:pt x="905255" y="15392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8098663" y="4644263"/>
            <a:ext cx="616458" cy="498348"/>
          </a:xfrm>
          <a:custGeom>
            <a:avLst/>
            <a:gdLst>
              <a:gd name="connsiteX0" fmla="*/ 595883 w 616458"/>
              <a:gd name="connsiteY0" fmla="*/ 61722 h 498348"/>
              <a:gd name="connsiteX1" fmla="*/ 0 w 616458"/>
              <a:gd name="connsiteY1" fmla="*/ 498347 h 498348"/>
              <a:gd name="connsiteX2" fmla="*/ 33528 w 616458"/>
              <a:gd name="connsiteY2" fmla="*/ 434340 h 498348"/>
              <a:gd name="connsiteX3" fmla="*/ 616457 w 616458"/>
              <a:gd name="connsiteY3" fmla="*/ 0 h 498348"/>
              <a:gd name="connsiteX4" fmla="*/ 595883 w 616458"/>
              <a:gd name="connsiteY4" fmla="*/ 61722 h 4983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6458" h="498348">
                <a:moveTo>
                  <a:pt x="595883" y="61722"/>
                </a:moveTo>
                <a:lnTo>
                  <a:pt x="0" y="498347"/>
                </a:lnTo>
                <a:lnTo>
                  <a:pt x="33528" y="434340"/>
                </a:lnTo>
                <a:lnTo>
                  <a:pt x="616457" y="0"/>
                </a:lnTo>
                <a:lnTo>
                  <a:pt x="595883" y="6172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8481962" y="4584827"/>
            <a:ext cx="151638" cy="155447"/>
          </a:xfrm>
          <a:custGeom>
            <a:avLst/>
            <a:gdLst>
              <a:gd name="connsiteX0" fmla="*/ 151637 w 151638"/>
              <a:gd name="connsiteY0" fmla="*/ 137159 h 155447"/>
              <a:gd name="connsiteX1" fmla="*/ 133350 w 151638"/>
              <a:gd name="connsiteY1" fmla="*/ 54101 h 155447"/>
              <a:gd name="connsiteX2" fmla="*/ 80771 w 151638"/>
              <a:gd name="connsiteY2" fmla="*/ 7619 h 155447"/>
              <a:gd name="connsiteX3" fmla="*/ 29717 w 151638"/>
              <a:gd name="connsiteY3" fmla="*/ 0 h 155447"/>
              <a:gd name="connsiteX4" fmla="*/ 0 w 151638"/>
              <a:gd name="connsiteY4" fmla="*/ 25907 h 155447"/>
              <a:gd name="connsiteX5" fmla="*/ 91439 w 151638"/>
              <a:gd name="connsiteY5" fmla="*/ 70103 h 155447"/>
              <a:gd name="connsiteX6" fmla="*/ 128777 w 151638"/>
              <a:gd name="connsiteY6" fmla="*/ 155447 h 155447"/>
              <a:gd name="connsiteX7" fmla="*/ 151637 w 151638"/>
              <a:gd name="connsiteY7" fmla="*/ 137159 h 15544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51638" h="155447">
                <a:moveTo>
                  <a:pt x="151637" y="137159"/>
                </a:moveTo>
                <a:lnTo>
                  <a:pt x="133350" y="54101"/>
                </a:lnTo>
                <a:lnTo>
                  <a:pt x="80771" y="7619"/>
                </a:lnTo>
                <a:lnTo>
                  <a:pt x="29717" y="0"/>
                </a:lnTo>
                <a:lnTo>
                  <a:pt x="0" y="25907"/>
                </a:lnTo>
                <a:lnTo>
                  <a:pt x="91439" y="70103"/>
                </a:lnTo>
                <a:lnTo>
                  <a:pt x="128777" y="155447"/>
                </a:lnTo>
                <a:lnTo>
                  <a:pt x="151637" y="137159"/>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8164956" y="4754753"/>
            <a:ext cx="294894" cy="196596"/>
          </a:xfrm>
          <a:custGeom>
            <a:avLst/>
            <a:gdLst>
              <a:gd name="connsiteX0" fmla="*/ 274320 w 294894"/>
              <a:gd name="connsiteY0" fmla="*/ 0 h 196596"/>
              <a:gd name="connsiteX1" fmla="*/ 210311 w 294894"/>
              <a:gd name="connsiteY1" fmla="*/ 68579 h 196596"/>
              <a:gd name="connsiteX2" fmla="*/ 122682 w 294894"/>
              <a:gd name="connsiteY2" fmla="*/ 134111 h 196596"/>
              <a:gd name="connsiteX3" fmla="*/ 33528 w 294894"/>
              <a:gd name="connsiteY3" fmla="*/ 164591 h 196596"/>
              <a:gd name="connsiteX4" fmla="*/ 77723 w 294894"/>
              <a:gd name="connsiteY4" fmla="*/ 108203 h 196596"/>
              <a:gd name="connsiteX5" fmla="*/ 179832 w 294894"/>
              <a:gd name="connsiteY5" fmla="*/ 33527 h 196596"/>
              <a:gd name="connsiteX6" fmla="*/ 240792 w 294894"/>
              <a:gd name="connsiteY6" fmla="*/ 6095 h 196596"/>
              <a:gd name="connsiteX7" fmla="*/ 182118 w 294894"/>
              <a:gd name="connsiteY7" fmla="*/ 11429 h 196596"/>
              <a:gd name="connsiteX8" fmla="*/ 76961 w 294894"/>
              <a:gd name="connsiteY8" fmla="*/ 67817 h 196596"/>
              <a:gd name="connsiteX9" fmla="*/ 0 w 294894"/>
              <a:gd name="connsiteY9" fmla="*/ 163067 h 196596"/>
              <a:gd name="connsiteX10" fmla="*/ 26670 w 294894"/>
              <a:gd name="connsiteY10" fmla="*/ 196595 h 196596"/>
              <a:gd name="connsiteX11" fmla="*/ 107442 w 294894"/>
              <a:gd name="connsiteY11" fmla="*/ 176783 h 196596"/>
              <a:gd name="connsiteX12" fmla="*/ 230123 w 294894"/>
              <a:gd name="connsiteY12" fmla="*/ 88391 h 196596"/>
              <a:gd name="connsiteX13" fmla="*/ 294894 w 294894"/>
              <a:gd name="connsiteY13" fmla="*/ 3047 h 196596"/>
              <a:gd name="connsiteX14" fmla="*/ 274320 w 294894"/>
              <a:gd name="connsiteY14" fmla="*/ 0 h 1965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Lst>
            <a:rect l="l" t="t" r="r" b="b"/>
            <a:pathLst>
              <a:path w="294894" h="196596">
                <a:moveTo>
                  <a:pt x="274320" y="0"/>
                </a:moveTo>
                <a:lnTo>
                  <a:pt x="210311" y="68579"/>
                </a:lnTo>
                <a:lnTo>
                  <a:pt x="122682" y="134111"/>
                </a:lnTo>
                <a:lnTo>
                  <a:pt x="33528" y="164591"/>
                </a:lnTo>
                <a:lnTo>
                  <a:pt x="77723" y="108203"/>
                </a:lnTo>
                <a:lnTo>
                  <a:pt x="179832" y="33527"/>
                </a:lnTo>
                <a:lnTo>
                  <a:pt x="240792" y="6095"/>
                </a:lnTo>
                <a:lnTo>
                  <a:pt x="182118" y="11429"/>
                </a:lnTo>
                <a:lnTo>
                  <a:pt x="76961" y="67817"/>
                </a:lnTo>
                <a:lnTo>
                  <a:pt x="0" y="163067"/>
                </a:lnTo>
                <a:lnTo>
                  <a:pt x="26670" y="196595"/>
                </a:lnTo>
                <a:lnTo>
                  <a:pt x="107442" y="176783"/>
                </a:lnTo>
                <a:lnTo>
                  <a:pt x="230123" y="88391"/>
                </a:lnTo>
                <a:lnTo>
                  <a:pt x="294894" y="3047"/>
                </a:lnTo>
                <a:lnTo>
                  <a:pt x="27432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890155" y="5016881"/>
            <a:ext cx="6835140" cy="798144"/>
          </a:xfrm>
          <a:custGeom>
            <a:avLst/>
            <a:gdLst>
              <a:gd name="connsiteX0" fmla="*/ 23622 w 6835140"/>
              <a:gd name="connsiteY0" fmla="*/ 0 h 798144"/>
              <a:gd name="connsiteX1" fmla="*/ 45719 w 6835140"/>
              <a:gd name="connsiteY1" fmla="*/ 7620 h 798144"/>
              <a:gd name="connsiteX2" fmla="*/ 70104 w 6835140"/>
              <a:gd name="connsiteY2" fmla="*/ 16002 h 798144"/>
              <a:gd name="connsiteX3" fmla="*/ 96774 w 6835140"/>
              <a:gd name="connsiteY3" fmla="*/ 25146 h 798144"/>
              <a:gd name="connsiteX4" fmla="*/ 125730 w 6835140"/>
              <a:gd name="connsiteY4" fmla="*/ 35814 h 798144"/>
              <a:gd name="connsiteX5" fmla="*/ 1192529 w 6835140"/>
              <a:gd name="connsiteY5" fmla="*/ 388620 h 798144"/>
              <a:gd name="connsiteX6" fmla="*/ 1233678 w 6835140"/>
              <a:gd name="connsiteY6" fmla="*/ 395478 h 798144"/>
              <a:gd name="connsiteX7" fmla="*/ 1273301 w 6835140"/>
              <a:gd name="connsiteY7" fmla="*/ 400811 h 798144"/>
              <a:gd name="connsiteX8" fmla="*/ 2372106 w 6835140"/>
              <a:gd name="connsiteY8" fmla="*/ 227076 h 798144"/>
              <a:gd name="connsiteX9" fmla="*/ 2403348 w 6835140"/>
              <a:gd name="connsiteY9" fmla="*/ 224790 h 798144"/>
              <a:gd name="connsiteX10" fmla="*/ 2433828 w 6835140"/>
              <a:gd name="connsiteY10" fmla="*/ 224028 h 798144"/>
              <a:gd name="connsiteX11" fmla="*/ 2462784 w 6835140"/>
              <a:gd name="connsiteY11" fmla="*/ 224790 h 798144"/>
              <a:gd name="connsiteX12" fmla="*/ 2982468 w 6835140"/>
              <a:gd name="connsiteY12" fmla="*/ 593597 h 798144"/>
              <a:gd name="connsiteX13" fmla="*/ 2989326 w 6835140"/>
              <a:gd name="connsiteY13" fmla="*/ 592073 h 798144"/>
              <a:gd name="connsiteX14" fmla="*/ 2996946 w 6835140"/>
              <a:gd name="connsiteY14" fmla="*/ 589788 h 798144"/>
              <a:gd name="connsiteX15" fmla="*/ 3004565 w 6835140"/>
              <a:gd name="connsiteY15" fmla="*/ 588264 h 798144"/>
              <a:gd name="connsiteX16" fmla="*/ 3011424 w 6835140"/>
              <a:gd name="connsiteY16" fmla="*/ 585215 h 798144"/>
              <a:gd name="connsiteX17" fmla="*/ 3019044 w 6835140"/>
              <a:gd name="connsiteY17" fmla="*/ 582167 h 798144"/>
              <a:gd name="connsiteX18" fmla="*/ 3379470 w 6835140"/>
              <a:gd name="connsiteY18" fmla="*/ 318515 h 798144"/>
              <a:gd name="connsiteX19" fmla="*/ 3408426 w 6835140"/>
              <a:gd name="connsiteY19" fmla="*/ 303276 h 798144"/>
              <a:gd name="connsiteX20" fmla="*/ 3982212 w 6835140"/>
              <a:gd name="connsiteY20" fmla="*/ 279653 h 798144"/>
              <a:gd name="connsiteX21" fmla="*/ 4037838 w 6835140"/>
              <a:gd name="connsiteY21" fmla="*/ 293370 h 798144"/>
              <a:gd name="connsiteX22" fmla="*/ 4095750 w 6835140"/>
              <a:gd name="connsiteY22" fmla="*/ 308609 h 798144"/>
              <a:gd name="connsiteX23" fmla="*/ 4154424 w 6835140"/>
              <a:gd name="connsiteY23" fmla="*/ 326135 h 798144"/>
              <a:gd name="connsiteX24" fmla="*/ 4214622 w 6835140"/>
              <a:gd name="connsiteY24" fmla="*/ 344423 h 798144"/>
              <a:gd name="connsiteX25" fmla="*/ 4277106 w 6835140"/>
              <a:gd name="connsiteY25" fmla="*/ 363473 h 798144"/>
              <a:gd name="connsiteX26" fmla="*/ 5058918 w 6835140"/>
              <a:gd name="connsiteY26" fmla="*/ 617982 h 798144"/>
              <a:gd name="connsiteX27" fmla="*/ 5122926 w 6835140"/>
              <a:gd name="connsiteY27" fmla="*/ 636270 h 798144"/>
              <a:gd name="connsiteX28" fmla="*/ 5185410 w 6835140"/>
              <a:gd name="connsiteY28" fmla="*/ 653034 h 798144"/>
              <a:gd name="connsiteX29" fmla="*/ 5718048 w 6835140"/>
              <a:gd name="connsiteY29" fmla="*/ 717041 h 798144"/>
              <a:gd name="connsiteX30" fmla="*/ 5764530 w 6835140"/>
              <a:gd name="connsiteY30" fmla="*/ 710946 h 798144"/>
              <a:gd name="connsiteX31" fmla="*/ 5810250 w 6835140"/>
              <a:gd name="connsiteY31" fmla="*/ 703326 h 798144"/>
              <a:gd name="connsiteX32" fmla="*/ 5855207 w 6835140"/>
              <a:gd name="connsiteY32" fmla="*/ 693420 h 798144"/>
              <a:gd name="connsiteX33" fmla="*/ 6713219 w 6835140"/>
              <a:gd name="connsiteY33" fmla="*/ 265176 h 798144"/>
              <a:gd name="connsiteX34" fmla="*/ 6737604 w 6835140"/>
              <a:gd name="connsiteY34" fmla="*/ 250697 h 798144"/>
              <a:gd name="connsiteX35" fmla="*/ 6761226 w 6835140"/>
              <a:gd name="connsiteY35" fmla="*/ 238505 h 798144"/>
              <a:gd name="connsiteX36" fmla="*/ 6782562 w 6835140"/>
              <a:gd name="connsiteY36" fmla="*/ 227076 h 798144"/>
              <a:gd name="connsiteX37" fmla="*/ 6803136 w 6835140"/>
              <a:gd name="connsiteY37" fmla="*/ 217932 h 798144"/>
              <a:gd name="connsiteX38" fmla="*/ 6835140 w 6835140"/>
              <a:gd name="connsiteY38" fmla="*/ 287273 h 798144"/>
              <a:gd name="connsiteX39" fmla="*/ 6817614 w 6835140"/>
              <a:gd name="connsiteY39" fmla="*/ 294894 h 798144"/>
              <a:gd name="connsiteX40" fmla="*/ 6797802 w 6835140"/>
              <a:gd name="connsiteY40" fmla="*/ 304800 h 798144"/>
              <a:gd name="connsiteX41" fmla="*/ 6775704 w 6835140"/>
              <a:gd name="connsiteY41" fmla="*/ 316991 h 798144"/>
              <a:gd name="connsiteX42" fmla="*/ 6752843 w 6835140"/>
              <a:gd name="connsiteY42" fmla="*/ 330708 h 798144"/>
              <a:gd name="connsiteX43" fmla="*/ 5919216 w 6835140"/>
              <a:gd name="connsiteY43" fmla="*/ 755903 h 798144"/>
              <a:gd name="connsiteX44" fmla="*/ 5871210 w 6835140"/>
              <a:gd name="connsiteY44" fmla="*/ 768096 h 798144"/>
              <a:gd name="connsiteX45" fmla="*/ 5823204 w 6835140"/>
              <a:gd name="connsiteY45" fmla="*/ 778002 h 798144"/>
              <a:gd name="connsiteX46" fmla="*/ 5773674 w 6835140"/>
              <a:gd name="connsiteY46" fmla="*/ 786384 h 798144"/>
              <a:gd name="connsiteX47" fmla="*/ 5289042 w 6835140"/>
              <a:gd name="connsiteY47" fmla="*/ 756665 h 798144"/>
              <a:gd name="connsiteX48" fmla="*/ 5228082 w 6835140"/>
              <a:gd name="connsiteY48" fmla="*/ 742188 h 798144"/>
              <a:gd name="connsiteX49" fmla="*/ 5165598 w 6835140"/>
              <a:gd name="connsiteY49" fmla="*/ 726947 h 798144"/>
              <a:gd name="connsiteX50" fmla="*/ 4315968 w 6835140"/>
              <a:gd name="connsiteY50" fmla="*/ 456438 h 798144"/>
              <a:gd name="connsiteX51" fmla="*/ 4254246 w 6835140"/>
              <a:gd name="connsiteY51" fmla="*/ 435864 h 798144"/>
              <a:gd name="connsiteX52" fmla="*/ 4193286 w 6835140"/>
              <a:gd name="connsiteY52" fmla="*/ 416814 h 798144"/>
              <a:gd name="connsiteX53" fmla="*/ 4133850 w 6835140"/>
              <a:gd name="connsiteY53" fmla="*/ 399288 h 798144"/>
              <a:gd name="connsiteX54" fmla="*/ 4075938 w 6835140"/>
              <a:gd name="connsiteY54" fmla="*/ 382523 h 798144"/>
              <a:gd name="connsiteX55" fmla="*/ 4019550 w 6835140"/>
              <a:gd name="connsiteY55" fmla="*/ 367284 h 798144"/>
              <a:gd name="connsiteX56" fmla="*/ 3469386 w 6835140"/>
              <a:gd name="connsiteY56" fmla="*/ 359664 h 798144"/>
              <a:gd name="connsiteX57" fmla="*/ 3455670 w 6835140"/>
              <a:gd name="connsiteY57" fmla="*/ 365759 h 798144"/>
              <a:gd name="connsiteX58" fmla="*/ 3442715 w 6835140"/>
              <a:gd name="connsiteY58" fmla="*/ 371856 h 798144"/>
              <a:gd name="connsiteX59" fmla="*/ 3057906 w 6835140"/>
              <a:gd name="connsiteY59" fmla="*/ 648462 h 798144"/>
              <a:gd name="connsiteX60" fmla="*/ 3047238 w 6835140"/>
              <a:gd name="connsiteY60" fmla="*/ 653034 h 798144"/>
              <a:gd name="connsiteX61" fmla="*/ 3025902 w 6835140"/>
              <a:gd name="connsiteY61" fmla="*/ 660653 h 798144"/>
              <a:gd name="connsiteX62" fmla="*/ 3014471 w 6835140"/>
              <a:gd name="connsiteY62" fmla="*/ 664464 h 798144"/>
              <a:gd name="connsiteX63" fmla="*/ 3003803 w 6835140"/>
              <a:gd name="connsiteY63" fmla="*/ 666750 h 798144"/>
              <a:gd name="connsiteX64" fmla="*/ 2485644 w 6835140"/>
              <a:gd name="connsiteY64" fmla="*/ 303276 h 798144"/>
              <a:gd name="connsiteX65" fmla="*/ 2461259 w 6835140"/>
              <a:gd name="connsiteY65" fmla="*/ 300990 h 798144"/>
              <a:gd name="connsiteX66" fmla="*/ 2435352 w 6835140"/>
              <a:gd name="connsiteY66" fmla="*/ 300228 h 798144"/>
              <a:gd name="connsiteX67" fmla="*/ 2408682 w 6835140"/>
              <a:gd name="connsiteY67" fmla="*/ 300990 h 798144"/>
              <a:gd name="connsiteX68" fmla="*/ 2379726 w 6835140"/>
              <a:gd name="connsiteY68" fmla="*/ 303276 h 798144"/>
              <a:gd name="connsiteX69" fmla="*/ 1959101 w 6835140"/>
              <a:gd name="connsiteY69" fmla="*/ 393191 h 798144"/>
              <a:gd name="connsiteX70" fmla="*/ 1879092 w 6835140"/>
              <a:gd name="connsiteY70" fmla="*/ 413003 h 798144"/>
              <a:gd name="connsiteX71" fmla="*/ 1798320 w 6835140"/>
              <a:gd name="connsiteY71" fmla="*/ 432053 h 798144"/>
              <a:gd name="connsiteX72" fmla="*/ 1343406 w 6835140"/>
              <a:gd name="connsiteY72" fmla="*/ 483870 h 798144"/>
              <a:gd name="connsiteX73" fmla="*/ 1303020 w 6835140"/>
              <a:gd name="connsiteY73" fmla="*/ 480822 h 798144"/>
              <a:gd name="connsiteX74" fmla="*/ 1262634 w 6835140"/>
              <a:gd name="connsiteY74" fmla="*/ 476250 h 798144"/>
              <a:gd name="connsiteX75" fmla="*/ 1220724 w 6835140"/>
              <a:gd name="connsiteY75" fmla="*/ 470153 h 798144"/>
              <a:gd name="connsiteX76" fmla="*/ 99822 w 6835140"/>
              <a:gd name="connsiteY76" fmla="*/ 107441 h 798144"/>
              <a:gd name="connsiteX77" fmla="*/ 70866 w 6835140"/>
              <a:gd name="connsiteY77" fmla="*/ 97535 h 798144"/>
              <a:gd name="connsiteX78" fmla="*/ 44958 w 6835140"/>
              <a:gd name="connsiteY78" fmla="*/ 87629 h 798144"/>
              <a:gd name="connsiteX79" fmla="*/ 22097 w 6835140"/>
              <a:gd name="connsiteY79" fmla="*/ 80009 h 798144"/>
              <a:gd name="connsiteX80" fmla="*/ 0 w 6835140"/>
              <a:gd name="connsiteY80" fmla="*/ 72390 h 798144"/>
              <a:gd name="connsiteX81" fmla="*/ 23622 w 6835140"/>
              <a:gd name="connsiteY81" fmla="*/ 0 h 79814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 ang="51">
                <a:pos x="connsiteX51" y="connsiteY51"/>
              </a:cxn>
              <a:cxn ang="52">
                <a:pos x="connsiteX52" y="connsiteY52"/>
              </a:cxn>
              <a:cxn ang="53">
                <a:pos x="connsiteX53" y="connsiteY53"/>
              </a:cxn>
              <a:cxn ang="54">
                <a:pos x="connsiteX54" y="connsiteY54"/>
              </a:cxn>
              <a:cxn ang="55">
                <a:pos x="connsiteX55" y="connsiteY55"/>
              </a:cxn>
              <a:cxn ang="56">
                <a:pos x="connsiteX56" y="connsiteY56"/>
              </a:cxn>
              <a:cxn ang="57">
                <a:pos x="connsiteX57" y="connsiteY57"/>
              </a:cxn>
              <a:cxn ang="58">
                <a:pos x="connsiteX58" y="connsiteY58"/>
              </a:cxn>
              <a:cxn ang="59">
                <a:pos x="connsiteX59" y="connsiteY59"/>
              </a:cxn>
              <a:cxn ang="60">
                <a:pos x="connsiteX60" y="connsiteY60"/>
              </a:cxn>
              <a:cxn ang="61">
                <a:pos x="connsiteX61" y="connsiteY61"/>
              </a:cxn>
              <a:cxn ang="62">
                <a:pos x="connsiteX62" y="connsiteY62"/>
              </a:cxn>
              <a:cxn ang="63">
                <a:pos x="connsiteX63" y="connsiteY63"/>
              </a:cxn>
              <a:cxn ang="64">
                <a:pos x="connsiteX64" y="connsiteY64"/>
              </a:cxn>
              <a:cxn ang="65">
                <a:pos x="connsiteX65" y="connsiteY65"/>
              </a:cxn>
              <a:cxn ang="66">
                <a:pos x="connsiteX66" y="connsiteY66"/>
              </a:cxn>
              <a:cxn ang="67">
                <a:pos x="connsiteX67" y="connsiteY67"/>
              </a:cxn>
              <a:cxn ang="68">
                <a:pos x="connsiteX68" y="connsiteY68"/>
              </a:cxn>
              <a:cxn ang="69">
                <a:pos x="connsiteX69" y="connsiteY69"/>
              </a:cxn>
              <a:cxn ang="70">
                <a:pos x="connsiteX70" y="connsiteY70"/>
              </a:cxn>
              <a:cxn ang="71">
                <a:pos x="connsiteX71" y="connsiteY71"/>
              </a:cxn>
              <a:cxn ang="72">
                <a:pos x="connsiteX72" y="connsiteY72"/>
              </a:cxn>
              <a:cxn ang="73">
                <a:pos x="connsiteX73" y="connsiteY73"/>
              </a:cxn>
              <a:cxn ang="74">
                <a:pos x="connsiteX74" y="connsiteY74"/>
              </a:cxn>
              <a:cxn ang="75">
                <a:pos x="connsiteX75" y="connsiteY75"/>
              </a:cxn>
              <a:cxn ang="76">
                <a:pos x="connsiteX76" y="connsiteY76"/>
              </a:cxn>
              <a:cxn ang="77">
                <a:pos x="connsiteX77" y="connsiteY77"/>
              </a:cxn>
              <a:cxn ang="78">
                <a:pos x="connsiteX78" y="connsiteY78"/>
              </a:cxn>
              <a:cxn ang="79">
                <a:pos x="connsiteX79" y="connsiteY79"/>
              </a:cxn>
              <a:cxn ang="80">
                <a:pos x="connsiteX80" y="connsiteY80"/>
              </a:cxn>
              <a:cxn ang="81">
                <a:pos x="connsiteX81" y="connsiteY81"/>
              </a:cxn>
            </a:cxnLst>
            <a:rect l="l" t="t" r="r" b="b"/>
            <a:pathLst>
              <a:path w="6835140" h="798144">
                <a:moveTo>
                  <a:pt x="23622" y="0"/>
                </a:moveTo>
                <a:lnTo>
                  <a:pt x="45719" y="7620"/>
                </a:lnTo>
                <a:lnTo>
                  <a:pt x="70104" y="16002"/>
                </a:lnTo>
                <a:lnTo>
                  <a:pt x="96774" y="25146"/>
                </a:lnTo>
                <a:lnTo>
                  <a:pt x="125730" y="35814"/>
                </a:lnTo>
                <a:cubicBezTo>
                  <a:pt x="475830" y="168275"/>
                  <a:pt x="823887" y="315595"/>
                  <a:pt x="1192529" y="388620"/>
                </a:cubicBezTo>
                <a:lnTo>
                  <a:pt x="1233678" y="395478"/>
                </a:lnTo>
                <a:lnTo>
                  <a:pt x="1273301" y="400811"/>
                </a:lnTo>
                <a:cubicBezTo>
                  <a:pt x="1646593" y="447154"/>
                  <a:pt x="2010664" y="268897"/>
                  <a:pt x="2372106" y="227076"/>
                </a:cubicBezTo>
                <a:lnTo>
                  <a:pt x="2403348" y="224790"/>
                </a:lnTo>
                <a:lnTo>
                  <a:pt x="2433828" y="224028"/>
                </a:lnTo>
                <a:lnTo>
                  <a:pt x="2462784" y="224790"/>
                </a:lnTo>
                <a:cubicBezTo>
                  <a:pt x="2799537" y="239928"/>
                  <a:pt x="2776817" y="625259"/>
                  <a:pt x="2982468" y="593597"/>
                </a:cubicBezTo>
                <a:lnTo>
                  <a:pt x="2989326" y="592073"/>
                </a:lnTo>
                <a:lnTo>
                  <a:pt x="2996946" y="589788"/>
                </a:lnTo>
                <a:lnTo>
                  <a:pt x="3004565" y="588264"/>
                </a:lnTo>
                <a:lnTo>
                  <a:pt x="3011424" y="585215"/>
                </a:lnTo>
                <a:lnTo>
                  <a:pt x="3019044" y="582167"/>
                </a:lnTo>
                <a:cubicBezTo>
                  <a:pt x="3152495" y="514515"/>
                  <a:pt x="3243173" y="383501"/>
                  <a:pt x="3379470" y="318515"/>
                </a:cubicBezTo>
                <a:lnTo>
                  <a:pt x="3408426" y="303276"/>
                </a:lnTo>
                <a:cubicBezTo>
                  <a:pt x="3600793" y="212534"/>
                  <a:pt x="3778034" y="229692"/>
                  <a:pt x="3982212" y="279653"/>
                </a:cubicBezTo>
                <a:lnTo>
                  <a:pt x="4037838" y="293370"/>
                </a:lnTo>
                <a:lnTo>
                  <a:pt x="4095750" y="308609"/>
                </a:lnTo>
                <a:lnTo>
                  <a:pt x="4154424" y="326135"/>
                </a:lnTo>
                <a:lnTo>
                  <a:pt x="4214622" y="344423"/>
                </a:lnTo>
                <a:lnTo>
                  <a:pt x="4277106" y="363473"/>
                </a:lnTo>
                <a:cubicBezTo>
                  <a:pt x="4538193" y="446176"/>
                  <a:pt x="4795837" y="541731"/>
                  <a:pt x="5058918" y="617982"/>
                </a:cubicBezTo>
                <a:lnTo>
                  <a:pt x="5122926" y="636270"/>
                </a:lnTo>
                <a:lnTo>
                  <a:pt x="5185410" y="653034"/>
                </a:lnTo>
                <a:cubicBezTo>
                  <a:pt x="5355907" y="696010"/>
                  <a:pt x="5541403" y="737196"/>
                  <a:pt x="5718048" y="717041"/>
                </a:cubicBezTo>
                <a:lnTo>
                  <a:pt x="5764530" y="710946"/>
                </a:lnTo>
                <a:lnTo>
                  <a:pt x="5810250" y="703326"/>
                </a:lnTo>
                <a:lnTo>
                  <a:pt x="5855207" y="693420"/>
                </a:lnTo>
                <a:cubicBezTo>
                  <a:pt x="6175324" y="617575"/>
                  <a:pt x="6438379" y="434149"/>
                  <a:pt x="6713219" y="265176"/>
                </a:cubicBezTo>
                <a:lnTo>
                  <a:pt x="6737604" y="250697"/>
                </a:lnTo>
                <a:lnTo>
                  <a:pt x="6761226" y="238505"/>
                </a:lnTo>
                <a:lnTo>
                  <a:pt x="6782562" y="227076"/>
                </a:lnTo>
                <a:lnTo>
                  <a:pt x="6803136" y="217932"/>
                </a:lnTo>
                <a:lnTo>
                  <a:pt x="6835140" y="287273"/>
                </a:lnTo>
                <a:lnTo>
                  <a:pt x="6817614" y="294894"/>
                </a:lnTo>
                <a:lnTo>
                  <a:pt x="6797802" y="304800"/>
                </a:lnTo>
                <a:lnTo>
                  <a:pt x="6775704" y="316991"/>
                </a:lnTo>
                <a:lnTo>
                  <a:pt x="6752843" y="330708"/>
                </a:lnTo>
                <a:cubicBezTo>
                  <a:pt x="6482016" y="497128"/>
                  <a:pt x="6231737" y="670077"/>
                  <a:pt x="5919216" y="755903"/>
                </a:cubicBezTo>
                <a:lnTo>
                  <a:pt x="5871210" y="768096"/>
                </a:lnTo>
                <a:lnTo>
                  <a:pt x="5823204" y="778002"/>
                </a:lnTo>
                <a:lnTo>
                  <a:pt x="5773674" y="786384"/>
                </a:lnTo>
                <a:cubicBezTo>
                  <a:pt x="5605196" y="813358"/>
                  <a:pt x="5454243" y="791972"/>
                  <a:pt x="5289042" y="756665"/>
                </a:cubicBezTo>
                <a:lnTo>
                  <a:pt x="5228082" y="742188"/>
                </a:lnTo>
                <a:lnTo>
                  <a:pt x="5165598" y="726947"/>
                </a:lnTo>
                <a:cubicBezTo>
                  <a:pt x="4878032" y="650963"/>
                  <a:pt x="4598797" y="547725"/>
                  <a:pt x="4315968" y="456438"/>
                </a:cubicBezTo>
                <a:lnTo>
                  <a:pt x="4254246" y="435864"/>
                </a:lnTo>
                <a:lnTo>
                  <a:pt x="4193286" y="416814"/>
                </a:lnTo>
                <a:lnTo>
                  <a:pt x="4133850" y="399288"/>
                </a:lnTo>
                <a:lnTo>
                  <a:pt x="4075938" y="382523"/>
                </a:lnTo>
                <a:lnTo>
                  <a:pt x="4019550" y="367284"/>
                </a:lnTo>
                <a:cubicBezTo>
                  <a:pt x="3829291" y="319430"/>
                  <a:pt x="3654704" y="282028"/>
                  <a:pt x="3469386" y="359664"/>
                </a:cubicBezTo>
                <a:lnTo>
                  <a:pt x="3455670" y="365759"/>
                </a:lnTo>
                <a:lnTo>
                  <a:pt x="3442715" y="371856"/>
                </a:lnTo>
                <a:cubicBezTo>
                  <a:pt x="3290976" y="439140"/>
                  <a:pt x="3195167" y="578472"/>
                  <a:pt x="3057906" y="648462"/>
                </a:cubicBezTo>
                <a:lnTo>
                  <a:pt x="3047238" y="653034"/>
                </a:lnTo>
                <a:lnTo>
                  <a:pt x="3025902" y="660653"/>
                </a:lnTo>
                <a:lnTo>
                  <a:pt x="3014471" y="664464"/>
                </a:lnTo>
                <a:lnTo>
                  <a:pt x="3003803" y="666750"/>
                </a:lnTo>
                <a:cubicBezTo>
                  <a:pt x="2722930" y="714679"/>
                  <a:pt x="2745676" y="328523"/>
                  <a:pt x="2485644" y="303276"/>
                </a:cubicBezTo>
                <a:lnTo>
                  <a:pt x="2461259" y="300990"/>
                </a:lnTo>
                <a:lnTo>
                  <a:pt x="2435352" y="300228"/>
                </a:lnTo>
                <a:lnTo>
                  <a:pt x="2408682" y="300990"/>
                </a:lnTo>
                <a:lnTo>
                  <a:pt x="2379726" y="303276"/>
                </a:lnTo>
                <a:cubicBezTo>
                  <a:pt x="2240140" y="315988"/>
                  <a:pt x="2094547" y="360362"/>
                  <a:pt x="1959101" y="393191"/>
                </a:cubicBezTo>
                <a:lnTo>
                  <a:pt x="1879092" y="413003"/>
                </a:lnTo>
                <a:lnTo>
                  <a:pt x="1798320" y="432053"/>
                </a:lnTo>
                <a:cubicBezTo>
                  <a:pt x="1648358" y="465582"/>
                  <a:pt x="1497622" y="490702"/>
                  <a:pt x="1343406" y="483870"/>
                </a:cubicBezTo>
                <a:lnTo>
                  <a:pt x="1303020" y="480822"/>
                </a:lnTo>
                <a:lnTo>
                  <a:pt x="1262634" y="476250"/>
                </a:lnTo>
                <a:lnTo>
                  <a:pt x="1220724" y="470153"/>
                </a:lnTo>
                <a:cubicBezTo>
                  <a:pt x="840371" y="405104"/>
                  <a:pt x="461060" y="244068"/>
                  <a:pt x="99822" y="107441"/>
                </a:cubicBezTo>
                <a:lnTo>
                  <a:pt x="70866" y="97535"/>
                </a:lnTo>
                <a:lnTo>
                  <a:pt x="44958" y="87629"/>
                </a:lnTo>
                <a:lnTo>
                  <a:pt x="22097" y="80009"/>
                </a:lnTo>
                <a:lnTo>
                  <a:pt x="0" y="72390"/>
                </a:lnTo>
                <a:lnTo>
                  <a:pt x="23622" y="0"/>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4049407" y="1895637"/>
            <a:ext cx="968502" cy="439003"/>
          </a:xfrm>
          <a:custGeom>
            <a:avLst/>
            <a:gdLst>
              <a:gd name="connsiteX0" fmla="*/ 55625 w 968502"/>
              <a:gd name="connsiteY0" fmla="*/ 34381 h 439003"/>
              <a:gd name="connsiteX1" fmla="*/ 116585 w 968502"/>
              <a:gd name="connsiteY1" fmla="*/ 67909 h 439003"/>
              <a:gd name="connsiteX2" fmla="*/ 146303 w 968502"/>
              <a:gd name="connsiteY2" fmla="*/ 84673 h 439003"/>
              <a:gd name="connsiteX3" fmla="*/ 176021 w 968502"/>
              <a:gd name="connsiteY3" fmla="*/ 100675 h 439003"/>
              <a:gd name="connsiteX4" fmla="*/ 463295 w 968502"/>
              <a:gd name="connsiteY4" fmla="*/ 205069 h 439003"/>
              <a:gd name="connsiteX5" fmla="*/ 473963 w 968502"/>
              <a:gd name="connsiteY5" fmla="*/ 205069 h 439003"/>
              <a:gd name="connsiteX6" fmla="*/ 625601 w 968502"/>
              <a:gd name="connsiteY6" fmla="*/ 55717 h 439003"/>
              <a:gd name="connsiteX7" fmla="*/ 633983 w 968502"/>
              <a:gd name="connsiteY7" fmla="*/ 46573 h 439003"/>
              <a:gd name="connsiteX8" fmla="*/ 652271 w 968502"/>
              <a:gd name="connsiteY8" fmla="*/ 29809 h 439003"/>
              <a:gd name="connsiteX9" fmla="*/ 966215 w 968502"/>
              <a:gd name="connsiteY9" fmla="*/ 385663 h 439003"/>
              <a:gd name="connsiteX10" fmla="*/ 967739 w 968502"/>
              <a:gd name="connsiteY10" fmla="*/ 387949 h 439003"/>
              <a:gd name="connsiteX11" fmla="*/ 968501 w 968502"/>
              <a:gd name="connsiteY11" fmla="*/ 389473 h 439003"/>
              <a:gd name="connsiteX12" fmla="*/ 865632 w 968502"/>
              <a:gd name="connsiteY12" fmla="*/ 439003 h 439003"/>
              <a:gd name="connsiteX13" fmla="*/ 863345 w 968502"/>
              <a:gd name="connsiteY13" fmla="*/ 434431 h 439003"/>
              <a:gd name="connsiteX14" fmla="*/ 861059 w 968502"/>
              <a:gd name="connsiteY14" fmla="*/ 430621 h 439003"/>
              <a:gd name="connsiteX15" fmla="*/ 803147 w 968502"/>
              <a:gd name="connsiteY15" fmla="*/ 272887 h 439003"/>
              <a:gd name="connsiteX16" fmla="*/ 791717 w 968502"/>
              <a:gd name="connsiteY16" fmla="*/ 244693 h 439003"/>
              <a:gd name="connsiteX17" fmla="*/ 780288 w 968502"/>
              <a:gd name="connsiteY17" fmla="*/ 217261 h 439003"/>
              <a:gd name="connsiteX18" fmla="*/ 721613 w 968502"/>
              <a:gd name="connsiteY18" fmla="*/ 114391 h 439003"/>
              <a:gd name="connsiteX19" fmla="*/ 720089 w 968502"/>
              <a:gd name="connsiteY19" fmla="*/ 112867 h 439003"/>
              <a:gd name="connsiteX20" fmla="*/ 723138 w 968502"/>
              <a:gd name="connsiteY20" fmla="*/ 113629 h 439003"/>
              <a:gd name="connsiteX21" fmla="*/ 732282 w 968502"/>
              <a:gd name="connsiteY21" fmla="*/ 113629 h 439003"/>
              <a:gd name="connsiteX22" fmla="*/ 733044 w 968502"/>
              <a:gd name="connsiteY22" fmla="*/ 112867 h 439003"/>
              <a:gd name="connsiteX23" fmla="*/ 734567 w 968502"/>
              <a:gd name="connsiteY23" fmla="*/ 112105 h 439003"/>
              <a:gd name="connsiteX24" fmla="*/ 735329 w 968502"/>
              <a:gd name="connsiteY24" fmla="*/ 111343 h 439003"/>
              <a:gd name="connsiteX25" fmla="*/ 730757 w 968502"/>
              <a:gd name="connsiteY25" fmla="*/ 113629 h 439003"/>
              <a:gd name="connsiteX26" fmla="*/ 498347 w 968502"/>
              <a:gd name="connsiteY26" fmla="*/ 316321 h 439003"/>
              <a:gd name="connsiteX27" fmla="*/ 490727 w 968502"/>
              <a:gd name="connsiteY27" fmla="*/ 317845 h 439003"/>
              <a:gd name="connsiteX28" fmla="*/ 481583 w 968502"/>
              <a:gd name="connsiteY28" fmla="*/ 318607 h 439003"/>
              <a:gd name="connsiteX29" fmla="*/ 91439 w 968502"/>
              <a:gd name="connsiteY29" fmla="*/ 184495 h 439003"/>
              <a:gd name="connsiteX30" fmla="*/ 0 w 968502"/>
              <a:gd name="connsiteY30" fmla="*/ 134203 h 439003"/>
              <a:gd name="connsiteX31" fmla="*/ 55625 w 968502"/>
              <a:gd name="connsiteY31" fmla="*/ 34381 h 43900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968502" h="439003">
                <a:moveTo>
                  <a:pt x="55625" y="34381"/>
                </a:moveTo>
                <a:lnTo>
                  <a:pt x="116585" y="67909"/>
                </a:lnTo>
                <a:lnTo>
                  <a:pt x="146303" y="84673"/>
                </a:lnTo>
                <a:lnTo>
                  <a:pt x="176021" y="100675"/>
                </a:lnTo>
                <a:cubicBezTo>
                  <a:pt x="256616" y="141848"/>
                  <a:pt x="369137" y="203278"/>
                  <a:pt x="463295" y="205069"/>
                </a:cubicBezTo>
                <a:lnTo>
                  <a:pt x="473963" y="205069"/>
                </a:lnTo>
                <a:cubicBezTo>
                  <a:pt x="530174" y="193207"/>
                  <a:pt x="585965" y="94198"/>
                  <a:pt x="625601" y="55717"/>
                </a:cubicBezTo>
                <a:lnTo>
                  <a:pt x="633983" y="46573"/>
                </a:lnTo>
                <a:lnTo>
                  <a:pt x="652271" y="29809"/>
                </a:lnTo>
                <a:cubicBezTo>
                  <a:pt x="834047" y="-112278"/>
                  <a:pt x="917384" y="280697"/>
                  <a:pt x="966215" y="385663"/>
                </a:cubicBezTo>
                <a:lnTo>
                  <a:pt x="967739" y="387949"/>
                </a:lnTo>
                <a:lnTo>
                  <a:pt x="968501" y="389473"/>
                </a:lnTo>
                <a:lnTo>
                  <a:pt x="865632" y="439003"/>
                </a:lnTo>
                <a:lnTo>
                  <a:pt x="863345" y="434431"/>
                </a:lnTo>
                <a:lnTo>
                  <a:pt x="861059" y="430621"/>
                </a:lnTo>
                <a:cubicBezTo>
                  <a:pt x="840180" y="378398"/>
                  <a:pt x="822807" y="325490"/>
                  <a:pt x="803147" y="272887"/>
                </a:cubicBezTo>
                <a:lnTo>
                  <a:pt x="791717" y="244693"/>
                </a:lnTo>
                <a:lnTo>
                  <a:pt x="780288" y="217261"/>
                </a:lnTo>
                <a:cubicBezTo>
                  <a:pt x="767295" y="186806"/>
                  <a:pt x="745401" y="137987"/>
                  <a:pt x="721613" y="114391"/>
                </a:cubicBezTo>
                <a:lnTo>
                  <a:pt x="720089" y="112867"/>
                </a:lnTo>
                <a:lnTo>
                  <a:pt x="723138" y="113629"/>
                </a:lnTo>
                <a:lnTo>
                  <a:pt x="732282" y="113629"/>
                </a:lnTo>
                <a:lnTo>
                  <a:pt x="733044" y="112867"/>
                </a:lnTo>
                <a:lnTo>
                  <a:pt x="734567" y="112105"/>
                </a:lnTo>
                <a:lnTo>
                  <a:pt x="735329" y="111343"/>
                </a:lnTo>
                <a:lnTo>
                  <a:pt x="730757" y="113629"/>
                </a:lnTo>
                <a:cubicBezTo>
                  <a:pt x="654634" y="180215"/>
                  <a:pt x="613092" y="290019"/>
                  <a:pt x="498347" y="316321"/>
                </a:cubicBezTo>
                <a:lnTo>
                  <a:pt x="490727" y="317845"/>
                </a:lnTo>
                <a:lnTo>
                  <a:pt x="481583" y="318607"/>
                </a:lnTo>
                <a:cubicBezTo>
                  <a:pt x="355930" y="328157"/>
                  <a:pt x="196634" y="241213"/>
                  <a:pt x="91439" y="184495"/>
                </a:cubicBezTo>
                <a:lnTo>
                  <a:pt x="0" y="134203"/>
                </a:lnTo>
                <a:lnTo>
                  <a:pt x="55625" y="34381"/>
                </a:ln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854200" y="2730500"/>
            <a:ext cx="5562600" cy="990600"/>
          </a:xfrm>
          <a:prstGeom prst="rect">
            <a:avLst/>
          </a:prstGeom>
          <a:noFill/>
        </p:spPr>
      </p:pic>
      <p:pic>
        <p:nvPicPr>
          <p:cNvPr id="22" name="Picture 3"/>
          <p:cNvPicPr>
            <a:picLocks noChangeAspect="1" noChangeArrowheads="1"/>
          </p:cNvPicPr>
          <p:nvPr/>
        </p:nvPicPr>
        <p:blipFill>
          <a:blip r:embed="rId3"/>
          <a:srcRect/>
          <a:stretch>
            <a:fillRect/>
          </a:stretch>
        </p:blipFill>
        <p:spPr bwMode="auto">
          <a:xfrm>
            <a:off x="3035300" y="4051300"/>
            <a:ext cx="3098800" cy="558800"/>
          </a:xfrm>
          <a:prstGeom prst="rect">
            <a:avLst/>
          </a:prstGeom>
          <a:noFill/>
        </p:spPr>
      </p:pic>
      <p:sp>
        <p:nvSpPr>
          <p:cNvPr id="2" name="TextBox 1"/>
          <p:cNvSpPr txBox="1"/>
          <p:nvPr/>
        </p:nvSpPr>
        <p:spPr>
          <a:xfrm>
            <a:off x="1816100" y="2768600"/>
            <a:ext cx="5499100" cy="901700"/>
          </a:xfrm>
          <a:prstGeom prst="rect">
            <a:avLst/>
          </a:prstGeom>
          <a:noFill/>
        </p:spPr>
        <p:txBody>
          <a:bodyPr wrap="none" lIns="0" tIns="0" rIns="0" rtlCol="0">
            <a:spAutoFit/>
          </a:bodyPr>
          <a:lstStyle/>
          <a:p>
            <a:pPr>
              <a:lnSpc>
                <a:spcPts val="7100"/>
              </a:lnSpc>
              <a:tabLst/>
            </a:pPr>
            <a:r>
              <a:rPr lang="en-US" altLang="zh-CN" sz="7200" dirty="0">
                <a:solidFill>
                  <a:srgbClr val="FF0000"/>
                </a:solidFill>
                <a:latin typeface="æ°å®ä½" pitchFamily="18" charset="0"/>
                <a:cs typeface="æ°å®ä½" pitchFamily="18" charset="0"/>
              </a:rPr>
              <a:t>高级软件工程</a:t>
            </a:r>
          </a:p>
        </p:txBody>
      </p:sp>
      <p:sp>
        <p:nvSpPr>
          <p:cNvPr id="24" name="TextBox 1"/>
          <p:cNvSpPr txBox="1"/>
          <p:nvPr/>
        </p:nvSpPr>
        <p:spPr>
          <a:xfrm>
            <a:off x="2514600" y="4076700"/>
            <a:ext cx="3590727" cy="546303"/>
          </a:xfrm>
          <a:prstGeom prst="rect">
            <a:avLst/>
          </a:prstGeom>
          <a:noFill/>
        </p:spPr>
        <p:txBody>
          <a:bodyPr wrap="none" lIns="0" tIns="0" rIns="0" rtlCol="0">
            <a:spAutoFit/>
          </a:bodyPr>
          <a:lstStyle/>
          <a:p>
            <a:pPr>
              <a:lnSpc>
                <a:spcPts val="3900"/>
              </a:lnSpc>
              <a:tabLst/>
            </a:pPr>
            <a:r>
              <a:rPr lang="en-US" altLang="zh-CN" sz="4002" dirty="0">
                <a:solidFill>
                  <a:srgbClr val="000000"/>
                </a:solidFill>
                <a:latin typeface="SimHei" pitchFamily="18" charset="0"/>
                <a:cs typeface="SimHei" pitchFamily="18" charset="0"/>
              </a:rPr>
              <a:t>1</a:t>
            </a:r>
            <a:r>
              <a:rPr lang="zh-CN" altLang="en-US" sz="4002" dirty="0">
                <a:solidFill>
                  <a:srgbClr val="000000"/>
                </a:solidFill>
                <a:latin typeface="SimHei" pitchFamily="18" charset="0"/>
                <a:cs typeface="SimHei" pitchFamily="18" charset="0"/>
              </a:rPr>
              <a:t> </a:t>
            </a:r>
            <a:r>
              <a:rPr lang="en-US" altLang="zh-CN" sz="4002" dirty="0" err="1">
                <a:solidFill>
                  <a:srgbClr val="000000"/>
                </a:solidFill>
                <a:latin typeface="SimHei" pitchFamily="18" charset="0"/>
                <a:cs typeface="SimHei" pitchFamily="18" charset="0"/>
              </a:rPr>
              <a:t>软件工程概述</a:t>
            </a:r>
            <a:endParaRPr lang="en-US" altLang="zh-CN" sz="4002" dirty="0">
              <a:solidFill>
                <a:srgbClr val="000000"/>
              </a:solidFill>
              <a:latin typeface="SimHei" pitchFamily="18" charset="0"/>
              <a:cs typeface="SimHei" pitchFamily="18" charset="0"/>
            </a:endParaRPr>
          </a:p>
        </p:txBody>
      </p:sp>
      <p:sp>
        <p:nvSpPr>
          <p:cNvPr id="25" name="TextBox 1"/>
          <p:cNvSpPr txBox="1"/>
          <p:nvPr/>
        </p:nvSpPr>
        <p:spPr>
          <a:xfrm>
            <a:off x="1752600" y="5803900"/>
            <a:ext cx="3052118" cy="473206"/>
          </a:xfrm>
          <a:prstGeom prst="rect">
            <a:avLst/>
          </a:prstGeom>
          <a:noFill/>
        </p:spPr>
        <p:txBody>
          <a:bodyPr wrap="none" lIns="0" tIns="0" rIns="0" rtlCol="0">
            <a:spAutoFit/>
          </a:bodyPr>
          <a:lstStyle/>
          <a:p>
            <a:pPr>
              <a:lnSpc>
                <a:spcPts val="3600"/>
              </a:lnSpc>
              <a:tabLst/>
            </a:pPr>
            <a:r>
              <a:rPr lang="en-US" altLang="zh-CN" sz="2802" dirty="0" err="1">
                <a:solidFill>
                  <a:srgbClr val="000000"/>
                </a:solidFill>
                <a:latin typeface="Microsoft YaHei" pitchFamily="18" charset="0"/>
                <a:cs typeface="Microsoft YaHei" pitchFamily="18" charset="0"/>
              </a:rPr>
              <a:t>计算机学院</a:t>
            </a:r>
            <a:r>
              <a:rPr lang="en-US" altLang="zh-CN" sz="2802" dirty="0">
                <a:latin typeface="Times New Roman" pitchFamily="18" charset="0"/>
                <a:cs typeface="Times New Roman" pitchFamily="18" charset="0"/>
              </a:rPr>
              <a:t>  </a:t>
            </a:r>
            <a:r>
              <a:rPr lang="zh-CN" altLang="en-US" sz="2802" dirty="0">
                <a:solidFill>
                  <a:srgbClr val="000000"/>
                </a:solidFill>
                <a:latin typeface="Microsoft YaHei" pitchFamily="18" charset="0"/>
                <a:cs typeface="Times New Roman" pitchFamily="18" charset="0"/>
              </a:rPr>
              <a:t>李宏伟</a:t>
            </a:r>
            <a:endParaRPr lang="en-US" altLang="zh-CN" sz="2802" dirty="0">
              <a:solidFill>
                <a:srgbClr val="000000"/>
              </a:solidFill>
              <a:latin typeface="Microsoft YaHei" pitchFamily="18" charset="0"/>
              <a:cs typeface="Microsoft YaHei" pitchFamily="18" charset="0"/>
            </a:endParaRPr>
          </a:p>
        </p:txBody>
      </p:sp>
      <p:sp>
        <p:nvSpPr>
          <p:cNvPr id="26" name="TextBox 1"/>
          <p:cNvSpPr txBox="1"/>
          <p:nvPr/>
        </p:nvSpPr>
        <p:spPr>
          <a:xfrm>
            <a:off x="2616200" y="6223000"/>
            <a:ext cx="3868047" cy="511487"/>
          </a:xfrm>
          <a:prstGeom prst="rect">
            <a:avLst/>
          </a:prstGeom>
          <a:noFill/>
        </p:spPr>
        <p:txBody>
          <a:bodyPr wrap="none" lIns="0" tIns="0" rIns="0" rtlCol="0">
            <a:spAutoFit/>
          </a:bodyPr>
          <a:lstStyle/>
          <a:p>
            <a:pPr>
              <a:lnSpc>
                <a:spcPts val="3900"/>
              </a:lnSpc>
              <a:tabLst/>
            </a:pPr>
            <a:r>
              <a:rPr lang="en-US" altLang="zh-CN" sz="2802" b="1" u="sng" dirty="0" err="1">
                <a:solidFill>
                  <a:srgbClr val="00B200"/>
                </a:solidFill>
                <a:latin typeface="Comic Sans MS" pitchFamily="18" charset="0"/>
                <a:cs typeface="Comic Sans MS" pitchFamily="18" charset="0"/>
              </a:rPr>
              <a:t>lihongwei@jxnu.edu.cn</a:t>
            </a:r>
            <a:endParaRPr lang="en-US" altLang="zh-CN" sz="2802" b="1" u="sng" dirty="0">
              <a:solidFill>
                <a:srgbClr val="00B200"/>
              </a:solidFill>
              <a:latin typeface="Comic Sans MS" pitchFamily="18" charset="0"/>
              <a:cs typeface="Comic Sans MS" pitchFamily="18" charset="0"/>
            </a:endParaRPr>
          </a:p>
        </p:txBody>
      </p:sp>
      <p:sp>
        <p:nvSpPr>
          <p:cNvPr id="32" name="灯片编号占位符 31">
            <a:extLst>
              <a:ext uri="{FF2B5EF4-FFF2-40B4-BE49-F238E27FC236}">
                <a16:creationId xmlns:a16="http://schemas.microsoft.com/office/drawing/2014/main" id="{56DC5A38-47F7-DC4F-AF5B-5FA2A1ED9465}"/>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489200" y="304800"/>
            <a:ext cx="4229100" cy="6350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1079500" y="381000"/>
            <a:ext cx="7302500" cy="5905500"/>
          </a:xfrm>
          <a:prstGeom prst="rect">
            <a:avLst/>
          </a:prstGeom>
          <a:noFill/>
        </p:spPr>
        <p:txBody>
          <a:bodyPr wrap="none" lIns="0" tIns="0" rIns="0" rtlCol="0">
            <a:spAutoFit/>
          </a:bodyPr>
          <a:lstStyle/>
          <a:p>
            <a:pPr>
              <a:lnSpc>
                <a:spcPts val="5500"/>
              </a:lnSpc>
              <a:tabLst>
                <a:tab pos="457200" algn="l"/>
                <a:tab pos="736600" algn="l"/>
                <a:tab pos="1422400" algn="l"/>
              </a:tabLst>
            </a:pPr>
            <a:r>
              <a:rPr lang="en-US" altLang="zh-CN" dirty="0"/>
              <a:t>			</a:t>
            </a:r>
            <a:r>
              <a:rPr lang="en-US" altLang="zh-CN" sz="4002" b="1" dirty="0">
                <a:solidFill>
                  <a:srgbClr val="3D00EA"/>
                </a:solidFill>
                <a:latin typeface="å¾®è½¯éé»" pitchFamily="18" charset="0"/>
                <a:cs typeface="å¾®è½¯éé»" pitchFamily="18" charset="0"/>
              </a:rPr>
              <a:t>工程</a:t>
            </a:r>
            <a:r>
              <a:rPr lang="en-US" altLang="zh-CN" sz="4002" b="1" dirty="0">
                <a:solidFill>
                  <a:srgbClr val="3D00EA"/>
                </a:solidFill>
                <a:latin typeface="Comic Sans MS" pitchFamily="18" charset="0"/>
                <a:cs typeface="Comic Sans MS" pitchFamily="18" charset="0"/>
              </a:rPr>
              <a:t>(Engineering)</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600"/>
              </a:lnSpc>
              <a:tabLst>
                <a:tab pos="457200" algn="l"/>
                <a:tab pos="736600" algn="l"/>
                <a:tab pos="14224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字典中的定义</a:t>
            </a:r>
          </a:p>
          <a:p>
            <a:pPr>
              <a:lnSpc>
                <a:spcPts val="2500"/>
              </a:lnSpc>
              <a:tabLst>
                <a:tab pos="457200" algn="l"/>
                <a:tab pos="736600" algn="l"/>
                <a:tab pos="1422400" algn="l"/>
              </a:tabLst>
            </a:pPr>
            <a:r>
              <a:rPr lang="en-US" altLang="zh-CN" dirty="0"/>
              <a:t>	</a:t>
            </a:r>
            <a:r>
              <a:rPr lang="en-US" altLang="zh-CN" sz="1800" dirty="0">
                <a:solidFill>
                  <a:srgbClr val="01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The</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application</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of</a:t>
            </a:r>
            <a:r>
              <a:rPr lang="en-US" altLang="zh-CN" sz="1800" dirty="0">
                <a:latin typeface="Times New Roman" pitchFamily="18" charset="0"/>
                <a:cs typeface="Times New Roman" pitchFamily="18" charset="0"/>
              </a:rPr>
              <a:t> </a:t>
            </a:r>
            <a:r>
              <a:rPr lang="en-US" altLang="zh-CN" sz="1800" dirty="0">
                <a:solidFill>
                  <a:srgbClr val="FF0000"/>
                </a:solidFill>
                <a:latin typeface="Comic Sans MS" pitchFamily="18" charset="0"/>
                <a:cs typeface="Comic Sans MS" pitchFamily="18" charset="0"/>
              </a:rPr>
              <a:t>scientific</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and</a:t>
            </a:r>
            <a:r>
              <a:rPr lang="en-US" altLang="zh-CN" sz="1800" dirty="0">
                <a:latin typeface="Times New Roman" pitchFamily="18" charset="0"/>
                <a:cs typeface="Times New Roman" pitchFamily="18" charset="0"/>
              </a:rPr>
              <a:t> </a:t>
            </a:r>
            <a:r>
              <a:rPr lang="en-US" altLang="zh-CN" sz="1800" dirty="0">
                <a:solidFill>
                  <a:srgbClr val="FF0000"/>
                </a:solidFill>
                <a:latin typeface="Comic Sans MS" pitchFamily="18" charset="0"/>
                <a:cs typeface="Comic Sans MS" pitchFamily="18" charset="0"/>
              </a:rPr>
              <a:t>mathematical</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principles</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to</a:t>
            </a:r>
          </a:p>
          <a:p>
            <a:pPr>
              <a:lnSpc>
                <a:spcPts val="2100"/>
              </a:lnSpc>
              <a:tabLst>
                <a:tab pos="457200" algn="l"/>
                <a:tab pos="736600" algn="l"/>
                <a:tab pos="1422400" algn="l"/>
              </a:tabLst>
            </a:pPr>
            <a:r>
              <a:rPr lang="en-US" altLang="zh-CN" dirty="0"/>
              <a:t>		</a:t>
            </a:r>
            <a:r>
              <a:rPr lang="en-US" altLang="zh-CN" sz="1800" dirty="0">
                <a:solidFill>
                  <a:srgbClr val="FF0000"/>
                </a:solidFill>
                <a:latin typeface="Comic Sans MS" pitchFamily="18" charset="0"/>
                <a:cs typeface="Comic Sans MS" pitchFamily="18" charset="0"/>
              </a:rPr>
              <a:t>practical</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ends</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such</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as</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the</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design,</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manufacture,</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and</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operation</a:t>
            </a:r>
          </a:p>
          <a:p>
            <a:pPr>
              <a:lnSpc>
                <a:spcPts val="2100"/>
              </a:lnSpc>
              <a:tabLst>
                <a:tab pos="457200" algn="l"/>
                <a:tab pos="736600" algn="l"/>
                <a:tab pos="1422400" algn="l"/>
              </a:tabLst>
            </a:pPr>
            <a:r>
              <a:rPr lang="en-US" altLang="zh-CN" dirty="0"/>
              <a:t>		</a:t>
            </a:r>
            <a:r>
              <a:rPr lang="en-US" altLang="zh-CN" sz="1800" dirty="0">
                <a:solidFill>
                  <a:srgbClr val="000000"/>
                </a:solidFill>
                <a:latin typeface="Comic Sans MS" pitchFamily="18" charset="0"/>
                <a:cs typeface="Comic Sans MS" pitchFamily="18" charset="0"/>
              </a:rPr>
              <a:t>of</a:t>
            </a:r>
            <a:r>
              <a:rPr lang="en-US" altLang="zh-CN" sz="1800" dirty="0">
                <a:latin typeface="Times New Roman" pitchFamily="18" charset="0"/>
                <a:cs typeface="Times New Roman" pitchFamily="18" charset="0"/>
              </a:rPr>
              <a:t> </a:t>
            </a:r>
            <a:r>
              <a:rPr lang="en-US" altLang="zh-CN" sz="1800" dirty="0">
                <a:solidFill>
                  <a:srgbClr val="FF0000"/>
                </a:solidFill>
                <a:latin typeface="Comic Sans MS" pitchFamily="18" charset="0"/>
                <a:cs typeface="Comic Sans MS" pitchFamily="18" charset="0"/>
              </a:rPr>
              <a:t>efficient</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and</a:t>
            </a:r>
            <a:r>
              <a:rPr lang="en-US" altLang="zh-CN" sz="1800" dirty="0">
                <a:latin typeface="Times New Roman" pitchFamily="18" charset="0"/>
                <a:cs typeface="Times New Roman" pitchFamily="18" charset="0"/>
              </a:rPr>
              <a:t> </a:t>
            </a:r>
            <a:r>
              <a:rPr lang="en-US" altLang="zh-CN" sz="1800" dirty="0">
                <a:solidFill>
                  <a:srgbClr val="FF0000"/>
                </a:solidFill>
                <a:latin typeface="Comic Sans MS" pitchFamily="18" charset="0"/>
                <a:cs typeface="Comic Sans MS" pitchFamily="18" charset="0"/>
              </a:rPr>
              <a:t>economical</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structures,</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machines,</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processes,</a:t>
            </a:r>
          </a:p>
          <a:p>
            <a:pPr>
              <a:lnSpc>
                <a:spcPts val="2100"/>
              </a:lnSpc>
              <a:tabLst>
                <a:tab pos="457200" algn="l"/>
                <a:tab pos="736600" algn="l"/>
                <a:tab pos="1422400" algn="l"/>
              </a:tabLst>
            </a:pPr>
            <a:r>
              <a:rPr lang="en-US" altLang="zh-CN" dirty="0"/>
              <a:t>		</a:t>
            </a:r>
            <a:r>
              <a:rPr lang="en-US" altLang="zh-CN" sz="1800" dirty="0">
                <a:solidFill>
                  <a:srgbClr val="000000"/>
                </a:solidFill>
                <a:latin typeface="Comic Sans MS" pitchFamily="18" charset="0"/>
                <a:cs typeface="Comic Sans MS" pitchFamily="18" charset="0"/>
              </a:rPr>
              <a:t>and</a:t>
            </a:r>
            <a:r>
              <a:rPr lang="en-US" altLang="zh-CN" sz="1800" dirty="0">
                <a:latin typeface="Times New Roman" pitchFamily="18" charset="0"/>
                <a:cs typeface="Times New Roman" pitchFamily="18" charset="0"/>
              </a:rPr>
              <a:t> </a:t>
            </a:r>
            <a:r>
              <a:rPr lang="en-US" altLang="zh-CN" sz="1800" dirty="0">
                <a:solidFill>
                  <a:srgbClr val="000000"/>
                </a:solidFill>
                <a:latin typeface="Comic Sans MS" pitchFamily="18" charset="0"/>
                <a:cs typeface="Comic Sans MS" pitchFamily="18" charset="0"/>
              </a:rPr>
              <a:t>systems.</a:t>
            </a:r>
          </a:p>
          <a:p>
            <a:pPr>
              <a:lnSpc>
                <a:spcPts val="4000"/>
              </a:lnSpc>
              <a:tabLst>
                <a:tab pos="457200" algn="l"/>
                <a:tab pos="736600" algn="l"/>
                <a:tab pos="14224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工程化生产的特征</a:t>
            </a:r>
          </a:p>
          <a:p>
            <a:pPr>
              <a:lnSpc>
                <a:spcPts val="2500"/>
              </a:lnSpc>
              <a:tabLst>
                <a:tab pos="457200" algn="l"/>
                <a:tab pos="736600" algn="l"/>
                <a:tab pos="1422400" algn="l"/>
              </a:tabLst>
            </a:pPr>
            <a:r>
              <a:rPr lang="en-US" altLang="zh-CN" dirty="0"/>
              <a:t>	</a:t>
            </a:r>
            <a:r>
              <a:rPr lang="en-US" altLang="zh-CN" sz="1800" dirty="0">
                <a:solidFill>
                  <a:srgbClr val="01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SimHei" pitchFamily="18" charset="0"/>
                <a:cs typeface="SimHei" pitchFamily="18" charset="0"/>
              </a:rPr>
              <a:t>质量及成功在很大程度上能够得到保障</a:t>
            </a:r>
          </a:p>
          <a:p>
            <a:pPr>
              <a:lnSpc>
                <a:spcPts val="2500"/>
              </a:lnSpc>
              <a:tabLst>
                <a:tab pos="457200" algn="l"/>
                <a:tab pos="736600" algn="l"/>
                <a:tab pos="1422400" algn="l"/>
              </a:tabLst>
            </a:pPr>
            <a:r>
              <a:rPr lang="en-US" altLang="zh-CN" dirty="0"/>
              <a:t>	</a:t>
            </a:r>
            <a:r>
              <a:rPr lang="en-US" altLang="zh-CN" sz="1800" dirty="0">
                <a:solidFill>
                  <a:srgbClr val="01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SimHei" pitchFamily="18" charset="0"/>
                <a:cs typeface="SimHei" pitchFamily="18" charset="0"/>
              </a:rPr>
              <a:t>可以通过标准等手段进行明确总结和定义</a:t>
            </a:r>
          </a:p>
          <a:p>
            <a:pPr>
              <a:lnSpc>
                <a:spcPts val="2500"/>
              </a:lnSpc>
              <a:tabLst>
                <a:tab pos="457200" algn="l"/>
                <a:tab pos="736600" algn="l"/>
                <a:tab pos="1422400" algn="l"/>
              </a:tabLst>
            </a:pPr>
            <a:r>
              <a:rPr lang="en-US" altLang="zh-CN" dirty="0"/>
              <a:t>	</a:t>
            </a:r>
            <a:r>
              <a:rPr lang="en-US" altLang="zh-CN" sz="1800" dirty="0">
                <a:solidFill>
                  <a:srgbClr val="01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SimHei" pitchFamily="18" charset="0"/>
                <a:cs typeface="SimHei" pitchFamily="18" charset="0"/>
              </a:rPr>
              <a:t>所涉及的原则有相应的理论和实践支撑</a:t>
            </a:r>
          </a:p>
          <a:p>
            <a:pPr>
              <a:lnSpc>
                <a:spcPts val="2700"/>
              </a:lnSpc>
              <a:tabLst>
                <a:tab pos="457200" algn="l"/>
                <a:tab pos="736600" algn="l"/>
                <a:tab pos="1422400" algn="l"/>
              </a:tabLst>
            </a:pPr>
            <a:r>
              <a:rPr lang="en-US" altLang="zh-CN" dirty="0"/>
              <a:t>	</a:t>
            </a:r>
            <a:r>
              <a:rPr lang="en-US" altLang="zh-CN" sz="1800" dirty="0">
                <a:solidFill>
                  <a:srgbClr val="01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SimHei" pitchFamily="18" charset="0"/>
                <a:cs typeface="SimHei" pitchFamily="18" charset="0"/>
              </a:rPr>
              <a:t>通常包含一系列定义良好的过程，包括活动、相关的工具、角色</a:t>
            </a:r>
          </a:p>
          <a:p>
            <a:pPr>
              <a:lnSpc>
                <a:spcPts val="1700"/>
              </a:lnSpc>
              <a:tabLst>
                <a:tab pos="457200" algn="l"/>
                <a:tab pos="736600" algn="l"/>
                <a:tab pos="1422400" algn="l"/>
              </a:tabLst>
            </a:pPr>
            <a:r>
              <a:rPr lang="en-US" altLang="zh-CN" dirty="0"/>
              <a:t>		</a:t>
            </a:r>
            <a:r>
              <a:rPr lang="en-US" altLang="zh-CN" sz="1800" dirty="0">
                <a:solidFill>
                  <a:srgbClr val="000000"/>
                </a:solidFill>
                <a:latin typeface="SimHei" pitchFamily="18" charset="0"/>
                <a:cs typeface="SimHei" pitchFamily="18" charset="0"/>
              </a:rPr>
              <a:t>和工作指南</a:t>
            </a:r>
          </a:p>
          <a:p>
            <a:pPr>
              <a:lnSpc>
                <a:spcPts val="2800"/>
              </a:lnSpc>
              <a:tabLst>
                <a:tab pos="457200" algn="l"/>
                <a:tab pos="736600" algn="l"/>
                <a:tab pos="1422400" algn="l"/>
              </a:tabLst>
            </a:pPr>
            <a:r>
              <a:rPr lang="en-US" altLang="zh-CN" dirty="0"/>
              <a:t>	</a:t>
            </a:r>
            <a:r>
              <a:rPr lang="en-US" altLang="zh-CN" sz="1800" dirty="0">
                <a:solidFill>
                  <a:srgbClr val="01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SimHei" pitchFamily="18" charset="0"/>
                <a:cs typeface="SimHei" pitchFamily="18" charset="0"/>
              </a:rPr>
              <a:t>可重复</a:t>
            </a:r>
            <a:r>
              <a:rPr lang="en-US" altLang="zh-CN" sz="1800" dirty="0">
                <a:solidFill>
                  <a:srgbClr val="000000"/>
                </a:solidFill>
                <a:latin typeface="Comic Sans MS" pitchFamily="18" charset="0"/>
                <a:cs typeface="Comic Sans MS" pitchFamily="18" charset="0"/>
              </a:rPr>
              <a:t>(</a:t>
            </a:r>
            <a:r>
              <a:rPr lang="en-US" altLang="zh-CN" sz="1800" dirty="0">
                <a:solidFill>
                  <a:srgbClr val="000000"/>
                </a:solidFill>
                <a:latin typeface="SimHei" pitchFamily="18" charset="0"/>
                <a:cs typeface="SimHei" pitchFamily="18" charset="0"/>
              </a:rPr>
              <a:t>可复制成功</a:t>
            </a:r>
            <a:r>
              <a:rPr lang="en-US" altLang="zh-CN" sz="1800" dirty="0">
                <a:solidFill>
                  <a:srgbClr val="000000"/>
                </a:solidFill>
                <a:latin typeface="Comic Sans MS" pitchFamily="18" charset="0"/>
                <a:cs typeface="Comic Sans MS" pitchFamily="18" charset="0"/>
              </a:rPr>
              <a:t>)</a:t>
            </a:r>
            <a:r>
              <a:rPr lang="en-US" altLang="zh-CN" sz="1800" dirty="0">
                <a:solidFill>
                  <a:srgbClr val="000000"/>
                </a:solidFill>
                <a:latin typeface="SimHei" pitchFamily="18" charset="0"/>
                <a:cs typeface="SimHei" pitchFamily="18" charset="0"/>
              </a:rPr>
              <a:t>、可学习、可培训、可遵循</a:t>
            </a:r>
          </a:p>
          <a:p>
            <a:pPr>
              <a:lnSpc>
                <a:spcPts val="2500"/>
              </a:lnSpc>
              <a:tabLst>
                <a:tab pos="457200" algn="l"/>
                <a:tab pos="736600" algn="l"/>
                <a:tab pos="1422400" algn="l"/>
              </a:tabLst>
            </a:pPr>
            <a:r>
              <a:rPr lang="en-US" altLang="zh-CN" dirty="0"/>
              <a:t>	</a:t>
            </a:r>
            <a:r>
              <a:rPr lang="en-US" altLang="zh-CN" sz="1800" dirty="0">
                <a:solidFill>
                  <a:srgbClr val="01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SimHei" pitchFamily="18" charset="0"/>
                <a:cs typeface="SimHei" pitchFamily="18" charset="0"/>
              </a:rPr>
              <a:t>稳定、可控</a:t>
            </a:r>
          </a:p>
          <a:p>
            <a:pPr>
              <a:lnSpc>
                <a:spcPts val="2500"/>
              </a:lnSpc>
              <a:tabLst>
                <a:tab pos="457200" algn="l"/>
                <a:tab pos="736600" algn="l"/>
                <a:tab pos="1422400" algn="l"/>
              </a:tabLst>
            </a:pPr>
            <a:r>
              <a:rPr lang="en-US" altLang="zh-CN" dirty="0"/>
              <a:t>	</a:t>
            </a:r>
            <a:r>
              <a:rPr lang="en-US" altLang="zh-CN" sz="1800" dirty="0">
                <a:solidFill>
                  <a:srgbClr val="01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SimHei" pitchFamily="18" charset="0"/>
                <a:cs typeface="SimHei" pitchFamily="18" charset="0"/>
              </a:rPr>
              <a:t>实用性原则</a:t>
            </a:r>
          </a:p>
        </p:txBody>
      </p:sp>
      <p:sp>
        <p:nvSpPr>
          <p:cNvPr id="43" name="灯片编号占位符 42">
            <a:extLst>
              <a:ext uri="{FF2B5EF4-FFF2-40B4-BE49-F238E27FC236}">
                <a16:creationId xmlns:a16="http://schemas.microsoft.com/office/drawing/2014/main" id="{D2AEAD46-F53D-B345-AD80-25CCB75AC3D9}"/>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768600" y="292100"/>
            <a:ext cx="3644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861126" cy="5342488"/>
          </a:xfrm>
          <a:prstGeom prst="rect">
            <a:avLst/>
          </a:prstGeom>
          <a:noFill/>
        </p:spPr>
        <p:txBody>
          <a:bodyPr wrap="none" lIns="0" tIns="0" rIns="0" rtlCol="0">
            <a:spAutoFit/>
          </a:bodyPr>
          <a:lstStyle/>
          <a:p>
            <a:pPr>
              <a:lnSpc>
                <a:spcPts val="5200"/>
              </a:lnSpc>
              <a:tabLst>
                <a:tab pos="342900" algn="l"/>
                <a:tab pos="2311400" algn="l"/>
              </a:tabLst>
            </a:pPr>
            <a:r>
              <a:rPr lang="en-US" altLang="zh-CN" dirty="0"/>
              <a:t>		</a:t>
            </a:r>
            <a:r>
              <a:rPr lang="en-US" altLang="zh-CN" sz="4002" b="1" dirty="0">
                <a:solidFill>
                  <a:srgbClr val="3D00EA"/>
                </a:solidFill>
                <a:latin typeface="å¾®è½¯éé»" pitchFamily="18" charset="0"/>
                <a:cs typeface="å¾®è½¯éé»" pitchFamily="18" charset="0"/>
              </a:rPr>
              <a:t>软件工程的定义</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400"/>
              </a:lnSpc>
              <a:tabLst>
                <a:tab pos="342900" algn="l"/>
                <a:tab pos="2311400" algn="l"/>
              </a:tabLst>
            </a:pPr>
            <a:r>
              <a:rPr lang="en-US" altLang="zh-CN" sz="2598" dirty="0">
                <a:solidFill>
                  <a:srgbClr val="FF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b="1" dirty="0">
                <a:solidFill>
                  <a:srgbClr val="FF0000"/>
                </a:solidFill>
                <a:latin typeface="Comic Sans MS" pitchFamily="18" charset="0"/>
                <a:cs typeface="Comic Sans MS" pitchFamily="18" charset="0"/>
              </a:rPr>
              <a:t>Fritz</a:t>
            </a:r>
            <a:r>
              <a:rPr lang="en-US" altLang="zh-CN" sz="2598" dirty="0">
                <a:latin typeface="Times New Roman" pitchFamily="18" charset="0"/>
                <a:cs typeface="Times New Roman" pitchFamily="18" charset="0"/>
              </a:rPr>
              <a:t>  </a:t>
            </a:r>
            <a:r>
              <a:rPr lang="en-US" altLang="zh-CN" sz="2598" b="1" dirty="0">
                <a:solidFill>
                  <a:srgbClr val="FF0000"/>
                </a:solidFill>
                <a:latin typeface="Comic Sans MS" pitchFamily="18" charset="0"/>
                <a:cs typeface="Comic Sans MS" pitchFamily="18" charset="0"/>
              </a:rPr>
              <a:t>Bauer</a:t>
            </a:r>
            <a:r>
              <a:rPr lang="en-US" altLang="zh-CN" sz="2598" b="1" dirty="0">
                <a:solidFill>
                  <a:srgbClr val="000000"/>
                </a:solidFill>
                <a:latin typeface="å¾®è½¯éé»" pitchFamily="18" charset="0"/>
                <a:cs typeface="å¾®è½¯éé»" pitchFamily="18" charset="0"/>
              </a:rPr>
              <a:t>：为了经济地获得可靠的和能在实际</a:t>
            </a:r>
          </a:p>
          <a:p>
            <a:pPr>
              <a:lnSpc>
                <a:spcPts val="3000"/>
              </a:lnSpc>
              <a:tabLst>
                <a:tab pos="342900" algn="l"/>
                <a:tab pos="2311400" algn="l"/>
              </a:tabLst>
            </a:pPr>
            <a:r>
              <a:rPr lang="en-US" altLang="zh-CN" dirty="0"/>
              <a:t>	</a:t>
            </a:r>
            <a:r>
              <a:rPr lang="en-US" altLang="zh-CN" sz="2598" b="1" dirty="0">
                <a:solidFill>
                  <a:srgbClr val="000000"/>
                </a:solidFill>
                <a:latin typeface="å¾®è½¯éé»" pitchFamily="18" charset="0"/>
                <a:cs typeface="å¾®è½¯éé»" pitchFamily="18" charset="0"/>
              </a:rPr>
              <a:t>机器上高效运行的软件而建立和使用的好的工程原</a:t>
            </a:r>
          </a:p>
          <a:p>
            <a:pPr>
              <a:lnSpc>
                <a:spcPts val="3000"/>
              </a:lnSpc>
              <a:tabLst>
                <a:tab pos="342900" algn="l"/>
                <a:tab pos="2311400" algn="l"/>
              </a:tabLst>
            </a:pPr>
            <a:r>
              <a:rPr lang="en-US" altLang="zh-CN" dirty="0"/>
              <a:t>	</a:t>
            </a:r>
            <a:r>
              <a:rPr lang="en-US" altLang="zh-CN" sz="2598" b="1" dirty="0">
                <a:solidFill>
                  <a:srgbClr val="000000"/>
                </a:solidFill>
                <a:latin typeface="å¾®è½¯éé»" pitchFamily="18" charset="0"/>
                <a:cs typeface="å¾®è½¯éé»" pitchFamily="18" charset="0"/>
              </a:rPr>
              <a:t>则</a:t>
            </a:r>
          </a:p>
          <a:p>
            <a:pPr>
              <a:lnSpc>
                <a:spcPts val="3800"/>
              </a:lnSpc>
              <a:tabLst>
                <a:tab pos="342900" algn="l"/>
                <a:tab pos="2311400" algn="l"/>
              </a:tabLst>
            </a:pPr>
            <a:r>
              <a:rPr lang="en-US" altLang="zh-CN" sz="2598" dirty="0">
                <a:solidFill>
                  <a:srgbClr val="FF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b="1" dirty="0">
                <a:solidFill>
                  <a:srgbClr val="FF0000"/>
                </a:solidFill>
                <a:latin typeface="Comic Sans MS" pitchFamily="18" charset="0"/>
                <a:cs typeface="Comic Sans MS" pitchFamily="18" charset="0"/>
              </a:rPr>
              <a:t>IEEE</a:t>
            </a:r>
            <a:r>
              <a:rPr lang="en-US" altLang="zh-CN" sz="2598" b="1" dirty="0">
                <a:solidFill>
                  <a:srgbClr val="000000"/>
                </a:solidFill>
                <a:latin typeface="å¾®è½¯éé»" pitchFamily="18" charset="0"/>
                <a:cs typeface="å¾®è½¯éé»" pitchFamily="18" charset="0"/>
              </a:rPr>
              <a:t>：</a:t>
            </a:r>
            <a:r>
              <a:rPr lang="en-US" altLang="zh-CN" sz="2598" b="1" dirty="0">
                <a:solidFill>
                  <a:srgbClr val="000000"/>
                </a:solidFill>
                <a:latin typeface="Comic Sans MS" pitchFamily="18" charset="0"/>
                <a:cs typeface="Comic Sans MS" pitchFamily="18" charset="0"/>
              </a:rPr>
              <a:t>(1)</a:t>
            </a:r>
            <a:r>
              <a:rPr lang="en-US" altLang="zh-CN" sz="2598" b="1" dirty="0">
                <a:solidFill>
                  <a:srgbClr val="000000"/>
                </a:solidFill>
                <a:latin typeface="å¾®è½¯éé»" pitchFamily="18" charset="0"/>
                <a:cs typeface="å¾®è½¯éé»" pitchFamily="18" charset="0"/>
              </a:rPr>
              <a:t>将系统化的、规范的、可度量的方法应</a:t>
            </a:r>
          </a:p>
          <a:p>
            <a:pPr>
              <a:lnSpc>
                <a:spcPts val="3000"/>
              </a:lnSpc>
              <a:tabLst>
                <a:tab pos="342900" algn="l"/>
                <a:tab pos="2311400" algn="l"/>
              </a:tabLst>
            </a:pPr>
            <a:r>
              <a:rPr lang="en-US" altLang="zh-CN" dirty="0"/>
              <a:t>	</a:t>
            </a:r>
            <a:r>
              <a:rPr lang="en-US" altLang="zh-CN" sz="2598" b="1" dirty="0">
                <a:solidFill>
                  <a:srgbClr val="000000"/>
                </a:solidFill>
                <a:latin typeface="å¾®è½¯éé»" pitchFamily="18" charset="0"/>
                <a:cs typeface="å¾®è½¯éé»" pitchFamily="18" charset="0"/>
              </a:rPr>
              <a:t>用于软件的开发、运行和维护的过程，即将工程化</a:t>
            </a:r>
          </a:p>
          <a:p>
            <a:pPr>
              <a:lnSpc>
                <a:spcPts val="3100"/>
              </a:lnSpc>
              <a:tabLst>
                <a:tab pos="342900" algn="l"/>
                <a:tab pos="2311400" algn="l"/>
              </a:tabLst>
            </a:pPr>
            <a:r>
              <a:rPr lang="en-US" altLang="zh-CN" dirty="0"/>
              <a:t>	</a:t>
            </a:r>
            <a:r>
              <a:rPr lang="en-US" altLang="zh-CN" sz="2598" b="1" dirty="0" err="1">
                <a:solidFill>
                  <a:srgbClr val="000000"/>
                </a:solidFill>
                <a:latin typeface="å¾®è½¯éé»" pitchFamily="18" charset="0"/>
                <a:cs typeface="å¾®è½¯éé»" pitchFamily="18" charset="0"/>
              </a:rPr>
              <a:t>应用于软件中</a:t>
            </a:r>
            <a:r>
              <a:rPr lang="zh-CN" altLang="en-US" sz="2598" b="1" dirty="0">
                <a:solidFill>
                  <a:srgbClr val="000000"/>
                </a:solidFill>
                <a:latin typeface="å¾®è½¯éé»" pitchFamily="18" charset="0"/>
                <a:cs typeface="å¾®è½¯éé»" pitchFamily="18" charset="0"/>
              </a:rPr>
              <a:t>，</a:t>
            </a:r>
            <a:r>
              <a:rPr lang="en-US" altLang="zh-CN" sz="2598" b="1" dirty="0">
                <a:solidFill>
                  <a:srgbClr val="000000"/>
                </a:solidFill>
                <a:latin typeface="Comic Sans MS" pitchFamily="18" charset="0"/>
                <a:cs typeface="Comic Sans MS" pitchFamily="18" charset="0"/>
              </a:rPr>
              <a:t>(2)(1)</a:t>
            </a:r>
            <a:r>
              <a:rPr lang="en-US" altLang="zh-CN" sz="2598" b="1" dirty="0">
                <a:solidFill>
                  <a:srgbClr val="000000"/>
                </a:solidFill>
                <a:latin typeface="å¾®è½¯éé»" pitchFamily="18" charset="0"/>
                <a:cs typeface="å¾®è½¯éé»" pitchFamily="18" charset="0"/>
              </a:rPr>
              <a:t>中所述方法的研究</a:t>
            </a:r>
          </a:p>
          <a:p>
            <a:pPr>
              <a:lnSpc>
                <a:spcPts val="3700"/>
              </a:lnSpc>
              <a:tabLst>
                <a:tab pos="342900" algn="l"/>
                <a:tab pos="2311400" algn="l"/>
              </a:tabLst>
            </a:pPr>
            <a:r>
              <a:rPr lang="en-US" altLang="zh-CN" sz="2598" dirty="0">
                <a:solidFill>
                  <a:srgbClr val="FF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b="1" dirty="0">
                <a:solidFill>
                  <a:srgbClr val="FF0000"/>
                </a:solidFill>
                <a:latin typeface="å¾®è½¯éé»" pitchFamily="18" charset="0"/>
                <a:cs typeface="å¾®è½¯éé»" pitchFamily="18" charset="0"/>
              </a:rPr>
              <a:t>计算机科学技术百科全书</a:t>
            </a:r>
            <a:r>
              <a:rPr lang="en-US" altLang="zh-CN" sz="2598" b="1" dirty="0">
                <a:solidFill>
                  <a:srgbClr val="FF0000"/>
                </a:solidFill>
                <a:latin typeface="Comic Sans MS" pitchFamily="18" charset="0"/>
                <a:cs typeface="Comic Sans MS" pitchFamily="18" charset="0"/>
              </a:rPr>
              <a:t>(</a:t>
            </a:r>
            <a:r>
              <a:rPr lang="en-US" altLang="zh-CN" sz="2598" b="1" dirty="0">
                <a:solidFill>
                  <a:srgbClr val="FF0000"/>
                </a:solidFill>
                <a:latin typeface="å¾®è½¯éé»" pitchFamily="18" charset="0"/>
                <a:cs typeface="å¾®è½¯éé»" pitchFamily="18" charset="0"/>
              </a:rPr>
              <a:t>第</a:t>
            </a:r>
            <a:r>
              <a:rPr lang="en-US" altLang="zh-CN" sz="2598" b="1" dirty="0">
                <a:solidFill>
                  <a:srgbClr val="FF0000"/>
                </a:solidFill>
                <a:latin typeface="Comic Sans MS" pitchFamily="18" charset="0"/>
                <a:cs typeface="Comic Sans MS" pitchFamily="18" charset="0"/>
              </a:rPr>
              <a:t>2</a:t>
            </a:r>
            <a:r>
              <a:rPr lang="en-US" altLang="zh-CN" sz="2598" b="1" dirty="0">
                <a:solidFill>
                  <a:srgbClr val="FF0000"/>
                </a:solidFill>
                <a:latin typeface="å¾®è½¯éé»" pitchFamily="18" charset="0"/>
                <a:cs typeface="å¾®è½¯éé»" pitchFamily="18" charset="0"/>
              </a:rPr>
              <a:t>版</a:t>
            </a:r>
            <a:r>
              <a:rPr lang="en-US" altLang="zh-CN" sz="2598" b="1" dirty="0">
                <a:solidFill>
                  <a:srgbClr val="FF0000"/>
                </a:solidFill>
                <a:latin typeface="Comic Sans MS" pitchFamily="18" charset="0"/>
                <a:cs typeface="Comic Sans MS" pitchFamily="18" charset="0"/>
              </a:rPr>
              <a:t>)</a:t>
            </a:r>
            <a:r>
              <a:rPr lang="en-US" altLang="zh-CN" sz="2598" b="1" dirty="0">
                <a:solidFill>
                  <a:srgbClr val="000000"/>
                </a:solidFill>
                <a:latin typeface="å¾®è½¯éé»" pitchFamily="18" charset="0"/>
                <a:cs typeface="å¾®è½¯éé»" pitchFamily="18" charset="0"/>
              </a:rPr>
              <a:t>：应用计算机科学</a:t>
            </a:r>
          </a:p>
          <a:p>
            <a:pPr>
              <a:lnSpc>
                <a:spcPts val="3000"/>
              </a:lnSpc>
              <a:tabLst>
                <a:tab pos="342900" algn="l"/>
                <a:tab pos="2311400" algn="l"/>
              </a:tabLst>
            </a:pPr>
            <a:r>
              <a:rPr lang="en-US" altLang="zh-CN" dirty="0"/>
              <a:t>	</a:t>
            </a:r>
            <a:r>
              <a:rPr lang="en-US" altLang="zh-CN" sz="2598" b="1" dirty="0">
                <a:solidFill>
                  <a:srgbClr val="000000"/>
                </a:solidFill>
                <a:latin typeface="å¾®è½¯éé»" pitchFamily="18" charset="0"/>
                <a:cs typeface="å¾®è½¯éé»" pitchFamily="18" charset="0"/>
              </a:rPr>
              <a:t>理论和技术以及工程管理原则和方法，按预算和进</a:t>
            </a:r>
          </a:p>
          <a:p>
            <a:pPr>
              <a:lnSpc>
                <a:spcPts val="3100"/>
              </a:lnSpc>
              <a:tabLst>
                <a:tab pos="342900" algn="l"/>
                <a:tab pos="2311400" algn="l"/>
              </a:tabLst>
            </a:pPr>
            <a:r>
              <a:rPr lang="en-US" altLang="zh-CN" dirty="0"/>
              <a:t>	</a:t>
            </a:r>
            <a:r>
              <a:rPr lang="en-US" altLang="zh-CN" sz="2598" b="1" dirty="0">
                <a:solidFill>
                  <a:srgbClr val="000000"/>
                </a:solidFill>
                <a:latin typeface="å¾®è½¯éé»" pitchFamily="18" charset="0"/>
                <a:cs typeface="å¾®è½¯éé»" pitchFamily="18" charset="0"/>
              </a:rPr>
              <a:t>度实现满足用户要求的软件产品的工程，或以此为</a:t>
            </a:r>
          </a:p>
          <a:p>
            <a:pPr>
              <a:lnSpc>
                <a:spcPts val="3000"/>
              </a:lnSpc>
              <a:tabLst>
                <a:tab pos="342900" algn="l"/>
                <a:tab pos="2311400" algn="l"/>
              </a:tabLst>
            </a:pPr>
            <a:r>
              <a:rPr lang="en-US" altLang="zh-CN" dirty="0"/>
              <a:t>	</a:t>
            </a:r>
            <a:r>
              <a:rPr lang="en-US" altLang="zh-CN" sz="2598" b="1" dirty="0">
                <a:solidFill>
                  <a:srgbClr val="000000"/>
                </a:solidFill>
                <a:latin typeface="å¾®è½¯éé»" pitchFamily="18" charset="0"/>
                <a:cs typeface="å¾®è½¯éé»" pitchFamily="18" charset="0"/>
              </a:rPr>
              <a:t>研究对象的学科</a:t>
            </a:r>
          </a:p>
        </p:txBody>
      </p:sp>
      <p:sp>
        <p:nvSpPr>
          <p:cNvPr id="43" name="灯片编号占位符 42">
            <a:extLst>
              <a:ext uri="{FF2B5EF4-FFF2-40B4-BE49-F238E27FC236}">
                <a16:creationId xmlns:a16="http://schemas.microsoft.com/office/drawing/2014/main" id="{DBBB69D6-FA6D-A643-BF9C-DB5E4850C6B2}"/>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006600" y="292100"/>
            <a:ext cx="5168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68300"/>
            <a:ext cx="7683500" cy="5016500"/>
          </a:xfrm>
          <a:prstGeom prst="rect">
            <a:avLst/>
          </a:prstGeom>
          <a:noFill/>
        </p:spPr>
        <p:txBody>
          <a:bodyPr wrap="none" lIns="0" tIns="0" rIns="0" rtlCol="0">
            <a:spAutoFit/>
          </a:bodyPr>
          <a:lstStyle/>
          <a:p>
            <a:pPr>
              <a:lnSpc>
                <a:spcPts val="5200"/>
              </a:lnSpc>
              <a:tabLst>
                <a:tab pos="342900" algn="l"/>
                <a:tab pos="457200" algn="l"/>
                <a:tab pos="1549400" algn="l"/>
              </a:tabLst>
            </a:pPr>
            <a:r>
              <a:rPr lang="en-US" altLang="zh-CN" dirty="0"/>
              <a:t>			</a:t>
            </a:r>
            <a:r>
              <a:rPr lang="en-US" altLang="zh-CN" sz="4002" b="1" dirty="0">
                <a:solidFill>
                  <a:srgbClr val="3D00EA"/>
                </a:solidFill>
                <a:latin typeface="å¾®è½¯éé»" pitchFamily="18" charset="0"/>
                <a:cs typeface="å¾®è½¯éé»" pitchFamily="18" charset="0"/>
              </a:rPr>
              <a:t>软件工程定义的共同点</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500"/>
              </a:lnSpc>
              <a:tabLst>
                <a:tab pos="342900" algn="l"/>
                <a:tab pos="457200" algn="l"/>
                <a:tab pos="1549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目标：以较高的效率、合理的成本开发</a:t>
            </a:r>
          </a:p>
          <a:p>
            <a:pPr>
              <a:lnSpc>
                <a:spcPts val="3900"/>
              </a:lnSpc>
              <a:tabLst>
                <a:tab pos="342900" algn="l"/>
                <a:tab pos="457200" algn="l"/>
                <a:tab pos="1549400" algn="l"/>
              </a:tabLst>
            </a:pPr>
            <a:r>
              <a:rPr lang="en-US" altLang="zh-CN" dirty="0"/>
              <a:t>	</a:t>
            </a:r>
            <a:r>
              <a:rPr lang="en-US" altLang="zh-CN" sz="3402" b="1" dirty="0">
                <a:solidFill>
                  <a:srgbClr val="000000"/>
                </a:solidFill>
                <a:latin typeface="å¾®è½¯éé»" pitchFamily="18" charset="0"/>
                <a:cs typeface="å¾®è½¯éé»" pitchFamily="18" charset="0"/>
              </a:rPr>
              <a:t>高质量的软件</a:t>
            </a:r>
          </a:p>
          <a:p>
            <a:pPr>
              <a:lnSpc>
                <a:spcPts val="5000"/>
              </a:lnSpc>
              <a:tabLst>
                <a:tab pos="342900" algn="l"/>
                <a:tab pos="457200" algn="l"/>
                <a:tab pos="1549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强调软件开发的工程化：遵循工程的原</a:t>
            </a:r>
          </a:p>
          <a:p>
            <a:pPr>
              <a:lnSpc>
                <a:spcPts val="3900"/>
              </a:lnSpc>
              <a:tabLst>
                <a:tab pos="342900" algn="l"/>
                <a:tab pos="457200" algn="l"/>
                <a:tab pos="1549400" algn="l"/>
              </a:tabLst>
            </a:pPr>
            <a:r>
              <a:rPr lang="en-US" altLang="zh-CN" dirty="0"/>
              <a:t>	</a:t>
            </a:r>
            <a:r>
              <a:rPr lang="en-US" altLang="zh-CN" sz="3402" b="1" dirty="0">
                <a:solidFill>
                  <a:srgbClr val="000000"/>
                </a:solidFill>
                <a:latin typeface="å¾®è½¯éé»" pitchFamily="18" charset="0"/>
                <a:cs typeface="å¾®è½¯éé»" pitchFamily="18" charset="0"/>
              </a:rPr>
              <a:t>则，采用系统的、严格约束的、可量化</a:t>
            </a:r>
          </a:p>
          <a:p>
            <a:pPr>
              <a:lnSpc>
                <a:spcPts val="4000"/>
              </a:lnSpc>
              <a:tabLst>
                <a:tab pos="342900" algn="l"/>
                <a:tab pos="457200" algn="l"/>
                <a:tab pos="1549400" algn="l"/>
              </a:tabLst>
            </a:pPr>
            <a:r>
              <a:rPr lang="en-US" altLang="zh-CN" dirty="0"/>
              <a:t>	</a:t>
            </a:r>
            <a:r>
              <a:rPr lang="en-US" altLang="zh-CN" sz="3402" b="1" dirty="0">
                <a:solidFill>
                  <a:srgbClr val="000000"/>
                </a:solidFill>
                <a:latin typeface="å¾®è½¯éé»" pitchFamily="18" charset="0"/>
                <a:cs typeface="å¾®è½¯éé»" pitchFamily="18" charset="0"/>
              </a:rPr>
              <a:t>的过程和方法</a:t>
            </a:r>
          </a:p>
          <a:p>
            <a:pPr>
              <a:lnSpc>
                <a:spcPts val="3800"/>
              </a:lnSpc>
              <a:tabLst>
                <a:tab pos="342900" algn="l"/>
                <a:tab pos="457200" algn="l"/>
                <a:tab pos="15494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工程化：可预测、可控制、可重复</a:t>
            </a:r>
            <a:r>
              <a:rPr lang="en-US" altLang="zh-CN" sz="2598" dirty="0">
                <a:solidFill>
                  <a:srgbClr val="000000"/>
                </a:solidFill>
                <a:latin typeface="Times New Roman" pitchFamily="18" charset="0"/>
                <a:cs typeface="Times New Roman" pitchFamily="18" charset="0"/>
              </a:rPr>
              <a:t>…</a:t>
            </a:r>
          </a:p>
          <a:p>
            <a:pPr>
              <a:lnSpc>
                <a:spcPts val="4800"/>
              </a:lnSpc>
              <a:tabLst>
                <a:tab pos="342900" algn="l"/>
                <a:tab pos="457200" algn="l"/>
                <a:tab pos="1549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包括软件工程实践和方法研究两个方面</a:t>
            </a:r>
          </a:p>
        </p:txBody>
      </p:sp>
      <p:sp>
        <p:nvSpPr>
          <p:cNvPr id="43" name="灯片编号占位符 42">
            <a:extLst>
              <a:ext uri="{FF2B5EF4-FFF2-40B4-BE49-F238E27FC236}">
                <a16:creationId xmlns:a16="http://schemas.microsoft.com/office/drawing/2014/main" id="{9BDE9244-A655-3A49-B4C1-0DC47AC39B37}"/>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768600" y="292100"/>
            <a:ext cx="3644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93700"/>
            <a:ext cx="7823200" cy="5600700"/>
          </a:xfrm>
          <a:prstGeom prst="rect">
            <a:avLst/>
          </a:prstGeom>
          <a:noFill/>
        </p:spPr>
        <p:txBody>
          <a:bodyPr wrap="none" lIns="0" tIns="0" rIns="0" rtlCol="0">
            <a:spAutoFit/>
          </a:bodyPr>
          <a:lstStyle/>
          <a:p>
            <a:pPr>
              <a:lnSpc>
                <a:spcPts val="5200"/>
              </a:lnSpc>
              <a:tabLst>
                <a:tab pos="342900" algn="l"/>
                <a:tab pos="457200" algn="l"/>
                <a:tab pos="736600" algn="l"/>
                <a:tab pos="914400" algn="l"/>
                <a:tab pos="2311400" algn="l"/>
              </a:tabLst>
            </a:pPr>
            <a:r>
              <a:rPr lang="en-US" altLang="zh-CN" dirty="0"/>
              <a:t>					</a:t>
            </a:r>
            <a:r>
              <a:rPr lang="en-US" altLang="zh-CN" sz="4002" b="1" dirty="0">
                <a:solidFill>
                  <a:srgbClr val="3D00EA"/>
                </a:solidFill>
                <a:latin typeface="å¾®è½¯éé»" pitchFamily="18" charset="0"/>
                <a:cs typeface="å¾®è½¯éé»" pitchFamily="18" charset="0"/>
              </a:rPr>
              <a:t>软件工程的目标</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700"/>
              </a:lnSpc>
              <a:tabLst>
                <a:tab pos="342900" algn="l"/>
                <a:tab pos="457200" algn="l"/>
                <a:tab pos="736600" algn="l"/>
                <a:tab pos="914400" algn="l"/>
                <a:tab pos="2311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生产具有高质量以及开销合理</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时间、</a:t>
            </a:r>
          </a:p>
          <a:p>
            <a:pPr>
              <a:lnSpc>
                <a:spcPts val="4300"/>
              </a:lnSpc>
              <a:tabLst>
                <a:tab pos="342900" algn="l"/>
                <a:tab pos="457200" algn="l"/>
                <a:tab pos="736600" algn="l"/>
                <a:tab pos="914400" algn="l"/>
                <a:tab pos="2311400" algn="l"/>
              </a:tabLst>
            </a:pPr>
            <a:r>
              <a:rPr lang="en-US" altLang="zh-CN" dirty="0"/>
              <a:t>	</a:t>
            </a:r>
            <a:r>
              <a:rPr lang="en-US" altLang="zh-CN" sz="3600" b="1" dirty="0">
                <a:solidFill>
                  <a:srgbClr val="000000"/>
                </a:solidFill>
                <a:latin typeface="å¾®è½¯éé»" pitchFamily="18" charset="0"/>
                <a:cs typeface="å¾®è½¯éé»" pitchFamily="18" charset="0"/>
              </a:rPr>
              <a:t>成本</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的产品</a:t>
            </a:r>
          </a:p>
          <a:p>
            <a:pPr>
              <a:lnSpc>
                <a:spcPts val="4000"/>
              </a:lnSpc>
              <a:tabLst>
                <a:tab pos="342900" algn="l"/>
                <a:tab pos="457200" algn="l"/>
                <a:tab pos="736600" algn="l"/>
                <a:tab pos="914400" algn="l"/>
                <a:tab pos="23114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软件质量：软件产品满足预期需求的程度</a:t>
            </a:r>
          </a:p>
          <a:p>
            <a:pPr>
              <a:lnSpc>
                <a:spcPts val="2800"/>
              </a:lnSpc>
              <a:tabLst>
                <a:tab pos="342900" algn="l"/>
                <a:tab pos="457200" algn="l"/>
                <a:tab pos="736600" algn="l"/>
                <a:tab pos="914400" algn="l"/>
                <a:tab pos="2311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需求分析和验证</a:t>
            </a:r>
            <a:r>
              <a:rPr lang="en-US" altLang="zh-CN" sz="1998" b="1" dirty="0">
                <a:solidFill>
                  <a:srgbClr val="000000"/>
                </a:solidFill>
                <a:latin typeface="Times New Roman" pitchFamily="18" charset="0"/>
                <a:cs typeface="Times New Roman" pitchFamily="18" charset="0"/>
              </a:rPr>
              <a:t>—</a:t>
            </a:r>
            <a:r>
              <a:rPr lang="en-US" altLang="zh-CN" sz="1998" dirty="0">
                <a:solidFill>
                  <a:srgbClr val="000000"/>
                </a:solidFill>
                <a:latin typeface="æ°å®ä½" pitchFamily="18" charset="0"/>
                <a:cs typeface="æ°å®ä½" pitchFamily="18" charset="0"/>
              </a:rPr>
              <a:t>保证问题理解的正确性</a:t>
            </a:r>
          </a:p>
          <a:p>
            <a:pPr>
              <a:lnSpc>
                <a:spcPts val="2800"/>
              </a:lnSpc>
              <a:tabLst>
                <a:tab pos="342900" algn="l"/>
                <a:tab pos="457200" algn="l"/>
                <a:tab pos="736600" algn="l"/>
                <a:tab pos="914400" algn="l"/>
                <a:tab pos="2311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软件测试、评审、形式化方法、过程控制</a:t>
            </a:r>
            <a:r>
              <a:rPr lang="en-US" altLang="zh-CN" sz="1998" b="1" dirty="0">
                <a:solidFill>
                  <a:srgbClr val="000000"/>
                </a:solidFill>
                <a:latin typeface="Times New Roman" pitchFamily="18" charset="0"/>
                <a:cs typeface="Times New Roman" pitchFamily="18" charset="0"/>
              </a:rPr>
              <a:t>—</a:t>
            </a:r>
            <a:r>
              <a:rPr lang="en-US" altLang="zh-CN" sz="1998" dirty="0">
                <a:solidFill>
                  <a:srgbClr val="000000"/>
                </a:solidFill>
                <a:latin typeface="æ°å®ä½" pitchFamily="18" charset="0"/>
                <a:cs typeface="æ°å®ä½" pitchFamily="18" charset="0"/>
              </a:rPr>
              <a:t>质量保障</a:t>
            </a:r>
          </a:p>
          <a:p>
            <a:pPr>
              <a:lnSpc>
                <a:spcPts val="4200"/>
              </a:lnSpc>
              <a:tabLst>
                <a:tab pos="342900" algn="l"/>
                <a:tab pos="457200" algn="l"/>
                <a:tab pos="736600" algn="l"/>
                <a:tab pos="914400" algn="l"/>
                <a:tab pos="23114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开销合理是指软件开发、运行的整个进度和</a:t>
            </a:r>
          </a:p>
          <a:p>
            <a:pPr>
              <a:lnSpc>
                <a:spcPts val="2700"/>
              </a:lnSpc>
              <a:tabLst>
                <a:tab pos="342900" algn="l"/>
                <a:tab pos="457200" algn="l"/>
                <a:tab pos="736600" algn="l"/>
                <a:tab pos="914400" algn="l"/>
                <a:tab pos="2311400" algn="l"/>
              </a:tabLst>
            </a:pPr>
            <a:r>
              <a:rPr lang="en-US" altLang="zh-CN" dirty="0"/>
              <a:t>			</a:t>
            </a:r>
            <a:r>
              <a:rPr lang="en-US" altLang="zh-CN" sz="2802" dirty="0">
                <a:solidFill>
                  <a:srgbClr val="000000"/>
                </a:solidFill>
                <a:latin typeface="SimHei" pitchFamily="18" charset="0"/>
                <a:cs typeface="SimHei" pitchFamily="18" charset="0"/>
              </a:rPr>
              <a:t>成本满足用户要求的程度</a:t>
            </a:r>
          </a:p>
          <a:p>
            <a:pPr>
              <a:lnSpc>
                <a:spcPts val="3200"/>
              </a:lnSpc>
              <a:tabLst>
                <a:tab pos="342900" algn="l"/>
                <a:tab pos="457200" algn="l"/>
                <a:tab pos="736600" algn="l"/>
                <a:tab pos="914400" algn="l"/>
                <a:tab pos="2311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软件项目管理和过程管理</a:t>
            </a:r>
            <a:r>
              <a:rPr lang="en-US" altLang="zh-CN" sz="1998" b="1" dirty="0">
                <a:solidFill>
                  <a:srgbClr val="000000"/>
                </a:solidFill>
                <a:latin typeface="Times New Roman" pitchFamily="18" charset="0"/>
                <a:cs typeface="Times New Roman" pitchFamily="18" charset="0"/>
              </a:rPr>
              <a:t>—</a:t>
            </a:r>
            <a:r>
              <a:rPr lang="en-US" altLang="zh-CN" sz="1998" dirty="0">
                <a:solidFill>
                  <a:srgbClr val="000000"/>
                </a:solidFill>
                <a:latin typeface="æ°å®ä½" pitchFamily="18" charset="0"/>
                <a:cs typeface="æ°å®ä½" pitchFamily="18" charset="0"/>
              </a:rPr>
              <a:t>提高可预测性、可控性</a:t>
            </a:r>
          </a:p>
          <a:p>
            <a:pPr>
              <a:lnSpc>
                <a:spcPts val="2800"/>
              </a:lnSpc>
              <a:tabLst>
                <a:tab pos="342900" algn="l"/>
                <a:tab pos="457200" algn="l"/>
                <a:tab pos="736600" algn="l"/>
                <a:tab pos="914400" algn="l"/>
                <a:tab pos="2311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好的软件设计、文档和编码风格</a:t>
            </a:r>
            <a:r>
              <a:rPr lang="en-US" altLang="zh-CN" sz="1998" b="1" dirty="0">
                <a:solidFill>
                  <a:srgbClr val="000000"/>
                </a:solidFill>
                <a:latin typeface="Times New Roman" pitchFamily="18" charset="0"/>
                <a:cs typeface="Times New Roman" pitchFamily="18" charset="0"/>
              </a:rPr>
              <a:t>—</a:t>
            </a:r>
            <a:r>
              <a:rPr lang="en-US" altLang="zh-CN" sz="1998" dirty="0">
                <a:solidFill>
                  <a:srgbClr val="000000"/>
                </a:solidFill>
                <a:latin typeface="æ°å®ä½" pitchFamily="18" charset="0"/>
                <a:cs typeface="æ°å®ä½" pitchFamily="18" charset="0"/>
              </a:rPr>
              <a:t>可维护性、可扩展性</a:t>
            </a:r>
          </a:p>
          <a:p>
            <a:pPr>
              <a:lnSpc>
                <a:spcPts val="2800"/>
              </a:lnSpc>
              <a:tabLst>
                <a:tab pos="342900" algn="l"/>
                <a:tab pos="457200" algn="l"/>
                <a:tab pos="736600" algn="l"/>
                <a:tab pos="914400" algn="l"/>
                <a:tab pos="2311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模块化设计、开发工具支持</a:t>
            </a:r>
            <a:r>
              <a:rPr lang="en-US" altLang="zh-CN" sz="1998" b="1" dirty="0">
                <a:solidFill>
                  <a:srgbClr val="000000"/>
                </a:solidFill>
                <a:latin typeface="Times New Roman" pitchFamily="18" charset="0"/>
                <a:cs typeface="Times New Roman" pitchFamily="18" charset="0"/>
              </a:rPr>
              <a:t>—</a:t>
            </a:r>
            <a:r>
              <a:rPr lang="en-US" altLang="zh-CN" sz="1998" dirty="0">
                <a:solidFill>
                  <a:srgbClr val="000000"/>
                </a:solidFill>
                <a:latin typeface="æ°å®ä½" pitchFamily="18" charset="0"/>
                <a:cs typeface="æ°å®ä½" pitchFamily="18" charset="0"/>
              </a:rPr>
              <a:t>提高软件开发效率</a:t>
            </a:r>
          </a:p>
        </p:txBody>
      </p:sp>
      <p:sp>
        <p:nvSpPr>
          <p:cNvPr id="43" name="灯片编号占位符 42">
            <a:extLst>
              <a:ext uri="{FF2B5EF4-FFF2-40B4-BE49-F238E27FC236}">
                <a16:creationId xmlns:a16="http://schemas.microsoft.com/office/drawing/2014/main" id="{C7DD903F-32C6-154B-9122-161C07799200}"/>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533400" y="50800"/>
            <a:ext cx="6388100" cy="10287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127000"/>
            <a:ext cx="7645400" cy="5702300"/>
          </a:xfrm>
          <a:prstGeom prst="rect">
            <a:avLst/>
          </a:prstGeom>
          <a:noFill/>
        </p:spPr>
        <p:txBody>
          <a:bodyPr wrap="none" lIns="0" tIns="0" rIns="0" rtlCol="0">
            <a:spAutoFit/>
          </a:bodyPr>
          <a:lstStyle/>
          <a:p>
            <a:pPr>
              <a:lnSpc>
                <a:spcPts val="5000"/>
              </a:lnSpc>
              <a:tabLst>
                <a:tab pos="76200" algn="l"/>
                <a:tab pos="342900" algn="l"/>
              </a:tabLst>
            </a:pPr>
            <a:r>
              <a:rPr lang="en-US" altLang="zh-CN" dirty="0"/>
              <a:t>	</a:t>
            </a:r>
            <a:r>
              <a:rPr lang="en-US" altLang="zh-CN" sz="3600" b="1" dirty="0">
                <a:solidFill>
                  <a:srgbClr val="3D00EA"/>
                </a:solidFill>
                <a:latin typeface="Comic Sans MS" pitchFamily="18" charset="0"/>
                <a:cs typeface="Comic Sans MS" pitchFamily="18" charset="0"/>
              </a:rPr>
              <a:t>Software</a:t>
            </a:r>
            <a:r>
              <a:rPr lang="en-US" altLang="zh-CN" sz="3600" dirty="0">
                <a:latin typeface="Times New Roman" pitchFamily="18" charset="0"/>
                <a:cs typeface="Times New Roman" pitchFamily="18" charset="0"/>
              </a:rPr>
              <a:t>  </a:t>
            </a:r>
            <a:r>
              <a:rPr lang="en-US" altLang="zh-CN" sz="3600" b="1" dirty="0">
                <a:solidFill>
                  <a:srgbClr val="3D00EA"/>
                </a:solidFill>
                <a:latin typeface="Comic Sans MS" pitchFamily="18" charset="0"/>
                <a:cs typeface="Comic Sans MS" pitchFamily="18" charset="0"/>
              </a:rPr>
              <a:t>Engineering:</a:t>
            </a:r>
            <a:r>
              <a:rPr lang="en-US" altLang="zh-CN" sz="3600" dirty="0">
                <a:latin typeface="Times New Roman" pitchFamily="18" charset="0"/>
                <a:cs typeface="Times New Roman" pitchFamily="18" charset="0"/>
              </a:rPr>
              <a:t>  </a:t>
            </a:r>
            <a:r>
              <a:rPr lang="en-US" altLang="zh-CN" sz="3600" b="1" dirty="0">
                <a:solidFill>
                  <a:srgbClr val="3D00EA"/>
                </a:solidFill>
                <a:latin typeface="Comic Sans MS" pitchFamily="18" charset="0"/>
                <a:cs typeface="Comic Sans MS" pitchFamily="18" charset="0"/>
              </a:rPr>
              <a:t>A</a:t>
            </a:r>
            <a:r>
              <a:rPr lang="en-US" altLang="zh-CN" sz="3600" dirty="0">
                <a:latin typeface="Times New Roman" pitchFamily="18" charset="0"/>
                <a:cs typeface="Times New Roman" pitchFamily="18" charset="0"/>
              </a:rPr>
              <a:t>  </a:t>
            </a:r>
            <a:r>
              <a:rPr lang="en-US" altLang="zh-CN" sz="3600" b="1" dirty="0">
                <a:solidFill>
                  <a:srgbClr val="3D00EA"/>
                </a:solidFill>
                <a:latin typeface="Comic Sans MS" pitchFamily="18" charset="0"/>
                <a:cs typeface="Comic Sans MS" pitchFamily="18" charset="0"/>
              </a:rPr>
              <a:t>Big</a:t>
            </a:r>
          </a:p>
          <a:p>
            <a:pPr>
              <a:lnSpc>
                <a:spcPts val="4300"/>
              </a:lnSpc>
              <a:tabLst>
                <a:tab pos="76200" algn="l"/>
                <a:tab pos="342900" algn="l"/>
              </a:tabLst>
            </a:pPr>
            <a:r>
              <a:rPr lang="en-US" altLang="zh-CN" dirty="0"/>
              <a:t>	</a:t>
            </a:r>
            <a:r>
              <a:rPr lang="en-US" altLang="zh-CN" sz="3600" b="1" dirty="0">
                <a:solidFill>
                  <a:srgbClr val="3D00EA"/>
                </a:solidFill>
                <a:latin typeface="Comic Sans MS" pitchFamily="18" charset="0"/>
                <a:cs typeface="Comic Sans MS" pitchFamily="18" charset="0"/>
              </a:rPr>
              <a:t>Picture</a:t>
            </a:r>
            <a:r>
              <a:rPr lang="en-US" altLang="zh-CN" sz="3600" dirty="0">
                <a:latin typeface="Times New Roman" pitchFamily="18" charset="0"/>
                <a:cs typeface="Times New Roman" pitchFamily="18" charset="0"/>
              </a:rPr>
              <a:t>  </a:t>
            </a:r>
            <a:r>
              <a:rPr lang="en-US" altLang="zh-CN" sz="3600" b="1" dirty="0">
                <a:solidFill>
                  <a:srgbClr val="3D00EA"/>
                </a:solidFill>
                <a:latin typeface="Comic Sans MS" pitchFamily="18" charset="0"/>
                <a:cs typeface="Comic Sans MS" pitchFamily="18" charset="0"/>
              </a:rPr>
              <a:t>on</a:t>
            </a:r>
            <a:r>
              <a:rPr lang="en-US" altLang="zh-CN" sz="3600" dirty="0">
                <a:latin typeface="Times New Roman" pitchFamily="18" charset="0"/>
                <a:cs typeface="Times New Roman" pitchFamily="18" charset="0"/>
              </a:rPr>
              <a:t>  </a:t>
            </a:r>
            <a:r>
              <a:rPr lang="en-US" altLang="zh-CN" sz="3600" b="1" dirty="0">
                <a:solidFill>
                  <a:srgbClr val="3D00EA"/>
                </a:solidFill>
                <a:latin typeface="Comic Sans MS" pitchFamily="18" charset="0"/>
                <a:cs typeface="Comic Sans MS" pitchFamily="18" charset="0"/>
              </a:rPr>
              <a:t>Software</a:t>
            </a:r>
          </a:p>
          <a:p>
            <a:pPr>
              <a:lnSpc>
                <a:spcPts val="1000"/>
              </a:lnSpc>
            </a:pPr>
            <a:endParaRPr lang="en-US" altLang="zh-CN" dirty="0"/>
          </a:p>
          <a:p>
            <a:pPr>
              <a:lnSpc>
                <a:spcPts val="1000"/>
              </a:lnSpc>
            </a:pPr>
            <a:endParaRPr lang="en-US" altLang="zh-CN" dirty="0"/>
          </a:p>
          <a:p>
            <a:pPr>
              <a:lnSpc>
                <a:spcPts val="4400"/>
              </a:lnSpc>
              <a:tabLst>
                <a:tab pos="76200" algn="l"/>
                <a:tab pos="3429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面向质量和经济目标的软件开发工程化</a:t>
            </a:r>
          </a:p>
          <a:p>
            <a:pPr>
              <a:lnSpc>
                <a:spcPts val="4900"/>
              </a:lnSpc>
              <a:tabLst>
                <a:tab pos="76200" algn="l"/>
                <a:tab pos="3429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包括技术和管理</a:t>
            </a:r>
          </a:p>
          <a:p>
            <a:pPr>
              <a:lnSpc>
                <a:spcPts val="4900"/>
              </a:lnSpc>
              <a:tabLst>
                <a:tab pos="76200" algn="l"/>
                <a:tab pos="3429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对软件整个生存周期的理解</a:t>
            </a:r>
          </a:p>
          <a:p>
            <a:pPr>
              <a:lnSpc>
                <a:spcPts val="4900"/>
              </a:lnSpc>
              <a:tabLst>
                <a:tab pos="76200" algn="l"/>
                <a:tab pos="3429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软件演化和软件维护</a:t>
            </a:r>
          </a:p>
          <a:p>
            <a:pPr>
              <a:lnSpc>
                <a:spcPts val="4900"/>
              </a:lnSpc>
              <a:tabLst>
                <a:tab pos="76200" algn="l"/>
                <a:tab pos="3429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针对各种不同类型软件的工程化开发</a:t>
            </a:r>
          </a:p>
          <a:p>
            <a:pPr>
              <a:lnSpc>
                <a:spcPts val="4900"/>
              </a:lnSpc>
              <a:tabLst>
                <a:tab pos="76200" algn="l"/>
                <a:tab pos="3429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涉及多个层面：软件产业、软件组织、软</a:t>
            </a:r>
          </a:p>
          <a:p>
            <a:pPr>
              <a:lnSpc>
                <a:spcPts val="4100"/>
              </a:lnSpc>
              <a:tabLst>
                <a:tab pos="76200" algn="l"/>
                <a:tab pos="342900" algn="l"/>
              </a:tabLst>
            </a:pPr>
            <a:r>
              <a:rPr lang="en-US" altLang="zh-CN" dirty="0"/>
              <a:t>		</a:t>
            </a:r>
            <a:r>
              <a:rPr lang="en-US" altLang="zh-CN" sz="3198" b="1" dirty="0">
                <a:solidFill>
                  <a:srgbClr val="000000"/>
                </a:solidFill>
                <a:latin typeface="å¾®è½¯éé»" pitchFamily="18" charset="0"/>
                <a:cs typeface="å¾®è½¯éé»" pitchFamily="18" charset="0"/>
              </a:rPr>
              <a:t>件项目、软件开发者</a:t>
            </a:r>
          </a:p>
        </p:txBody>
      </p:sp>
      <p:sp>
        <p:nvSpPr>
          <p:cNvPr id="43" name="灯片编号占位符 42">
            <a:extLst>
              <a:ext uri="{FF2B5EF4-FFF2-40B4-BE49-F238E27FC236}">
                <a16:creationId xmlns:a16="http://schemas.microsoft.com/office/drawing/2014/main" id="{55253B5D-C49C-BC4C-AA80-DFBDBF584D71}"/>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5400"/>
            <a:ext cx="9080500" cy="67691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 name="TextBox 1"/>
          <p:cNvSpPr txBox="1"/>
          <p:nvPr/>
        </p:nvSpPr>
        <p:spPr>
          <a:xfrm>
            <a:off x="1765300" y="215900"/>
            <a:ext cx="5588000" cy="660400"/>
          </a:xfrm>
          <a:prstGeom prst="rect">
            <a:avLst/>
          </a:prstGeom>
          <a:noFill/>
        </p:spPr>
        <p:txBody>
          <a:bodyPr wrap="none" lIns="0" tIns="0" rIns="0" rtlCol="0">
            <a:spAutoFit/>
          </a:bodyPr>
          <a:lstStyle/>
          <a:p>
            <a:pPr>
              <a:lnSpc>
                <a:spcPts val="5200"/>
              </a:lnSpc>
              <a:tabLst/>
            </a:pPr>
            <a:r>
              <a:rPr lang="en-US" altLang="zh-CN" sz="4002" b="1" dirty="0">
                <a:solidFill>
                  <a:srgbClr val="3D00EA"/>
                </a:solidFill>
                <a:latin typeface="å¾®è½¯éé»" pitchFamily="18" charset="0"/>
                <a:cs typeface="å¾®è½¯éé»" pitchFamily="18" charset="0"/>
              </a:rPr>
              <a:t>软件开发技术的发展过程</a:t>
            </a:r>
          </a:p>
        </p:txBody>
      </p:sp>
      <p:sp>
        <p:nvSpPr>
          <p:cNvPr id="5" name="TextBox 1"/>
          <p:cNvSpPr txBox="1"/>
          <p:nvPr/>
        </p:nvSpPr>
        <p:spPr>
          <a:xfrm>
            <a:off x="368300" y="3251200"/>
            <a:ext cx="1003300" cy="635000"/>
          </a:xfrm>
          <a:prstGeom prst="rect">
            <a:avLst/>
          </a:prstGeom>
          <a:noFill/>
        </p:spPr>
        <p:txBody>
          <a:bodyPr wrap="none" lIns="0" tIns="0" rIns="0" rtlCol="0">
            <a:spAutoFit/>
          </a:bodyPr>
          <a:lstStyle/>
          <a:p>
            <a:pPr>
              <a:lnSpc>
                <a:spcPts val="2600"/>
              </a:lnSpc>
              <a:tabLst/>
            </a:pPr>
            <a:r>
              <a:rPr lang="en-US" altLang="zh-CN" sz="1998" b="1" dirty="0">
                <a:solidFill>
                  <a:srgbClr val="000000"/>
                </a:solidFill>
                <a:latin typeface="å¾®è½¯éé»" pitchFamily="18" charset="0"/>
                <a:cs typeface="å¾®è½¯éé»" pitchFamily="18" charset="0"/>
              </a:rPr>
              <a:t>软件附属</a:t>
            </a:r>
          </a:p>
          <a:p>
            <a:pPr>
              <a:lnSpc>
                <a:spcPts val="2300"/>
              </a:lnSpc>
              <a:tabLst/>
            </a:pPr>
            <a:r>
              <a:rPr lang="en-US" altLang="zh-CN" sz="1998" b="1" dirty="0">
                <a:solidFill>
                  <a:srgbClr val="000000"/>
                </a:solidFill>
                <a:latin typeface="å¾®è½¯éé»" pitchFamily="18" charset="0"/>
                <a:cs typeface="å¾®è½¯éé»" pitchFamily="18" charset="0"/>
              </a:rPr>
              <a:t>于硬件</a:t>
            </a:r>
          </a:p>
        </p:txBody>
      </p:sp>
      <p:sp>
        <p:nvSpPr>
          <p:cNvPr id="6" name="TextBox 1"/>
          <p:cNvSpPr txBox="1"/>
          <p:nvPr/>
        </p:nvSpPr>
        <p:spPr>
          <a:xfrm>
            <a:off x="7797800" y="4470400"/>
            <a:ext cx="60960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现在</a:t>
            </a:r>
          </a:p>
        </p:txBody>
      </p:sp>
      <p:sp>
        <p:nvSpPr>
          <p:cNvPr id="7" name="TextBox 1"/>
          <p:cNvSpPr txBox="1"/>
          <p:nvPr/>
        </p:nvSpPr>
        <p:spPr>
          <a:xfrm>
            <a:off x="254000" y="4445000"/>
            <a:ext cx="97790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50年代</a:t>
            </a:r>
          </a:p>
        </p:txBody>
      </p:sp>
      <p:sp>
        <p:nvSpPr>
          <p:cNvPr id="8" name="TextBox 1"/>
          <p:cNvSpPr txBox="1"/>
          <p:nvPr/>
        </p:nvSpPr>
        <p:spPr>
          <a:xfrm>
            <a:off x="1651000" y="4470400"/>
            <a:ext cx="97790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60年代</a:t>
            </a:r>
          </a:p>
        </p:txBody>
      </p:sp>
      <p:sp>
        <p:nvSpPr>
          <p:cNvPr id="9" name="TextBox 1"/>
          <p:cNvSpPr txBox="1"/>
          <p:nvPr/>
        </p:nvSpPr>
        <p:spPr>
          <a:xfrm>
            <a:off x="3022600" y="4470400"/>
            <a:ext cx="97790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70年代</a:t>
            </a:r>
          </a:p>
        </p:txBody>
      </p:sp>
      <p:sp>
        <p:nvSpPr>
          <p:cNvPr id="10" name="TextBox 1"/>
          <p:cNvSpPr txBox="1"/>
          <p:nvPr/>
        </p:nvSpPr>
        <p:spPr>
          <a:xfrm>
            <a:off x="4622800" y="4470400"/>
            <a:ext cx="97790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80年代</a:t>
            </a:r>
          </a:p>
        </p:txBody>
      </p:sp>
      <p:sp>
        <p:nvSpPr>
          <p:cNvPr id="11" name="TextBox 1"/>
          <p:cNvSpPr txBox="1"/>
          <p:nvPr/>
        </p:nvSpPr>
        <p:spPr>
          <a:xfrm>
            <a:off x="6210300" y="4470400"/>
            <a:ext cx="97790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90年代</a:t>
            </a:r>
          </a:p>
        </p:txBody>
      </p:sp>
      <p:sp>
        <p:nvSpPr>
          <p:cNvPr id="12" name="TextBox 1"/>
          <p:cNvSpPr txBox="1"/>
          <p:nvPr/>
        </p:nvSpPr>
        <p:spPr>
          <a:xfrm>
            <a:off x="3517900" y="3276600"/>
            <a:ext cx="495300" cy="635000"/>
          </a:xfrm>
          <a:prstGeom prst="rect">
            <a:avLst/>
          </a:prstGeom>
          <a:noFill/>
        </p:spPr>
        <p:txBody>
          <a:bodyPr wrap="none" lIns="0" tIns="0" rIns="0" rtlCol="0">
            <a:spAutoFit/>
          </a:bodyPr>
          <a:lstStyle/>
          <a:p>
            <a:pPr>
              <a:lnSpc>
                <a:spcPts val="2600"/>
              </a:lnSpc>
              <a:tabLst/>
            </a:pPr>
            <a:r>
              <a:rPr lang="en-US" altLang="zh-CN" sz="1998" b="1" dirty="0">
                <a:solidFill>
                  <a:srgbClr val="000000"/>
                </a:solidFill>
                <a:latin typeface="å¾®è½¯éé»" pitchFamily="18" charset="0"/>
                <a:cs typeface="å¾®è½¯éé»" pitchFamily="18" charset="0"/>
              </a:rPr>
              <a:t>面向</a:t>
            </a:r>
          </a:p>
          <a:p>
            <a:pPr>
              <a:lnSpc>
                <a:spcPts val="2300"/>
              </a:lnSpc>
              <a:tabLst/>
            </a:pPr>
            <a:r>
              <a:rPr lang="en-US" altLang="zh-CN" sz="1998" b="1" dirty="0">
                <a:solidFill>
                  <a:srgbClr val="000000"/>
                </a:solidFill>
                <a:latin typeface="å¾®è½¯éé»" pitchFamily="18" charset="0"/>
                <a:cs typeface="å¾®è½¯éé»" pitchFamily="18" charset="0"/>
              </a:rPr>
              <a:t>过程</a:t>
            </a:r>
          </a:p>
        </p:txBody>
      </p:sp>
      <p:sp>
        <p:nvSpPr>
          <p:cNvPr id="13" name="TextBox 1"/>
          <p:cNvSpPr txBox="1"/>
          <p:nvPr/>
        </p:nvSpPr>
        <p:spPr>
          <a:xfrm>
            <a:off x="4699000" y="3276600"/>
            <a:ext cx="495300" cy="635000"/>
          </a:xfrm>
          <a:prstGeom prst="rect">
            <a:avLst/>
          </a:prstGeom>
          <a:noFill/>
        </p:spPr>
        <p:txBody>
          <a:bodyPr wrap="none" lIns="0" tIns="0" rIns="0" rtlCol="0">
            <a:spAutoFit/>
          </a:bodyPr>
          <a:lstStyle/>
          <a:p>
            <a:pPr>
              <a:lnSpc>
                <a:spcPts val="2600"/>
              </a:lnSpc>
              <a:tabLst/>
            </a:pPr>
            <a:r>
              <a:rPr lang="en-US" altLang="zh-CN" sz="1998" b="1" dirty="0">
                <a:solidFill>
                  <a:srgbClr val="000000"/>
                </a:solidFill>
                <a:latin typeface="å¾®è½¯éé»" pitchFamily="18" charset="0"/>
                <a:cs typeface="å¾®è½¯éé»" pitchFamily="18" charset="0"/>
              </a:rPr>
              <a:t>面向</a:t>
            </a:r>
          </a:p>
          <a:p>
            <a:pPr>
              <a:lnSpc>
                <a:spcPts val="2300"/>
              </a:lnSpc>
              <a:tabLst/>
            </a:pPr>
            <a:r>
              <a:rPr lang="en-US" altLang="zh-CN" sz="1998" b="1" dirty="0">
                <a:solidFill>
                  <a:srgbClr val="000000"/>
                </a:solidFill>
                <a:latin typeface="å¾®è½¯éé»" pitchFamily="18" charset="0"/>
                <a:cs typeface="å¾®è½¯éé»" pitchFamily="18" charset="0"/>
              </a:rPr>
              <a:t>对象</a:t>
            </a:r>
          </a:p>
        </p:txBody>
      </p:sp>
      <p:sp>
        <p:nvSpPr>
          <p:cNvPr id="14" name="TextBox 1"/>
          <p:cNvSpPr txBox="1"/>
          <p:nvPr/>
        </p:nvSpPr>
        <p:spPr>
          <a:xfrm>
            <a:off x="5816600" y="3276600"/>
            <a:ext cx="495300" cy="635000"/>
          </a:xfrm>
          <a:prstGeom prst="rect">
            <a:avLst/>
          </a:prstGeom>
          <a:noFill/>
        </p:spPr>
        <p:txBody>
          <a:bodyPr wrap="none" lIns="0" tIns="0" rIns="0" rtlCol="0">
            <a:spAutoFit/>
          </a:bodyPr>
          <a:lstStyle/>
          <a:p>
            <a:pPr>
              <a:lnSpc>
                <a:spcPts val="2600"/>
              </a:lnSpc>
              <a:tabLst/>
            </a:pPr>
            <a:r>
              <a:rPr lang="en-US" altLang="zh-CN" sz="1998" b="1" dirty="0">
                <a:solidFill>
                  <a:srgbClr val="000000"/>
                </a:solidFill>
                <a:latin typeface="å¾®è½¯éé»" pitchFamily="18" charset="0"/>
                <a:cs typeface="å¾®è½¯éé»" pitchFamily="18" charset="0"/>
              </a:rPr>
              <a:t>面向</a:t>
            </a:r>
          </a:p>
          <a:p>
            <a:pPr>
              <a:lnSpc>
                <a:spcPts val="2300"/>
              </a:lnSpc>
              <a:tabLst/>
            </a:pPr>
            <a:r>
              <a:rPr lang="en-US" altLang="zh-CN" sz="1998" b="1" dirty="0">
                <a:solidFill>
                  <a:srgbClr val="000000"/>
                </a:solidFill>
                <a:latin typeface="å¾®è½¯éé»" pitchFamily="18" charset="0"/>
                <a:cs typeface="å¾®è½¯éé»" pitchFamily="18" charset="0"/>
              </a:rPr>
              <a:t>构件</a:t>
            </a:r>
          </a:p>
        </p:txBody>
      </p:sp>
      <p:sp>
        <p:nvSpPr>
          <p:cNvPr id="15" name="TextBox 1"/>
          <p:cNvSpPr txBox="1"/>
          <p:nvPr/>
        </p:nvSpPr>
        <p:spPr>
          <a:xfrm>
            <a:off x="6896100" y="3263900"/>
            <a:ext cx="495300" cy="635000"/>
          </a:xfrm>
          <a:prstGeom prst="rect">
            <a:avLst/>
          </a:prstGeom>
          <a:noFill/>
        </p:spPr>
        <p:txBody>
          <a:bodyPr wrap="none" lIns="0" tIns="0" rIns="0" rtlCol="0">
            <a:spAutoFit/>
          </a:bodyPr>
          <a:lstStyle/>
          <a:p>
            <a:pPr>
              <a:lnSpc>
                <a:spcPts val="2600"/>
              </a:lnSpc>
              <a:tabLst/>
            </a:pPr>
            <a:r>
              <a:rPr lang="en-US" altLang="zh-CN" sz="1998" b="1" dirty="0">
                <a:solidFill>
                  <a:srgbClr val="000000"/>
                </a:solidFill>
                <a:latin typeface="å¾®è½¯éé»" pitchFamily="18" charset="0"/>
                <a:cs typeface="å¾®è½¯éé»" pitchFamily="18" charset="0"/>
              </a:rPr>
              <a:t>面向</a:t>
            </a:r>
          </a:p>
          <a:p>
            <a:pPr>
              <a:lnSpc>
                <a:spcPts val="2300"/>
              </a:lnSpc>
              <a:tabLst/>
            </a:pPr>
            <a:r>
              <a:rPr lang="en-US" altLang="zh-CN" sz="1998" b="1" dirty="0">
                <a:solidFill>
                  <a:srgbClr val="000000"/>
                </a:solidFill>
                <a:latin typeface="å¾®è½¯éé»" pitchFamily="18" charset="0"/>
                <a:cs typeface="å¾®è½¯éé»" pitchFamily="18" charset="0"/>
              </a:rPr>
              <a:t>领域</a:t>
            </a:r>
          </a:p>
        </p:txBody>
      </p:sp>
      <p:sp>
        <p:nvSpPr>
          <p:cNvPr id="16" name="TextBox 1"/>
          <p:cNvSpPr txBox="1"/>
          <p:nvPr/>
        </p:nvSpPr>
        <p:spPr>
          <a:xfrm>
            <a:off x="7454900" y="2146300"/>
            <a:ext cx="1016000" cy="546100"/>
          </a:xfrm>
          <a:prstGeom prst="rect">
            <a:avLst/>
          </a:prstGeom>
          <a:noFill/>
        </p:spPr>
        <p:txBody>
          <a:bodyPr wrap="none" lIns="0" tIns="0" rIns="0" rtlCol="0">
            <a:spAutoFit/>
          </a:bodyPr>
          <a:lstStyle/>
          <a:p>
            <a:pPr>
              <a:lnSpc>
                <a:spcPts val="1900"/>
              </a:lnSpc>
              <a:tabLst/>
            </a:pPr>
            <a:r>
              <a:rPr lang="en-US" altLang="zh-CN" sz="1998" dirty="0">
                <a:solidFill>
                  <a:srgbClr val="002060"/>
                </a:solidFill>
                <a:latin typeface="SimSun" pitchFamily="18" charset="0"/>
                <a:cs typeface="SimSun" pitchFamily="18" charset="0"/>
              </a:rPr>
              <a:t>复杂系统</a:t>
            </a:r>
          </a:p>
          <a:p>
            <a:pPr>
              <a:lnSpc>
                <a:spcPts val="2300"/>
              </a:lnSpc>
              <a:tabLst/>
            </a:pPr>
            <a:r>
              <a:rPr lang="en-US" altLang="zh-CN" sz="1998" dirty="0">
                <a:solidFill>
                  <a:srgbClr val="002060"/>
                </a:solidFill>
                <a:latin typeface="SimSun" pitchFamily="18" charset="0"/>
                <a:cs typeface="SimSun" pitchFamily="18" charset="0"/>
              </a:rPr>
              <a:t>复杂网络</a:t>
            </a:r>
          </a:p>
        </p:txBody>
      </p:sp>
      <p:sp>
        <p:nvSpPr>
          <p:cNvPr id="17" name="TextBox 1"/>
          <p:cNvSpPr txBox="1"/>
          <p:nvPr/>
        </p:nvSpPr>
        <p:spPr>
          <a:xfrm>
            <a:off x="1689100" y="3073400"/>
            <a:ext cx="1257300" cy="939800"/>
          </a:xfrm>
          <a:prstGeom prst="rect">
            <a:avLst/>
          </a:prstGeom>
          <a:noFill/>
        </p:spPr>
        <p:txBody>
          <a:bodyPr wrap="none" lIns="0" tIns="0" rIns="0" rtlCol="0">
            <a:spAutoFit/>
          </a:bodyPr>
          <a:lstStyle/>
          <a:p>
            <a:pPr>
              <a:lnSpc>
                <a:spcPts val="2600"/>
              </a:lnSpc>
              <a:tabLst/>
            </a:pPr>
            <a:r>
              <a:rPr lang="en-US" altLang="zh-CN" sz="1998" b="1" dirty="0">
                <a:solidFill>
                  <a:srgbClr val="000000"/>
                </a:solidFill>
                <a:latin typeface="å¾®è½¯éé»" pitchFamily="18" charset="0"/>
                <a:cs typeface="å¾®è½¯éé»" pitchFamily="18" charset="0"/>
              </a:rPr>
              <a:t>软件作为单</a:t>
            </a:r>
          </a:p>
          <a:p>
            <a:pPr>
              <a:lnSpc>
                <a:spcPts val="2300"/>
              </a:lnSpc>
              <a:tabLst/>
            </a:pPr>
            <a:r>
              <a:rPr lang="en-US" altLang="zh-CN" sz="1998" b="1" dirty="0">
                <a:solidFill>
                  <a:srgbClr val="000000"/>
                </a:solidFill>
                <a:latin typeface="å¾®è½¯éé»" pitchFamily="18" charset="0"/>
                <a:cs typeface="å¾®è½¯éé»" pitchFamily="18" charset="0"/>
              </a:rPr>
              <a:t>独产品，催</a:t>
            </a:r>
          </a:p>
          <a:p>
            <a:pPr>
              <a:lnSpc>
                <a:spcPts val="2300"/>
              </a:lnSpc>
              <a:tabLst/>
            </a:pPr>
            <a:r>
              <a:rPr lang="en-US" altLang="zh-CN" sz="1998" b="1" dirty="0">
                <a:solidFill>
                  <a:srgbClr val="000000"/>
                </a:solidFill>
                <a:latin typeface="å¾®è½¯éé»" pitchFamily="18" charset="0"/>
                <a:cs typeface="å¾®è½¯éé»" pitchFamily="18" charset="0"/>
              </a:rPr>
              <a:t>生软件工程</a:t>
            </a:r>
          </a:p>
        </p:txBody>
      </p:sp>
      <p:sp>
        <p:nvSpPr>
          <p:cNvPr id="18" name="TextBox 1"/>
          <p:cNvSpPr txBox="1"/>
          <p:nvPr/>
        </p:nvSpPr>
        <p:spPr>
          <a:xfrm>
            <a:off x="7937500" y="3289300"/>
            <a:ext cx="495300" cy="635000"/>
          </a:xfrm>
          <a:prstGeom prst="rect">
            <a:avLst/>
          </a:prstGeom>
          <a:noFill/>
        </p:spPr>
        <p:txBody>
          <a:bodyPr wrap="none" lIns="0" tIns="0" rIns="0" rtlCol="0">
            <a:spAutoFit/>
          </a:bodyPr>
          <a:lstStyle/>
          <a:p>
            <a:pPr>
              <a:lnSpc>
                <a:spcPts val="2600"/>
              </a:lnSpc>
              <a:tabLst/>
            </a:pPr>
            <a:r>
              <a:rPr lang="en-US" altLang="zh-CN" sz="1998" b="1" dirty="0">
                <a:solidFill>
                  <a:srgbClr val="000000"/>
                </a:solidFill>
                <a:latin typeface="å¾®è½¯éé»" pitchFamily="18" charset="0"/>
                <a:cs typeface="å¾®è½¯éé»" pitchFamily="18" charset="0"/>
              </a:rPr>
              <a:t>面向</a:t>
            </a:r>
          </a:p>
          <a:p>
            <a:pPr>
              <a:lnSpc>
                <a:spcPts val="2300"/>
              </a:lnSpc>
              <a:tabLst/>
            </a:pPr>
            <a:r>
              <a:rPr lang="en-US" altLang="zh-CN" sz="1998" b="1" dirty="0">
                <a:solidFill>
                  <a:srgbClr val="000000"/>
                </a:solidFill>
                <a:latin typeface="å¾®è½¯éé»" pitchFamily="18" charset="0"/>
                <a:cs typeface="å¾®è½¯éé»" pitchFamily="18" charset="0"/>
              </a:rPr>
              <a:t>大众</a:t>
            </a:r>
          </a:p>
        </p:txBody>
      </p:sp>
      <p:sp>
        <p:nvSpPr>
          <p:cNvPr id="19" name="灯片编号占位符 18">
            <a:extLst>
              <a:ext uri="{FF2B5EF4-FFF2-40B4-BE49-F238E27FC236}">
                <a16:creationId xmlns:a16="http://schemas.microsoft.com/office/drawing/2014/main" id="{9F4CD193-0420-2347-B2BB-42DCBFAB80D5}"/>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3"/>
          <p:cNvSpPr/>
          <p:nvPr/>
        </p:nvSpPr>
        <p:spPr>
          <a:xfrm>
            <a:off x="1447939" y="4506341"/>
            <a:ext cx="6705600" cy="1511807"/>
          </a:xfrm>
          <a:custGeom>
            <a:avLst/>
            <a:gdLst>
              <a:gd name="connsiteX0" fmla="*/ 0 w 6705600"/>
              <a:gd name="connsiteY0" fmla="*/ 755903 h 1511807"/>
              <a:gd name="connsiteX1" fmla="*/ 3352800 w 6705600"/>
              <a:gd name="connsiteY1" fmla="*/ 0 h 1511807"/>
              <a:gd name="connsiteX2" fmla="*/ 6705600 w 6705600"/>
              <a:gd name="connsiteY2" fmla="*/ 755903 h 1511807"/>
              <a:gd name="connsiteX3" fmla="*/ 3352800 w 6705600"/>
              <a:gd name="connsiteY3" fmla="*/ 1511807 h 1511807"/>
              <a:gd name="connsiteX4" fmla="*/ 0 w 6705600"/>
              <a:gd name="connsiteY4" fmla="*/ 755903 h 151180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705600" h="1511807">
                <a:moveTo>
                  <a:pt x="0" y="755903"/>
                </a:moveTo>
                <a:cubicBezTo>
                  <a:pt x="0" y="339089"/>
                  <a:pt x="1501140" y="0"/>
                  <a:pt x="3352800" y="0"/>
                </a:cubicBezTo>
                <a:cubicBezTo>
                  <a:pt x="5205222" y="0"/>
                  <a:pt x="6705600" y="339089"/>
                  <a:pt x="6705600" y="755903"/>
                </a:cubicBezTo>
                <a:cubicBezTo>
                  <a:pt x="6705600" y="1173479"/>
                  <a:pt x="5205222" y="1511807"/>
                  <a:pt x="3352800" y="1511807"/>
                </a:cubicBezTo>
                <a:cubicBezTo>
                  <a:pt x="1501140" y="1511807"/>
                  <a:pt x="0" y="1173479"/>
                  <a:pt x="0" y="755903"/>
                </a:cubicBezTo>
              </a:path>
            </a:pathLst>
          </a:custGeom>
          <a:solidFill>
            <a:srgbClr val="FF00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3"/>
          <p:cNvSpPr/>
          <p:nvPr/>
        </p:nvSpPr>
        <p:spPr>
          <a:xfrm>
            <a:off x="2162695" y="4128389"/>
            <a:ext cx="5276850" cy="1228343"/>
          </a:xfrm>
          <a:custGeom>
            <a:avLst/>
            <a:gdLst>
              <a:gd name="connsiteX0" fmla="*/ 0 w 5276850"/>
              <a:gd name="connsiteY0" fmla="*/ 614171 h 1228343"/>
              <a:gd name="connsiteX1" fmla="*/ 2638043 w 5276850"/>
              <a:gd name="connsiteY1" fmla="*/ 0 h 1228343"/>
              <a:gd name="connsiteX2" fmla="*/ 5276850 w 5276850"/>
              <a:gd name="connsiteY2" fmla="*/ 614171 h 1228343"/>
              <a:gd name="connsiteX3" fmla="*/ 2638043 w 5276850"/>
              <a:gd name="connsiteY3" fmla="*/ 1228344 h 1228343"/>
              <a:gd name="connsiteX4" fmla="*/ 0 w 5276850"/>
              <a:gd name="connsiteY4" fmla="*/ 614171 h 12283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276850" h="1228343">
                <a:moveTo>
                  <a:pt x="0" y="614171"/>
                </a:moveTo>
                <a:cubicBezTo>
                  <a:pt x="0" y="275081"/>
                  <a:pt x="1181100" y="0"/>
                  <a:pt x="2638043" y="0"/>
                </a:cubicBezTo>
                <a:cubicBezTo>
                  <a:pt x="4095750" y="0"/>
                  <a:pt x="5276850" y="275081"/>
                  <a:pt x="5276850" y="614171"/>
                </a:cubicBezTo>
                <a:cubicBezTo>
                  <a:pt x="5276850" y="954023"/>
                  <a:pt x="4095750" y="1228344"/>
                  <a:pt x="2638043" y="1228344"/>
                </a:cubicBezTo>
                <a:cubicBezTo>
                  <a:pt x="1181100" y="1228344"/>
                  <a:pt x="0" y="954023"/>
                  <a:pt x="0" y="614171"/>
                </a:cubicBez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3"/>
          <p:cNvSpPr/>
          <p:nvPr/>
        </p:nvSpPr>
        <p:spPr>
          <a:xfrm>
            <a:off x="2718955" y="3844925"/>
            <a:ext cx="4164330" cy="850392"/>
          </a:xfrm>
          <a:custGeom>
            <a:avLst/>
            <a:gdLst>
              <a:gd name="connsiteX0" fmla="*/ 0 w 4164330"/>
              <a:gd name="connsiteY0" fmla="*/ 425196 h 850392"/>
              <a:gd name="connsiteX1" fmla="*/ 2081784 w 4164330"/>
              <a:gd name="connsiteY1" fmla="*/ 0 h 850392"/>
              <a:gd name="connsiteX2" fmla="*/ 4164330 w 4164330"/>
              <a:gd name="connsiteY2" fmla="*/ 425196 h 850392"/>
              <a:gd name="connsiteX3" fmla="*/ 2081784 w 4164330"/>
              <a:gd name="connsiteY3" fmla="*/ 850391 h 850392"/>
              <a:gd name="connsiteX4" fmla="*/ 0 w 4164330"/>
              <a:gd name="connsiteY4" fmla="*/ 425196 h 85039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64330" h="850392">
                <a:moveTo>
                  <a:pt x="0" y="425196"/>
                </a:moveTo>
                <a:cubicBezTo>
                  <a:pt x="0" y="190500"/>
                  <a:pt x="932688" y="0"/>
                  <a:pt x="2081784" y="0"/>
                </a:cubicBezTo>
                <a:cubicBezTo>
                  <a:pt x="3231642" y="0"/>
                  <a:pt x="4164330" y="190500"/>
                  <a:pt x="4164330" y="425196"/>
                </a:cubicBezTo>
                <a:cubicBezTo>
                  <a:pt x="4164330" y="660653"/>
                  <a:pt x="3231642" y="850391"/>
                  <a:pt x="2081784" y="850391"/>
                </a:cubicBezTo>
                <a:cubicBezTo>
                  <a:pt x="932688" y="850391"/>
                  <a:pt x="0" y="660653"/>
                  <a:pt x="0" y="425196"/>
                </a:cubicBezTo>
              </a:path>
            </a:pathLst>
          </a:custGeom>
          <a:solidFill>
            <a:srgbClr val="FFFF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3"/>
          <p:cNvSpPr/>
          <p:nvPr/>
        </p:nvSpPr>
        <p:spPr>
          <a:xfrm>
            <a:off x="3445141" y="3655949"/>
            <a:ext cx="2711957" cy="472440"/>
          </a:xfrm>
          <a:custGeom>
            <a:avLst/>
            <a:gdLst>
              <a:gd name="connsiteX0" fmla="*/ 0 w 2711957"/>
              <a:gd name="connsiteY0" fmla="*/ 236220 h 472440"/>
              <a:gd name="connsiteX1" fmla="*/ 1355597 w 2711957"/>
              <a:gd name="connsiteY1" fmla="*/ 0 h 472440"/>
              <a:gd name="connsiteX2" fmla="*/ 2711958 w 2711957"/>
              <a:gd name="connsiteY2" fmla="*/ 236220 h 472440"/>
              <a:gd name="connsiteX3" fmla="*/ 1355597 w 2711957"/>
              <a:gd name="connsiteY3" fmla="*/ 472440 h 472440"/>
              <a:gd name="connsiteX4" fmla="*/ 0 w 2711957"/>
              <a:gd name="connsiteY4" fmla="*/ 236220 h 4724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711957" h="472440">
                <a:moveTo>
                  <a:pt x="0" y="236220"/>
                </a:moveTo>
                <a:cubicBezTo>
                  <a:pt x="0" y="105917"/>
                  <a:pt x="607314" y="0"/>
                  <a:pt x="1355597" y="0"/>
                </a:cubicBezTo>
                <a:cubicBezTo>
                  <a:pt x="2104644" y="0"/>
                  <a:pt x="2711958" y="105917"/>
                  <a:pt x="2711958" y="236220"/>
                </a:cubicBezTo>
                <a:cubicBezTo>
                  <a:pt x="2711958" y="367284"/>
                  <a:pt x="2104644" y="472440"/>
                  <a:pt x="1355597" y="472440"/>
                </a:cubicBezTo>
                <a:cubicBezTo>
                  <a:pt x="607314" y="472440"/>
                  <a:pt x="0" y="367284"/>
                  <a:pt x="0" y="236220"/>
                </a:cubicBezTo>
              </a:path>
            </a:pathLst>
          </a:custGeom>
          <a:solidFill>
            <a:srgbClr val="C0C0C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711200" y="292100"/>
            <a:ext cx="7772400" cy="622300"/>
          </a:xfrm>
          <a:prstGeom prst="rect">
            <a:avLst/>
          </a:prstGeom>
          <a:noFill/>
        </p:spPr>
      </p:pic>
      <p:pic>
        <p:nvPicPr>
          <p:cNvPr id="45" name="Picture 3"/>
          <p:cNvPicPr>
            <a:picLocks noChangeAspect="1" noChangeArrowheads="1"/>
          </p:cNvPicPr>
          <p:nvPr/>
        </p:nvPicPr>
        <p:blipFill>
          <a:blip r:embed="rId3"/>
          <a:srcRect/>
          <a:stretch>
            <a:fillRect/>
          </a:stretch>
        </p:blipFill>
        <p:spPr bwMode="auto">
          <a:xfrm>
            <a:off x="1435100" y="3644900"/>
            <a:ext cx="6731000" cy="23876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7" name="TextBox 1"/>
          <p:cNvSpPr txBox="1"/>
          <p:nvPr/>
        </p:nvSpPr>
        <p:spPr>
          <a:xfrm>
            <a:off x="469900" y="1422400"/>
            <a:ext cx="127000" cy="2019300"/>
          </a:xfrm>
          <a:prstGeom prst="rect">
            <a:avLst/>
          </a:prstGeom>
          <a:noFill/>
        </p:spPr>
        <p:txBody>
          <a:bodyPr wrap="none" lIns="0" tIns="0" rIns="0" rtlCol="0">
            <a:spAutoFit/>
          </a:bodyPr>
          <a:lstStyle/>
          <a:p>
            <a:pPr>
              <a:lnSpc>
                <a:spcPts val="3900"/>
              </a:lnSpc>
              <a:tabLst/>
            </a:pPr>
            <a:r>
              <a:rPr lang="en-US" altLang="zh-CN" sz="2802" dirty="0">
                <a:solidFill>
                  <a:srgbClr val="010000"/>
                </a:solidFill>
                <a:latin typeface="Comic Sans MS" pitchFamily="18" charset="0"/>
                <a:cs typeface="Comic Sans MS" pitchFamily="18" charset="0"/>
              </a:rPr>
              <a:t>•</a:t>
            </a:r>
          </a:p>
          <a:p>
            <a:pPr>
              <a:lnSpc>
                <a:spcPts val="4000"/>
              </a:lnSpc>
              <a:tabLst/>
            </a:pPr>
            <a:r>
              <a:rPr lang="en-US" altLang="zh-CN" sz="2802" dirty="0">
                <a:solidFill>
                  <a:srgbClr val="010000"/>
                </a:solidFill>
                <a:latin typeface="Comic Sans MS" pitchFamily="18" charset="0"/>
                <a:cs typeface="Comic Sans MS" pitchFamily="18" charset="0"/>
              </a:rPr>
              <a:t>•</a:t>
            </a:r>
          </a:p>
          <a:p>
            <a:pPr>
              <a:lnSpc>
                <a:spcPts val="4000"/>
              </a:lnSpc>
              <a:tabLst/>
            </a:pPr>
            <a:r>
              <a:rPr lang="en-US" altLang="zh-CN" sz="2802" dirty="0">
                <a:solidFill>
                  <a:srgbClr val="010000"/>
                </a:solidFill>
                <a:latin typeface="Comic Sans MS" pitchFamily="18" charset="0"/>
                <a:cs typeface="Comic Sans MS" pitchFamily="18" charset="0"/>
              </a:rPr>
              <a:t>•</a:t>
            </a:r>
          </a:p>
          <a:p>
            <a:pPr>
              <a:lnSpc>
                <a:spcPts val="4000"/>
              </a:lnSpc>
              <a:tabLst/>
            </a:pPr>
            <a:r>
              <a:rPr lang="en-US" altLang="zh-CN" sz="2802" dirty="0">
                <a:solidFill>
                  <a:srgbClr val="010000"/>
                </a:solidFill>
                <a:latin typeface="Comic Sans MS" pitchFamily="18" charset="0"/>
                <a:cs typeface="Comic Sans MS" pitchFamily="18" charset="0"/>
              </a:rPr>
              <a:t>•</a:t>
            </a:r>
          </a:p>
        </p:txBody>
      </p:sp>
      <p:sp>
        <p:nvSpPr>
          <p:cNvPr id="48" name="TextBox 1"/>
          <p:cNvSpPr txBox="1"/>
          <p:nvPr/>
        </p:nvSpPr>
        <p:spPr>
          <a:xfrm>
            <a:off x="723900" y="317500"/>
            <a:ext cx="7912100" cy="5626100"/>
          </a:xfrm>
          <a:prstGeom prst="rect">
            <a:avLst/>
          </a:prstGeom>
          <a:noFill/>
        </p:spPr>
        <p:txBody>
          <a:bodyPr wrap="none" lIns="0" tIns="0" rIns="0" rtlCol="0">
            <a:spAutoFit/>
          </a:bodyPr>
          <a:lstStyle/>
          <a:p>
            <a:pPr>
              <a:lnSpc>
                <a:spcPts val="5500"/>
              </a:lnSpc>
              <a:tabLst>
                <a:tab pos="88900" algn="l"/>
                <a:tab pos="3314700" algn="l"/>
                <a:tab pos="3771900" algn="l"/>
              </a:tabLst>
            </a:pPr>
            <a:r>
              <a:rPr lang="en-US" altLang="zh-CN" sz="4002" b="1" dirty="0">
                <a:solidFill>
                  <a:srgbClr val="3D00EA"/>
                </a:solidFill>
                <a:latin typeface="å¾®è½¯éé»" pitchFamily="18" charset="0"/>
                <a:cs typeface="å¾®è½¯éé»" pitchFamily="18" charset="0"/>
              </a:rPr>
              <a:t>软件工程技术体系层次</a:t>
            </a:r>
            <a:r>
              <a:rPr lang="en-US" altLang="zh-CN" sz="4002" b="1" dirty="0">
                <a:solidFill>
                  <a:srgbClr val="3D00EA"/>
                </a:solidFill>
                <a:latin typeface="Comic Sans MS" pitchFamily="18" charset="0"/>
                <a:cs typeface="Comic Sans MS" pitchFamily="18" charset="0"/>
              </a:rPr>
              <a:t>(Pressman)</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600"/>
              </a:lnSpc>
              <a:tabLst>
                <a:tab pos="88900" algn="l"/>
                <a:tab pos="3314700" algn="l"/>
                <a:tab pos="3771900" algn="l"/>
              </a:tabLst>
            </a:pPr>
            <a:r>
              <a:rPr lang="en-US" altLang="zh-CN" dirty="0"/>
              <a:t>	</a:t>
            </a:r>
            <a:r>
              <a:rPr lang="en-US" altLang="zh-CN" sz="2802" b="1" dirty="0">
                <a:solidFill>
                  <a:srgbClr val="000000"/>
                </a:solidFill>
                <a:latin typeface="å¾®è½¯éé»" pitchFamily="18" charset="0"/>
                <a:cs typeface="å¾®è½¯éé»" pitchFamily="18" charset="0"/>
              </a:rPr>
              <a:t>质量关注点</a:t>
            </a:r>
            <a:r>
              <a:rPr lang="en-US" altLang="zh-CN" sz="2802" b="1" dirty="0">
                <a:solidFill>
                  <a:srgbClr val="000000"/>
                </a:solidFill>
                <a:latin typeface="Comic Sans MS" pitchFamily="18" charset="0"/>
                <a:cs typeface="Comic Sans MS" pitchFamily="18" charset="0"/>
              </a:rPr>
              <a:t>(quality</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focus)</a:t>
            </a:r>
            <a:r>
              <a:rPr lang="en-US" altLang="zh-CN" sz="2802" b="1" dirty="0">
                <a:solidFill>
                  <a:srgbClr val="000000"/>
                </a:solidFill>
                <a:latin typeface="å¾®è½¯éé»" pitchFamily="18" charset="0"/>
                <a:cs typeface="å¾®è½¯éé»" pitchFamily="18" charset="0"/>
              </a:rPr>
              <a:t>是软件工程的根基</a:t>
            </a:r>
          </a:p>
          <a:p>
            <a:pPr>
              <a:lnSpc>
                <a:spcPts val="4000"/>
              </a:lnSpc>
              <a:tabLst>
                <a:tab pos="88900" algn="l"/>
                <a:tab pos="3314700" algn="l"/>
                <a:tab pos="3771900" algn="l"/>
              </a:tabLst>
            </a:pPr>
            <a:r>
              <a:rPr lang="en-US" altLang="zh-CN" dirty="0"/>
              <a:t>	</a:t>
            </a:r>
            <a:r>
              <a:rPr lang="en-US" altLang="zh-CN" sz="2802" b="1" dirty="0">
                <a:solidFill>
                  <a:srgbClr val="000000"/>
                </a:solidFill>
                <a:latin typeface="å¾®è½¯éé»" pitchFamily="18" charset="0"/>
                <a:cs typeface="å¾®è½¯éé»" pitchFamily="18" charset="0"/>
              </a:rPr>
              <a:t>过程</a:t>
            </a:r>
            <a:r>
              <a:rPr lang="en-US" altLang="zh-CN" sz="2802" b="1" dirty="0">
                <a:solidFill>
                  <a:srgbClr val="000000"/>
                </a:solidFill>
                <a:latin typeface="Comic Sans MS" pitchFamily="18" charset="0"/>
                <a:cs typeface="Comic Sans MS" pitchFamily="18" charset="0"/>
              </a:rPr>
              <a:t>(process)</a:t>
            </a:r>
            <a:r>
              <a:rPr lang="en-US" altLang="zh-CN" sz="2802" b="1" dirty="0">
                <a:solidFill>
                  <a:srgbClr val="000000"/>
                </a:solidFill>
                <a:latin typeface="å¾®è½¯éé»" pitchFamily="18" charset="0"/>
                <a:cs typeface="å¾®è½¯éé»" pitchFamily="18" charset="0"/>
              </a:rPr>
              <a:t>是软件工程的基础</a:t>
            </a:r>
          </a:p>
          <a:p>
            <a:pPr>
              <a:lnSpc>
                <a:spcPts val="4000"/>
              </a:lnSpc>
              <a:tabLst>
                <a:tab pos="88900" algn="l"/>
                <a:tab pos="3314700" algn="l"/>
                <a:tab pos="3771900" algn="l"/>
              </a:tabLst>
            </a:pPr>
            <a:r>
              <a:rPr lang="en-US" altLang="zh-CN" dirty="0"/>
              <a:t>	</a:t>
            </a:r>
            <a:r>
              <a:rPr lang="en-US" altLang="zh-CN" sz="2802" b="1" dirty="0">
                <a:solidFill>
                  <a:srgbClr val="000000"/>
                </a:solidFill>
                <a:latin typeface="å¾®è½¯éé»" pitchFamily="18" charset="0"/>
                <a:cs typeface="å¾®è½¯éé»" pitchFamily="18" charset="0"/>
              </a:rPr>
              <a:t>方法</a:t>
            </a:r>
            <a:r>
              <a:rPr lang="en-US" altLang="zh-CN" sz="2802" b="1" dirty="0">
                <a:solidFill>
                  <a:srgbClr val="000000"/>
                </a:solidFill>
                <a:latin typeface="Comic Sans MS" pitchFamily="18" charset="0"/>
                <a:cs typeface="Comic Sans MS" pitchFamily="18" charset="0"/>
              </a:rPr>
              <a:t>(methods)</a:t>
            </a:r>
            <a:r>
              <a:rPr lang="en-US" altLang="zh-CN" sz="2802" b="1" dirty="0">
                <a:solidFill>
                  <a:srgbClr val="000000"/>
                </a:solidFill>
                <a:latin typeface="å¾®è½¯éé»" pitchFamily="18" charset="0"/>
                <a:cs typeface="å¾®è½¯éé»" pitchFamily="18" charset="0"/>
              </a:rPr>
              <a:t>为建造软件提供技术上的解决方案</a:t>
            </a:r>
          </a:p>
          <a:p>
            <a:pPr>
              <a:lnSpc>
                <a:spcPts val="4000"/>
              </a:lnSpc>
              <a:tabLst>
                <a:tab pos="88900" algn="l"/>
                <a:tab pos="3314700" algn="l"/>
                <a:tab pos="3771900" algn="l"/>
              </a:tabLst>
            </a:pPr>
            <a:r>
              <a:rPr lang="en-US" altLang="zh-CN" dirty="0"/>
              <a:t>	</a:t>
            </a:r>
            <a:r>
              <a:rPr lang="en-US" altLang="zh-CN" sz="2802" b="1" dirty="0">
                <a:solidFill>
                  <a:srgbClr val="000000"/>
                </a:solidFill>
                <a:latin typeface="å¾®è½¯éé»" pitchFamily="18" charset="0"/>
                <a:cs typeface="å¾®è½¯éé»" pitchFamily="18" charset="0"/>
              </a:rPr>
              <a:t>工具</a:t>
            </a:r>
            <a:r>
              <a:rPr lang="en-US" altLang="zh-CN" sz="2802" b="1" dirty="0">
                <a:solidFill>
                  <a:srgbClr val="000000"/>
                </a:solidFill>
                <a:latin typeface="Comic Sans MS" pitchFamily="18" charset="0"/>
                <a:cs typeface="Comic Sans MS" pitchFamily="18" charset="0"/>
              </a:rPr>
              <a:t>(tools)</a:t>
            </a:r>
            <a:r>
              <a:rPr lang="en-US" altLang="zh-CN" sz="2802" b="1" dirty="0">
                <a:solidFill>
                  <a:srgbClr val="000000"/>
                </a:solidFill>
                <a:latin typeface="å¾®è½¯éé»" pitchFamily="18" charset="0"/>
                <a:cs typeface="å¾®è½¯éé»" pitchFamily="18" charset="0"/>
              </a:rPr>
              <a:t>为过程和方法提供自动化或半自动化的</a:t>
            </a:r>
          </a:p>
          <a:p>
            <a:pPr>
              <a:lnSpc>
                <a:spcPts val="3200"/>
              </a:lnSpc>
              <a:tabLst>
                <a:tab pos="88900" algn="l"/>
                <a:tab pos="3314700" algn="l"/>
                <a:tab pos="3771900" algn="l"/>
              </a:tabLst>
            </a:pPr>
            <a:r>
              <a:rPr lang="en-US" altLang="zh-CN" dirty="0"/>
              <a:t>	</a:t>
            </a:r>
            <a:r>
              <a:rPr lang="en-US" altLang="zh-CN" sz="2802" b="1" dirty="0">
                <a:solidFill>
                  <a:srgbClr val="000000"/>
                </a:solidFill>
                <a:latin typeface="å¾®è½¯éé»" pitchFamily="18" charset="0"/>
                <a:cs typeface="å¾®è½¯éé»" pitchFamily="18" charset="0"/>
              </a:rPr>
              <a:t>支持</a:t>
            </a:r>
          </a:p>
          <a:p>
            <a:pPr>
              <a:lnSpc>
                <a:spcPts val="2100"/>
              </a:lnSpc>
              <a:tabLst>
                <a:tab pos="88900" algn="l"/>
                <a:tab pos="3314700" algn="l"/>
                <a:tab pos="3771900" algn="l"/>
              </a:tabLst>
            </a:pPr>
            <a:r>
              <a:rPr lang="en-US" altLang="zh-CN" dirty="0"/>
              <a:t>			</a:t>
            </a:r>
            <a:r>
              <a:rPr lang="en-US" altLang="zh-CN" sz="2400" b="1" dirty="0">
                <a:solidFill>
                  <a:srgbClr val="000000"/>
                </a:solidFill>
                <a:latin typeface="å¾®è½¯éé»" pitchFamily="18" charset="0"/>
                <a:cs typeface="å¾®è½¯éé»" pitchFamily="18" charset="0"/>
              </a:rPr>
              <a:t>工具</a:t>
            </a:r>
          </a:p>
          <a:p>
            <a:pPr>
              <a:lnSpc>
                <a:spcPts val="1000"/>
              </a:lnSpc>
            </a:pPr>
            <a:endParaRPr lang="en-US" altLang="zh-CN" dirty="0"/>
          </a:p>
          <a:p>
            <a:pPr>
              <a:lnSpc>
                <a:spcPts val="3400"/>
              </a:lnSpc>
              <a:tabLst>
                <a:tab pos="88900" algn="l"/>
                <a:tab pos="3314700" algn="l"/>
                <a:tab pos="3771900" algn="l"/>
              </a:tabLst>
            </a:pPr>
            <a:r>
              <a:rPr lang="en-US" altLang="zh-CN" dirty="0"/>
              <a:t>			</a:t>
            </a:r>
            <a:r>
              <a:rPr lang="en-US" altLang="zh-CN" sz="2400" b="1" dirty="0">
                <a:solidFill>
                  <a:srgbClr val="000000"/>
                </a:solidFill>
                <a:latin typeface="å¾®è½¯éé»" pitchFamily="18" charset="0"/>
                <a:cs typeface="å¾®è½¯éé»" pitchFamily="18" charset="0"/>
              </a:rPr>
              <a:t>方法</a:t>
            </a:r>
          </a:p>
          <a:p>
            <a:pPr>
              <a:lnSpc>
                <a:spcPts val="3700"/>
              </a:lnSpc>
              <a:tabLst>
                <a:tab pos="88900" algn="l"/>
                <a:tab pos="3314700" algn="l"/>
                <a:tab pos="3771900" algn="l"/>
              </a:tabLst>
            </a:pPr>
            <a:r>
              <a:rPr lang="en-US" altLang="zh-CN" dirty="0"/>
              <a:t>			</a:t>
            </a:r>
            <a:r>
              <a:rPr lang="en-US" altLang="zh-CN" sz="2400" b="1" dirty="0">
                <a:solidFill>
                  <a:srgbClr val="000000"/>
                </a:solidFill>
                <a:latin typeface="å¾®è½¯éé»" pitchFamily="18" charset="0"/>
                <a:cs typeface="å¾®è½¯éé»" pitchFamily="18" charset="0"/>
              </a:rPr>
              <a:t>过程</a:t>
            </a:r>
          </a:p>
          <a:p>
            <a:pPr>
              <a:lnSpc>
                <a:spcPts val="1000"/>
              </a:lnSpc>
            </a:pPr>
            <a:endParaRPr lang="en-US" altLang="zh-CN" dirty="0"/>
          </a:p>
          <a:p>
            <a:pPr>
              <a:lnSpc>
                <a:spcPts val="1000"/>
              </a:lnSpc>
            </a:pPr>
            <a:endParaRPr lang="en-US" altLang="zh-CN" dirty="0"/>
          </a:p>
          <a:p>
            <a:pPr>
              <a:lnSpc>
                <a:spcPts val="3500"/>
              </a:lnSpc>
              <a:tabLst>
                <a:tab pos="88900" algn="l"/>
                <a:tab pos="3314700" algn="l"/>
                <a:tab pos="3771900" algn="l"/>
              </a:tabLst>
            </a:pPr>
            <a:r>
              <a:rPr lang="en-US" altLang="zh-CN" dirty="0"/>
              <a:t>		</a:t>
            </a:r>
            <a:r>
              <a:rPr lang="en-US" altLang="zh-CN" sz="2400" b="1" dirty="0">
                <a:solidFill>
                  <a:srgbClr val="000000"/>
                </a:solidFill>
                <a:latin typeface="å¾®è½¯éé»" pitchFamily="18" charset="0"/>
                <a:cs typeface="å¾®è½¯éé»" pitchFamily="18" charset="0"/>
              </a:rPr>
              <a:t>质量关注点</a:t>
            </a:r>
          </a:p>
        </p:txBody>
      </p:sp>
      <p:sp>
        <p:nvSpPr>
          <p:cNvPr id="49" name="灯片编号占位符 48">
            <a:extLst>
              <a:ext uri="{FF2B5EF4-FFF2-40B4-BE49-F238E27FC236}">
                <a16:creationId xmlns:a16="http://schemas.microsoft.com/office/drawing/2014/main" id="{E105E904-A50B-784E-A131-BD57B541DC58}"/>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38239" y="5563235"/>
            <a:ext cx="1728978" cy="1030224"/>
          </a:xfrm>
          <a:custGeom>
            <a:avLst/>
            <a:gdLst>
              <a:gd name="connsiteX0" fmla="*/ 1260348 w 1728978"/>
              <a:gd name="connsiteY0" fmla="*/ 999744 h 1030224"/>
              <a:gd name="connsiteX1" fmla="*/ 1127760 w 1728978"/>
              <a:gd name="connsiteY1" fmla="*/ 877823 h 1030224"/>
              <a:gd name="connsiteX2" fmla="*/ 1057656 w 1728978"/>
              <a:gd name="connsiteY2" fmla="*/ 377951 h 1030224"/>
              <a:gd name="connsiteX3" fmla="*/ 1699260 w 1728978"/>
              <a:gd name="connsiteY3" fmla="*/ 261365 h 1030224"/>
              <a:gd name="connsiteX4" fmla="*/ 1728978 w 1728978"/>
              <a:gd name="connsiteY4" fmla="*/ 160781 h 1030224"/>
              <a:gd name="connsiteX5" fmla="*/ 1667256 w 1728978"/>
              <a:gd name="connsiteY5" fmla="*/ 79247 h 1030224"/>
              <a:gd name="connsiteX6" fmla="*/ 1013459 w 1728978"/>
              <a:gd name="connsiteY6" fmla="*/ 166877 h 1030224"/>
              <a:gd name="connsiteX7" fmla="*/ 968501 w 1728978"/>
              <a:gd name="connsiteY7" fmla="*/ 25145 h 1030224"/>
              <a:gd name="connsiteX8" fmla="*/ 861822 w 1728978"/>
              <a:gd name="connsiteY8" fmla="*/ 0 h 1030224"/>
              <a:gd name="connsiteX9" fmla="*/ 761238 w 1728978"/>
              <a:gd name="connsiteY9" fmla="*/ 22097 h 1030224"/>
              <a:gd name="connsiteX10" fmla="*/ 705612 w 1728978"/>
              <a:gd name="connsiteY10" fmla="*/ 83819 h 1030224"/>
              <a:gd name="connsiteX11" fmla="*/ 744474 w 1728978"/>
              <a:gd name="connsiteY11" fmla="*/ 225551 h 1030224"/>
              <a:gd name="connsiteX12" fmla="*/ 524256 w 1728978"/>
              <a:gd name="connsiteY12" fmla="*/ 349757 h 1030224"/>
              <a:gd name="connsiteX13" fmla="*/ 781050 w 1728978"/>
              <a:gd name="connsiteY13" fmla="*/ 374903 h 1030224"/>
              <a:gd name="connsiteX14" fmla="*/ 883158 w 1728978"/>
              <a:gd name="connsiteY14" fmla="*/ 705612 h 1030224"/>
              <a:gd name="connsiteX15" fmla="*/ 112014 w 1728978"/>
              <a:gd name="connsiteY15" fmla="*/ 371856 h 1030224"/>
              <a:gd name="connsiteX16" fmla="*/ 36576 w 1728978"/>
              <a:gd name="connsiteY16" fmla="*/ 403859 h 1030224"/>
              <a:gd name="connsiteX17" fmla="*/ 0 w 1728978"/>
              <a:gd name="connsiteY17" fmla="*/ 504444 h 1030224"/>
              <a:gd name="connsiteX18" fmla="*/ 44196 w 1728978"/>
              <a:gd name="connsiteY18" fmla="*/ 617981 h 1030224"/>
              <a:gd name="connsiteX19" fmla="*/ 904494 w 1728978"/>
              <a:gd name="connsiteY19" fmla="*/ 1021841 h 1030224"/>
              <a:gd name="connsiteX20" fmla="*/ 1094994 w 1728978"/>
              <a:gd name="connsiteY20" fmla="*/ 996696 h 1030224"/>
              <a:gd name="connsiteX21" fmla="*/ 1247394 w 1728978"/>
              <a:gd name="connsiteY21" fmla="*/ 1030223 h 1030224"/>
              <a:gd name="connsiteX22" fmla="*/ 1260348 w 1728978"/>
              <a:gd name="connsiteY22" fmla="*/ 999744 h 10302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1728978" h="1030224">
                <a:moveTo>
                  <a:pt x="1260348" y="999744"/>
                </a:moveTo>
                <a:lnTo>
                  <a:pt x="1127760" y="877823"/>
                </a:lnTo>
                <a:lnTo>
                  <a:pt x="1057656" y="377951"/>
                </a:lnTo>
                <a:lnTo>
                  <a:pt x="1699260" y="261365"/>
                </a:lnTo>
                <a:lnTo>
                  <a:pt x="1728978" y="160781"/>
                </a:lnTo>
                <a:lnTo>
                  <a:pt x="1667256" y="79247"/>
                </a:lnTo>
                <a:lnTo>
                  <a:pt x="1013459" y="166877"/>
                </a:lnTo>
                <a:lnTo>
                  <a:pt x="968501" y="25145"/>
                </a:lnTo>
                <a:lnTo>
                  <a:pt x="861822" y="0"/>
                </a:lnTo>
                <a:lnTo>
                  <a:pt x="761238" y="22097"/>
                </a:lnTo>
                <a:lnTo>
                  <a:pt x="705612" y="83819"/>
                </a:lnTo>
                <a:lnTo>
                  <a:pt x="744474" y="225551"/>
                </a:lnTo>
                <a:lnTo>
                  <a:pt x="524256" y="349757"/>
                </a:lnTo>
                <a:lnTo>
                  <a:pt x="781050" y="374903"/>
                </a:lnTo>
                <a:lnTo>
                  <a:pt x="883158" y="705612"/>
                </a:lnTo>
                <a:lnTo>
                  <a:pt x="112014" y="371856"/>
                </a:lnTo>
                <a:lnTo>
                  <a:pt x="36576" y="403859"/>
                </a:lnTo>
                <a:lnTo>
                  <a:pt x="0" y="504444"/>
                </a:lnTo>
                <a:lnTo>
                  <a:pt x="44196" y="617981"/>
                </a:lnTo>
                <a:lnTo>
                  <a:pt x="904494" y="1021841"/>
                </a:lnTo>
                <a:lnTo>
                  <a:pt x="1094994" y="996696"/>
                </a:lnTo>
                <a:lnTo>
                  <a:pt x="1247394" y="1030223"/>
                </a:lnTo>
                <a:lnTo>
                  <a:pt x="1260348" y="999744"/>
                </a:lnTo>
              </a:path>
            </a:pathLst>
          </a:custGeom>
          <a:solidFill>
            <a:srgbClr val="F9F9F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1623199" y="5685155"/>
            <a:ext cx="112776" cy="204978"/>
          </a:xfrm>
          <a:custGeom>
            <a:avLst/>
            <a:gdLst>
              <a:gd name="connsiteX0" fmla="*/ 0 w 112776"/>
              <a:gd name="connsiteY0" fmla="*/ 5334 h 204978"/>
              <a:gd name="connsiteX1" fmla="*/ 94488 w 112776"/>
              <a:gd name="connsiteY1" fmla="*/ 0 h 204978"/>
              <a:gd name="connsiteX2" fmla="*/ 112776 w 112776"/>
              <a:gd name="connsiteY2" fmla="*/ 185165 h 204978"/>
              <a:gd name="connsiteX3" fmla="*/ 6095 w 112776"/>
              <a:gd name="connsiteY3" fmla="*/ 204977 h 204978"/>
              <a:gd name="connsiteX4" fmla="*/ 0 w 112776"/>
              <a:gd name="connsiteY4" fmla="*/ 5334 h 2049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2776" h="204978">
                <a:moveTo>
                  <a:pt x="0" y="5334"/>
                </a:moveTo>
                <a:lnTo>
                  <a:pt x="94488" y="0"/>
                </a:lnTo>
                <a:lnTo>
                  <a:pt x="112776" y="185165"/>
                </a:lnTo>
                <a:lnTo>
                  <a:pt x="6095" y="204977"/>
                </a:lnTo>
                <a:lnTo>
                  <a:pt x="0" y="5334"/>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2143" y="5989955"/>
            <a:ext cx="1257300" cy="650747"/>
          </a:xfrm>
          <a:custGeom>
            <a:avLst/>
            <a:gdLst>
              <a:gd name="connsiteX0" fmla="*/ 108966 w 1257300"/>
              <a:gd name="connsiteY0" fmla="*/ 0 h 650747"/>
              <a:gd name="connsiteX1" fmla="*/ 1055370 w 1257300"/>
              <a:gd name="connsiteY1" fmla="*/ 411479 h 650747"/>
              <a:gd name="connsiteX2" fmla="*/ 1132332 w 1257300"/>
              <a:gd name="connsiteY2" fmla="*/ 505967 h 650747"/>
              <a:gd name="connsiteX3" fmla="*/ 1257300 w 1257300"/>
              <a:gd name="connsiteY3" fmla="*/ 627887 h 650747"/>
              <a:gd name="connsiteX4" fmla="*/ 1240536 w 1257300"/>
              <a:gd name="connsiteY4" fmla="*/ 650748 h 650747"/>
              <a:gd name="connsiteX5" fmla="*/ 1070610 w 1257300"/>
              <a:gd name="connsiteY5" fmla="*/ 624077 h 650747"/>
              <a:gd name="connsiteX6" fmla="*/ 907542 w 1257300"/>
              <a:gd name="connsiteY6" fmla="*/ 643127 h 650747"/>
              <a:gd name="connsiteX7" fmla="*/ 33528 w 1257300"/>
              <a:gd name="connsiteY7" fmla="*/ 236220 h 650747"/>
              <a:gd name="connsiteX8" fmla="*/ 0 w 1257300"/>
              <a:gd name="connsiteY8" fmla="*/ 118871 h 650747"/>
              <a:gd name="connsiteX9" fmla="*/ 36576 w 1257300"/>
              <a:gd name="connsiteY9" fmla="*/ 25146 h 650747"/>
              <a:gd name="connsiteX10" fmla="*/ 108966 w 1257300"/>
              <a:gd name="connsiteY10" fmla="*/ 0 h 65074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1257300" h="650747">
                <a:moveTo>
                  <a:pt x="108966" y="0"/>
                </a:moveTo>
                <a:lnTo>
                  <a:pt x="1055370" y="411479"/>
                </a:lnTo>
                <a:lnTo>
                  <a:pt x="1132332" y="505967"/>
                </a:lnTo>
                <a:lnTo>
                  <a:pt x="1257300" y="627887"/>
                </a:lnTo>
                <a:lnTo>
                  <a:pt x="1240536" y="650748"/>
                </a:lnTo>
                <a:lnTo>
                  <a:pt x="1070610" y="624077"/>
                </a:lnTo>
                <a:lnTo>
                  <a:pt x="907542" y="643127"/>
                </a:lnTo>
                <a:lnTo>
                  <a:pt x="33528" y="236220"/>
                </a:lnTo>
                <a:lnTo>
                  <a:pt x="0" y="118871"/>
                </a:lnTo>
                <a:lnTo>
                  <a:pt x="36576" y="25146"/>
                </a:lnTo>
                <a:lnTo>
                  <a:pt x="108966" y="0"/>
                </a:ln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205117" y="6044057"/>
            <a:ext cx="833628" cy="593598"/>
          </a:xfrm>
          <a:custGeom>
            <a:avLst/>
            <a:gdLst>
              <a:gd name="connsiteX0" fmla="*/ 0 w 833628"/>
              <a:gd name="connsiteY0" fmla="*/ 258317 h 593598"/>
              <a:gd name="connsiteX1" fmla="*/ 733044 w 833628"/>
              <a:gd name="connsiteY1" fmla="*/ 593598 h 593598"/>
              <a:gd name="connsiteX2" fmla="*/ 745998 w 833628"/>
              <a:gd name="connsiteY2" fmla="*/ 424433 h 593598"/>
              <a:gd name="connsiteX3" fmla="*/ 833628 w 833628"/>
              <a:gd name="connsiteY3" fmla="*/ 335279 h 593598"/>
              <a:gd name="connsiteX4" fmla="*/ 62484 w 833628"/>
              <a:gd name="connsiteY4" fmla="*/ 0 h 593598"/>
              <a:gd name="connsiteX5" fmla="*/ 0 w 833628"/>
              <a:gd name="connsiteY5" fmla="*/ 100583 h 593598"/>
              <a:gd name="connsiteX6" fmla="*/ 0 w 833628"/>
              <a:gd name="connsiteY6" fmla="*/ 258317 h 5935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833628" h="593598">
                <a:moveTo>
                  <a:pt x="0" y="258317"/>
                </a:moveTo>
                <a:lnTo>
                  <a:pt x="733044" y="593598"/>
                </a:lnTo>
                <a:lnTo>
                  <a:pt x="745998" y="424433"/>
                </a:lnTo>
                <a:lnTo>
                  <a:pt x="833628" y="335279"/>
                </a:lnTo>
                <a:lnTo>
                  <a:pt x="62484" y="0"/>
                </a:lnTo>
                <a:lnTo>
                  <a:pt x="0" y="100583"/>
                </a:lnTo>
                <a:lnTo>
                  <a:pt x="0" y="258317"/>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770521" y="5605907"/>
            <a:ext cx="214122" cy="192023"/>
          </a:xfrm>
          <a:custGeom>
            <a:avLst/>
            <a:gdLst>
              <a:gd name="connsiteX0" fmla="*/ 0 w 214122"/>
              <a:gd name="connsiteY0" fmla="*/ 22097 h 192023"/>
              <a:gd name="connsiteX1" fmla="*/ 125730 w 214122"/>
              <a:gd name="connsiteY1" fmla="*/ 0 h 192023"/>
              <a:gd name="connsiteX2" fmla="*/ 197358 w 214122"/>
              <a:gd name="connsiteY2" fmla="*/ 28194 h 192023"/>
              <a:gd name="connsiteX3" fmla="*/ 214122 w 214122"/>
              <a:gd name="connsiteY3" fmla="*/ 110489 h 192023"/>
              <a:gd name="connsiteX4" fmla="*/ 128777 w 214122"/>
              <a:gd name="connsiteY4" fmla="*/ 116585 h 192023"/>
              <a:gd name="connsiteX5" fmla="*/ 25145 w 214122"/>
              <a:gd name="connsiteY5" fmla="*/ 192023 h 192023"/>
              <a:gd name="connsiteX6" fmla="*/ 0 w 214122"/>
              <a:gd name="connsiteY6" fmla="*/ 22097 h 19202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14122" h="192023">
                <a:moveTo>
                  <a:pt x="0" y="22097"/>
                </a:moveTo>
                <a:lnTo>
                  <a:pt x="125730" y="0"/>
                </a:lnTo>
                <a:lnTo>
                  <a:pt x="197358" y="28194"/>
                </a:lnTo>
                <a:lnTo>
                  <a:pt x="214122" y="110489"/>
                </a:lnTo>
                <a:lnTo>
                  <a:pt x="128777" y="116585"/>
                </a:lnTo>
                <a:lnTo>
                  <a:pt x="25145" y="192023"/>
                </a:lnTo>
                <a:lnTo>
                  <a:pt x="0" y="22097"/>
                </a:lnTo>
              </a:path>
            </a:pathLst>
          </a:custGeom>
          <a:solidFill>
            <a:srgbClr val="00B2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1018171" y="6607175"/>
            <a:ext cx="120396" cy="178307"/>
          </a:xfrm>
          <a:custGeom>
            <a:avLst/>
            <a:gdLst>
              <a:gd name="connsiteX0" fmla="*/ 120396 w 120396"/>
              <a:gd name="connsiteY0" fmla="*/ 3809 h 178307"/>
              <a:gd name="connsiteX1" fmla="*/ 120396 w 120396"/>
              <a:gd name="connsiteY1" fmla="*/ 178307 h 178307"/>
              <a:gd name="connsiteX2" fmla="*/ 0 w 120396"/>
              <a:gd name="connsiteY2" fmla="*/ 6857 h 178307"/>
              <a:gd name="connsiteX3" fmla="*/ 57150 w 120396"/>
              <a:gd name="connsiteY3" fmla="*/ 0 h 178307"/>
              <a:gd name="connsiteX4" fmla="*/ 120396 w 120396"/>
              <a:gd name="connsiteY4" fmla="*/ 3809 h 17830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0396" h="178307">
                <a:moveTo>
                  <a:pt x="120396" y="3809"/>
                </a:moveTo>
                <a:lnTo>
                  <a:pt x="120396" y="178307"/>
                </a:lnTo>
                <a:lnTo>
                  <a:pt x="0" y="6857"/>
                </a:lnTo>
                <a:lnTo>
                  <a:pt x="57150" y="0"/>
                </a:lnTo>
                <a:lnTo>
                  <a:pt x="120396" y="3809"/>
                </a:lnTo>
              </a:path>
            </a:pathLst>
          </a:custGeom>
          <a:solidFill>
            <a:srgbClr val="00B2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800239" y="5724779"/>
            <a:ext cx="307086" cy="608076"/>
          </a:xfrm>
          <a:custGeom>
            <a:avLst/>
            <a:gdLst>
              <a:gd name="connsiteX0" fmla="*/ 0 w 307086"/>
              <a:gd name="connsiteY0" fmla="*/ 64008 h 608076"/>
              <a:gd name="connsiteX1" fmla="*/ 69341 w 307086"/>
              <a:gd name="connsiteY1" fmla="*/ 0 h 608076"/>
              <a:gd name="connsiteX2" fmla="*/ 184403 w 307086"/>
              <a:gd name="connsiteY2" fmla="*/ 4572 h 608076"/>
              <a:gd name="connsiteX3" fmla="*/ 307086 w 307086"/>
              <a:gd name="connsiteY3" fmla="*/ 608076 h 608076"/>
              <a:gd name="connsiteX4" fmla="*/ 221741 w 307086"/>
              <a:gd name="connsiteY4" fmla="*/ 573023 h 608076"/>
              <a:gd name="connsiteX5" fmla="*/ 121158 w 307086"/>
              <a:gd name="connsiteY5" fmla="*/ 538734 h 608076"/>
              <a:gd name="connsiteX6" fmla="*/ 0 w 307086"/>
              <a:gd name="connsiteY6" fmla="*/ 64008 h 608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7086" h="608076">
                <a:moveTo>
                  <a:pt x="0" y="64008"/>
                </a:moveTo>
                <a:lnTo>
                  <a:pt x="69341" y="0"/>
                </a:lnTo>
                <a:lnTo>
                  <a:pt x="184403" y="4572"/>
                </a:lnTo>
                <a:lnTo>
                  <a:pt x="307086" y="608076"/>
                </a:lnTo>
                <a:lnTo>
                  <a:pt x="221741" y="573023"/>
                </a:lnTo>
                <a:lnTo>
                  <a:pt x="121158" y="538734"/>
                </a:lnTo>
                <a:lnTo>
                  <a:pt x="0" y="64008"/>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1060843" y="5698109"/>
            <a:ext cx="577596" cy="275843"/>
          </a:xfrm>
          <a:custGeom>
            <a:avLst/>
            <a:gdLst>
              <a:gd name="connsiteX0" fmla="*/ 549402 w 577596"/>
              <a:gd name="connsiteY0" fmla="*/ 0 h 275843"/>
              <a:gd name="connsiteX1" fmla="*/ 0 w 577596"/>
              <a:gd name="connsiteY1" fmla="*/ 83819 h 275843"/>
              <a:gd name="connsiteX2" fmla="*/ 22098 w 577596"/>
              <a:gd name="connsiteY2" fmla="*/ 275843 h 275843"/>
              <a:gd name="connsiteX3" fmla="*/ 567690 w 577596"/>
              <a:gd name="connsiteY3" fmla="*/ 188213 h 275843"/>
              <a:gd name="connsiteX4" fmla="*/ 577596 w 577596"/>
              <a:gd name="connsiteY4" fmla="*/ 33527 h 275843"/>
              <a:gd name="connsiteX5" fmla="*/ 549402 w 577596"/>
              <a:gd name="connsiteY5" fmla="*/ 0 h 27584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577596" h="275843">
                <a:moveTo>
                  <a:pt x="549402" y="0"/>
                </a:moveTo>
                <a:lnTo>
                  <a:pt x="0" y="83819"/>
                </a:lnTo>
                <a:lnTo>
                  <a:pt x="22098" y="275843"/>
                </a:lnTo>
                <a:lnTo>
                  <a:pt x="567690" y="188213"/>
                </a:lnTo>
                <a:lnTo>
                  <a:pt x="577596" y="33527"/>
                </a:lnTo>
                <a:lnTo>
                  <a:pt x="549402"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551065" y="5861177"/>
            <a:ext cx="247650" cy="106679"/>
          </a:xfrm>
          <a:custGeom>
            <a:avLst/>
            <a:gdLst>
              <a:gd name="connsiteX0" fmla="*/ 216408 w 247650"/>
              <a:gd name="connsiteY0" fmla="*/ 0 h 106679"/>
              <a:gd name="connsiteX1" fmla="*/ 0 w 247650"/>
              <a:gd name="connsiteY1" fmla="*/ 61721 h 106679"/>
              <a:gd name="connsiteX2" fmla="*/ 247650 w 247650"/>
              <a:gd name="connsiteY2" fmla="*/ 106679 h 106679"/>
              <a:gd name="connsiteX3" fmla="*/ 216408 w 247650"/>
              <a:gd name="connsiteY3" fmla="*/ 0 h 106679"/>
            </a:gdLst>
            <a:ahLst/>
            <a:cxnLst>
              <a:cxn ang="0">
                <a:pos x="connsiteX0" y="connsiteY0"/>
              </a:cxn>
              <a:cxn ang="1">
                <a:pos x="connsiteX1" y="connsiteY1"/>
              </a:cxn>
              <a:cxn ang="2">
                <a:pos x="connsiteX2" y="connsiteY2"/>
              </a:cxn>
              <a:cxn ang="3">
                <a:pos x="connsiteX3" y="connsiteY3"/>
              </a:cxn>
            </a:cxnLst>
            <a:rect l="l" t="t" r="r" b="b"/>
            <a:pathLst>
              <a:path w="247650" h="106679">
                <a:moveTo>
                  <a:pt x="216408" y="0"/>
                </a:moveTo>
                <a:lnTo>
                  <a:pt x="0" y="61721"/>
                </a:lnTo>
                <a:lnTo>
                  <a:pt x="247650" y="106679"/>
                </a:lnTo>
                <a:lnTo>
                  <a:pt x="216408"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792619" y="5692775"/>
            <a:ext cx="249174" cy="138684"/>
          </a:xfrm>
          <a:custGeom>
            <a:avLst/>
            <a:gdLst>
              <a:gd name="connsiteX0" fmla="*/ 0 w 249174"/>
              <a:gd name="connsiteY0" fmla="*/ 84582 h 138684"/>
              <a:gd name="connsiteX1" fmla="*/ 90677 w 249174"/>
              <a:gd name="connsiteY1" fmla="*/ 8382 h 138684"/>
              <a:gd name="connsiteX2" fmla="*/ 169925 w 249174"/>
              <a:gd name="connsiteY2" fmla="*/ 0 h 138684"/>
              <a:gd name="connsiteX3" fmla="*/ 232410 w 249174"/>
              <a:gd name="connsiteY3" fmla="*/ 21335 h 138684"/>
              <a:gd name="connsiteX4" fmla="*/ 249174 w 249174"/>
              <a:gd name="connsiteY4" fmla="*/ 72390 h 138684"/>
              <a:gd name="connsiteX5" fmla="*/ 133350 w 249174"/>
              <a:gd name="connsiteY5" fmla="*/ 53340 h 138684"/>
              <a:gd name="connsiteX6" fmla="*/ 58674 w 249174"/>
              <a:gd name="connsiteY6" fmla="*/ 80010 h 138684"/>
              <a:gd name="connsiteX7" fmla="*/ 10668 w 249174"/>
              <a:gd name="connsiteY7" fmla="*/ 138684 h 138684"/>
              <a:gd name="connsiteX8" fmla="*/ 0 w 249174"/>
              <a:gd name="connsiteY8" fmla="*/ 84582 h 13868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49174" h="138684">
                <a:moveTo>
                  <a:pt x="0" y="84582"/>
                </a:moveTo>
                <a:lnTo>
                  <a:pt x="90677" y="8382"/>
                </a:lnTo>
                <a:lnTo>
                  <a:pt x="169925" y="0"/>
                </a:lnTo>
                <a:lnTo>
                  <a:pt x="232410" y="21335"/>
                </a:lnTo>
                <a:lnTo>
                  <a:pt x="249174" y="72390"/>
                </a:lnTo>
                <a:lnTo>
                  <a:pt x="133350" y="53340"/>
                </a:lnTo>
                <a:lnTo>
                  <a:pt x="58674" y="80010"/>
                </a:lnTo>
                <a:lnTo>
                  <a:pt x="10668" y="138684"/>
                </a:lnTo>
                <a:lnTo>
                  <a:pt x="0" y="8458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1009789" y="6566027"/>
            <a:ext cx="182880" cy="211073"/>
          </a:xfrm>
          <a:custGeom>
            <a:avLst/>
            <a:gdLst>
              <a:gd name="connsiteX0" fmla="*/ 0 w 182880"/>
              <a:gd name="connsiteY0" fmla="*/ 32004 h 211073"/>
              <a:gd name="connsiteX1" fmla="*/ 127253 w 182880"/>
              <a:gd name="connsiteY1" fmla="*/ 211073 h 211073"/>
              <a:gd name="connsiteX2" fmla="*/ 182880 w 182880"/>
              <a:gd name="connsiteY2" fmla="*/ 199643 h 211073"/>
              <a:gd name="connsiteX3" fmla="*/ 177546 w 182880"/>
              <a:gd name="connsiteY3" fmla="*/ 13716 h 211073"/>
              <a:gd name="connsiteX4" fmla="*/ 131825 w 182880"/>
              <a:gd name="connsiteY4" fmla="*/ 0 h 211073"/>
              <a:gd name="connsiteX5" fmla="*/ 142494 w 182880"/>
              <a:gd name="connsiteY5" fmla="*/ 156209 h 211073"/>
              <a:gd name="connsiteX6" fmla="*/ 56388 w 182880"/>
              <a:gd name="connsiteY6" fmla="*/ 3047 h 211073"/>
              <a:gd name="connsiteX7" fmla="*/ 0 w 182880"/>
              <a:gd name="connsiteY7" fmla="*/ 32004 h 21107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82880" h="211073">
                <a:moveTo>
                  <a:pt x="0" y="32004"/>
                </a:moveTo>
                <a:lnTo>
                  <a:pt x="127253" y="211073"/>
                </a:lnTo>
                <a:lnTo>
                  <a:pt x="182880" y="199643"/>
                </a:lnTo>
                <a:lnTo>
                  <a:pt x="177546" y="13716"/>
                </a:lnTo>
                <a:lnTo>
                  <a:pt x="131825" y="0"/>
                </a:lnTo>
                <a:lnTo>
                  <a:pt x="142494" y="156209"/>
                </a:lnTo>
                <a:lnTo>
                  <a:pt x="56388" y="3047"/>
                </a:lnTo>
                <a:lnTo>
                  <a:pt x="0" y="3200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1594243" y="5653151"/>
            <a:ext cx="68580" cy="185928"/>
          </a:xfrm>
          <a:custGeom>
            <a:avLst/>
            <a:gdLst>
              <a:gd name="connsiteX0" fmla="*/ 0 w 68580"/>
              <a:gd name="connsiteY0" fmla="*/ 15240 h 185928"/>
              <a:gd name="connsiteX1" fmla="*/ 28194 w 68580"/>
              <a:gd name="connsiteY1" fmla="*/ 73914 h 185928"/>
              <a:gd name="connsiteX2" fmla="*/ 34289 w 68580"/>
              <a:gd name="connsiteY2" fmla="*/ 122682 h 185928"/>
              <a:gd name="connsiteX3" fmla="*/ 21336 w 68580"/>
              <a:gd name="connsiteY3" fmla="*/ 185927 h 185928"/>
              <a:gd name="connsiteX4" fmla="*/ 63245 w 68580"/>
              <a:gd name="connsiteY4" fmla="*/ 174497 h 185928"/>
              <a:gd name="connsiteX5" fmla="*/ 68579 w 68580"/>
              <a:gd name="connsiteY5" fmla="*/ 92202 h 185928"/>
              <a:gd name="connsiteX6" fmla="*/ 36576 w 68580"/>
              <a:gd name="connsiteY6" fmla="*/ 0 h 185928"/>
              <a:gd name="connsiteX7" fmla="*/ 0 w 68580"/>
              <a:gd name="connsiteY7" fmla="*/ 15240 h 1859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8580" h="185928">
                <a:moveTo>
                  <a:pt x="0" y="15240"/>
                </a:moveTo>
                <a:lnTo>
                  <a:pt x="28194" y="73914"/>
                </a:lnTo>
                <a:lnTo>
                  <a:pt x="34289" y="122682"/>
                </a:lnTo>
                <a:lnTo>
                  <a:pt x="21336" y="185927"/>
                </a:lnTo>
                <a:lnTo>
                  <a:pt x="63245" y="174497"/>
                </a:lnTo>
                <a:lnTo>
                  <a:pt x="68579" y="92202"/>
                </a:lnTo>
                <a:lnTo>
                  <a:pt x="36576" y="0"/>
                </a:lnTo>
                <a:lnTo>
                  <a:pt x="0" y="1524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121297" y="5922899"/>
            <a:ext cx="944117" cy="397002"/>
          </a:xfrm>
          <a:custGeom>
            <a:avLst/>
            <a:gdLst>
              <a:gd name="connsiteX0" fmla="*/ 79248 w 944117"/>
              <a:gd name="connsiteY0" fmla="*/ 0 h 397002"/>
              <a:gd name="connsiteX1" fmla="*/ 944117 w 944117"/>
              <a:gd name="connsiteY1" fmla="*/ 389382 h 397002"/>
              <a:gd name="connsiteX2" fmla="*/ 854201 w 944117"/>
              <a:gd name="connsiteY2" fmla="*/ 397002 h 397002"/>
              <a:gd name="connsiteX3" fmla="*/ 0 w 944117"/>
              <a:gd name="connsiteY3" fmla="*/ 22097 h 397002"/>
              <a:gd name="connsiteX4" fmla="*/ 79248 w 944117"/>
              <a:gd name="connsiteY4" fmla="*/ 0 h 3970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44117" h="397002">
                <a:moveTo>
                  <a:pt x="79248" y="0"/>
                </a:moveTo>
                <a:lnTo>
                  <a:pt x="944117" y="389382"/>
                </a:lnTo>
                <a:lnTo>
                  <a:pt x="854201" y="397002"/>
                </a:lnTo>
                <a:lnTo>
                  <a:pt x="0" y="22097"/>
                </a:lnTo>
                <a:lnTo>
                  <a:pt x="79248"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413143" y="6167501"/>
            <a:ext cx="387096" cy="235457"/>
          </a:xfrm>
          <a:custGeom>
            <a:avLst/>
            <a:gdLst>
              <a:gd name="connsiteX0" fmla="*/ 11430 w 387096"/>
              <a:gd name="connsiteY0" fmla="*/ 27432 h 235457"/>
              <a:gd name="connsiteX1" fmla="*/ 126492 w 387096"/>
              <a:gd name="connsiteY1" fmla="*/ 52577 h 235457"/>
              <a:gd name="connsiteX2" fmla="*/ 256794 w 387096"/>
              <a:gd name="connsiteY2" fmla="*/ 108965 h 235457"/>
              <a:gd name="connsiteX3" fmla="*/ 348996 w 387096"/>
              <a:gd name="connsiteY3" fmla="*/ 192785 h 235457"/>
              <a:gd name="connsiteX4" fmla="*/ 258318 w 387096"/>
              <a:gd name="connsiteY4" fmla="*/ 182879 h 235457"/>
              <a:gd name="connsiteX5" fmla="*/ 110490 w 387096"/>
              <a:gd name="connsiteY5" fmla="*/ 115823 h 235457"/>
              <a:gd name="connsiteX6" fmla="*/ 39624 w 387096"/>
              <a:gd name="connsiteY6" fmla="*/ 64007 h 235457"/>
              <a:gd name="connsiteX7" fmla="*/ 84582 w 387096"/>
              <a:gd name="connsiteY7" fmla="*/ 129539 h 235457"/>
              <a:gd name="connsiteX8" fmla="*/ 215646 w 387096"/>
              <a:gd name="connsiteY8" fmla="*/ 214883 h 235457"/>
              <a:gd name="connsiteX9" fmla="*/ 369570 w 387096"/>
              <a:gd name="connsiteY9" fmla="*/ 235457 h 235457"/>
              <a:gd name="connsiteX10" fmla="*/ 387096 w 387096"/>
              <a:gd name="connsiteY10" fmla="*/ 178307 h 235457"/>
              <a:gd name="connsiteX11" fmla="*/ 312420 w 387096"/>
              <a:gd name="connsiteY11" fmla="*/ 95250 h 235457"/>
              <a:gd name="connsiteX12" fmla="*/ 134874 w 387096"/>
              <a:gd name="connsiteY12" fmla="*/ 13715 h 235457"/>
              <a:gd name="connsiteX13" fmla="*/ 0 w 387096"/>
              <a:gd name="connsiteY13" fmla="*/ 0 h 235457"/>
              <a:gd name="connsiteX14" fmla="*/ 11430 w 387096"/>
              <a:gd name="connsiteY14" fmla="*/ 27432 h 23545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Lst>
            <a:rect l="l" t="t" r="r" b="b"/>
            <a:pathLst>
              <a:path w="387096" h="235457">
                <a:moveTo>
                  <a:pt x="11430" y="27432"/>
                </a:moveTo>
                <a:lnTo>
                  <a:pt x="126492" y="52577"/>
                </a:lnTo>
                <a:lnTo>
                  <a:pt x="256794" y="108965"/>
                </a:lnTo>
                <a:lnTo>
                  <a:pt x="348996" y="192785"/>
                </a:lnTo>
                <a:lnTo>
                  <a:pt x="258318" y="182879"/>
                </a:lnTo>
                <a:lnTo>
                  <a:pt x="110490" y="115823"/>
                </a:lnTo>
                <a:lnTo>
                  <a:pt x="39624" y="64007"/>
                </a:lnTo>
                <a:lnTo>
                  <a:pt x="84582" y="129539"/>
                </a:lnTo>
                <a:lnTo>
                  <a:pt x="215646" y="214883"/>
                </a:lnTo>
                <a:lnTo>
                  <a:pt x="369570" y="235457"/>
                </a:lnTo>
                <a:lnTo>
                  <a:pt x="387096" y="178307"/>
                </a:lnTo>
                <a:lnTo>
                  <a:pt x="312420" y="95250"/>
                </a:lnTo>
                <a:lnTo>
                  <a:pt x="134874" y="13715"/>
                </a:lnTo>
                <a:lnTo>
                  <a:pt x="0" y="0"/>
                </a:lnTo>
                <a:lnTo>
                  <a:pt x="11430" y="2743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897775" y="5840603"/>
            <a:ext cx="169164" cy="377951"/>
          </a:xfrm>
          <a:custGeom>
            <a:avLst/>
            <a:gdLst>
              <a:gd name="connsiteX0" fmla="*/ 19050 w 169164"/>
              <a:gd name="connsiteY0" fmla="*/ 0 h 377951"/>
              <a:gd name="connsiteX1" fmla="*/ 72389 w 169164"/>
              <a:gd name="connsiteY1" fmla="*/ 19811 h 377951"/>
              <a:gd name="connsiteX2" fmla="*/ 63246 w 169164"/>
              <a:gd name="connsiteY2" fmla="*/ 151637 h 377951"/>
              <a:gd name="connsiteX3" fmla="*/ 83819 w 169164"/>
              <a:gd name="connsiteY3" fmla="*/ 258317 h 377951"/>
              <a:gd name="connsiteX4" fmla="*/ 169164 w 169164"/>
              <a:gd name="connsiteY4" fmla="*/ 356615 h 377951"/>
              <a:gd name="connsiteX5" fmla="*/ 76961 w 169164"/>
              <a:gd name="connsiteY5" fmla="*/ 377951 h 377951"/>
              <a:gd name="connsiteX6" fmla="*/ 23622 w 169164"/>
              <a:gd name="connsiteY6" fmla="*/ 272033 h 377951"/>
              <a:gd name="connsiteX7" fmla="*/ 0 w 169164"/>
              <a:gd name="connsiteY7" fmla="*/ 44957 h 377951"/>
              <a:gd name="connsiteX8" fmla="*/ 19050 w 169164"/>
              <a:gd name="connsiteY8" fmla="*/ 0 h 3779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69164" h="377951">
                <a:moveTo>
                  <a:pt x="19050" y="0"/>
                </a:moveTo>
                <a:lnTo>
                  <a:pt x="72389" y="19811"/>
                </a:lnTo>
                <a:lnTo>
                  <a:pt x="63246" y="151637"/>
                </a:lnTo>
                <a:lnTo>
                  <a:pt x="83819" y="258317"/>
                </a:lnTo>
                <a:lnTo>
                  <a:pt x="169164" y="356615"/>
                </a:lnTo>
                <a:lnTo>
                  <a:pt x="76961" y="377951"/>
                </a:lnTo>
                <a:lnTo>
                  <a:pt x="23622" y="272033"/>
                </a:lnTo>
                <a:lnTo>
                  <a:pt x="0" y="44957"/>
                </a:lnTo>
                <a:lnTo>
                  <a:pt x="1905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1062367" y="6425057"/>
            <a:ext cx="118872" cy="137922"/>
          </a:xfrm>
          <a:custGeom>
            <a:avLst/>
            <a:gdLst>
              <a:gd name="connsiteX0" fmla="*/ 87630 w 118872"/>
              <a:gd name="connsiteY0" fmla="*/ 0 h 137922"/>
              <a:gd name="connsiteX1" fmla="*/ 32004 w 118872"/>
              <a:gd name="connsiteY1" fmla="*/ 52578 h 137922"/>
              <a:gd name="connsiteX2" fmla="*/ 0 w 118872"/>
              <a:gd name="connsiteY2" fmla="*/ 137922 h 137922"/>
              <a:gd name="connsiteX3" fmla="*/ 64008 w 118872"/>
              <a:gd name="connsiteY3" fmla="*/ 127253 h 137922"/>
              <a:gd name="connsiteX4" fmla="*/ 82296 w 118872"/>
              <a:gd name="connsiteY4" fmla="*/ 67055 h 137922"/>
              <a:gd name="connsiteX5" fmla="*/ 118872 w 118872"/>
              <a:gd name="connsiteY5" fmla="*/ 21335 h 137922"/>
              <a:gd name="connsiteX6" fmla="*/ 87630 w 118872"/>
              <a:gd name="connsiteY6" fmla="*/ 0 h 137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18872" h="137922">
                <a:moveTo>
                  <a:pt x="87630" y="0"/>
                </a:moveTo>
                <a:lnTo>
                  <a:pt x="32004" y="52578"/>
                </a:lnTo>
                <a:lnTo>
                  <a:pt x="0" y="137922"/>
                </a:lnTo>
                <a:lnTo>
                  <a:pt x="64008" y="127253"/>
                </a:lnTo>
                <a:lnTo>
                  <a:pt x="82296" y="67055"/>
                </a:lnTo>
                <a:lnTo>
                  <a:pt x="118872" y="21335"/>
                </a:lnTo>
                <a:lnTo>
                  <a:pt x="8763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8521" y="5916803"/>
            <a:ext cx="1336548" cy="698754"/>
          </a:xfrm>
          <a:custGeom>
            <a:avLst/>
            <a:gdLst>
              <a:gd name="connsiteX0" fmla="*/ 123444 w 1336548"/>
              <a:gd name="connsiteY0" fmla="*/ 0 h 698754"/>
              <a:gd name="connsiteX1" fmla="*/ 50292 w 1336548"/>
              <a:gd name="connsiteY1" fmla="*/ 41147 h 698754"/>
              <a:gd name="connsiteX2" fmla="*/ 0 w 1336548"/>
              <a:gd name="connsiteY2" fmla="*/ 165353 h 698754"/>
              <a:gd name="connsiteX3" fmla="*/ 53339 w 1336548"/>
              <a:gd name="connsiteY3" fmla="*/ 284225 h 698754"/>
              <a:gd name="connsiteX4" fmla="*/ 938022 w 1336548"/>
              <a:gd name="connsiteY4" fmla="*/ 688085 h 698754"/>
              <a:gd name="connsiteX5" fmla="*/ 1128522 w 1336548"/>
              <a:gd name="connsiteY5" fmla="*/ 662940 h 698754"/>
              <a:gd name="connsiteX6" fmla="*/ 1282446 w 1336548"/>
              <a:gd name="connsiteY6" fmla="*/ 698753 h 698754"/>
              <a:gd name="connsiteX7" fmla="*/ 1336548 w 1336548"/>
              <a:gd name="connsiteY7" fmla="*/ 641603 h 698754"/>
              <a:gd name="connsiteX8" fmla="*/ 1191768 w 1336548"/>
              <a:gd name="connsiteY8" fmla="*/ 527303 h 698754"/>
              <a:gd name="connsiteX9" fmla="*/ 1133094 w 1336548"/>
              <a:gd name="connsiteY9" fmla="*/ 406145 h 698754"/>
              <a:gd name="connsiteX10" fmla="*/ 1086612 w 1336548"/>
              <a:gd name="connsiteY10" fmla="*/ 418337 h 698754"/>
              <a:gd name="connsiteX11" fmla="*/ 1142238 w 1336548"/>
              <a:gd name="connsiteY11" fmla="*/ 527303 h 698754"/>
              <a:gd name="connsiteX12" fmla="*/ 1252728 w 1336548"/>
              <a:gd name="connsiteY12" fmla="*/ 643128 h 698754"/>
              <a:gd name="connsiteX13" fmla="*/ 1121664 w 1336548"/>
              <a:gd name="connsiteY13" fmla="*/ 624840 h 698754"/>
              <a:gd name="connsiteX14" fmla="*/ 967740 w 1336548"/>
              <a:gd name="connsiteY14" fmla="*/ 646176 h 698754"/>
              <a:gd name="connsiteX15" fmla="*/ 995934 w 1336548"/>
              <a:gd name="connsiteY15" fmla="*/ 515873 h 698754"/>
              <a:gd name="connsiteX16" fmla="*/ 1062228 w 1336548"/>
              <a:gd name="connsiteY16" fmla="*/ 427481 h 698754"/>
              <a:gd name="connsiteX17" fmla="*/ 985266 w 1336548"/>
              <a:gd name="connsiteY17" fmla="*/ 438150 h 698754"/>
              <a:gd name="connsiteX18" fmla="*/ 924306 w 1336548"/>
              <a:gd name="connsiteY18" fmla="*/ 522731 h 698754"/>
              <a:gd name="connsiteX19" fmla="*/ 903732 w 1336548"/>
              <a:gd name="connsiteY19" fmla="*/ 627888 h 698754"/>
              <a:gd name="connsiteX20" fmla="*/ 84582 w 1336548"/>
              <a:gd name="connsiteY20" fmla="*/ 246125 h 698754"/>
              <a:gd name="connsiteX21" fmla="*/ 63246 w 1336548"/>
              <a:gd name="connsiteY21" fmla="*/ 170687 h 698754"/>
              <a:gd name="connsiteX22" fmla="*/ 81533 w 1336548"/>
              <a:gd name="connsiteY22" fmla="*/ 75437 h 698754"/>
              <a:gd name="connsiteX23" fmla="*/ 172212 w 1336548"/>
              <a:gd name="connsiteY23" fmla="*/ 0 h 698754"/>
              <a:gd name="connsiteX24" fmla="*/ 123444 w 1336548"/>
              <a:gd name="connsiteY24" fmla="*/ 0 h 69875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Lst>
            <a:rect l="l" t="t" r="r" b="b"/>
            <a:pathLst>
              <a:path w="1336548" h="698754">
                <a:moveTo>
                  <a:pt x="123444" y="0"/>
                </a:moveTo>
                <a:lnTo>
                  <a:pt x="50292" y="41147"/>
                </a:lnTo>
                <a:lnTo>
                  <a:pt x="0" y="165353"/>
                </a:lnTo>
                <a:lnTo>
                  <a:pt x="53339" y="284225"/>
                </a:lnTo>
                <a:lnTo>
                  <a:pt x="938022" y="688085"/>
                </a:lnTo>
                <a:lnTo>
                  <a:pt x="1128522" y="662940"/>
                </a:lnTo>
                <a:lnTo>
                  <a:pt x="1282446" y="698753"/>
                </a:lnTo>
                <a:lnTo>
                  <a:pt x="1336548" y="641603"/>
                </a:lnTo>
                <a:lnTo>
                  <a:pt x="1191768" y="527303"/>
                </a:lnTo>
                <a:lnTo>
                  <a:pt x="1133094" y="406145"/>
                </a:lnTo>
                <a:lnTo>
                  <a:pt x="1086612" y="418337"/>
                </a:lnTo>
                <a:lnTo>
                  <a:pt x="1142238" y="527303"/>
                </a:lnTo>
                <a:lnTo>
                  <a:pt x="1252728" y="643128"/>
                </a:lnTo>
                <a:lnTo>
                  <a:pt x="1121664" y="624840"/>
                </a:lnTo>
                <a:lnTo>
                  <a:pt x="967740" y="646176"/>
                </a:lnTo>
                <a:lnTo>
                  <a:pt x="995934" y="515873"/>
                </a:lnTo>
                <a:lnTo>
                  <a:pt x="1062228" y="427481"/>
                </a:lnTo>
                <a:lnTo>
                  <a:pt x="985266" y="438150"/>
                </a:lnTo>
                <a:lnTo>
                  <a:pt x="924306" y="522731"/>
                </a:lnTo>
                <a:lnTo>
                  <a:pt x="903732" y="627888"/>
                </a:lnTo>
                <a:lnTo>
                  <a:pt x="84582" y="246125"/>
                </a:lnTo>
                <a:lnTo>
                  <a:pt x="63246" y="170687"/>
                </a:lnTo>
                <a:lnTo>
                  <a:pt x="81533" y="75437"/>
                </a:lnTo>
                <a:lnTo>
                  <a:pt x="172212" y="0"/>
                </a:lnTo>
                <a:lnTo>
                  <a:pt x="123444"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3"/>
          <p:cNvSpPr/>
          <p:nvPr/>
        </p:nvSpPr>
        <p:spPr>
          <a:xfrm>
            <a:off x="168541" y="5983859"/>
            <a:ext cx="127254" cy="265176"/>
          </a:xfrm>
          <a:custGeom>
            <a:avLst/>
            <a:gdLst>
              <a:gd name="connsiteX0" fmla="*/ 92202 w 127254"/>
              <a:gd name="connsiteY0" fmla="*/ 0 h 265176"/>
              <a:gd name="connsiteX1" fmla="*/ 15239 w 127254"/>
              <a:gd name="connsiteY1" fmla="*/ 83819 h 265176"/>
              <a:gd name="connsiteX2" fmla="*/ 0 w 127254"/>
              <a:gd name="connsiteY2" fmla="*/ 182117 h 265176"/>
              <a:gd name="connsiteX3" fmla="*/ 26670 w 127254"/>
              <a:gd name="connsiteY3" fmla="*/ 248411 h 265176"/>
              <a:gd name="connsiteX4" fmla="*/ 74676 w 127254"/>
              <a:gd name="connsiteY4" fmla="*/ 265175 h 265176"/>
              <a:gd name="connsiteX5" fmla="*/ 60197 w 127254"/>
              <a:gd name="connsiteY5" fmla="*/ 121919 h 265176"/>
              <a:gd name="connsiteX6" fmla="*/ 127254 w 127254"/>
              <a:gd name="connsiteY6" fmla="*/ 12953 h 265176"/>
              <a:gd name="connsiteX7" fmla="*/ 92202 w 127254"/>
              <a:gd name="connsiteY7" fmla="*/ 0 h 2651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27254" h="265176">
                <a:moveTo>
                  <a:pt x="92202" y="0"/>
                </a:moveTo>
                <a:lnTo>
                  <a:pt x="15239" y="83819"/>
                </a:lnTo>
                <a:lnTo>
                  <a:pt x="0" y="182117"/>
                </a:lnTo>
                <a:lnTo>
                  <a:pt x="26670" y="248411"/>
                </a:lnTo>
                <a:lnTo>
                  <a:pt x="74676" y="265175"/>
                </a:lnTo>
                <a:lnTo>
                  <a:pt x="60197" y="121919"/>
                </a:lnTo>
                <a:lnTo>
                  <a:pt x="127254" y="12953"/>
                </a:lnTo>
                <a:lnTo>
                  <a:pt x="9220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3"/>
          <p:cNvSpPr/>
          <p:nvPr/>
        </p:nvSpPr>
        <p:spPr>
          <a:xfrm>
            <a:off x="713371" y="5538851"/>
            <a:ext cx="511302" cy="943356"/>
          </a:xfrm>
          <a:custGeom>
            <a:avLst/>
            <a:gdLst>
              <a:gd name="connsiteX0" fmla="*/ 173736 w 511302"/>
              <a:gd name="connsiteY0" fmla="*/ 711708 h 943356"/>
              <a:gd name="connsiteX1" fmla="*/ 0 w 511302"/>
              <a:gd name="connsiteY1" fmla="*/ 98297 h 943356"/>
              <a:gd name="connsiteX2" fmla="*/ 64769 w 511302"/>
              <a:gd name="connsiteY2" fmla="*/ 30479 h 943356"/>
              <a:gd name="connsiteX3" fmla="*/ 204978 w 511302"/>
              <a:gd name="connsiteY3" fmla="*/ 0 h 943356"/>
              <a:gd name="connsiteX4" fmla="*/ 317753 w 511302"/>
              <a:gd name="connsiteY4" fmla="*/ 45720 h 943356"/>
              <a:gd name="connsiteX5" fmla="*/ 511302 w 511302"/>
              <a:gd name="connsiteY5" fmla="*/ 943356 h 943356"/>
              <a:gd name="connsiteX6" fmla="*/ 441960 w 511302"/>
              <a:gd name="connsiteY6" fmla="*/ 866394 h 943356"/>
              <a:gd name="connsiteX7" fmla="*/ 282702 w 511302"/>
              <a:gd name="connsiteY7" fmla="*/ 76961 h 943356"/>
              <a:gd name="connsiteX8" fmla="*/ 179832 w 511302"/>
              <a:gd name="connsiteY8" fmla="*/ 48767 h 943356"/>
              <a:gd name="connsiteX9" fmla="*/ 94487 w 511302"/>
              <a:gd name="connsiteY9" fmla="*/ 58673 h 943356"/>
              <a:gd name="connsiteX10" fmla="*/ 60198 w 511302"/>
              <a:gd name="connsiteY10" fmla="*/ 112014 h 943356"/>
              <a:gd name="connsiteX11" fmla="*/ 243839 w 511302"/>
              <a:gd name="connsiteY11" fmla="*/ 733806 h 943356"/>
              <a:gd name="connsiteX12" fmla="*/ 173736 w 511302"/>
              <a:gd name="connsiteY12" fmla="*/ 711708 h 943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511302" h="943356">
                <a:moveTo>
                  <a:pt x="173736" y="711708"/>
                </a:moveTo>
                <a:lnTo>
                  <a:pt x="0" y="98297"/>
                </a:lnTo>
                <a:lnTo>
                  <a:pt x="64769" y="30479"/>
                </a:lnTo>
                <a:lnTo>
                  <a:pt x="204978" y="0"/>
                </a:lnTo>
                <a:lnTo>
                  <a:pt x="317753" y="45720"/>
                </a:lnTo>
                <a:lnTo>
                  <a:pt x="511302" y="943356"/>
                </a:lnTo>
                <a:lnTo>
                  <a:pt x="441960" y="866394"/>
                </a:lnTo>
                <a:lnTo>
                  <a:pt x="282702" y="76961"/>
                </a:lnTo>
                <a:lnTo>
                  <a:pt x="179832" y="48767"/>
                </a:lnTo>
                <a:lnTo>
                  <a:pt x="94487" y="58673"/>
                </a:lnTo>
                <a:lnTo>
                  <a:pt x="60198" y="112014"/>
                </a:lnTo>
                <a:lnTo>
                  <a:pt x="243839" y="733806"/>
                </a:lnTo>
                <a:lnTo>
                  <a:pt x="173736" y="71170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3"/>
          <p:cNvSpPr/>
          <p:nvPr/>
        </p:nvSpPr>
        <p:spPr>
          <a:xfrm>
            <a:off x="918349" y="5793359"/>
            <a:ext cx="152400" cy="400050"/>
          </a:xfrm>
          <a:custGeom>
            <a:avLst/>
            <a:gdLst>
              <a:gd name="connsiteX0" fmla="*/ 0 w 152400"/>
              <a:gd name="connsiteY0" fmla="*/ 21335 h 400050"/>
              <a:gd name="connsiteX1" fmla="*/ 60197 w 152400"/>
              <a:gd name="connsiteY1" fmla="*/ 153923 h 400050"/>
              <a:gd name="connsiteX2" fmla="*/ 89153 w 152400"/>
              <a:gd name="connsiteY2" fmla="*/ 252221 h 400050"/>
              <a:gd name="connsiteX3" fmla="*/ 91439 w 152400"/>
              <a:gd name="connsiteY3" fmla="*/ 400050 h 400050"/>
              <a:gd name="connsiteX4" fmla="*/ 152400 w 152400"/>
              <a:gd name="connsiteY4" fmla="*/ 400050 h 400050"/>
              <a:gd name="connsiteX5" fmla="*/ 147828 w 152400"/>
              <a:gd name="connsiteY5" fmla="*/ 285750 h 400050"/>
              <a:gd name="connsiteX6" fmla="*/ 128016 w 152400"/>
              <a:gd name="connsiteY6" fmla="*/ 164591 h 400050"/>
              <a:gd name="connsiteX7" fmla="*/ 78486 w 152400"/>
              <a:gd name="connsiteY7" fmla="*/ 46482 h 400050"/>
              <a:gd name="connsiteX8" fmla="*/ 49530 w 152400"/>
              <a:gd name="connsiteY8" fmla="*/ 0 h 400050"/>
              <a:gd name="connsiteX9" fmla="*/ 0 w 152400"/>
              <a:gd name="connsiteY9" fmla="*/ 21335 h 4000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52400" h="400050">
                <a:moveTo>
                  <a:pt x="0" y="21335"/>
                </a:moveTo>
                <a:lnTo>
                  <a:pt x="60197" y="153923"/>
                </a:lnTo>
                <a:lnTo>
                  <a:pt x="89153" y="252221"/>
                </a:lnTo>
                <a:lnTo>
                  <a:pt x="91439" y="400050"/>
                </a:lnTo>
                <a:lnTo>
                  <a:pt x="152400" y="400050"/>
                </a:lnTo>
                <a:lnTo>
                  <a:pt x="147828" y="285750"/>
                </a:lnTo>
                <a:lnTo>
                  <a:pt x="128016" y="164591"/>
                </a:lnTo>
                <a:lnTo>
                  <a:pt x="78486" y="46482"/>
                </a:lnTo>
                <a:lnTo>
                  <a:pt x="49530" y="0"/>
                </a:lnTo>
                <a:lnTo>
                  <a:pt x="0" y="2133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3"/>
          <p:cNvSpPr/>
          <p:nvPr/>
        </p:nvSpPr>
        <p:spPr>
          <a:xfrm>
            <a:off x="521347" y="5761355"/>
            <a:ext cx="309372" cy="214122"/>
          </a:xfrm>
          <a:custGeom>
            <a:avLst/>
            <a:gdLst>
              <a:gd name="connsiteX0" fmla="*/ 235458 w 309372"/>
              <a:gd name="connsiteY0" fmla="*/ 0 h 214122"/>
              <a:gd name="connsiteX1" fmla="*/ 204216 w 309372"/>
              <a:gd name="connsiteY1" fmla="*/ 13715 h 214122"/>
              <a:gd name="connsiteX2" fmla="*/ 200406 w 309372"/>
              <a:gd name="connsiteY2" fmla="*/ 52578 h 214122"/>
              <a:gd name="connsiteX3" fmla="*/ 0 w 309372"/>
              <a:gd name="connsiteY3" fmla="*/ 134873 h 214122"/>
              <a:gd name="connsiteX4" fmla="*/ 0 w 309372"/>
              <a:gd name="connsiteY4" fmla="*/ 176784 h 214122"/>
              <a:gd name="connsiteX5" fmla="*/ 225552 w 309372"/>
              <a:gd name="connsiteY5" fmla="*/ 179832 h 214122"/>
              <a:gd name="connsiteX6" fmla="*/ 253746 w 309372"/>
              <a:gd name="connsiteY6" fmla="*/ 214121 h 214122"/>
              <a:gd name="connsiteX7" fmla="*/ 309372 w 309372"/>
              <a:gd name="connsiteY7" fmla="*/ 211835 h 214122"/>
              <a:gd name="connsiteX8" fmla="*/ 304038 w 309372"/>
              <a:gd name="connsiteY8" fmla="*/ 151638 h 214122"/>
              <a:gd name="connsiteX9" fmla="*/ 92202 w 309372"/>
              <a:gd name="connsiteY9" fmla="*/ 140208 h 214122"/>
              <a:gd name="connsiteX10" fmla="*/ 264414 w 309372"/>
              <a:gd name="connsiteY10" fmla="*/ 70865 h 214122"/>
              <a:gd name="connsiteX11" fmla="*/ 235458 w 309372"/>
              <a:gd name="connsiteY11" fmla="*/ 0 h 2141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09372" h="214122">
                <a:moveTo>
                  <a:pt x="235458" y="0"/>
                </a:moveTo>
                <a:lnTo>
                  <a:pt x="204216" y="13715"/>
                </a:lnTo>
                <a:lnTo>
                  <a:pt x="200406" y="52578"/>
                </a:lnTo>
                <a:lnTo>
                  <a:pt x="0" y="134873"/>
                </a:lnTo>
                <a:lnTo>
                  <a:pt x="0" y="176784"/>
                </a:lnTo>
                <a:lnTo>
                  <a:pt x="225552" y="179832"/>
                </a:lnTo>
                <a:lnTo>
                  <a:pt x="253746" y="214121"/>
                </a:lnTo>
                <a:lnTo>
                  <a:pt x="309372" y="211835"/>
                </a:lnTo>
                <a:lnTo>
                  <a:pt x="304038" y="151638"/>
                </a:lnTo>
                <a:lnTo>
                  <a:pt x="92202" y="140208"/>
                </a:lnTo>
                <a:lnTo>
                  <a:pt x="264414" y="70865"/>
                </a:lnTo>
                <a:lnTo>
                  <a:pt x="235458"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1044841" y="5615051"/>
            <a:ext cx="748284" cy="336804"/>
          </a:xfrm>
          <a:custGeom>
            <a:avLst/>
            <a:gdLst>
              <a:gd name="connsiteX0" fmla="*/ 0 w 748284"/>
              <a:gd name="connsiteY0" fmla="*/ 104394 h 336804"/>
              <a:gd name="connsiteX1" fmla="*/ 685800 w 748284"/>
              <a:gd name="connsiteY1" fmla="*/ 0 h 336804"/>
              <a:gd name="connsiteX2" fmla="*/ 736092 w 748284"/>
              <a:gd name="connsiteY2" fmla="*/ 62484 h 336804"/>
              <a:gd name="connsiteX3" fmla="*/ 748284 w 748284"/>
              <a:gd name="connsiteY3" fmla="*/ 144017 h 336804"/>
              <a:gd name="connsiteX4" fmla="*/ 717804 w 748284"/>
              <a:gd name="connsiteY4" fmla="*/ 224028 h 336804"/>
              <a:gd name="connsiteX5" fmla="*/ 45719 w 748284"/>
              <a:gd name="connsiteY5" fmla="*/ 336803 h 336804"/>
              <a:gd name="connsiteX6" fmla="*/ 42672 w 748284"/>
              <a:gd name="connsiteY6" fmla="*/ 304800 h 336804"/>
              <a:gd name="connsiteX7" fmla="*/ 685800 w 748284"/>
              <a:gd name="connsiteY7" fmla="*/ 192023 h 336804"/>
              <a:gd name="connsiteX8" fmla="*/ 710184 w 748284"/>
              <a:gd name="connsiteY8" fmla="*/ 115061 h 336804"/>
              <a:gd name="connsiteX9" fmla="*/ 667512 w 748284"/>
              <a:gd name="connsiteY9" fmla="*/ 45720 h 336804"/>
              <a:gd name="connsiteX10" fmla="*/ 0 w 748284"/>
              <a:gd name="connsiteY10" fmla="*/ 147065 h 336804"/>
              <a:gd name="connsiteX11" fmla="*/ 0 w 748284"/>
              <a:gd name="connsiteY11" fmla="*/ 104394 h 3368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748284" h="336804">
                <a:moveTo>
                  <a:pt x="0" y="104394"/>
                </a:moveTo>
                <a:lnTo>
                  <a:pt x="685800" y="0"/>
                </a:lnTo>
                <a:lnTo>
                  <a:pt x="736092" y="62484"/>
                </a:lnTo>
                <a:lnTo>
                  <a:pt x="748284" y="144017"/>
                </a:lnTo>
                <a:lnTo>
                  <a:pt x="717804" y="224028"/>
                </a:lnTo>
                <a:lnTo>
                  <a:pt x="45719" y="336803"/>
                </a:lnTo>
                <a:lnTo>
                  <a:pt x="42672" y="304800"/>
                </a:lnTo>
                <a:lnTo>
                  <a:pt x="685800" y="192023"/>
                </a:lnTo>
                <a:lnTo>
                  <a:pt x="710184" y="115061"/>
                </a:lnTo>
                <a:lnTo>
                  <a:pt x="667512" y="45720"/>
                </a:lnTo>
                <a:lnTo>
                  <a:pt x="0" y="147065"/>
                </a:lnTo>
                <a:lnTo>
                  <a:pt x="0" y="1043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
          <p:cNvSpPr/>
          <p:nvPr/>
        </p:nvSpPr>
        <p:spPr>
          <a:xfrm>
            <a:off x="1138567" y="5723255"/>
            <a:ext cx="389382" cy="136398"/>
          </a:xfrm>
          <a:custGeom>
            <a:avLst/>
            <a:gdLst>
              <a:gd name="connsiteX0" fmla="*/ 0 w 389382"/>
              <a:gd name="connsiteY0" fmla="*/ 99060 h 136398"/>
              <a:gd name="connsiteX1" fmla="*/ 52577 w 389382"/>
              <a:gd name="connsiteY1" fmla="*/ 136397 h 136398"/>
              <a:gd name="connsiteX2" fmla="*/ 176783 w 389382"/>
              <a:gd name="connsiteY2" fmla="*/ 131064 h 136398"/>
              <a:gd name="connsiteX3" fmla="*/ 332994 w 389382"/>
              <a:gd name="connsiteY3" fmla="*/ 91440 h 136398"/>
              <a:gd name="connsiteX4" fmla="*/ 389382 w 389382"/>
              <a:gd name="connsiteY4" fmla="*/ 32766 h 136398"/>
              <a:gd name="connsiteX5" fmla="*/ 353567 w 389382"/>
              <a:gd name="connsiteY5" fmla="*/ 1523 h 136398"/>
              <a:gd name="connsiteX6" fmla="*/ 201930 w 389382"/>
              <a:gd name="connsiteY6" fmla="*/ 0 h 136398"/>
              <a:gd name="connsiteX7" fmla="*/ 87630 w 389382"/>
              <a:gd name="connsiteY7" fmla="*/ 9144 h 136398"/>
              <a:gd name="connsiteX8" fmla="*/ 12191 w 389382"/>
              <a:gd name="connsiteY8" fmla="*/ 60197 h 136398"/>
              <a:gd name="connsiteX9" fmla="*/ 89153 w 389382"/>
              <a:gd name="connsiteY9" fmla="*/ 74676 h 136398"/>
              <a:gd name="connsiteX10" fmla="*/ 219455 w 389382"/>
              <a:gd name="connsiteY10" fmla="*/ 41910 h 136398"/>
              <a:gd name="connsiteX11" fmla="*/ 331469 w 389382"/>
              <a:gd name="connsiteY11" fmla="*/ 41910 h 136398"/>
              <a:gd name="connsiteX12" fmla="*/ 214122 w 389382"/>
              <a:gd name="connsiteY12" fmla="*/ 86867 h 136398"/>
              <a:gd name="connsiteX13" fmla="*/ 113538 w 389382"/>
              <a:gd name="connsiteY13" fmla="*/ 99060 h 136398"/>
              <a:gd name="connsiteX14" fmla="*/ 0 w 389382"/>
              <a:gd name="connsiteY14" fmla="*/ 99060 h 1363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Lst>
            <a:rect l="l" t="t" r="r" b="b"/>
            <a:pathLst>
              <a:path w="389382" h="136398">
                <a:moveTo>
                  <a:pt x="0" y="99060"/>
                </a:moveTo>
                <a:lnTo>
                  <a:pt x="52577" y="136397"/>
                </a:lnTo>
                <a:lnTo>
                  <a:pt x="176783" y="131064"/>
                </a:lnTo>
                <a:lnTo>
                  <a:pt x="332994" y="91440"/>
                </a:lnTo>
                <a:lnTo>
                  <a:pt x="389382" y="32766"/>
                </a:lnTo>
                <a:lnTo>
                  <a:pt x="353567" y="1523"/>
                </a:lnTo>
                <a:lnTo>
                  <a:pt x="201930" y="0"/>
                </a:lnTo>
                <a:lnTo>
                  <a:pt x="87630" y="9144"/>
                </a:lnTo>
                <a:lnTo>
                  <a:pt x="12191" y="60197"/>
                </a:lnTo>
                <a:lnTo>
                  <a:pt x="89153" y="74676"/>
                </a:lnTo>
                <a:lnTo>
                  <a:pt x="219455" y="41910"/>
                </a:lnTo>
                <a:lnTo>
                  <a:pt x="331469" y="41910"/>
                </a:lnTo>
                <a:lnTo>
                  <a:pt x="214122" y="86867"/>
                </a:lnTo>
                <a:lnTo>
                  <a:pt x="113538" y="99060"/>
                </a:lnTo>
                <a:lnTo>
                  <a:pt x="0" y="9906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3"/>
          <p:cNvSpPr/>
          <p:nvPr/>
        </p:nvSpPr>
        <p:spPr>
          <a:xfrm>
            <a:off x="1371739" y="2589149"/>
            <a:ext cx="3581400" cy="685800"/>
          </a:xfrm>
          <a:custGeom>
            <a:avLst/>
            <a:gdLst>
              <a:gd name="connsiteX0" fmla="*/ 0 w 3581400"/>
              <a:gd name="connsiteY0" fmla="*/ 0 h 685800"/>
              <a:gd name="connsiteX1" fmla="*/ 0 w 3581400"/>
              <a:gd name="connsiteY1" fmla="*/ 685800 h 685800"/>
              <a:gd name="connsiteX2" fmla="*/ 3581400 w 3581400"/>
              <a:gd name="connsiteY2" fmla="*/ 685800 h 685800"/>
              <a:gd name="connsiteX3" fmla="*/ 3581400 w 3581400"/>
              <a:gd name="connsiteY3" fmla="*/ 0 h 685800"/>
              <a:gd name="connsiteX4" fmla="*/ 0 w 3581400"/>
              <a:gd name="connsiteY4" fmla="*/ 0 h 685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581400" h="685800">
                <a:moveTo>
                  <a:pt x="0" y="0"/>
                </a:moveTo>
                <a:lnTo>
                  <a:pt x="0" y="685800"/>
                </a:lnTo>
                <a:lnTo>
                  <a:pt x="3581400" y="685800"/>
                </a:lnTo>
                <a:lnTo>
                  <a:pt x="3581400" y="0"/>
                </a:lnTo>
                <a:lnTo>
                  <a:pt x="0"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3"/>
          <p:cNvSpPr/>
          <p:nvPr/>
        </p:nvSpPr>
        <p:spPr>
          <a:xfrm>
            <a:off x="1371739" y="3274949"/>
            <a:ext cx="3581400" cy="685800"/>
          </a:xfrm>
          <a:custGeom>
            <a:avLst/>
            <a:gdLst>
              <a:gd name="connsiteX0" fmla="*/ 0 w 3581400"/>
              <a:gd name="connsiteY0" fmla="*/ 0 h 685800"/>
              <a:gd name="connsiteX1" fmla="*/ 0 w 3581400"/>
              <a:gd name="connsiteY1" fmla="*/ 685800 h 685800"/>
              <a:gd name="connsiteX2" fmla="*/ 3581400 w 3581400"/>
              <a:gd name="connsiteY2" fmla="*/ 685800 h 685800"/>
              <a:gd name="connsiteX3" fmla="*/ 3581400 w 3581400"/>
              <a:gd name="connsiteY3" fmla="*/ 0 h 685800"/>
              <a:gd name="connsiteX4" fmla="*/ 0 w 3581400"/>
              <a:gd name="connsiteY4" fmla="*/ 0 h 685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581400" h="685800">
                <a:moveTo>
                  <a:pt x="0" y="0"/>
                </a:moveTo>
                <a:lnTo>
                  <a:pt x="0" y="685800"/>
                </a:lnTo>
                <a:lnTo>
                  <a:pt x="3581400" y="685800"/>
                </a:lnTo>
                <a:lnTo>
                  <a:pt x="3581400" y="0"/>
                </a:lnTo>
                <a:lnTo>
                  <a:pt x="0"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3"/>
          <p:cNvSpPr/>
          <p:nvPr/>
        </p:nvSpPr>
        <p:spPr>
          <a:xfrm>
            <a:off x="1371739" y="3960749"/>
            <a:ext cx="3581400" cy="685800"/>
          </a:xfrm>
          <a:custGeom>
            <a:avLst/>
            <a:gdLst>
              <a:gd name="connsiteX0" fmla="*/ 0 w 3581400"/>
              <a:gd name="connsiteY0" fmla="*/ 0 h 685800"/>
              <a:gd name="connsiteX1" fmla="*/ 0 w 3581400"/>
              <a:gd name="connsiteY1" fmla="*/ 685800 h 685800"/>
              <a:gd name="connsiteX2" fmla="*/ 3581400 w 3581400"/>
              <a:gd name="connsiteY2" fmla="*/ 685800 h 685800"/>
              <a:gd name="connsiteX3" fmla="*/ 3581400 w 3581400"/>
              <a:gd name="connsiteY3" fmla="*/ 0 h 685800"/>
              <a:gd name="connsiteX4" fmla="*/ 0 w 3581400"/>
              <a:gd name="connsiteY4" fmla="*/ 0 h 685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581400" h="685800">
                <a:moveTo>
                  <a:pt x="0" y="0"/>
                </a:moveTo>
                <a:lnTo>
                  <a:pt x="0" y="685800"/>
                </a:lnTo>
                <a:lnTo>
                  <a:pt x="3581400" y="685800"/>
                </a:lnTo>
                <a:lnTo>
                  <a:pt x="3581400" y="0"/>
                </a:lnTo>
                <a:lnTo>
                  <a:pt x="0"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3"/>
          <p:cNvSpPr/>
          <p:nvPr/>
        </p:nvSpPr>
        <p:spPr>
          <a:xfrm>
            <a:off x="1371739" y="4646549"/>
            <a:ext cx="3581400" cy="685800"/>
          </a:xfrm>
          <a:custGeom>
            <a:avLst/>
            <a:gdLst>
              <a:gd name="connsiteX0" fmla="*/ 0 w 3581400"/>
              <a:gd name="connsiteY0" fmla="*/ 0 h 685800"/>
              <a:gd name="connsiteX1" fmla="*/ 0 w 3581400"/>
              <a:gd name="connsiteY1" fmla="*/ 685800 h 685800"/>
              <a:gd name="connsiteX2" fmla="*/ 3581400 w 3581400"/>
              <a:gd name="connsiteY2" fmla="*/ 685800 h 685800"/>
              <a:gd name="connsiteX3" fmla="*/ 3581400 w 3581400"/>
              <a:gd name="connsiteY3" fmla="*/ 0 h 685800"/>
              <a:gd name="connsiteX4" fmla="*/ 0 w 3581400"/>
              <a:gd name="connsiteY4" fmla="*/ 0 h 685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581400" h="685800">
                <a:moveTo>
                  <a:pt x="0" y="0"/>
                </a:moveTo>
                <a:lnTo>
                  <a:pt x="0" y="685800"/>
                </a:lnTo>
                <a:lnTo>
                  <a:pt x="3581400" y="685800"/>
                </a:lnTo>
                <a:lnTo>
                  <a:pt x="3581400" y="0"/>
                </a:lnTo>
                <a:lnTo>
                  <a:pt x="0"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3"/>
          <p:cNvSpPr/>
          <p:nvPr/>
        </p:nvSpPr>
        <p:spPr>
          <a:xfrm>
            <a:off x="1371739" y="1522349"/>
            <a:ext cx="3276600" cy="1066800"/>
          </a:xfrm>
          <a:custGeom>
            <a:avLst/>
            <a:gdLst>
              <a:gd name="connsiteX0" fmla="*/ 0 w 3276600"/>
              <a:gd name="connsiteY0" fmla="*/ 1066800 h 1066800"/>
              <a:gd name="connsiteX1" fmla="*/ 2063496 w 3276600"/>
              <a:gd name="connsiteY1" fmla="*/ 0 h 1066800"/>
              <a:gd name="connsiteX2" fmla="*/ 3276600 w 3276600"/>
              <a:gd name="connsiteY2" fmla="*/ 0 h 1066800"/>
              <a:gd name="connsiteX3" fmla="*/ 1213104 w 3276600"/>
              <a:gd name="connsiteY3" fmla="*/ 1066800 h 1066800"/>
              <a:gd name="connsiteX4" fmla="*/ 0 w 3276600"/>
              <a:gd name="connsiteY4" fmla="*/ 1066800 h 1066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276600" h="1066800">
                <a:moveTo>
                  <a:pt x="0" y="1066800"/>
                </a:moveTo>
                <a:lnTo>
                  <a:pt x="2063496" y="0"/>
                </a:lnTo>
                <a:lnTo>
                  <a:pt x="3276600" y="0"/>
                </a:lnTo>
                <a:lnTo>
                  <a:pt x="1213104" y="1066800"/>
                </a:lnTo>
                <a:lnTo>
                  <a:pt x="0" y="1066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3"/>
          <p:cNvSpPr/>
          <p:nvPr/>
        </p:nvSpPr>
        <p:spPr>
          <a:xfrm>
            <a:off x="2590939" y="1522349"/>
            <a:ext cx="3200399" cy="1066800"/>
          </a:xfrm>
          <a:custGeom>
            <a:avLst/>
            <a:gdLst>
              <a:gd name="connsiteX0" fmla="*/ 0 w 3200399"/>
              <a:gd name="connsiteY0" fmla="*/ 1066800 h 1066800"/>
              <a:gd name="connsiteX1" fmla="*/ 2016251 w 3200399"/>
              <a:gd name="connsiteY1" fmla="*/ 0 h 1066800"/>
              <a:gd name="connsiteX2" fmla="*/ 3200400 w 3200399"/>
              <a:gd name="connsiteY2" fmla="*/ 0 h 1066800"/>
              <a:gd name="connsiteX3" fmla="*/ 1184910 w 3200399"/>
              <a:gd name="connsiteY3" fmla="*/ 1066800 h 1066800"/>
              <a:gd name="connsiteX4" fmla="*/ 0 w 3200399"/>
              <a:gd name="connsiteY4" fmla="*/ 1066800 h 1066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200399" h="1066800">
                <a:moveTo>
                  <a:pt x="0" y="1066800"/>
                </a:moveTo>
                <a:lnTo>
                  <a:pt x="2016251" y="0"/>
                </a:lnTo>
                <a:lnTo>
                  <a:pt x="3200400" y="0"/>
                </a:lnTo>
                <a:lnTo>
                  <a:pt x="1184910" y="1066800"/>
                </a:lnTo>
                <a:lnTo>
                  <a:pt x="0" y="1066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3"/>
          <p:cNvSpPr/>
          <p:nvPr/>
        </p:nvSpPr>
        <p:spPr>
          <a:xfrm>
            <a:off x="3810140" y="1522349"/>
            <a:ext cx="3200399" cy="1066800"/>
          </a:xfrm>
          <a:custGeom>
            <a:avLst/>
            <a:gdLst>
              <a:gd name="connsiteX0" fmla="*/ 0 w 3200399"/>
              <a:gd name="connsiteY0" fmla="*/ 1066800 h 1066800"/>
              <a:gd name="connsiteX1" fmla="*/ 2016251 w 3200399"/>
              <a:gd name="connsiteY1" fmla="*/ 0 h 1066800"/>
              <a:gd name="connsiteX2" fmla="*/ 3200399 w 3200399"/>
              <a:gd name="connsiteY2" fmla="*/ 0 h 1066800"/>
              <a:gd name="connsiteX3" fmla="*/ 1184909 w 3200399"/>
              <a:gd name="connsiteY3" fmla="*/ 1066800 h 1066800"/>
              <a:gd name="connsiteX4" fmla="*/ 0 w 3200399"/>
              <a:gd name="connsiteY4" fmla="*/ 1066800 h 1066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200399" h="1066800">
                <a:moveTo>
                  <a:pt x="0" y="1066800"/>
                </a:moveTo>
                <a:lnTo>
                  <a:pt x="2016251" y="0"/>
                </a:lnTo>
                <a:lnTo>
                  <a:pt x="3200399" y="0"/>
                </a:lnTo>
                <a:lnTo>
                  <a:pt x="1184909" y="1066800"/>
                </a:lnTo>
                <a:lnTo>
                  <a:pt x="0" y="106680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3"/>
          <p:cNvSpPr/>
          <p:nvPr/>
        </p:nvSpPr>
        <p:spPr>
          <a:xfrm>
            <a:off x="4982857" y="4180967"/>
            <a:ext cx="2151125" cy="1160526"/>
          </a:xfrm>
          <a:custGeom>
            <a:avLst/>
            <a:gdLst>
              <a:gd name="connsiteX0" fmla="*/ 0 w 2151125"/>
              <a:gd name="connsiteY0" fmla="*/ 1149096 h 1160526"/>
              <a:gd name="connsiteX1" fmla="*/ 2145030 w 2151125"/>
              <a:gd name="connsiteY1" fmla="*/ 0 h 1160526"/>
              <a:gd name="connsiteX2" fmla="*/ 2151126 w 2151125"/>
              <a:gd name="connsiteY2" fmla="*/ 11430 h 1160526"/>
              <a:gd name="connsiteX3" fmla="*/ 6096 w 2151125"/>
              <a:gd name="connsiteY3" fmla="*/ 1160526 h 1160526"/>
              <a:gd name="connsiteX4" fmla="*/ 0 w 2151125"/>
              <a:gd name="connsiteY4" fmla="*/ 1149096 h 11605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51125" h="1160526">
                <a:moveTo>
                  <a:pt x="0" y="1149096"/>
                </a:moveTo>
                <a:lnTo>
                  <a:pt x="2145030" y="0"/>
                </a:lnTo>
                <a:lnTo>
                  <a:pt x="2151126" y="11430"/>
                </a:lnTo>
                <a:lnTo>
                  <a:pt x="6096" y="1160526"/>
                </a:lnTo>
                <a:lnTo>
                  <a:pt x="0" y="114909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3"/>
          <p:cNvSpPr/>
          <p:nvPr/>
        </p:nvSpPr>
        <p:spPr>
          <a:xfrm>
            <a:off x="7118744" y="1516253"/>
            <a:ext cx="12954" cy="2679954"/>
          </a:xfrm>
          <a:custGeom>
            <a:avLst/>
            <a:gdLst>
              <a:gd name="connsiteX0" fmla="*/ 6477 w 12954"/>
              <a:gd name="connsiteY0" fmla="*/ 0 h 2679954"/>
              <a:gd name="connsiteX1" fmla="*/ 6477 w 12954"/>
              <a:gd name="connsiteY1" fmla="*/ 2679954 h 2679954"/>
            </a:gdLst>
            <a:ahLst/>
            <a:cxnLst>
              <a:cxn ang="0">
                <a:pos x="connsiteX0" y="connsiteY0"/>
              </a:cxn>
              <a:cxn ang="1">
                <a:pos x="connsiteX1" y="connsiteY1"/>
              </a:cxn>
            </a:cxnLst>
            <a:rect l="l" t="t" r="r" b="b"/>
            <a:pathLst>
              <a:path w="12954" h="2679954">
                <a:moveTo>
                  <a:pt x="6477" y="0"/>
                </a:moveTo>
                <a:lnTo>
                  <a:pt x="6477" y="26799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Freeform 3"/>
          <p:cNvSpPr/>
          <p:nvPr/>
        </p:nvSpPr>
        <p:spPr>
          <a:xfrm>
            <a:off x="5366144" y="2430653"/>
            <a:ext cx="12953" cy="2679954"/>
          </a:xfrm>
          <a:custGeom>
            <a:avLst/>
            <a:gdLst>
              <a:gd name="connsiteX0" fmla="*/ 6477 w 12953"/>
              <a:gd name="connsiteY0" fmla="*/ 0 h 2679954"/>
              <a:gd name="connsiteX1" fmla="*/ 6477 w 12953"/>
              <a:gd name="connsiteY1" fmla="*/ 2679954 h 2679954"/>
            </a:gdLst>
            <a:ahLst/>
            <a:cxnLst>
              <a:cxn ang="0">
                <a:pos x="connsiteX0" y="connsiteY0"/>
              </a:cxn>
              <a:cxn ang="1">
                <a:pos x="connsiteX1" y="connsiteY1"/>
              </a:cxn>
            </a:cxnLst>
            <a:rect l="l" t="t" r="r" b="b"/>
            <a:pathLst>
              <a:path w="12953" h="2679954">
                <a:moveTo>
                  <a:pt x="6477" y="0"/>
                </a:moveTo>
                <a:lnTo>
                  <a:pt x="6477" y="26799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Freeform 3"/>
          <p:cNvSpPr/>
          <p:nvPr/>
        </p:nvSpPr>
        <p:spPr>
          <a:xfrm>
            <a:off x="5823344" y="2202053"/>
            <a:ext cx="12953" cy="2679954"/>
          </a:xfrm>
          <a:custGeom>
            <a:avLst/>
            <a:gdLst>
              <a:gd name="connsiteX0" fmla="*/ 6477 w 12953"/>
              <a:gd name="connsiteY0" fmla="*/ 0 h 2679954"/>
              <a:gd name="connsiteX1" fmla="*/ 6477 w 12953"/>
              <a:gd name="connsiteY1" fmla="*/ 2679954 h 2679954"/>
            </a:gdLst>
            <a:ahLst/>
            <a:cxnLst>
              <a:cxn ang="0">
                <a:pos x="connsiteX0" y="connsiteY0"/>
              </a:cxn>
              <a:cxn ang="1">
                <a:pos x="connsiteX1" y="connsiteY1"/>
              </a:cxn>
            </a:cxnLst>
            <a:rect l="l" t="t" r="r" b="b"/>
            <a:pathLst>
              <a:path w="12953" h="2679954">
                <a:moveTo>
                  <a:pt x="6477" y="0"/>
                </a:moveTo>
                <a:lnTo>
                  <a:pt x="6477" y="26799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Freeform 3"/>
          <p:cNvSpPr/>
          <p:nvPr/>
        </p:nvSpPr>
        <p:spPr>
          <a:xfrm>
            <a:off x="6280544" y="1973453"/>
            <a:ext cx="12953" cy="2679954"/>
          </a:xfrm>
          <a:custGeom>
            <a:avLst/>
            <a:gdLst>
              <a:gd name="connsiteX0" fmla="*/ 6477 w 12953"/>
              <a:gd name="connsiteY0" fmla="*/ 0 h 2679954"/>
              <a:gd name="connsiteX1" fmla="*/ 6477 w 12953"/>
              <a:gd name="connsiteY1" fmla="*/ 2679954 h 2679954"/>
            </a:gdLst>
            <a:ahLst/>
            <a:cxnLst>
              <a:cxn ang="0">
                <a:pos x="connsiteX0" y="connsiteY0"/>
              </a:cxn>
              <a:cxn ang="1">
                <a:pos x="connsiteX1" y="connsiteY1"/>
              </a:cxn>
            </a:cxnLst>
            <a:rect l="l" t="t" r="r" b="b"/>
            <a:pathLst>
              <a:path w="12953" h="2679954">
                <a:moveTo>
                  <a:pt x="6477" y="0"/>
                </a:moveTo>
                <a:lnTo>
                  <a:pt x="6477" y="26799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Freeform 3"/>
          <p:cNvSpPr/>
          <p:nvPr/>
        </p:nvSpPr>
        <p:spPr>
          <a:xfrm>
            <a:off x="6661544" y="1744853"/>
            <a:ext cx="12954" cy="2679954"/>
          </a:xfrm>
          <a:custGeom>
            <a:avLst/>
            <a:gdLst>
              <a:gd name="connsiteX0" fmla="*/ 6477 w 12954"/>
              <a:gd name="connsiteY0" fmla="*/ 0 h 2679954"/>
              <a:gd name="connsiteX1" fmla="*/ 6477 w 12954"/>
              <a:gd name="connsiteY1" fmla="*/ 2679954 h 2679954"/>
            </a:gdLst>
            <a:ahLst/>
            <a:cxnLst>
              <a:cxn ang="0">
                <a:pos x="connsiteX0" y="connsiteY0"/>
              </a:cxn>
              <a:cxn ang="1">
                <a:pos x="connsiteX1" y="connsiteY1"/>
              </a:cxn>
            </a:cxnLst>
            <a:rect l="l" t="t" r="r" b="b"/>
            <a:pathLst>
              <a:path w="12954" h="2679954">
                <a:moveTo>
                  <a:pt x="6477" y="0"/>
                </a:moveTo>
                <a:lnTo>
                  <a:pt x="6477" y="26799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035300" y="292100"/>
            <a:ext cx="3124200" cy="584200"/>
          </a:xfrm>
          <a:prstGeom prst="rect">
            <a:avLst/>
          </a:prstGeom>
          <a:noFill/>
        </p:spPr>
      </p:pic>
      <p:pic>
        <p:nvPicPr>
          <p:cNvPr id="54" name="Picture 3"/>
          <p:cNvPicPr>
            <a:picLocks noChangeAspect="1" noChangeArrowheads="1"/>
          </p:cNvPicPr>
          <p:nvPr/>
        </p:nvPicPr>
        <p:blipFill>
          <a:blip r:embed="rId3"/>
          <a:srcRect/>
          <a:stretch>
            <a:fillRect/>
          </a:stretch>
        </p:blipFill>
        <p:spPr bwMode="auto">
          <a:xfrm>
            <a:off x="1333500" y="1498600"/>
            <a:ext cx="6007100" cy="3848100"/>
          </a:xfrm>
          <a:prstGeom prst="rect">
            <a:avLst/>
          </a:prstGeom>
          <a:noFill/>
        </p:spPr>
      </p:pic>
      <p:pic>
        <p:nvPicPr>
          <p:cNvPr id="55" name="Picture 3"/>
          <p:cNvPicPr>
            <a:picLocks noChangeAspect="1" noChangeArrowheads="1"/>
          </p:cNvPicPr>
          <p:nvPr/>
        </p:nvPicPr>
        <p:blipFill>
          <a:blip r:embed="rId4"/>
          <a:srcRect/>
          <a:stretch>
            <a:fillRect/>
          </a:stretch>
        </p:blipFill>
        <p:spPr bwMode="auto">
          <a:xfrm>
            <a:off x="1981200" y="5486400"/>
            <a:ext cx="3276600" cy="533400"/>
          </a:xfrm>
          <a:prstGeom prst="rect">
            <a:avLst/>
          </a:prstGeom>
          <a:noFill/>
        </p:spPr>
      </p:pic>
      <p:sp>
        <p:nvSpPr>
          <p:cNvPr id="2" name="TextBox 1"/>
          <p:cNvSpPr txBox="1"/>
          <p:nvPr/>
        </p:nvSpPr>
        <p:spPr>
          <a:xfrm>
            <a:off x="5257800" y="2705100"/>
            <a:ext cx="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需</a:t>
            </a:r>
          </a:p>
        </p:txBody>
      </p:sp>
      <p:sp>
        <p:nvSpPr>
          <p:cNvPr id="56" name="TextBox 1"/>
          <p:cNvSpPr txBox="1"/>
          <p:nvPr/>
        </p:nvSpPr>
        <p:spPr>
          <a:xfrm>
            <a:off x="5257800" y="3733800"/>
            <a:ext cx="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求</a:t>
            </a:r>
          </a:p>
        </p:txBody>
      </p:sp>
      <p:sp>
        <p:nvSpPr>
          <p:cNvPr id="57"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59" name="TextBox 1"/>
          <p:cNvSpPr txBox="1"/>
          <p:nvPr/>
        </p:nvSpPr>
        <p:spPr>
          <a:xfrm>
            <a:off x="3048000" y="215900"/>
            <a:ext cx="3048000" cy="660400"/>
          </a:xfrm>
          <a:prstGeom prst="rect">
            <a:avLst/>
          </a:prstGeom>
          <a:noFill/>
        </p:spPr>
        <p:txBody>
          <a:bodyPr wrap="none" lIns="0" tIns="0" rIns="0" rtlCol="0">
            <a:spAutoFit/>
          </a:bodyPr>
          <a:lstStyle/>
          <a:p>
            <a:pPr>
              <a:lnSpc>
                <a:spcPts val="5200"/>
              </a:lnSpc>
              <a:tabLst/>
            </a:pPr>
            <a:r>
              <a:rPr lang="en-US" altLang="zh-CN" sz="4002" b="1" dirty="0">
                <a:solidFill>
                  <a:srgbClr val="3D00EA"/>
                </a:solidFill>
                <a:latin typeface="å¾®è½¯éé»" pitchFamily="18" charset="0"/>
                <a:cs typeface="å¾®è½¯éé»" pitchFamily="18" charset="0"/>
              </a:rPr>
              <a:t>软件工程体系</a:t>
            </a:r>
          </a:p>
        </p:txBody>
      </p:sp>
      <p:sp>
        <p:nvSpPr>
          <p:cNvPr id="60" name="TextBox 1"/>
          <p:cNvSpPr txBox="1"/>
          <p:nvPr/>
        </p:nvSpPr>
        <p:spPr>
          <a:xfrm>
            <a:off x="2552700" y="1930400"/>
            <a:ext cx="2095500" cy="26416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可用性</a:t>
            </a:r>
            <a:r>
              <a:rPr lang="en-US" altLang="zh-CN" sz="2400" dirty="0">
                <a:latin typeface="Times New Roman" pitchFamily="18" charset="0"/>
                <a:cs typeface="Times New Roman" pitchFamily="18" charset="0"/>
              </a:rPr>
              <a:t>    </a:t>
            </a:r>
            <a:r>
              <a:rPr lang="en-US" altLang="zh-CN" sz="2400" b="1" dirty="0">
                <a:solidFill>
                  <a:srgbClr val="000000"/>
                </a:solidFill>
                <a:latin typeface="å¾®è½¯éé»" pitchFamily="18" charset="0"/>
                <a:cs typeface="å¾®è½¯éé»" pitchFamily="18" charset="0"/>
              </a:rPr>
              <a:t>正确性</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3800"/>
              </a:lnSpc>
              <a:tabLst/>
            </a:pPr>
            <a:r>
              <a:rPr lang="en-US" altLang="zh-CN" sz="2400" b="1" dirty="0">
                <a:solidFill>
                  <a:srgbClr val="000000"/>
                </a:solidFill>
                <a:latin typeface="å¾®è½¯éé»" pitchFamily="18" charset="0"/>
                <a:cs typeface="å¾®è½¯éé»" pitchFamily="18" charset="0"/>
              </a:rPr>
              <a:t>开发范型</a:t>
            </a:r>
          </a:p>
          <a:p>
            <a:pPr>
              <a:lnSpc>
                <a:spcPts val="1000"/>
              </a:lnSpc>
            </a:pPr>
            <a:endParaRPr lang="en-US" altLang="zh-CN" dirty="0"/>
          </a:p>
          <a:p>
            <a:pPr>
              <a:lnSpc>
                <a:spcPts val="1000"/>
              </a:lnSpc>
            </a:pPr>
            <a:endParaRPr lang="en-US" altLang="zh-CN" dirty="0"/>
          </a:p>
          <a:p>
            <a:pPr>
              <a:lnSpc>
                <a:spcPts val="3300"/>
              </a:lnSpc>
              <a:tabLst/>
            </a:pPr>
            <a:r>
              <a:rPr lang="en-US" altLang="zh-CN" sz="2400" b="1" dirty="0">
                <a:solidFill>
                  <a:srgbClr val="000000"/>
                </a:solidFill>
                <a:latin typeface="å¾®è½¯éé»" pitchFamily="18" charset="0"/>
                <a:cs typeface="å¾®è½¯éé»" pitchFamily="18" charset="0"/>
              </a:rPr>
              <a:t>设计方法</a:t>
            </a:r>
          </a:p>
          <a:p>
            <a:pPr>
              <a:lnSpc>
                <a:spcPts val="1000"/>
              </a:lnSpc>
            </a:pPr>
            <a:endParaRPr lang="en-US" altLang="zh-CN" dirty="0"/>
          </a:p>
          <a:p>
            <a:pPr>
              <a:lnSpc>
                <a:spcPts val="1000"/>
              </a:lnSpc>
            </a:pPr>
            <a:endParaRPr lang="en-US" altLang="zh-CN" dirty="0"/>
          </a:p>
          <a:p>
            <a:pPr>
              <a:lnSpc>
                <a:spcPts val="3300"/>
              </a:lnSpc>
              <a:tabLst/>
            </a:pPr>
            <a:r>
              <a:rPr lang="en-US" altLang="zh-CN" sz="2400" b="1" dirty="0">
                <a:solidFill>
                  <a:srgbClr val="000000"/>
                </a:solidFill>
                <a:latin typeface="å¾®è½¯éé»" pitchFamily="18" charset="0"/>
                <a:cs typeface="å¾®è½¯éé»" pitchFamily="18" charset="0"/>
              </a:rPr>
              <a:t>支持过程</a:t>
            </a:r>
          </a:p>
        </p:txBody>
      </p:sp>
      <p:sp>
        <p:nvSpPr>
          <p:cNvPr id="61" name="TextBox 1"/>
          <p:cNvSpPr txBox="1"/>
          <p:nvPr/>
        </p:nvSpPr>
        <p:spPr>
          <a:xfrm>
            <a:off x="4953000" y="1917700"/>
            <a:ext cx="914400" cy="2159000"/>
          </a:xfrm>
          <a:prstGeom prst="rect">
            <a:avLst/>
          </a:prstGeom>
          <a:noFill/>
        </p:spPr>
        <p:txBody>
          <a:bodyPr wrap="none" lIns="0" tIns="0" rIns="0" rtlCol="0">
            <a:spAutoFit/>
          </a:bodyPr>
          <a:lstStyle/>
          <a:p>
            <a:pPr>
              <a:lnSpc>
                <a:spcPts val="3100"/>
              </a:lnSpc>
              <a:tabLst>
                <a:tab pos="762000" algn="l"/>
              </a:tabLst>
            </a:pPr>
            <a:r>
              <a:rPr lang="en-US" altLang="zh-CN" sz="2400" b="1" dirty="0">
                <a:solidFill>
                  <a:srgbClr val="000000"/>
                </a:solidFill>
                <a:latin typeface="å¾®è½¯éé»" pitchFamily="18" charset="0"/>
                <a:cs typeface="å¾®è½¯éé»" pitchFamily="18" charset="0"/>
              </a:rPr>
              <a:t>合算性</a:t>
            </a:r>
          </a:p>
          <a:p>
            <a:pPr>
              <a:lnSpc>
                <a:spcPts val="1000"/>
              </a:lnSpc>
            </a:pPr>
            <a:endParaRPr lang="en-US" altLang="zh-CN" dirty="0"/>
          </a:p>
          <a:p>
            <a:pPr>
              <a:lnSpc>
                <a:spcPts val="4000"/>
              </a:lnSpc>
              <a:tabLst>
                <a:tab pos="762000" algn="l"/>
              </a:tabLst>
            </a:pPr>
            <a:r>
              <a:rPr lang="en-US" altLang="zh-CN" dirty="0"/>
              <a:t>	</a:t>
            </a:r>
            <a:r>
              <a:rPr lang="en-US" altLang="zh-CN" sz="2400" b="1" dirty="0">
                <a:solidFill>
                  <a:srgbClr val="000000"/>
                </a:solidFill>
                <a:latin typeface="å¾®è½¯éé»" pitchFamily="18" charset="0"/>
                <a:cs typeface="å¾®è½¯éé»" pitchFamily="18" charset="0"/>
              </a:rPr>
              <a:t>设</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3800"/>
              </a:lnSpc>
              <a:tabLst>
                <a:tab pos="762000" algn="l"/>
              </a:tabLst>
            </a:pPr>
            <a:r>
              <a:rPr lang="en-US" altLang="zh-CN" dirty="0"/>
              <a:t>	</a:t>
            </a:r>
            <a:r>
              <a:rPr lang="en-US" altLang="zh-CN" sz="2400" b="1" dirty="0">
                <a:solidFill>
                  <a:srgbClr val="000000"/>
                </a:solidFill>
                <a:latin typeface="å¾®è½¯éé»" pitchFamily="18" charset="0"/>
                <a:cs typeface="å¾®è½¯éé»" pitchFamily="18" charset="0"/>
              </a:rPr>
              <a:t>计</a:t>
            </a:r>
          </a:p>
        </p:txBody>
      </p:sp>
      <p:sp>
        <p:nvSpPr>
          <p:cNvPr id="62" name="TextBox 1"/>
          <p:cNvSpPr txBox="1"/>
          <p:nvPr/>
        </p:nvSpPr>
        <p:spPr>
          <a:xfrm>
            <a:off x="6096000" y="2336800"/>
            <a:ext cx="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实</a:t>
            </a:r>
          </a:p>
        </p:txBody>
      </p:sp>
      <p:sp>
        <p:nvSpPr>
          <p:cNvPr id="63" name="TextBox 1"/>
          <p:cNvSpPr txBox="1"/>
          <p:nvPr/>
        </p:nvSpPr>
        <p:spPr>
          <a:xfrm>
            <a:off x="6096000" y="3467100"/>
            <a:ext cx="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现</a:t>
            </a:r>
          </a:p>
        </p:txBody>
      </p:sp>
      <p:sp>
        <p:nvSpPr>
          <p:cNvPr id="1024" name="TextBox 1"/>
          <p:cNvSpPr txBox="1"/>
          <p:nvPr/>
        </p:nvSpPr>
        <p:spPr>
          <a:xfrm>
            <a:off x="6553200" y="2184400"/>
            <a:ext cx="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确</a:t>
            </a:r>
          </a:p>
        </p:txBody>
      </p:sp>
      <p:sp>
        <p:nvSpPr>
          <p:cNvPr id="1025" name="TextBox 1"/>
          <p:cNvSpPr txBox="1"/>
          <p:nvPr/>
        </p:nvSpPr>
        <p:spPr>
          <a:xfrm>
            <a:off x="6553200" y="3213100"/>
            <a:ext cx="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认</a:t>
            </a:r>
          </a:p>
        </p:txBody>
      </p:sp>
      <p:sp>
        <p:nvSpPr>
          <p:cNvPr id="1026" name="TextBox 1"/>
          <p:cNvSpPr txBox="1"/>
          <p:nvPr/>
        </p:nvSpPr>
        <p:spPr>
          <a:xfrm>
            <a:off x="7010400" y="2032000"/>
            <a:ext cx="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维</a:t>
            </a:r>
          </a:p>
        </p:txBody>
      </p:sp>
      <p:sp>
        <p:nvSpPr>
          <p:cNvPr id="1028" name="TextBox 1"/>
          <p:cNvSpPr txBox="1"/>
          <p:nvPr/>
        </p:nvSpPr>
        <p:spPr>
          <a:xfrm>
            <a:off x="7010400" y="3060700"/>
            <a:ext cx="0" cy="393700"/>
          </a:xfrm>
          <a:prstGeom prst="rect">
            <a:avLst/>
          </a:prstGeom>
          <a:noFill/>
        </p:spPr>
        <p:txBody>
          <a:bodyPr wrap="none" lIns="0" tIns="0" rIns="0" rtlCol="0">
            <a:spAutoFit/>
          </a:bodyPr>
          <a:lstStyle/>
          <a:p>
            <a:pPr>
              <a:lnSpc>
                <a:spcPts val="3100"/>
              </a:lnSpc>
              <a:tabLst/>
            </a:pPr>
            <a:r>
              <a:rPr lang="en-US" altLang="zh-CN" sz="2400" b="1" dirty="0">
                <a:solidFill>
                  <a:srgbClr val="000000"/>
                </a:solidFill>
                <a:latin typeface="å¾®è½¯éé»" pitchFamily="18" charset="0"/>
                <a:cs typeface="å¾®è½¯éé»" pitchFamily="18" charset="0"/>
              </a:rPr>
              <a:t>护</a:t>
            </a:r>
          </a:p>
        </p:txBody>
      </p:sp>
      <p:sp>
        <p:nvSpPr>
          <p:cNvPr id="1029" name="TextBox 1"/>
          <p:cNvSpPr txBox="1"/>
          <p:nvPr/>
        </p:nvSpPr>
        <p:spPr>
          <a:xfrm>
            <a:off x="1308100" y="1612900"/>
            <a:ext cx="914400" cy="596900"/>
          </a:xfrm>
          <a:prstGeom prst="rect">
            <a:avLst/>
          </a:prstGeom>
          <a:noFill/>
        </p:spPr>
        <p:txBody>
          <a:bodyPr wrap="none" lIns="0" tIns="0" rIns="0" rtlCol="0">
            <a:spAutoFit/>
          </a:bodyPr>
          <a:lstStyle/>
          <a:p>
            <a:pPr>
              <a:lnSpc>
                <a:spcPts val="4700"/>
              </a:lnSpc>
              <a:tabLst/>
            </a:pPr>
            <a:r>
              <a:rPr lang="en-US" altLang="zh-CN" sz="3600" b="1" dirty="0">
                <a:solidFill>
                  <a:srgbClr val="FF0000"/>
                </a:solidFill>
                <a:latin typeface="å¾®è½¯éé»" pitchFamily="18" charset="0"/>
                <a:cs typeface="å¾®è½¯éé»" pitchFamily="18" charset="0"/>
              </a:rPr>
              <a:t>目标</a:t>
            </a:r>
          </a:p>
        </p:txBody>
      </p:sp>
      <p:sp>
        <p:nvSpPr>
          <p:cNvPr id="1030" name="TextBox 1"/>
          <p:cNvSpPr txBox="1"/>
          <p:nvPr/>
        </p:nvSpPr>
        <p:spPr>
          <a:xfrm>
            <a:off x="6375400" y="4508500"/>
            <a:ext cx="914400" cy="596900"/>
          </a:xfrm>
          <a:prstGeom prst="rect">
            <a:avLst/>
          </a:prstGeom>
          <a:noFill/>
        </p:spPr>
        <p:txBody>
          <a:bodyPr wrap="none" lIns="0" tIns="0" rIns="0" rtlCol="0">
            <a:spAutoFit/>
          </a:bodyPr>
          <a:lstStyle/>
          <a:p>
            <a:pPr>
              <a:lnSpc>
                <a:spcPts val="4700"/>
              </a:lnSpc>
              <a:tabLst/>
            </a:pPr>
            <a:r>
              <a:rPr lang="en-US" altLang="zh-CN" sz="3600" b="1" dirty="0">
                <a:solidFill>
                  <a:srgbClr val="FF0000"/>
                </a:solidFill>
                <a:latin typeface="å¾®è½¯éé»" pitchFamily="18" charset="0"/>
                <a:cs typeface="å¾®è½¯éé»" pitchFamily="18" charset="0"/>
              </a:rPr>
              <a:t>活动</a:t>
            </a:r>
          </a:p>
        </p:txBody>
      </p:sp>
      <p:sp>
        <p:nvSpPr>
          <p:cNvPr id="1031" name="TextBox 1"/>
          <p:cNvSpPr txBox="1"/>
          <p:nvPr/>
        </p:nvSpPr>
        <p:spPr>
          <a:xfrm>
            <a:off x="1993900" y="4813300"/>
            <a:ext cx="3200400" cy="1231900"/>
          </a:xfrm>
          <a:prstGeom prst="rect">
            <a:avLst/>
          </a:prstGeom>
          <a:noFill/>
        </p:spPr>
        <p:txBody>
          <a:bodyPr wrap="none" lIns="0" tIns="0" rIns="0" rtlCol="0">
            <a:spAutoFit/>
          </a:bodyPr>
          <a:lstStyle/>
          <a:p>
            <a:pPr>
              <a:lnSpc>
                <a:spcPts val="3100"/>
              </a:lnSpc>
              <a:tabLst>
                <a:tab pos="558800" algn="l"/>
              </a:tabLst>
            </a:pPr>
            <a:r>
              <a:rPr lang="en-US" altLang="zh-CN" dirty="0"/>
              <a:t>	</a:t>
            </a:r>
            <a:r>
              <a:rPr lang="en-US" altLang="zh-CN" sz="2400" b="1" dirty="0">
                <a:solidFill>
                  <a:srgbClr val="000000"/>
                </a:solidFill>
                <a:latin typeface="å¾®è½¯éé»" pitchFamily="18" charset="0"/>
                <a:cs typeface="å¾®è½¯éé»" pitchFamily="18" charset="0"/>
              </a:rPr>
              <a:t>管理过程</a:t>
            </a:r>
          </a:p>
          <a:p>
            <a:pPr>
              <a:lnSpc>
                <a:spcPts val="1000"/>
              </a:lnSpc>
            </a:pPr>
            <a:endParaRPr lang="en-US" altLang="zh-CN" dirty="0"/>
          </a:p>
          <a:p>
            <a:pPr>
              <a:lnSpc>
                <a:spcPts val="5500"/>
              </a:lnSpc>
              <a:tabLst>
                <a:tab pos="558800" algn="l"/>
              </a:tabLst>
            </a:pPr>
            <a:r>
              <a:rPr lang="en-US" altLang="zh-CN" sz="3600" b="1" dirty="0">
                <a:solidFill>
                  <a:srgbClr val="FF0000"/>
                </a:solidFill>
                <a:latin typeface="å¾®è½¯éé»" pitchFamily="18" charset="0"/>
                <a:cs typeface="å¾®è½¯éé»" pitchFamily="18" charset="0"/>
              </a:rPr>
              <a:t>技术和理论体系</a:t>
            </a:r>
          </a:p>
        </p:txBody>
      </p:sp>
      <p:sp>
        <p:nvSpPr>
          <p:cNvPr id="1032" name="灯片编号占位符 1031">
            <a:extLst>
              <a:ext uri="{FF2B5EF4-FFF2-40B4-BE49-F238E27FC236}">
                <a16:creationId xmlns:a16="http://schemas.microsoft.com/office/drawing/2014/main" id="{8435B8A4-65FD-7843-89A7-AC100E5BA74A}"/>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568700" y="292100"/>
            <a:ext cx="2082800" cy="584200"/>
          </a:xfrm>
          <a:prstGeom prst="rect">
            <a:avLst/>
          </a:prstGeom>
          <a:noFill/>
        </p:spPr>
      </p:pic>
      <p:pic>
        <p:nvPicPr>
          <p:cNvPr id="41" name="Picture 3"/>
          <p:cNvPicPr>
            <a:picLocks noChangeAspect="1" noChangeArrowheads="1"/>
          </p:cNvPicPr>
          <p:nvPr/>
        </p:nvPicPr>
        <p:blipFill>
          <a:blip r:embed="rId3"/>
          <a:srcRect/>
          <a:stretch>
            <a:fillRect/>
          </a:stretch>
        </p:blipFill>
        <p:spPr bwMode="auto">
          <a:xfrm>
            <a:off x="495300" y="2260600"/>
            <a:ext cx="3759200" cy="6477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3" name="TextBox 1"/>
          <p:cNvSpPr txBox="1"/>
          <p:nvPr/>
        </p:nvSpPr>
        <p:spPr>
          <a:xfrm>
            <a:off x="469900" y="342900"/>
            <a:ext cx="5359400" cy="4318000"/>
          </a:xfrm>
          <a:prstGeom prst="rect">
            <a:avLst/>
          </a:prstGeom>
          <a:noFill/>
        </p:spPr>
        <p:txBody>
          <a:bodyPr wrap="none" lIns="0" tIns="0" rIns="0" rtlCol="0">
            <a:spAutoFit/>
          </a:bodyPr>
          <a:lstStyle/>
          <a:p>
            <a:pPr>
              <a:lnSpc>
                <a:spcPts val="5200"/>
              </a:lnSpc>
              <a:tabLst>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67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软件工程的提出</a:t>
            </a:r>
          </a:p>
          <a:p>
            <a:pPr>
              <a:lnSpc>
                <a:spcPts val="6300"/>
              </a:lnSpc>
              <a:tabLst>
                <a:tab pos="3086100" algn="l"/>
              </a:tabLst>
            </a:pPr>
            <a:r>
              <a:rPr lang="en-US" altLang="zh-CN" sz="4398" dirty="0">
                <a:solidFill>
                  <a:srgbClr val="FF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u="sng" dirty="0">
                <a:solidFill>
                  <a:srgbClr val="FF0000"/>
                </a:solidFill>
                <a:latin typeface="å¾®è½¯éé»" pitchFamily="18" charset="0"/>
                <a:cs typeface="å¾®è½¯éé»" pitchFamily="18" charset="0"/>
              </a:rPr>
              <a:t>软件生存周期</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没有银弹</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软件工程的重要进展</a:t>
            </a:r>
          </a:p>
        </p:txBody>
      </p:sp>
      <p:sp>
        <p:nvSpPr>
          <p:cNvPr id="44" name="灯片编号占位符 43">
            <a:extLst>
              <a:ext uri="{FF2B5EF4-FFF2-40B4-BE49-F238E27FC236}">
                <a16:creationId xmlns:a16="http://schemas.microsoft.com/office/drawing/2014/main" id="{66B02A46-49FB-7D4D-A7EB-14730661DC3E}"/>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514600" y="292100"/>
            <a:ext cx="41275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658100" cy="5397500"/>
          </a:xfrm>
          <a:prstGeom prst="rect">
            <a:avLst/>
          </a:prstGeom>
          <a:noFill/>
        </p:spPr>
        <p:txBody>
          <a:bodyPr wrap="none" lIns="0" tIns="0" rIns="0" rtlCol="0">
            <a:spAutoFit/>
          </a:bodyPr>
          <a:lstStyle/>
          <a:p>
            <a:pPr>
              <a:lnSpc>
                <a:spcPts val="5200"/>
              </a:lnSpc>
              <a:tabLst>
                <a:tab pos="342900" algn="l"/>
                <a:tab pos="457200" algn="l"/>
                <a:tab pos="2057400" algn="l"/>
              </a:tabLst>
            </a:pPr>
            <a:r>
              <a:rPr lang="en-US" altLang="zh-CN" dirty="0"/>
              <a:t>			</a:t>
            </a:r>
            <a:r>
              <a:rPr lang="en-US" altLang="zh-CN" sz="4002" b="1" dirty="0">
                <a:solidFill>
                  <a:srgbClr val="3D00EA"/>
                </a:solidFill>
                <a:latin typeface="å¾®è½¯éé»" pitchFamily="18" charset="0"/>
                <a:cs typeface="å¾®è½¯éé»" pitchFamily="18" charset="0"/>
              </a:rPr>
              <a:t>软件开发生存周期</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700"/>
              </a:lnSpc>
              <a:tabLst>
                <a:tab pos="342900" algn="l"/>
                <a:tab pos="457200" algn="l"/>
                <a:tab pos="2057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软件生存周期</a:t>
            </a:r>
            <a:r>
              <a:rPr lang="en-US" altLang="zh-CN" sz="3600" b="1" dirty="0">
                <a:solidFill>
                  <a:srgbClr val="000000"/>
                </a:solidFill>
                <a:latin typeface="Comic Sans MS" pitchFamily="18" charset="0"/>
                <a:cs typeface="Comic Sans MS" pitchFamily="18" charset="0"/>
              </a:rPr>
              <a:t>(software</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life</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cycle)</a:t>
            </a:r>
          </a:p>
          <a:p>
            <a:pPr>
              <a:lnSpc>
                <a:spcPts val="4200"/>
              </a:lnSpc>
              <a:tabLst>
                <a:tab pos="342900" algn="l"/>
                <a:tab pos="457200" algn="l"/>
                <a:tab pos="2057400" algn="l"/>
              </a:tabLst>
            </a:pPr>
            <a:r>
              <a:rPr lang="en-US" altLang="zh-CN" dirty="0"/>
              <a:t>	</a:t>
            </a:r>
            <a:r>
              <a:rPr lang="en-US" altLang="zh-CN" sz="3600" b="1" dirty="0">
                <a:solidFill>
                  <a:srgbClr val="000000"/>
                </a:solidFill>
                <a:latin typeface="å¾®è½¯éé»" pitchFamily="18" charset="0"/>
                <a:cs typeface="å¾®è½¯éé»" pitchFamily="18" charset="0"/>
              </a:rPr>
              <a:t>软件也有一个孕育、诞生、成长、成</a:t>
            </a:r>
          </a:p>
          <a:p>
            <a:pPr>
              <a:lnSpc>
                <a:spcPts val="4300"/>
              </a:lnSpc>
              <a:tabLst>
                <a:tab pos="342900" algn="l"/>
                <a:tab pos="457200" algn="l"/>
                <a:tab pos="2057400" algn="l"/>
              </a:tabLst>
            </a:pPr>
            <a:r>
              <a:rPr lang="en-US" altLang="zh-CN" dirty="0"/>
              <a:t>	</a:t>
            </a:r>
            <a:r>
              <a:rPr lang="en-US" altLang="zh-CN" sz="3600" b="1" dirty="0">
                <a:solidFill>
                  <a:srgbClr val="000000"/>
                </a:solidFill>
                <a:latin typeface="å¾®è½¯éé»" pitchFamily="18" charset="0"/>
                <a:cs typeface="å¾®è½¯éé»" pitchFamily="18" charset="0"/>
              </a:rPr>
              <a:t>熟、衰亡的生存过程，这个过程即为</a:t>
            </a:r>
          </a:p>
          <a:p>
            <a:pPr>
              <a:lnSpc>
                <a:spcPts val="4200"/>
              </a:lnSpc>
              <a:tabLst>
                <a:tab pos="342900" algn="l"/>
                <a:tab pos="457200" algn="l"/>
                <a:tab pos="2057400" algn="l"/>
              </a:tabLst>
            </a:pPr>
            <a:r>
              <a:rPr lang="en-US" altLang="zh-CN" dirty="0"/>
              <a:t>	</a:t>
            </a:r>
            <a:r>
              <a:rPr lang="en-US" altLang="zh-CN" sz="3600" b="1" dirty="0">
                <a:solidFill>
                  <a:srgbClr val="000000"/>
                </a:solidFill>
                <a:latin typeface="å¾®è½¯éé»" pitchFamily="18" charset="0"/>
                <a:cs typeface="å¾®è½¯éé»" pitchFamily="18" charset="0"/>
              </a:rPr>
              <a:t>计算机软件的生存周期</a:t>
            </a:r>
          </a:p>
          <a:p>
            <a:pPr>
              <a:lnSpc>
                <a:spcPts val="5200"/>
              </a:lnSpc>
              <a:tabLst>
                <a:tab pos="342900" algn="l"/>
                <a:tab pos="457200" algn="l"/>
                <a:tab pos="2057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软件生存周期所涉及的主要活动</a:t>
            </a:r>
          </a:p>
          <a:p>
            <a:pPr>
              <a:lnSpc>
                <a:spcPts val="3400"/>
              </a:lnSpc>
              <a:tabLst>
                <a:tab pos="342900" algn="l"/>
                <a:tab pos="457200" algn="l"/>
                <a:tab pos="2057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计算机系统工程</a:t>
            </a:r>
          </a:p>
          <a:p>
            <a:pPr>
              <a:lnSpc>
                <a:spcPts val="3400"/>
              </a:lnSpc>
              <a:tabLst>
                <a:tab pos="342900" algn="l"/>
                <a:tab pos="457200" algn="l"/>
                <a:tab pos="2057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软件需求分析、软件设计、程序编码、测试</a:t>
            </a:r>
          </a:p>
          <a:p>
            <a:pPr>
              <a:lnSpc>
                <a:spcPts val="3400"/>
              </a:lnSpc>
              <a:tabLst>
                <a:tab pos="342900" algn="l"/>
                <a:tab pos="457200" algn="l"/>
                <a:tab pos="2057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运行及维护</a:t>
            </a:r>
          </a:p>
        </p:txBody>
      </p:sp>
      <p:sp>
        <p:nvSpPr>
          <p:cNvPr id="43" name="灯片编号占位符 42">
            <a:extLst>
              <a:ext uri="{FF2B5EF4-FFF2-40B4-BE49-F238E27FC236}">
                <a16:creationId xmlns:a16="http://schemas.microsoft.com/office/drawing/2014/main" id="{4B995E26-28B7-294A-B1B7-ECF75C76822C}"/>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568700" y="292100"/>
            <a:ext cx="20828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42900"/>
            <a:ext cx="5359400" cy="4318000"/>
          </a:xfrm>
          <a:prstGeom prst="rect">
            <a:avLst/>
          </a:prstGeom>
          <a:noFill/>
        </p:spPr>
        <p:txBody>
          <a:bodyPr wrap="none" lIns="0" tIns="0" rIns="0" rtlCol="0">
            <a:spAutoFit/>
          </a:bodyPr>
          <a:lstStyle/>
          <a:p>
            <a:pPr>
              <a:lnSpc>
                <a:spcPts val="5200"/>
              </a:lnSpc>
              <a:tabLst>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67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软件工程的提出</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软件生存周期</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没有银弹</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软件工程的重要进展</a:t>
            </a:r>
          </a:p>
        </p:txBody>
      </p:sp>
      <p:sp>
        <p:nvSpPr>
          <p:cNvPr id="43" name="灯片编号占位符 42">
            <a:extLst>
              <a:ext uri="{FF2B5EF4-FFF2-40B4-BE49-F238E27FC236}">
                <a16:creationId xmlns:a16="http://schemas.microsoft.com/office/drawing/2014/main" id="{60BC978A-F6BF-6D47-B1DC-361EB30DA479}"/>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768600" y="292100"/>
            <a:ext cx="3644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93700"/>
            <a:ext cx="7721600" cy="5435600"/>
          </a:xfrm>
          <a:prstGeom prst="rect">
            <a:avLst/>
          </a:prstGeom>
          <a:noFill/>
        </p:spPr>
        <p:txBody>
          <a:bodyPr wrap="none" lIns="0" tIns="0" rIns="0" rtlCol="0">
            <a:spAutoFit/>
          </a:bodyPr>
          <a:lstStyle/>
          <a:p>
            <a:pPr>
              <a:lnSpc>
                <a:spcPts val="5200"/>
              </a:lnSpc>
              <a:tabLst>
                <a:tab pos="342900" algn="l"/>
                <a:tab pos="457200" algn="l"/>
                <a:tab pos="736600" algn="l"/>
                <a:tab pos="2311400" algn="l"/>
              </a:tabLst>
            </a:pPr>
            <a:r>
              <a:rPr lang="en-US" altLang="zh-CN" dirty="0"/>
              <a:t>				</a:t>
            </a:r>
            <a:r>
              <a:rPr lang="en-US" altLang="zh-CN" sz="4002" b="1" dirty="0">
                <a:solidFill>
                  <a:srgbClr val="3D00EA"/>
                </a:solidFill>
                <a:latin typeface="å¾®è½¯éé»" pitchFamily="18" charset="0"/>
                <a:cs typeface="å¾®è½¯éé»" pitchFamily="18" charset="0"/>
              </a:rPr>
              <a:t>计算机系统工程</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457200" algn="l"/>
                <a:tab pos="736600" algn="l"/>
                <a:tab pos="2311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计算机系统：包括计算机硬件、软件、使</a:t>
            </a:r>
          </a:p>
          <a:p>
            <a:pPr>
              <a:lnSpc>
                <a:spcPts val="3700"/>
              </a:lnSpc>
              <a:tabLst>
                <a:tab pos="342900" algn="l"/>
                <a:tab pos="457200" algn="l"/>
                <a:tab pos="736600" algn="l"/>
                <a:tab pos="2311400" algn="l"/>
              </a:tabLst>
            </a:pPr>
            <a:r>
              <a:rPr lang="en-US" altLang="zh-CN" dirty="0"/>
              <a:t>	</a:t>
            </a:r>
            <a:r>
              <a:rPr lang="en-US" altLang="zh-CN" sz="3198" b="1" dirty="0">
                <a:solidFill>
                  <a:srgbClr val="000000"/>
                </a:solidFill>
                <a:latin typeface="å¾®è½¯éé»" pitchFamily="18" charset="0"/>
                <a:cs typeface="å¾®è½¯éé»" pitchFamily="18" charset="0"/>
              </a:rPr>
              <a:t>用计算机系统的人、数据库、文档、规程</a:t>
            </a:r>
          </a:p>
          <a:p>
            <a:pPr>
              <a:lnSpc>
                <a:spcPts val="3800"/>
              </a:lnSpc>
              <a:tabLst>
                <a:tab pos="342900" algn="l"/>
                <a:tab pos="457200" algn="l"/>
                <a:tab pos="736600" algn="l"/>
                <a:tab pos="2311400" algn="l"/>
              </a:tabLst>
            </a:pPr>
            <a:r>
              <a:rPr lang="en-US" altLang="zh-CN" dirty="0"/>
              <a:t>	</a:t>
            </a:r>
            <a:r>
              <a:rPr lang="en-US" altLang="zh-CN" sz="3198" b="1" dirty="0">
                <a:solidFill>
                  <a:srgbClr val="000000"/>
                </a:solidFill>
                <a:latin typeface="å¾®è½¯éé»" pitchFamily="18" charset="0"/>
                <a:cs typeface="å¾®è½¯éé»" pitchFamily="18" charset="0"/>
              </a:rPr>
              <a:t>等系统元素</a:t>
            </a:r>
          </a:p>
          <a:p>
            <a:pPr>
              <a:lnSpc>
                <a:spcPts val="4700"/>
              </a:lnSpc>
              <a:tabLst>
                <a:tab pos="342900" algn="l"/>
                <a:tab pos="457200" algn="l"/>
                <a:tab pos="736600" algn="l"/>
                <a:tab pos="2311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计算机系统工程的任务</a:t>
            </a:r>
          </a:p>
          <a:p>
            <a:pPr>
              <a:lnSpc>
                <a:spcPts val="3200"/>
              </a:lnSpc>
              <a:tabLst>
                <a:tab pos="342900" algn="l"/>
                <a:tab pos="457200" algn="l"/>
                <a:tab pos="736600" algn="l"/>
                <a:tab pos="2311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确定待开发软件的总体要求和范围，以及它与其它计算机</a:t>
            </a:r>
          </a:p>
          <a:p>
            <a:pPr>
              <a:lnSpc>
                <a:spcPts val="2100"/>
              </a:lnSpc>
              <a:tabLst>
                <a:tab pos="342900" algn="l"/>
                <a:tab pos="457200" algn="l"/>
                <a:tab pos="736600" algn="l"/>
                <a:tab pos="2311400" algn="l"/>
              </a:tabLst>
            </a:pPr>
            <a:r>
              <a:rPr lang="en-US" altLang="zh-CN" dirty="0"/>
              <a:t>			</a:t>
            </a:r>
            <a:r>
              <a:rPr lang="en-US" altLang="zh-CN" sz="2202" dirty="0">
                <a:solidFill>
                  <a:srgbClr val="000000"/>
                </a:solidFill>
                <a:latin typeface="SimHei" pitchFamily="18" charset="0"/>
                <a:cs typeface="SimHei" pitchFamily="18" charset="0"/>
              </a:rPr>
              <a:t>系统元素之间的关系</a:t>
            </a:r>
          </a:p>
          <a:p>
            <a:pPr>
              <a:lnSpc>
                <a:spcPts val="3500"/>
              </a:lnSpc>
              <a:tabLst>
                <a:tab pos="342900" algn="l"/>
                <a:tab pos="457200" algn="l"/>
                <a:tab pos="736600" algn="l"/>
                <a:tab pos="2311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进行成本估算，做出进度安排</a:t>
            </a:r>
          </a:p>
          <a:p>
            <a:pPr>
              <a:lnSpc>
                <a:spcPts val="3300"/>
              </a:lnSpc>
              <a:tabLst>
                <a:tab pos="342900" algn="l"/>
                <a:tab pos="457200" algn="l"/>
                <a:tab pos="736600" algn="l"/>
                <a:tab pos="2311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进行可行性分析，即从经济、技术、法律等方面分析待开</a:t>
            </a:r>
          </a:p>
          <a:p>
            <a:pPr>
              <a:lnSpc>
                <a:spcPts val="2300"/>
              </a:lnSpc>
              <a:tabLst>
                <a:tab pos="342900" algn="l"/>
                <a:tab pos="457200" algn="l"/>
                <a:tab pos="736600" algn="l"/>
                <a:tab pos="2311400" algn="l"/>
              </a:tabLst>
            </a:pPr>
            <a:r>
              <a:rPr lang="en-US" altLang="zh-CN" dirty="0"/>
              <a:t>			</a:t>
            </a:r>
            <a:r>
              <a:rPr lang="en-US" altLang="zh-CN" sz="2202" dirty="0">
                <a:solidFill>
                  <a:srgbClr val="000000"/>
                </a:solidFill>
                <a:latin typeface="SimHei" pitchFamily="18" charset="0"/>
                <a:cs typeface="SimHei" pitchFamily="18" charset="0"/>
              </a:rPr>
              <a:t>发的软件是否有可行的解决方案，并在若干个可行的解决</a:t>
            </a:r>
          </a:p>
          <a:p>
            <a:pPr>
              <a:lnSpc>
                <a:spcPts val="2400"/>
              </a:lnSpc>
              <a:tabLst>
                <a:tab pos="342900" algn="l"/>
                <a:tab pos="457200" algn="l"/>
                <a:tab pos="736600" algn="l"/>
                <a:tab pos="2311400" algn="l"/>
              </a:tabLst>
            </a:pPr>
            <a:r>
              <a:rPr lang="en-US" altLang="zh-CN" dirty="0"/>
              <a:t>			</a:t>
            </a:r>
            <a:r>
              <a:rPr lang="en-US" altLang="zh-CN" sz="2202" dirty="0">
                <a:solidFill>
                  <a:srgbClr val="000000"/>
                </a:solidFill>
                <a:latin typeface="SimHei" pitchFamily="18" charset="0"/>
                <a:cs typeface="SimHei" pitchFamily="18" charset="0"/>
              </a:rPr>
              <a:t>方案中作出选择</a:t>
            </a:r>
          </a:p>
        </p:txBody>
      </p:sp>
      <p:sp>
        <p:nvSpPr>
          <p:cNvPr id="43" name="灯片编号占位符 42">
            <a:extLst>
              <a:ext uri="{FF2B5EF4-FFF2-40B4-BE49-F238E27FC236}">
                <a16:creationId xmlns:a16="http://schemas.microsoft.com/office/drawing/2014/main" id="{59194D27-0A2B-5C4C-A267-161076303D27}"/>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03300" y="292100"/>
            <a:ext cx="71882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54000"/>
            <a:ext cx="8280400" cy="5918200"/>
          </a:xfrm>
          <a:prstGeom prst="rect">
            <a:avLst/>
          </a:prstGeom>
          <a:noFill/>
        </p:spPr>
        <p:txBody>
          <a:bodyPr wrap="none" lIns="0" tIns="0" rIns="0" rtlCol="0">
            <a:spAutoFit/>
          </a:bodyPr>
          <a:lstStyle/>
          <a:p>
            <a:pPr>
              <a:lnSpc>
                <a:spcPts val="5200"/>
              </a:lnSpc>
              <a:tabLst>
                <a:tab pos="342900" algn="l"/>
                <a:tab pos="533400" algn="l"/>
                <a:tab pos="965200" algn="l"/>
                <a:tab pos="1104900" algn="l"/>
              </a:tabLst>
            </a:pPr>
            <a:r>
              <a:rPr lang="en-US" altLang="zh-CN" dirty="0"/>
              <a:t>		</a:t>
            </a:r>
            <a:r>
              <a:rPr lang="en-US" altLang="zh-CN" sz="4002" b="1" dirty="0">
                <a:solidFill>
                  <a:srgbClr val="3D00EA"/>
                </a:solidFill>
                <a:latin typeface="å¾®è½¯éé»" pitchFamily="18" charset="0"/>
                <a:cs typeface="å¾®è½¯éé»" pitchFamily="18" charset="0"/>
              </a:rPr>
              <a:t>计算机系统例</a:t>
            </a:r>
            <a:r>
              <a:rPr lang="en-US" altLang="zh-CN" sz="4002" b="1" dirty="0">
                <a:solidFill>
                  <a:srgbClr val="3D00EA"/>
                </a:solidFill>
                <a:latin typeface="Times New Roman" pitchFamily="18" charset="0"/>
                <a:cs typeface="Times New Roman" pitchFamily="18" charset="0"/>
              </a:rPr>
              <a:t>—</a:t>
            </a:r>
            <a:r>
              <a:rPr lang="en-US" altLang="zh-CN" sz="4002" b="1" dirty="0">
                <a:solidFill>
                  <a:srgbClr val="3D00EA"/>
                </a:solidFill>
                <a:latin typeface="å¾®è½¯éé»" pitchFamily="18" charset="0"/>
                <a:cs typeface="å¾®è½¯éé»" pitchFamily="18" charset="0"/>
              </a:rPr>
              <a:t>校园一卡通系统</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500"/>
              </a:lnSpc>
              <a:tabLst>
                <a:tab pos="342900" algn="l"/>
                <a:tab pos="533400" algn="l"/>
                <a:tab pos="965200" algn="l"/>
                <a:tab pos="11049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硬件设备：服务器、刷卡器、一卡通网</a:t>
            </a:r>
          </a:p>
          <a:p>
            <a:pPr>
              <a:lnSpc>
                <a:spcPts val="4000"/>
              </a:lnSpc>
              <a:tabLst>
                <a:tab pos="342900" algn="l"/>
                <a:tab pos="533400" algn="l"/>
                <a:tab pos="965200" algn="l"/>
                <a:tab pos="1104900" algn="l"/>
              </a:tabLst>
            </a:pPr>
            <a:r>
              <a:rPr lang="en-US" altLang="zh-CN" dirty="0"/>
              <a:t>	</a:t>
            </a:r>
            <a:r>
              <a:rPr lang="en-US" altLang="zh-CN" sz="3402" b="1" dirty="0">
                <a:solidFill>
                  <a:srgbClr val="000000"/>
                </a:solidFill>
                <a:latin typeface="å¾®è½¯éé»" pitchFamily="18" charset="0"/>
                <a:cs typeface="å¾®è½¯éé»" pitchFamily="18" charset="0"/>
              </a:rPr>
              <a:t>络、</a:t>
            </a:r>
            <a:r>
              <a:rPr lang="en-US" altLang="zh-CN" sz="3402" b="1" dirty="0">
                <a:solidFill>
                  <a:srgbClr val="000000"/>
                </a:solidFill>
                <a:latin typeface="Comic Sans MS" pitchFamily="18" charset="0"/>
                <a:cs typeface="Comic Sans MS" pitchFamily="18" charset="0"/>
              </a:rPr>
              <a:t>IC</a:t>
            </a:r>
            <a:r>
              <a:rPr lang="en-US" altLang="zh-CN" sz="3402" b="1" dirty="0">
                <a:solidFill>
                  <a:srgbClr val="000000"/>
                </a:solidFill>
                <a:latin typeface="å¾®è½¯éé»" pitchFamily="18" charset="0"/>
                <a:cs typeface="å¾®è½¯éé»" pitchFamily="18" charset="0"/>
              </a:rPr>
              <a:t>卡</a:t>
            </a:r>
          </a:p>
          <a:p>
            <a:pPr>
              <a:lnSpc>
                <a:spcPts val="4900"/>
              </a:lnSpc>
              <a:tabLst>
                <a:tab pos="342900" algn="l"/>
                <a:tab pos="533400" algn="l"/>
                <a:tab pos="965200" algn="l"/>
                <a:tab pos="11049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软件系统：结算软件、银行接口、查询</a:t>
            </a:r>
          </a:p>
          <a:p>
            <a:pPr>
              <a:lnSpc>
                <a:spcPts val="3900"/>
              </a:lnSpc>
              <a:tabLst>
                <a:tab pos="342900" algn="l"/>
                <a:tab pos="533400" algn="l"/>
                <a:tab pos="965200" algn="l"/>
                <a:tab pos="1104900" algn="l"/>
              </a:tabLst>
            </a:pPr>
            <a:r>
              <a:rPr lang="en-US" altLang="zh-CN" dirty="0"/>
              <a:t>	</a:t>
            </a:r>
            <a:r>
              <a:rPr lang="en-US" altLang="zh-CN" sz="3402" b="1" dirty="0">
                <a:solidFill>
                  <a:srgbClr val="000000"/>
                </a:solidFill>
                <a:latin typeface="å¾®è½¯éé»" pitchFamily="18" charset="0"/>
                <a:cs typeface="å¾®è½¯éé»" pitchFamily="18" charset="0"/>
              </a:rPr>
              <a:t>系统</a:t>
            </a:r>
            <a:r>
              <a:rPr lang="en-US" altLang="zh-CN" sz="3402" b="1" dirty="0">
                <a:solidFill>
                  <a:srgbClr val="000000"/>
                </a:solidFill>
                <a:latin typeface="Times New Roman" pitchFamily="18" charset="0"/>
                <a:cs typeface="Times New Roman" pitchFamily="18" charset="0"/>
              </a:rPr>
              <a:t>…</a:t>
            </a:r>
          </a:p>
          <a:p>
            <a:pPr>
              <a:lnSpc>
                <a:spcPts val="4900"/>
              </a:lnSpc>
              <a:tabLst>
                <a:tab pos="342900" algn="l"/>
                <a:tab pos="533400" algn="l"/>
                <a:tab pos="965200" algn="l"/>
                <a:tab pos="11049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规程</a:t>
            </a:r>
            <a:r>
              <a:rPr lang="en-US" altLang="zh-CN" sz="3402" b="1" dirty="0">
                <a:solidFill>
                  <a:srgbClr val="000000"/>
                </a:solidFill>
                <a:latin typeface="Comic Sans MS" pitchFamily="18" charset="0"/>
                <a:cs typeface="Comic Sans MS" pitchFamily="18" charset="0"/>
              </a:rPr>
              <a:t>/</a:t>
            </a:r>
            <a:r>
              <a:rPr lang="en-US" altLang="zh-CN" sz="3402" b="1" dirty="0">
                <a:solidFill>
                  <a:srgbClr val="000000"/>
                </a:solidFill>
                <a:latin typeface="å¾®è½¯éé»" pitchFamily="18" charset="0"/>
                <a:cs typeface="å¾®è½¯éé»" pitchFamily="18" charset="0"/>
              </a:rPr>
              <a:t>人员：设计与一卡通相关办理、</a:t>
            </a:r>
          </a:p>
          <a:p>
            <a:pPr>
              <a:lnSpc>
                <a:spcPts val="4000"/>
              </a:lnSpc>
              <a:tabLst>
                <a:tab pos="342900" algn="l"/>
                <a:tab pos="533400" algn="l"/>
                <a:tab pos="965200" algn="l"/>
                <a:tab pos="1104900" algn="l"/>
              </a:tabLst>
            </a:pPr>
            <a:r>
              <a:rPr lang="en-US" altLang="zh-CN" dirty="0"/>
              <a:t>	</a:t>
            </a:r>
            <a:r>
              <a:rPr lang="en-US" altLang="zh-CN" sz="3402" b="1" dirty="0">
                <a:solidFill>
                  <a:srgbClr val="000000"/>
                </a:solidFill>
                <a:latin typeface="å¾®è½¯éé»" pitchFamily="18" charset="0"/>
                <a:cs typeface="å¾®è½¯éé»" pitchFamily="18" charset="0"/>
              </a:rPr>
              <a:t>消费、挂失、充值、结算等制度和流程，</a:t>
            </a:r>
          </a:p>
          <a:p>
            <a:pPr>
              <a:lnSpc>
                <a:spcPts val="4000"/>
              </a:lnSpc>
              <a:tabLst>
                <a:tab pos="342900" algn="l"/>
                <a:tab pos="533400" algn="l"/>
                <a:tab pos="965200" algn="l"/>
                <a:tab pos="1104900" algn="l"/>
              </a:tabLst>
            </a:pPr>
            <a:r>
              <a:rPr lang="en-US" altLang="zh-CN" dirty="0"/>
              <a:t>	</a:t>
            </a:r>
            <a:r>
              <a:rPr lang="en-US" altLang="zh-CN" sz="3402" b="1" dirty="0">
                <a:solidFill>
                  <a:srgbClr val="000000"/>
                </a:solidFill>
                <a:latin typeface="å¾®è½¯éé»" pitchFamily="18" charset="0"/>
                <a:cs typeface="å¾®è½¯éé»" pitchFamily="18" charset="0"/>
              </a:rPr>
              <a:t>设置相应的岗位和职责</a:t>
            </a:r>
          </a:p>
          <a:p>
            <a:pPr>
              <a:lnSpc>
                <a:spcPts val="4000"/>
              </a:lnSpc>
              <a:tabLst>
                <a:tab pos="342900" algn="l"/>
                <a:tab pos="533400" algn="l"/>
                <a:tab pos="965200" algn="l"/>
                <a:tab pos="1104900" algn="l"/>
              </a:tabLst>
            </a:pPr>
            <a:r>
              <a:rPr lang="en-US" altLang="zh-CN" dirty="0"/>
              <a:t>				</a:t>
            </a:r>
            <a:r>
              <a:rPr lang="en-US" altLang="zh-CN" sz="2400" b="1" dirty="0">
                <a:solidFill>
                  <a:srgbClr val="FF0000"/>
                </a:solidFill>
                <a:latin typeface="å¾®è½¯éé»" pitchFamily="18" charset="0"/>
                <a:cs typeface="å¾®è½¯éé»" pitchFamily="18" charset="0"/>
              </a:rPr>
              <a:t>系统分析和规划：合理规划各软硬件部件、规程、</a:t>
            </a:r>
          </a:p>
          <a:p>
            <a:pPr>
              <a:lnSpc>
                <a:spcPts val="2800"/>
              </a:lnSpc>
              <a:tabLst>
                <a:tab pos="342900" algn="l"/>
                <a:tab pos="533400" algn="l"/>
                <a:tab pos="965200" algn="l"/>
                <a:tab pos="1104900" algn="l"/>
              </a:tabLst>
            </a:pPr>
            <a:r>
              <a:rPr lang="en-US" altLang="zh-CN" dirty="0"/>
              <a:t>			</a:t>
            </a:r>
            <a:r>
              <a:rPr lang="en-US" altLang="zh-CN" sz="2400" b="1" dirty="0">
                <a:solidFill>
                  <a:srgbClr val="FF0000"/>
                </a:solidFill>
                <a:latin typeface="å¾®è½¯éé»" pitchFamily="18" charset="0"/>
                <a:cs typeface="å¾®è½¯éé»" pitchFamily="18" charset="0"/>
              </a:rPr>
              <a:t>人员的目标、需求，使各部分相互配合形成完整的系统</a:t>
            </a:r>
          </a:p>
        </p:txBody>
      </p:sp>
      <p:sp>
        <p:nvSpPr>
          <p:cNvPr id="43" name="灯片编号占位符 42">
            <a:extLst>
              <a:ext uri="{FF2B5EF4-FFF2-40B4-BE49-F238E27FC236}">
                <a16:creationId xmlns:a16="http://schemas.microsoft.com/office/drawing/2014/main" id="{E9771DEF-8D60-B54A-BC19-2E5BCC91BDBC}"/>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035300" y="292100"/>
            <a:ext cx="31242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04800"/>
            <a:ext cx="7683500" cy="5041900"/>
          </a:xfrm>
          <a:prstGeom prst="rect">
            <a:avLst/>
          </a:prstGeom>
          <a:noFill/>
        </p:spPr>
        <p:txBody>
          <a:bodyPr wrap="none" lIns="0" tIns="0" rIns="0" rtlCol="0">
            <a:spAutoFit/>
          </a:bodyPr>
          <a:lstStyle/>
          <a:p>
            <a:pPr>
              <a:lnSpc>
                <a:spcPts val="5200"/>
              </a:lnSpc>
              <a:tabLst>
                <a:tab pos="342900" algn="l"/>
                <a:tab pos="2578100" algn="l"/>
              </a:tabLst>
            </a:pPr>
            <a:r>
              <a:rPr lang="en-US" altLang="zh-CN" dirty="0"/>
              <a:t>		</a:t>
            </a:r>
            <a:r>
              <a:rPr lang="en-US" altLang="zh-CN" sz="4002" b="1" dirty="0">
                <a:solidFill>
                  <a:srgbClr val="3D00EA"/>
                </a:solidFill>
                <a:latin typeface="å¾®è½¯éé»" pitchFamily="18" charset="0"/>
                <a:cs typeface="å¾®è½¯éé»" pitchFamily="18" charset="0"/>
              </a:rPr>
              <a:t>软件需求分析</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500"/>
              </a:lnSpc>
              <a:tabLst>
                <a:tab pos="342900" algn="l"/>
                <a:tab pos="2578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软件需求分析：主要解决待开发软件要</a:t>
            </a:r>
          </a:p>
          <a:p>
            <a:pPr>
              <a:lnSpc>
                <a:spcPts val="3900"/>
              </a:lnSpc>
              <a:tabLst>
                <a:tab pos="342900" algn="l"/>
                <a:tab pos="2578100" algn="l"/>
              </a:tabLst>
            </a:pPr>
            <a:r>
              <a:rPr lang="en-US" altLang="zh-CN" dirty="0"/>
              <a:t>	</a:t>
            </a:r>
            <a:r>
              <a:rPr lang="en-US" altLang="zh-CN" sz="3402" b="1" dirty="0">
                <a:solidFill>
                  <a:srgbClr val="000000"/>
                </a:solidFill>
                <a:latin typeface="å¾®è½¯éé»" pitchFamily="18" charset="0"/>
                <a:cs typeface="å¾®è½¯éé»" pitchFamily="18" charset="0"/>
              </a:rPr>
              <a:t>“做什么”的问题</a:t>
            </a:r>
          </a:p>
          <a:p>
            <a:pPr>
              <a:lnSpc>
                <a:spcPts val="5000"/>
              </a:lnSpc>
              <a:tabLst>
                <a:tab pos="342900" algn="l"/>
                <a:tab pos="2578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确定软件的功能、性能、数据、界面等</a:t>
            </a:r>
          </a:p>
          <a:p>
            <a:pPr>
              <a:lnSpc>
                <a:spcPts val="4000"/>
              </a:lnSpc>
              <a:tabLst>
                <a:tab pos="342900" algn="l"/>
                <a:tab pos="2578100" algn="l"/>
              </a:tabLst>
            </a:pPr>
            <a:r>
              <a:rPr lang="en-US" altLang="zh-CN" dirty="0"/>
              <a:t>	</a:t>
            </a:r>
            <a:r>
              <a:rPr lang="en-US" altLang="zh-CN" sz="3402" b="1" dirty="0">
                <a:solidFill>
                  <a:srgbClr val="000000"/>
                </a:solidFill>
                <a:latin typeface="å¾®è½¯éé»" pitchFamily="18" charset="0"/>
                <a:cs typeface="å¾®è½¯éé»" pitchFamily="18" charset="0"/>
              </a:rPr>
              <a:t>各个方面的涉众</a:t>
            </a:r>
            <a:r>
              <a:rPr lang="en-US" altLang="zh-CN" sz="3402" b="1" dirty="0">
                <a:solidFill>
                  <a:srgbClr val="000000"/>
                </a:solidFill>
                <a:latin typeface="Comic Sans MS" pitchFamily="18" charset="0"/>
                <a:cs typeface="Comic Sans MS" pitchFamily="18" charset="0"/>
              </a:rPr>
              <a:t>(stakeholder)</a:t>
            </a:r>
            <a:r>
              <a:rPr lang="en-US" altLang="zh-CN" sz="3402" b="1" dirty="0">
                <a:solidFill>
                  <a:srgbClr val="000000"/>
                </a:solidFill>
                <a:latin typeface="å¾®è½¯éé»" pitchFamily="18" charset="0"/>
                <a:cs typeface="å¾®è½¯éé»" pitchFamily="18" charset="0"/>
              </a:rPr>
              <a:t>要求，</a:t>
            </a:r>
          </a:p>
          <a:p>
            <a:pPr>
              <a:lnSpc>
                <a:spcPts val="4000"/>
              </a:lnSpc>
              <a:tabLst>
                <a:tab pos="342900" algn="l"/>
                <a:tab pos="2578100" algn="l"/>
              </a:tabLst>
            </a:pPr>
            <a:r>
              <a:rPr lang="en-US" altLang="zh-CN" dirty="0"/>
              <a:t>	</a:t>
            </a:r>
            <a:r>
              <a:rPr lang="en-US" altLang="zh-CN" sz="3402" b="1" dirty="0">
                <a:solidFill>
                  <a:srgbClr val="000000"/>
                </a:solidFill>
                <a:latin typeface="å¾®è½¯éé»" pitchFamily="18" charset="0"/>
                <a:cs typeface="å¾®è½¯éé»" pitchFamily="18" charset="0"/>
              </a:rPr>
              <a:t>产生软件需求规格说明</a:t>
            </a:r>
            <a:r>
              <a:rPr lang="en-US" altLang="zh-CN" sz="3402" b="1" dirty="0">
                <a:solidFill>
                  <a:srgbClr val="000000"/>
                </a:solidFill>
                <a:latin typeface="Comic Sans MS" pitchFamily="18" charset="0"/>
                <a:cs typeface="Comic Sans MS" pitchFamily="18" charset="0"/>
              </a:rPr>
              <a:t>(specification)</a:t>
            </a:r>
          </a:p>
          <a:p>
            <a:pPr>
              <a:lnSpc>
                <a:spcPts val="4900"/>
              </a:lnSpc>
              <a:tabLst>
                <a:tab pos="342900" algn="l"/>
                <a:tab pos="2578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全面的需求工程包括需求获取、分析、</a:t>
            </a:r>
          </a:p>
          <a:p>
            <a:pPr>
              <a:lnSpc>
                <a:spcPts val="3900"/>
              </a:lnSpc>
              <a:tabLst>
                <a:tab pos="342900" algn="l"/>
                <a:tab pos="2578100" algn="l"/>
              </a:tabLst>
            </a:pPr>
            <a:r>
              <a:rPr lang="en-US" altLang="zh-CN" dirty="0"/>
              <a:t>	</a:t>
            </a:r>
            <a:r>
              <a:rPr lang="en-US" altLang="zh-CN" sz="3402" b="1" dirty="0">
                <a:solidFill>
                  <a:srgbClr val="000000"/>
                </a:solidFill>
                <a:latin typeface="å¾®è½¯éé»" pitchFamily="18" charset="0"/>
                <a:cs typeface="å¾®è½¯éé»" pitchFamily="18" charset="0"/>
              </a:rPr>
              <a:t>建模、验证及变更管理</a:t>
            </a:r>
          </a:p>
        </p:txBody>
      </p:sp>
      <p:sp>
        <p:nvSpPr>
          <p:cNvPr id="43" name="灯片编号占位符 42">
            <a:extLst>
              <a:ext uri="{FF2B5EF4-FFF2-40B4-BE49-F238E27FC236}">
                <a16:creationId xmlns:a16="http://schemas.microsoft.com/office/drawing/2014/main" id="{93890AFA-0E6E-1542-A078-72DB23C1B643}"/>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530600" y="292100"/>
            <a:ext cx="2120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512699" y="258375"/>
            <a:ext cx="7564501" cy="6218625"/>
          </a:xfrm>
          <a:prstGeom prst="rect">
            <a:avLst/>
          </a:prstGeom>
          <a:noFill/>
        </p:spPr>
        <p:txBody>
          <a:bodyPr wrap="square" lIns="0" tIns="0" rIns="0" rtlCol="0">
            <a:spAutoFit/>
          </a:bodyPr>
          <a:lstStyle/>
          <a:p>
            <a:pPr>
              <a:lnSpc>
                <a:spcPts val="5200"/>
              </a:lnSpc>
              <a:tabLst>
                <a:tab pos="342900" algn="l"/>
                <a:tab pos="4572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软件设计</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500"/>
              </a:lnSpc>
              <a:tabLst>
                <a:tab pos="342900" algn="l"/>
                <a:tab pos="457200" algn="l"/>
                <a:tab pos="3086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err="1">
                <a:solidFill>
                  <a:srgbClr val="000000"/>
                </a:solidFill>
                <a:latin typeface="å¾®è½¯éé»" pitchFamily="18" charset="0"/>
                <a:cs typeface="å¾®è½¯éé»" pitchFamily="18" charset="0"/>
              </a:rPr>
              <a:t>软件设计：主要解决待开发软件</a:t>
            </a:r>
            <a:r>
              <a:rPr lang="zh-CN" altLang="en-US" sz="3402" b="1" dirty="0">
                <a:solidFill>
                  <a:srgbClr val="000000"/>
                </a:solidFill>
                <a:latin typeface="å¾®è½¯éé»" pitchFamily="18" charset="0"/>
                <a:cs typeface="å¾®è½¯éé»" pitchFamily="18" charset="0"/>
              </a:rPr>
              <a:t> </a:t>
            </a:r>
            <a:r>
              <a:rPr lang="en-US" altLang="zh-CN" sz="3402" b="1" dirty="0">
                <a:solidFill>
                  <a:srgbClr val="000000"/>
                </a:solidFill>
                <a:latin typeface="å¾®è½¯éé»" pitchFamily="18" charset="0"/>
                <a:cs typeface="å¾®è½¯éé»" pitchFamily="18" charset="0"/>
              </a:rPr>
              <a:t>“</a:t>
            </a:r>
            <a:r>
              <a:rPr lang="en-US" altLang="zh-CN" sz="3402" b="1" dirty="0" err="1">
                <a:solidFill>
                  <a:srgbClr val="000000"/>
                </a:solidFill>
                <a:latin typeface="å¾®è½¯éé»" pitchFamily="18" charset="0"/>
                <a:cs typeface="å¾®è½¯éé»" pitchFamily="18" charset="0"/>
              </a:rPr>
              <a:t>怎么做”的问题</a:t>
            </a:r>
            <a:endParaRPr lang="en-US" altLang="zh-CN" sz="3402" b="1" dirty="0">
              <a:solidFill>
                <a:srgbClr val="000000"/>
              </a:solidFill>
              <a:latin typeface="å¾®è½¯éé»" pitchFamily="18" charset="0"/>
              <a:cs typeface="å¾®è½¯éé»" pitchFamily="18" charset="0"/>
            </a:endParaRPr>
          </a:p>
          <a:p>
            <a:pPr>
              <a:lnSpc>
                <a:spcPts val="4900"/>
              </a:lnSpc>
              <a:tabLst>
                <a:tab pos="342900" algn="l"/>
                <a:tab pos="457200" algn="l"/>
                <a:tab pos="3086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软件设计的输入</a:t>
            </a:r>
          </a:p>
          <a:p>
            <a:pPr>
              <a:lnSpc>
                <a:spcPts val="3700"/>
              </a:lnSpc>
              <a:tabLst>
                <a:tab pos="342900" algn="l"/>
                <a:tab pos="457200" algn="l"/>
                <a:tab pos="30861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需求模型</a:t>
            </a:r>
          </a:p>
          <a:p>
            <a:pPr>
              <a:lnSpc>
                <a:spcPts val="3700"/>
              </a:lnSpc>
              <a:tabLst>
                <a:tab pos="342900" algn="l"/>
                <a:tab pos="457200" algn="l"/>
                <a:tab pos="30861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软硬件环境，例如基础软件平台、可复用构件等</a:t>
            </a:r>
          </a:p>
          <a:p>
            <a:pPr>
              <a:lnSpc>
                <a:spcPts val="3700"/>
              </a:lnSpc>
              <a:tabLst>
                <a:tab pos="342900" algn="l"/>
                <a:tab pos="457200" algn="l"/>
                <a:tab pos="30861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相关的标准、规范等约束</a:t>
            </a:r>
          </a:p>
          <a:p>
            <a:pPr>
              <a:lnSpc>
                <a:spcPts val="4800"/>
              </a:lnSpc>
              <a:tabLst>
                <a:tab pos="342900" algn="l"/>
                <a:tab pos="457200" algn="l"/>
                <a:tab pos="3086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软件设计的输出：设计模型</a:t>
            </a:r>
          </a:p>
          <a:p>
            <a:pPr>
              <a:lnSpc>
                <a:spcPts val="4800"/>
              </a:lnSpc>
              <a:tabLst>
                <a:tab pos="342900" algn="l"/>
                <a:tab pos="457200" algn="l"/>
                <a:tab pos="30861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软件设计知识：设计决策模型</a:t>
            </a:r>
          </a:p>
        </p:txBody>
      </p:sp>
      <p:sp>
        <p:nvSpPr>
          <p:cNvPr id="43" name="灯片编号占位符 42">
            <a:extLst>
              <a:ext uri="{FF2B5EF4-FFF2-40B4-BE49-F238E27FC236}">
                <a16:creationId xmlns:a16="http://schemas.microsoft.com/office/drawing/2014/main" id="{3A92C012-8332-C04C-8530-3C03E60CCB72}"/>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3"/>
          <p:cNvSpPr/>
          <p:nvPr/>
        </p:nvSpPr>
        <p:spPr>
          <a:xfrm>
            <a:off x="2895739" y="5408549"/>
            <a:ext cx="1767078" cy="333756"/>
          </a:xfrm>
          <a:custGeom>
            <a:avLst/>
            <a:gdLst>
              <a:gd name="connsiteX0" fmla="*/ 0 w 1767078"/>
              <a:gd name="connsiteY0" fmla="*/ 0 h 333756"/>
              <a:gd name="connsiteX1" fmla="*/ 0 w 1767078"/>
              <a:gd name="connsiteY1" fmla="*/ 333756 h 333756"/>
              <a:gd name="connsiteX2" fmla="*/ 1767078 w 1767078"/>
              <a:gd name="connsiteY2" fmla="*/ 333756 h 333756"/>
              <a:gd name="connsiteX3" fmla="*/ 1767078 w 1767078"/>
              <a:gd name="connsiteY3" fmla="*/ 0 h 333756"/>
              <a:gd name="connsiteX4" fmla="*/ 0 w 1767078"/>
              <a:gd name="connsiteY4" fmla="*/ 0 h 3337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67078" h="333756">
                <a:moveTo>
                  <a:pt x="0" y="0"/>
                </a:moveTo>
                <a:lnTo>
                  <a:pt x="0" y="333756"/>
                </a:lnTo>
                <a:lnTo>
                  <a:pt x="1767078" y="333756"/>
                </a:lnTo>
                <a:lnTo>
                  <a:pt x="1767078" y="0"/>
                </a:lnTo>
                <a:lnTo>
                  <a:pt x="0"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3"/>
          <p:cNvSpPr/>
          <p:nvPr/>
        </p:nvSpPr>
        <p:spPr>
          <a:xfrm>
            <a:off x="2736481" y="5408549"/>
            <a:ext cx="25146" cy="333756"/>
          </a:xfrm>
          <a:custGeom>
            <a:avLst/>
            <a:gdLst>
              <a:gd name="connsiteX0" fmla="*/ 12573 w 25146"/>
              <a:gd name="connsiteY0" fmla="*/ 0 h 333756"/>
              <a:gd name="connsiteX1" fmla="*/ 12573 w 25146"/>
              <a:gd name="connsiteY1" fmla="*/ 333756 h 333756"/>
            </a:gdLst>
            <a:ahLst/>
            <a:cxnLst>
              <a:cxn ang="0">
                <a:pos x="connsiteX0" y="connsiteY0"/>
              </a:cxn>
              <a:cxn ang="1">
                <a:pos x="connsiteX1" y="connsiteY1"/>
              </a:cxn>
            </a:cxnLst>
            <a:rect l="l" t="t" r="r" b="b"/>
            <a:pathLst>
              <a:path w="25146" h="333756">
                <a:moveTo>
                  <a:pt x="12573" y="0"/>
                </a:moveTo>
                <a:lnTo>
                  <a:pt x="12573" y="333756"/>
                </a:lnTo>
              </a:path>
            </a:pathLst>
          </a:custGeom>
          <a:ln w="12700">
            <a:solidFill>
              <a:srgbClr val="BCB04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Freeform 3"/>
          <p:cNvSpPr/>
          <p:nvPr/>
        </p:nvSpPr>
        <p:spPr>
          <a:xfrm>
            <a:off x="2741053" y="4070476"/>
            <a:ext cx="1743456" cy="1410462"/>
          </a:xfrm>
          <a:custGeom>
            <a:avLst/>
            <a:gdLst>
              <a:gd name="connsiteX0" fmla="*/ 0 w 1743456"/>
              <a:gd name="connsiteY0" fmla="*/ 1391412 h 1410462"/>
              <a:gd name="connsiteX1" fmla="*/ 1727453 w 1743456"/>
              <a:gd name="connsiteY1" fmla="*/ 0 h 1410462"/>
              <a:gd name="connsiteX2" fmla="*/ 1743456 w 1743456"/>
              <a:gd name="connsiteY2" fmla="*/ 19812 h 1410462"/>
              <a:gd name="connsiteX3" fmla="*/ 16001 w 1743456"/>
              <a:gd name="connsiteY3" fmla="*/ 1410462 h 1410462"/>
              <a:gd name="connsiteX4" fmla="*/ 0 w 1743456"/>
              <a:gd name="connsiteY4" fmla="*/ 1391412 h 141046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43456" h="1410462">
                <a:moveTo>
                  <a:pt x="0" y="1391412"/>
                </a:moveTo>
                <a:lnTo>
                  <a:pt x="1727453" y="0"/>
                </a:lnTo>
                <a:lnTo>
                  <a:pt x="1743456" y="19812"/>
                </a:lnTo>
                <a:lnTo>
                  <a:pt x="16001" y="1410462"/>
                </a:lnTo>
                <a:lnTo>
                  <a:pt x="0" y="1391412"/>
                </a:lnTo>
              </a:path>
            </a:pathLst>
          </a:custGeom>
          <a:solidFill>
            <a:srgbClr val="BCB04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3"/>
          <p:cNvSpPr/>
          <p:nvPr/>
        </p:nvSpPr>
        <p:spPr>
          <a:xfrm>
            <a:off x="2743339" y="5384927"/>
            <a:ext cx="2362199" cy="357378"/>
          </a:xfrm>
          <a:custGeom>
            <a:avLst/>
            <a:gdLst>
              <a:gd name="connsiteX0" fmla="*/ 0 w 2362199"/>
              <a:gd name="connsiteY0" fmla="*/ 0 h 357378"/>
              <a:gd name="connsiteX1" fmla="*/ 0 w 2362199"/>
              <a:gd name="connsiteY1" fmla="*/ 357377 h 357378"/>
              <a:gd name="connsiteX2" fmla="*/ 2362199 w 2362199"/>
              <a:gd name="connsiteY2" fmla="*/ 357377 h 357378"/>
              <a:gd name="connsiteX3" fmla="*/ 2362199 w 2362199"/>
              <a:gd name="connsiteY3" fmla="*/ 0 h 357378"/>
              <a:gd name="connsiteX4" fmla="*/ 0 w 2362199"/>
              <a:gd name="connsiteY4" fmla="*/ 0 h 3573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62199" h="357378">
                <a:moveTo>
                  <a:pt x="0" y="0"/>
                </a:moveTo>
                <a:lnTo>
                  <a:pt x="0" y="357377"/>
                </a:lnTo>
                <a:lnTo>
                  <a:pt x="2362199" y="357377"/>
                </a:lnTo>
                <a:lnTo>
                  <a:pt x="2362199" y="0"/>
                </a:lnTo>
                <a:lnTo>
                  <a:pt x="0"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3"/>
          <p:cNvSpPr/>
          <p:nvPr/>
        </p:nvSpPr>
        <p:spPr>
          <a:xfrm>
            <a:off x="2722003" y="5384927"/>
            <a:ext cx="25146" cy="357378"/>
          </a:xfrm>
          <a:custGeom>
            <a:avLst/>
            <a:gdLst>
              <a:gd name="connsiteX0" fmla="*/ 12573 w 25146"/>
              <a:gd name="connsiteY0" fmla="*/ 0 h 357378"/>
              <a:gd name="connsiteX1" fmla="*/ 12573 w 25146"/>
              <a:gd name="connsiteY1" fmla="*/ 357378 h 357378"/>
            </a:gdLst>
            <a:ahLst/>
            <a:cxnLst>
              <a:cxn ang="0">
                <a:pos x="connsiteX0" y="connsiteY0"/>
              </a:cxn>
              <a:cxn ang="1">
                <a:pos x="connsiteX1" y="connsiteY1"/>
              </a:cxn>
            </a:cxnLst>
            <a:rect l="l" t="t" r="r" b="b"/>
            <a:pathLst>
              <a:path w="25146" h="357378">
                <a:moveTo>
                  <a:pt x="12573" y="0"/>
                </a:moveTo>
                <a:lnTo>
                  <a:pt x="12573" y="357378"/>
                </a:lnTo>
              </a:path>
            </a:pathLst>
          </a:custGeom>
          <a:ln w="12700">
            <a:solidFill>
              <a:srgbClr val="BCB04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Freeform 3"/>
          <p:cNvSpPr/>
          <p:nvPr/>
        </p:nvSpPr>
        <p:spPr>
          <a:xfrm>
            <a:off x="2729623" y="4446143"/>
            <a:ext cx="2555748" cy="1005839"/>
          </a:xfrm>
          <a:custGeom>
            <a:avLst/>
            <a:gdLst>
              <a:gd name="connsiteX0" fmla="*/ 0 w 2555748"/>
              <a:gd name="connsiteY0" fmla="*/ 982217 h 1005839"/>
              <a:gd name="connsiteX1" fmla="*/ 2546603 w 2555748"/>
              <a:gd name="connsiteY1" fmla="*/ 0 h 1005839"/>
              <a:gd name="connsiteX2" fmla="*/ 2555748 w 2555748"/>
              <a:gd name="connsiteY2" fmla="*/ 23621 h 1005839"/>
              <a:gd name="connsiteX3" fmla="*/ 9144 w 2555748"/>
              <a:gd name="connsiteY3" fmla="*/ 1005840 h 1005839"/>
              <a:gd name="connsiteX4" fmla="*/ 0 w 2555748"/>
              <a:gd name="connsiteY4" fmla="*/ 982217 h 100583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55748" h="1005839">
                <a:moveTo>
                  <a:pt x="0" y="982217"/>
                </a:moveTo>
                <a:lnTo>
                  <a:pt x="2546603" y="0"/>
                </a:lnTo>
                <a:lnTo>
                  <a:pt x="2555748" y="23621"/>
                </a:lnTo>
                <a:lnTo>
                  <a:pt x="9144" y="1005840"/>
                </a:lnTo>
                <a:lnTo>
                  <a:pt x="0" y="982217"/>
                </a:lnTo>
              </a:path>
            </a:pathLst>
          </a:custGeom>
          <a:solidFill>
            <a:srgbClr val="BCB04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3"/>
          <p:cNvSpPr/>
          <p:nvPr/>
        </p:nvSpPr>
        <p:spPr>
          <a:xfrm>
            <a:off x="6248527" y="988949"/>
            <a:ext cx="2362200" cy="357378"/>
          </a:xfrm>
          <a:custGeom>
            <a:avLst/>
            <a:gdLst>
              <a:gd name="connsiteX0" fmla="*/ 0 w 2362200"/>
              <a:gd name="connsiteY0" fmla="*/ 0 h 357378"/>
              <a:gd name="connsiteX1" fmla="*/ 0 w 2362200"/>
              <a:gd name="connsiteY1" fmla="*/ 357378 h 357378"/>
              <a:gd name="connsiteX2" fmla="*/ 2362200 w 2362200"/>
              <a:gd name="connsiteY2" fmla="*/ 357378 h 357378"/>
              <a:gd name="connsiteX3" fmla="*/ 2362200 w 2362200"/>
              <a:gd name="connsiteY3" fmla="*/ 0 h 357378"/>
              <a:gd name="connsiteX4" fmla="*/ 0 w 2362200"/>
              <a:gd name="connsiteY4" fmla="*/ 0 h 3573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62200" h="357378">
                <a:moveTo>
                  <a:pt x="0" y="0"/>
                </a:moveTo>
                <a:lnTo>
                  <a:pt x="0" y="357378"/>
                </a:lnTo>
                <a:lnTo>
                  <a:pt x="2362200" y="357378"/>
                </a:lnTo>
                <a:lnTo>
                  <a:pt x="2362200" y="0"/>
                </a:lnTo>
                <a:lnTo>
                  <a:pt x="0"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3"/>
          <p:cNvSpPr/>
          <p:nvPr/>
        </p:nvSpPr>
        <p:spPr>
          <a:xfrm>
            <a:off x="6038977" y="988949"/>
            <a:ext cx="25908" cy="357378"/>
          </a:xfrm>
          <a:custGeom>
            <a:avLst/>
            <a:gdLst>
              <a:gd name="connsiteX0" fmla="*/ 12954 w 25908"/>
              <a:gd name="connsiteY0" fmla="*/ 0 h 357378"/>
              <a:gd name="connsiteX1" fmla="*/ 12954 w 25908"/>
              <a:gd name="connsiteY1" fmla="*/ 357378 h 357378"/>
            </a:gdLst>
            <a:ahLst/>
            <a:cxnLst>
              <a:cxn ang="0">
                <a:pos x="connsiteX0" y="connsiteY0"/>
              </a:cxn>
              <a:cxn ang="1">
                <a:pos x="connsiteX1" y="connsiteY1"/>
              </a:cxn>
            </a:cxnLst>
            <a:rect l="l" t="t" r="r" b="b"/>
            <a:pathLst>
              <a:path w="25908" h="357378">
                <a:moveTo>
                  <a:pt x="12954" y="0"/>
                </a:moveTo>
                <a:lnTo>
                  <a:pt x="12954" y="357378"/>
                </a:lnTo>
              </a:path>
            </a:pathLst>
          </a:custGeom>
          <a:ln w="25400">
            <a:solidFill>
              <a:srgbClr val="BCB04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Freeform 3"/>
          <p:cNvSpPr/>
          <p:nvPr/>
        </p:nvSpPr>
        <p:spPr>
          <a:xfrm>
            <a:off x="5678551" y="1054481"/>
            <a:ext cx="386334" cy="2079498"/>
          </a:xfrm>
          <a:custGeom>
            <a:avLst/>
            <a:gdLst>
              <a:gd name="connsiteX0" fmla="*/ 386334 w 386334"/>
              <a:gd name="connsiteY0" fmla="*/ 3810 h 2079498"/>
              <a:gd name="connsiteX1" fmla="*/ 25146 w 386334"/>
              <a:gd name="connsiteY1" fmla="*/ 2079498 h 2079498"/>
              <a:gd name="connsiteX2" fmla="*/ 0 w 386334"/>
              <a:gd name="connsiteY2" fmla="*/ 2075688 h 2079498"/>
              <a:gd name="connsiteX3" fmla="*/ 361188 w 386334"/>
              <a:gd name="connsiteY3" fmla="*/ 0 h 2079498"/>
              <a:gd name="connsiteX4" fmla="*/ 386334 w 386334"/>
              <a:gd name="connsiteY4" fmla="*/ 3810 h 207949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334" h="2079498">
                <a:moveTo>
                  <a:pt x="386334" y="3810"/>
                </a:moveTo>
                <a:lnTo>
                  <a:pt x="25146" y="2079498"/>
                </a:lnTo>
                <a:lnTo>
                  <a:pt x="0" y="2075688"/>
                </a:lnTo>
                <a:lnTo>
                  <a:pt x="361188" y="0"/>
                </a:lnTo>
                <a:lnTo>
                  <a:pt x="386334" y="3810"/>
                </a:lnTo>
              </a:path>
            </a:pathLst>
          </a:custGeom>
          <a:solidFill>
            <a:srgbClr val="BCB04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3"/>
          <p:cNvSpPr/>
          <p:nvPr/>
        </p:nvSpPr>
        <p:spPr>
          <a:xfrm>
            <a:off x="304939" y="1527683"/>
            <a:ext cx="1828800" cy="356615"/>
          </a:xfrm>
          <a:custGeom>
            <a:avLst/>
            <a:gdLst>
              <a:gd name="connsiteX0" fmla="*/ 0 w 1828800"/>
              <a:gd name="connsiteY0" fmla="*/ 0 h 356615"/>
              <a:gd name="connsiteX1" fmla="*/ 0 w 1828800"/>
              <a:gd name="connsiteY1" fmla="*/ 356615 h 356615"/>
              <a:gd name="connsiteX2" fmla="*/ 1828800 w 1828800"/>
              <a:gd name="connsiteY2" fmla="*/ 356615 h 356615"/>
              <a:gd name="connsiteX3" fmla="*/ 1828800 w 1828800"/>
              <a:gd name="connsiteY3" fmla="*/ 0 h 356615"/>
              <a:gd name="connsiteX4" fmla="*/ 0 w 1828800"/>
              <a:gd name="connsiteY4" fmla="*/ 0 h 35661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828800" h="356615">
                <a:moveTo>
                  <a:pt x="0" y="0"/>
                </a:moveTo>
                <a:lnTo>
                  <a:pt x="0" y="356615"/>
                </a:lnTo>
                <a:lnTo>
                  <a:pt x="1828800" y="356615"/>
                </a:lnTo>
                <a:lnTo>
                  <a:pt x="1828800" y="0"/>
                </a:lnTo>
                <a:lnTo>
                  <a:pt x="0"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3"/>
          <p:cNvSpPr/>
          <p:nvPr/>
        </p:nvSpPr>
        <p:spPr>
          <a:xfrm>
            <a:off x="140347" y="1527683"/>
            <a:ext cx="25146" cy="356615"/>
          </a:xfrm>
          <a:custGeom>
            <a:avLst/>
            <a:gdLst>
              <a:gd name="connsiteX0" fmla="*/ 12573 w 25146"/>
              <a:gd name="connsiteY0" fmla="*/ 0 h 356615"/>
              <a:gd name="connsiteX1" fmla="*/ 12573 w 25146"/>
              <a:gd name="connsiteY1" fmla="*/ 356615 h 356615"/>
            </a:gdLst>
            <a:ahLst/>
            <a:cxnLst>
              <a:cxn ang="0">
                <a:pos x="connsiteX0" y="connsiteY0"/>
              </a:cxn>
              <a:cxn ang="1">
                <a:pos x="connsiteX1" y="connsiteY1"/>
              </a:cxn>
            </a:cxnLst>
            <a:rect l="l" t="t" r="r" b="b"/>
            <a:pathLst>
              <a:path w="25146" h="356615">
                <a:moveTo>
                  <a:pt x="12573" y="0"/>
                </a:moveTo>
                <a:lnTo>
                  <a:pt x="12573" y="356615"/>
                </a:lnTo>
              </a:path>
            </a:pathLst>
          </a:custGeom>
          <a:ln w="12700">
            <a:solidFill>
              <a:srgbClr val="BCB04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Freeform 3"/>
          <p:cNvSpPr/>
          <p:nvPr/>
        </p:nvSpPr>
        <p:spPr>
          <a:xfrm>
            <a:off x="129679" y="1592453"/>
            <a:ext cx="35813" cy="67055"/>
          </a:xfrm>
          <a:custGeom>
            <a:avLst/>
            <a:gdLst>
              <a:gd name="connsiteX0" fmla="*/ 17906 w 35813"/>
              <a:gd name="connsiteY0" fmla="*/ 0 h 67055"/>
              <a:gd name="connsiteX1" fmla="*/ 17906 w 35813"/>
              <a:gd name="connsiteY1" fmla="*/ 67055 h 67055"/>
            </a:gdLst>
            <a:ahLst/>
            <a:cxnLst>
              <a:cxn ang="0">
                <a:pos x="connsiteX0" y="connsiteY0"/>
              </a:cxn>
              <a:cxn ang="1">
                <a:pos x="connsiteX1" y="connsiteY1"/>
              </a:cxn>
            </a:cxnLst>
            <a:rect l="l" t="t" r="r" b="b"/>
            <a:pathLst>
              <a:path w="35813" h="67055">
                <a:moveTo>
                  <a:pt x="17906" y="0"/>
                </a:moveTo>
                <a:lnTo>
                  <a:pt x="17906" y="67055"/>
                </a:lnTo>
              </a:path>
            </a:pathLst>
          </a:custGeom>
          <a:ln w="25400">
            <a:solidFill>
              <a:srgbClr val="BCB04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Freeform 3"/>
          <p:cNvSpPr/>
          <p:nvPr/>
        </p:nvSpPr>
        <p:spPr>
          <a:xfrm>
            <a:off x="304939" y="2241677"/>
            <a:ext cx="1752600" cy="357378"/>
          </a:xfrm>
          <a:custGeom>
            <a:avLst/>
            <a:gdLst>
              <a:gd name="connsiteX0" fmla="*/ 0 w 1752600"/>
              <a:gd name="connsiteY0" fmla="*/ 0 h 357378"/>
              <a:gd name="connsiteX1" fmla="*/ 0 w 1752600"/>
              <a:gd name="connsiteY1" fmla="*/ 357378 h 357378"/>
              <a:gd name="connsiteX2" fmla="*/ 1752600 w 1752600"/>
              <a:gd name="connsiteY2" fmla="*/ 357378 h 357378"/>
              <a:gd name="connsiteX3" fmla="*/ 1752600 w 1752600"/>
              <a:gd name="connsiteY3" fmla="*/ 0 h 357378"/>
              <a:gd name="connsiteX4" fmla="*/ 0 w 1752600"/>
              <a:gd name="connsiteY4" fmla="*/ 0 h 3573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52600" h="357378">
                <a:moveTo>
                  <a:pt x="0" y="0"/>
                </a:moveTo>
                <a:lnTo>
                  <a:pt x="0" y="357378"/>
                </a:lnTo>
                <a:lnTo>
                  <a:pt x="1752600" y="357378"/>
                </a:lnTo>
                <a:lnTo>
                  <a:pt x="1752600" y="0"/>
                </a:lnTo>
                <a:lnTo>
                  <a:pt x="0"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3"/>
          <p:cNvSpPr/>
          <p:nvPr/>
        </p:nvSpPr>
        <p:spPr>
          <a:xfrm>
            <a:off x="146443" y="2241677"/>
            <a:ext cx="25145" cy="357378"/>
          </a:xfrm>
          <a:custGeom>
            <a:avLst/>
            <a:gdLst>
              <a:gd name="connsiteX0" fmla="*/ 12572 w 25145"/>
              <a:gd name="connsiteY0" fmla="*/ 0 h 357378"/>
              <a:gd name="connsiteX1" fmla="*/ 12572 w 25145"/>
              <a:gd name="connsiteY1" fmla="*/ 357378 h 357378"/>
            </a:gdLst>
            <a:ahLst/>
            <a:cxnLst>
              <a:cxn ang="0">
                <a:pos x="connsiteX0" y="connsiteY0"/>
              </a:cxn>
              <a:cxn ang="1">
                <a:pos x="connsiteX1" y="connsiteY1"/>
              </a:cxn>
            </a:cxnLst>
            <a:rect l="l" t="t" r="r" b="b"/>
            <a:pathLst>
              <a:path w="25145" h="357378">
                <a:moveTo>
                  <a:pt x="12572" y="0"/>
                </a:moveTo>
                <a:lnTo>
                  <a:pt x="12572" y="357378"/>
                </a:lnTo>
              </a:path>
            </a:pathLst>
          </a:custGeom>
          <a:ln w="12700">
            <a:solidFill>
              <a:srgbClr val="BCB04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Freeform 3"/>
          <p:cNvSpPr/>
          <p:nvPr/>
        </p:nvSpPr>
        <p:spPr>
          <a:xfrm>
            <a:off x="136537" y="2306447"/>
            <a:ext cx="35052" cy="67055"/>
          </a:xfrm>
          <a:custGeom>
            <a:avLst/>
            <a:gdLst>
              <a:gd name="connsiteX0" fmla="*/ 17526 w 35052"/>
              <a:gd name="connsiteY0" fmla="*/ 0 h 67055"/>
              <a:gd name="connsiteX1" fmla="*/ 17526 w 35052"/>
              <a:gd name="connsiteY1" fmla="*/ 67055 h 67055"/>
            </a:gdLst>
            <a:ahLst/>
            <a:cxnLst>
              <a:cxn ang="0">
                <a:pos x="connsiteX0" y="connsiteY0"/>
              </a:cxn>
              <a:cxn ang="1">
                <a:pos x="connsiteX1" y="connsiteY1"/>
              </a:cxn>
            </a:cxnLst>
            <a:rect l="l" t="t" r="r" b="b"/>
            <a:pathLst>
              <a:path w="35052" h="67055">
                <a:moveTo>
                  <a:pt x="17526" y="0"/>
                </a:moveTo>
                <a:lnTo>
                  <a:pt x="17526" y="67055"/>
                </a:lnTo>
              </a:path>
            </a:pathLst>
          </a:custGeom>
          <a:ln w="25400">
            <a:solidFill>
              <a:srgbClr val="BCB04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Freeform 3"/>
          <p:cNvSpPr/>
          <p:nvPr/>
        </p:nvSpPr>
        <p:spPr>
          <a:xfrm>
            <a:off x="304939" y="2956433"/>
            <a:ext cx="1643634" cy="356616"/>
          </a:xfrm>
          <a:custGeom>
            <a:avLst/>
            <a:gdLst>
              <a:gd name="connsiteX0" fmla="*/ 0 w 1643634"/>
              <a:gd name="connsiteY0" fmla="*/ 0 h 356616"/>
              <a:gd name="connsiteX1" fmla="*/ 0 w 1643634"/>
              <a:gd name="connsiteY1" fmla="*/ 356616 h 356616"/>
              <a:gd name="connsiteX2" fmla="*/ 1643634 w 1643634"/>
              <a:gd name="connsiteY2" fmla="*/ 356616 h 356616"/>
              <a:gd name="connsiteX3" fmla="*/ 1643634 w 1643634"/>
              <a:gd name="connsiteY3" fmla="*/ 0 h 356616"/>
              <a:gd name="connsiteX4" fmla="*/ 0 w 1643634"/>
              <a:gd name="connsiteY4" fmla="*/ 0 h 35661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43634" h="356616">
                <a:moveTo>
                  <a:pt x="0" y="0"/>
                </a:moveTo>
                <a:lnTo>
                  <a:pt x="0" y="356616"/>
                </a:lnTo>
                <a:lnTo>
                  <a:pt x="1643634" y="356616"/>
                </a:lnTo>
                <a:lnTo>
                  <a:pt x="1643634" y="0"/>
                </a:lnTo>
                <a:lnTo>
                  <a:pt x="0"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3"/>
          <p:cNvSpPr/>
          <p:nvPr/>
        </p:nvSpPr>
        <p:spPr>
          <a:xfrm>
            <a:off x="155587" y="2956433"/>
            <a:ext cx="25146" cy="356616"/>
          </a:xfrm>
          <a:custGeom>
            <a:avLst/>
            <a:gdLst>
              <a:gd name="connsiteX0" fmla="*/ 12573 w 25146"/>
              <a:gd name="connsiteY0" fmla="*/ 0 h 356616"/>
              <a:gd name="connsiteX1" fmla="*/ 12573 w 25146"/>
              <a:gd name="connsiteY1" fmla="*/ 356616 h 356616"/>
            </a:gdLst>
            <a:ahLst/>
            <a:cxnLst>
              <a:cxn ang="0">
                <a:pos x="connsiteX0" y="connsiteY0"/>
              </a:cxn>
              <a:cxn ang="1">
                <a:pos x="connsiteX1" y="connsiteY1"/>
              </a:cxn>
            </a:cxnLst>
            <a:rect l="l" t="t" r="r" b="b"/>
            <a:pathLst>
              <a:path w="25146" h="356616">
                <a:moveTo>
                  <a:pt x="12573" y="0"/>
                </a:moveTo>
                <a:lnTo>
                  <a:pt x="12573" y="356616"/>
                </a:lnTo>
              </a:path>
            </a:pathLst>
          </a:custGeom>
          <a:ln w="12700">
            <a:solidFill>
              <a:srgbClr val="BCB04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Freeform 3"/>
          <p:cNvSpPr/>
          <p:nvPr/>
        </p:nvSpPr>
        <p:spPr>
          <a:xfrm>
            <a:off x="146443" y="3021203"/>
            <a:ext cx="34289" cy="66294"/>
          </a:xfrm>
          <a:custGeom>
            <a:avLst/>
            <a:gdLst>
              <a:gd name="connsiteX0" fmla="*/ 17144 w 34289"/>
              <a:gd name="connsiteY0" fmla="*/ 0 h 66294"/>
              <a:gd name="connsiteX1" fmla="*/ 17144 w 34289"/>
              <a:gd name="connsiteY1" fmla="*/ 66294 h 66294"/>
            </a:gdLst>
            <a:ahLst/>
            <a:cxnLst>
              <a:cxn ang="0">
                <a:pos x="connsiteX0" y="connsiteY0"/>
              </a:cxn>
              <a:cxn ang="1">
                <a:pos x="connsiteX1" y="connsiteY1"/>
              </a:cxn>
            </a:cxnLst>
            <a:rect l="l" t="t" r="r" b="b"/>
            <a:pathLst>
              <a:path w="34289" h="66294">
                <a:moveTo>
                  <a:pt x="17144" y="0"/>
                </a:moveTo>
                <a:lnTo>
                  <a:pt x="17144" y="66294"/>
                </a:lnTo>
              </a:path>
            </a:pathLst>
          </a:custGeom>
          <a:ln w="25400">
            <a:solidFill>
              <a:srgbClr val="BCB04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431800" y="1562100"/>
            <a:ext cx="1612900" cy="317500"/>
          </a:xfrm>
          <a:prstGeom prst="rect">
            <a:avLst/>
          </a:prstGeom>
          <a:noFill/>
        </p:spPr>
      </p:pic>
      <p:pic>
        <p:nvPicPr>
          <p:cNvPr id="59" name="Picture 3"/>
          <p:cNvPicPr>
            <a:picLocks noChangeAspect="1" noChangeArrowheads="1"/>
          </p:cNvPicPr>
          <p:nvPr/>
        </p:nvPicPr>
        <p:blipFill>
          <a:blip r:embed="rId3"/>
          <a:srcRect/>
          <a:stretch>
            <a:fillRect/>
          </a:stretch>
        </p:blipFill>
        <p:spPr bwMode="auto">
          <a:xfrm>
            <a:off x="419100" y="2273300"/>
            <a:ext cx="1574800" cy="317500"/>
          </a:xfrm>
          <a:prstGeom prst="rect">
            <a:avLst/>
          </a:prstGeom>
          <a:noFill/>
        </p:spPr>
      </p:pic>
      <p:pic>
        <p:nvPicPr>
          <p:cNvPr id="60" name="Picture 3"/>
          <p:cNvPicPr>
            <a:picLocks noChangeAspect="1" noChangeArrowheads="1"/>
          </p:cNvPicPr>
          <p:nvPr/>
        </p:nvPicPr>
        <p:blipFill>
          <a:blip r:embed="rId4"/>
          <a:srcRect/>
          <a:stretch>
            <a:fillRect/>
          </a:stretch>
        </p:blipFill>
        <p:spPr bwMode="auto">
          <a:xfrm>
            <a:off x="431800" y="2971800"/>
            <a:ext cx="1422400" cy="330200"/>
          </a:xfrm>
          <a:prstGeom prst="rect">
            <a:avLst/>
          </a:prstGeom>
          <a:noFill/>
        </p:spPr>
      </p:pic>
      <p:pic>
        <p:nvPicPr>
          <p:cNvPr id="61" name="Picture 3"/>
          <p:cNvPicPr>
            <a:picLocks noChangeAspect="1" noChangeArrowheads="1"/>
          </p:cNvPicPr>
          <p:nvPr/>
        </p:nvPicPr>
        <p:blipFill>
          <a:blip r:embed="rId5"/>
          <a:srcRect/>
          <a:stretch>
            <a:fillRect/>
          </a:stretch>
        </p:blipFill>
        <p:spPr bwMode="auto">
          <a:xfrm>
            <a:off x="685800" y="4089400"/>
            <a:ext cx="635000" cy="127000"/>
          </a:xfrm>
          <a:prstGeom prst="rect">
            <a:avLst/>
          </a:prstGeom>
          <a:noFill/>
        </p:spPr>
      </p:pic>
      <p:pic>
        <p:nvPicPr>
          <p:cNvPr id="62" name="Picture 3"/>
          <p:cNvPicPr>
            <a:picLocks noChangeAspect="1" noChangeArrowheads="1"/>
          </p:cNvPicPr>
          <p:nvPr/>
        </p:nvPicPr>
        <p:blipFill>
          <a:blip r:embed="rId6"/>
          <a:srcRect/>
          <a:stretch>
            <a:fillRect/>
          </a:stretch>
        </p:blipFill>
        <p:spPr bwMode="auto">
          <a:xfrm>
            <a:off x="2514600" y="292100"/>
            <a:ext cx="4152900" cy="584200"/>
          </a:xfrm>
          <a:prstGeom prst="rect">
            <a:avLst/>
          </a:prstGeom>
          <a:noFill/>
        </p:spPr>
      </p:pic>
      <p:pic>
        <p:nvPicPr>
          <p:cNvPr id="63" name="Picture 3"/>
          <p:cNvPicPr>
            <a:picLocks noChangeAspect="1" noChangeArrowheads="1"/>
          </p:cNvPicPr>
          <p:nvPr/>
        </p:nvPicPr>
        <p:blipFill>
          <a:blip r:embed="rId7"/>
          <a:srcRect/>
          <a:stretch>
            <a:fillRect/>
          </a:stretch>
        </p:blipFill>
        <p:spPr bwMode="auto">
          <a:xfrm>
            <a:off x="2222500" y="1016000"/>
            <a:ext cx="6286500" cy="4305300"/>
          </a:xfrm>
          <a:prstGeom prst="rect">
            <a:avLst/>
          </a:prstGeom>
          <a:noFill/>
        </p:spPr>
      </p:pic>
      <p:pic>
        <p:nvPicPr>
          <p:cNvPr id="1024" name="Picture 3"/>
          <p:cNvPicPr>
            <a:picLocks noChangeAspect="1" noChangeArrowheads="1"/>
          </p:cNvPicPr>
          <p:nvPr/>
        </p:nvPicPr>
        <p:blipFill>
          <a:blip r:embed="rId8"/>
          <a:srcRect/>
          <a:stretch>
            <a:fillRect/>
          </a:stretch>
        </p:blipFill>
        <p:spPr bwMode="auto">
          <a:xfrm>
            <a:off x="3187700" y="5397500"/>
            <a:ext cx="1498600" cy="342900"/>
          </a:xfrm>
          <a:prstGeom prst="rect">
            <a:avLst/>
          </a:prstGeom>
          <a:noFill/>
        </p:spPr>
      </p:pic>
      <p:pic>
        <p:nvPicPr>
          <p:cNvPr id="1025" name="Picture 3"/>
          <p:cNvPicPr>
            <a:picLocks noChangeAspect="1" noChangeArrowheads="1"/>
          </p:cNvPicPr>
          <p:nvPr/>
        </p:nvPicPr>
        <p:blipFill>
          <a:blip r:embed="rId9"/>
          <a:srcRect/>
          <a:stretch>
            <a:fillRect/>
          </a:stretch>
        </p:blipFill>
        <p:spPr bwMode="auto">
          <a:xfrm>
            <a:off x="2349500" y="5918200"/>
            <a:ext cx="6083300" cy="3048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1028" name="TextBox 1"/>
          <p:cNvSpPr txBox="1"/>
          <p:nvPr/>
        </p:nvSpPr>
        <p:spPr>
          <a:xfrm>
            <a:off x="2514600" y="241300"/>
            <a:ext cx="5905500" cy="1155700"/>
          </a:xfrm>
          <a:prstGeom prst="rect">
            <a:avLst/>
          </a:prstGeom>
          <a:noFill/>
        </p:spPr>
        <p:txBody>
          <a:bodyPr wrap="none" lIns="0" tIns="0" rIns="0" rtlCol="0">
            <a:spAutoFit/>
          </a:bodyPr>
          <a:lstStyle/>
          <a:p>
            <a:pPr>
              <a:lnSpc>
                <a:spcPts val="5200"/>
              </a:lnSpc>
              <a:tabLst>
                <a:tab pos="3873500" algn="l"/>
              </a:tabLst>
            </a:pPr>
            <a:r>
              <a:rPr lang="en-US" altLang="zh-CN" sz="4002" b="1" dirty="0">
                <a:solidFill>
                  <a:srgbClr val="3D00EA"/>
                </a:solidFill>
                <a:latin typeface="å¾®è½¯éé»" pitchFamily="18" charset="0"/>
                <a:cs typeface="å¾®è½¯éé»" pitchFamily="18" charset="0"/>
              </a:rPr>
              <a:t>设计：分解与集成</a:t>
            </a:r>
          </a:p>
          <a:p>
            <a:pPr>
              <a:lnSpc>
                <a:spcPts val="3800"/>
              </a:lnSpc>
              <a:tabLst>
                <a:tab pos="3873500" algn="l"/>
              </a:tabLst>
            </a:pPr>
            <a:r>
              <a:rPr lang="en-US" altLang="zh-CN" dirty="0"/>
              <a:t>	</a:t>
            </a:r>
            <a:r>
              <a:rPr lang="en-US" altLang="zh-CN" sz="2400" b="1" dirty="0">
                <a:solidFill>
                  <a:srgbClr val="FF0000"/>
                </a:solidFill>
                <a:latin typeface="Comic Sans MS" pitchFamily="18" charset="0"/>
                <a:cs typeface="Comic Sans MS" pitchFamily="18" charset="0"/>
              </a:rPr>
              <a:t>Decomposition</a:t>
            </a:r>
          </a:p>
        </p:txBody>
      </p:sp>
      <p:sp>
        <p:nvSpPr>
          <p:cNvPr id="1029" name="TextBox 1"/>
          <p:cNvSpPr txBox="1"/>
          <p:nvPr/>
        </p:nvSpPr>
        <p:spPr>
          <a:xfrm>
            <a:off x="419100" y="1524000"/>
            <a:ext cx="1549400" cy="2730500"/>
          </a:xfrm>
          <a:prstGeom prst="rect">
            <a:avLst/>
          </a:prstGeom>
          <a:noFill/>
        </p:spPr>
        <p:txBody>
          <a:bodyPr wrap="none" lIns="0" tIns="0" rIns="0" rtlCol="0">
            <a:spAutoFit/>
          </a:bodyPr>
          <a:lstStyle/>
          <a:p>
            <a:pPr>
              <a:lnSpc>
                <a:spcPts val="3300"/>
              </a:lnSpc>
              <a:tabLst>
                <a:tab pos="25400" algn="l"/>
                <a:tab pos="254000" algn="l"/>
              </a:tabLst>
            </a:pPr>
            <a:r>
              <a:rPr lang="en-US" altLang="zh-CN" dirty="0"/>
              <a:t>	</a:t>
            </a:r>
            <a:r>
              <a:rPr lang="en-US" altLang="zh-CN" sz="2400" b="1" dirty="0">
                <a:solidFill>
                  <a:srgbClr val="FF0000"/>
                </a:solidFill>
                <a:latin typeface="Comic Sans MS" pitchFamily="18" charset="0"/>
                <a:cs typeface="Comic Sans MS" pitchFamily="18" charset="0"/>
              </a:rPr>
              <a:t>Convention</a:t>
            </a:r>
          </a:p>
          <a:p>
            <a:pPr>
              <a:lnSpc>
                <a:spcPts val="1000"/>
              </a:lnSpc>
            </a:pPr>
            <a:endParaRPr lang="en-US" altLang="zh-CN" dirty="0"/>
          </a:p>
          <a:p>
            <a:pPr>
              <a:lnSpc>
                <a:spcPts val="1000"/>
              </a:lnSpc>
            </a:pPr>
            <a:endParaRPr lang="en-US" altLang="zh-CN" dirty="0"/>
          </a:p>
          <a:p>
            <a:pPr>
              <a:lnSpc>
                <a:spcPts val="3600"/>
              </a:lnSpc>
              <a:tabLst>
                <a:tab pos="25400" algn="l"/>
                <a:tab pos="254000" algn="l"/>
              </a:tabLst>
            </a:pPr>
            <a:r>
              <a:rPr lang="en-US" altLang="zh-CN" sz="2400" b="1" dirty="0">
                <a:solidFill>
                  <a:srgbClr val="FF0000"/>
                </a:solidFill>
                <a:latin typeface="Comic Sans MS" pitchFamily="18" charset="0"/>
                <a:cs typeface="Comic Sans MS" pitchFamily="18" charset="0"/>
              </a:rPr>
              <a:t>Constraint</a:t>
            </a:r>
          </a:p>
          <a:p>
            <a:pPr>
              <a:lnSpc>
                <a:spcPts val="1000"/>
              </a:lnSpc>
            </a:pPr>
            <a:endParaRPr lang="en-US" altLang="zh-CN" dirty="0"/>
          </a:p>
          <a:p>
            <a:pPr>
              <a:lnSpc>
                <a:spcPts val="1000"/>
              </a:lnSpc>
            </a:pPr>
            <a:endParaRPr lang="en-US" altLang="zh-CN" dirty="0"/>
          </a:p>
          <a:p>
            <a:pPr>
              <a:lnSpc>
                <a:spcPts val="3600"/>
              </a:lnSpc>
              <a:tabLst>
                <a:tab pos="25400" algn="l"/>
                <a:tab pos="254000" algn="l"/>
              </a:tabLst>
            </a:pPr>
            <a:r>
              <a:rPr lang="en-US" altLang="zh-CN" dirty="0"/>
              <a:t>	</a:t>
            </a:r>
            <a:r>
              <a:rPr lang="en-US" altLang="zh-CN" sz="2400" b="1" dirty="0">
                <a:solidFill>
                  <a:srgbClr val="FF0000"/>
                </a:solidFill>
                <a:latin typeface="Comic Sans MS" pitchFamily="18" charset="0"/>
                <a:cs typeface="Comic Sans MS" pitchFamily="18" charset="0"/>
              </a:rPr>
              <a:t>Standard</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900"/>
              </a:lnSpc>
              <a:tabLst>
                <a:tab pos="25400" algn="l"/>
                <a:tab pos="254000" algn="l"/>
              </a:tabLst>
            </a:pPr>
            <a:r>
              <a:rPr lang="en-US" altLang="zh-CN" dirty="0"/>
              <a:t>		</a:t>
            </a:r>
            <a:r>
              <a:rPr lang="en-US" altLang="zh-CN" sz="2400" b="1" dirty="0">
                <a:solidFill>
                  <a:srgbClr val="FF0000"/>
                </a:solidFill>
                <a:latin typeface="Times New Roman" pitchFamily="18" charset="0"/>
                <a:cs typeface="Times New Roman" pitchFamily="18" charset="0"/>
              </a:rPr>
              <a:t>……</a:t>
            </a:r>
          </a:p>
        </p:txBody>
      </p:sp>
      <p:sp>
        <p:nvSpPr>
          <p:cNvPr id="1030" name="TextBox 1"/>
          <p:cNvSpPr txBox="1"/>
          <p:nvPr/>
        </p:nvSpPr>
        <p:spPr>
          <a:xfrm>
            <a:off x="2349500" y="5359400"/>
            <a:ext cx="6019800" cy="850900"/>
          </a:xfrm>
          <a:prstGeom prst="rect">
            <a:avLst/>
          </a:prstGeom>
          <a:noFill/>
        </p:spPr>
        <p:txBody>
          <a:bodyPr wrap="none" lIns="0" tIns="0" rIns="0" rtlCol="0">
            <a:spAutoFit/>
          </a:bodyPr>
          <a:lstStyle/>
          <a:p>
            <a:pPr>
              <a:lnSpc>
                <a:spcPts val="3300"/>
              </a:lnSpc>
              <a:tabLst>
                <a:tab pos="850900" algn="l"/>
              </a:tabLst>
            </a:pPr>
            <a:r>
              <a:rPr lang="en-US" altLang="zh-CN" dirty="0"/>
              <a:t>	</a:t>
            </a:r>
            <a:r>
              <a:rPr lang="en-US" altLang="zh-CN" sz="2400" b="1" dirty="0">
                <a:solidFill>
                  <a:srgbClr val="FF0000"/>
                </a:solidFill>
                <a:latin typeface="Comic Sans MS" pitchFamily="18" charset="0"/>
                <a:cs typeface="Comic Sans MS" pitchFamily="18" charset="0"/>
              </a:rPr>
              <a:t>Interface</a:t>
            </a:r>
          </a:p>
          <a:p>
            <a:pPr>
              <a:lnSpc>
                <a:spcPts val="1000"/>
              </a:lnSpc>
            </a:pPr>
            <a:endParaRPr lang="en-US" altLang="zh-CN" dirty="0"/>
          </a:p>
          <a:p>
            <a:pPr>
              <a:lnSpc>
                <a:spcPts val="2300"/>
              </a:lnSpc>
              <a:tabLst>
                <a:tab pos="850900" algn="l"/>
              </a:tabLst>
            </a:pPr>
            <a:r>
              <a:rPr lang="en-US" altLang="zh-CN" sz="1998" dirty="0">
                <a:solidFill>
                  <a:srgbClr val="FF0000"/>
                </a:solidFill>
                <a:latin typeface="STXinwei" pitchFamily="18" charset="0"/>
                <a:cs typeface="STXinwei" pitchFamily="18" charset="0"/>
              </a:rPr>
              <a:t>Most</a:t>
            </a:r>
            <a:r>
              <a:rPr lang="en-US" altLang="zh-CN" sz="1998" dirty="0">
                <a:latin typeface="Times New Roman" pitchFamily="18" charset="0"/>
                <a:cs typeface="Times New Roman" pitchFamily="18" charset="0"/>
              </a:rPr>
              <a:t> </a:t>
            </a:r>
            <a:r>
              <a:rPr lang="en-US" altLang="zh-CN" sz="1998" dirty="0">
                <a:solidFill>
                  <a:srgbClr val="FF0000"/>
                </a:solidFill>
                <a:latin typeface="STXinwei" pitchFamily="18" charset="0"/>
                <a:cs typeface="STXinwei" pitchFamily="18" charset="0"/>
              </a:rPr>
              <a:t>of</a:t>
            </a:r>
            <a:r>
              <a:rPr lang="en-US" altLang="zh-CN" sz="1998" dirty="0">
                <a:latin typeface="Times New Roman" pitchFamily="18" charset="0"/>
                <a:cs typeface="Times New Roman" pitchFamily="18" charset="0"/>
              </a:rPr>
              <a:t> </a:t>
            </a:r>
            <a:r>
              <a:rPr lang="en-US" altLang="zh-CN" sz="1998" dirty="0">
                <a:solidFill>
                  <a:srgbClr val="FF0000"/>
                </a:solidFill>
                <a:latin typeface="STXinwei" pitchFamily="18" charset="0"/>
                <a:cs typeface="STXinwei" pitchFamily="18" charset="0"/>
              </a:rPr>
              <a:t>the</a:t>
            </a:r>
            <a:r>
              <a:rPr lang="en-US" altLang="zh-CN" sz="1998" dirty="0">
                <a:latin typeface="Times New Roman" pitchFamily="18" charset="0"/>
                <a:cs typeface="Times New Roman" pitchFamily="18" charset="0"/>
              </a:rPr>
              <a:t> </a:t>
            </a:r>
            <a:r>
              <a:rPr lang="en-US" altLang="zh-CN" sz="1998" dirty="0">
                <a:solidFill>
                  <a:srgbClr val="FF0000"/>
                </a:solidFill>
                <a:latin typeface="STXinwei" pitchFamily="18" charset="0"/>
                <a:cs typeface="STXinwei" pitchFamily="18" charset="0"/>
              </a:rPr>
              <a:t>overall</a:t>
            </a:r>
            <a:r>
              <a:rPr lang="en-US" altLang="zh-CN" sz="1998" dirty="0">
                <a:latin typeface="Times New Roman" pitchFamily="18" charset="0"/>
                <a:cs typeface="Times New Roman" pitchFamily="18" charset="0"/>
              </a:rPr>
              <a:t> </a:t>
            </a:r>
            <a:r>
              <a:rPr lang="en-US" altLang="zh-CN" sz="1998" dirty="0">
                <a:solidFill>
                  <a:srgbClr val="FF0000"/>
                </a:solidFill>
                <a:latin typeface="STXinwei" pitchFamily="18" charset="0"/>
                <a:cs typeface="STXinwei" pitchFamily="18" charset="0"/>
              </a:rPr>
              <a:t>quality</a:t>
            </a:r>
            <a:r>
              <a:rPr lang="en-US" altLang="zh-CN" sz="1998" dirty="0">
                <a:latin typeface="Times New Roman" pitchFamily="18" charset="0"/>
                <a:cs typeface="Times New Roman" pitchFamily="18" charset="0"/>
              </a:rPr>
              <a:t>  </a:t>
            </a:r>
            <a:r>
              <a:rPr lang="en-US" altLang="zh-CN" sz="1998" dirty="0">
                <a:solidFill>
                  <a:srgbClr val="FF0000"/>
                </a:solidFill>
                <a:latin typeface="STXinwei" pitchFamily="18" charset="0"/>
                <a:cs typeface="STXinwei" pitchFamily="18" charset="0"/>
              </a:rPr>
              <a:t>is</a:t>
            </a:r>
            <a:r>
              <a:rPr lang="en-US" altLang="zh-CN" sz="1998" dirty="0">
                <a:latin typeface="Times New Roman" pitchFamily="18" charset="0"/>
                <a:cs typeface="Times New Roman" pitchFamily="18" charset="0"/>
              </a:rPr>
              <a:t> </a:t>
            </a:r>
            <a:r>
              <a:rPr lang="en-US" altLang="zh-CN" sz="1998" dirty="0">
                <a:solidFill>
                  <a:srgbClr val="FF0000"/>
                </a:solidFill>
                <a:latin typeface="STXinwei" pitchFamily="18" charset="0"/>
                <a:cs typeface="STXinwei" pitchFamily="18" charset="0"/>
              </a:rPr>
              <a:t>determined</a:t>
            </a:r>
            <a:r>
              <a:rPr lang="en-US" altLang="zh-CN" sz="1998" dirty="0">
                <a:latin typeface="Times New Roman" pitchFamily="18" charset="0"/>
                <a:cs typeface="Times New Roman" pitchFamily="18" charset="0"/>
              </a:rPr>
              <a:t> </a:t>
            </a:r>
            <a:r>
              <a:rPr lang="en-US" altLang="zh-CN" sz="1998" dirty="0">
                <a:solidFill>
                  <a:srgbClr val="FF0000"/>
                </a:solidFill>
                <a:latin typeface="STXinwei" pitchFamily="18" charset="0"/>
                <a:cs typeface="STXinwei" pitchFamily="18" charset="0"/>
              </a:rPr>
              <a:t>by</a:t>
            </a:r>
            <a:r>
              <a:rPr lang="en-US" altLang="zh-CN" sz="1998" dirty="0">
                <a:latin typeface="Times New Roman" pitchFamily="18" charset="0"/>
                <a:cs typeface="Times New Roman" pitchFamily="18" charset="0"/>
              </a:rPr>
              <a:t> </a:t>
            </a:r>
            <a:r>
              <a:rPr lang="en-US" altLang="zh-CN" sz="1998" dirty="0">
                <a:solidFill>
                  <a:srgbClr val="FF0000"/>
                </a:solidFill>
                <a:latin typeface="STXinwei" pitchFamily="18" charset="0"/>
                <a:cs typeface="STXinwei" pitchFamily="18" charset="0"/>
              </a:rPr>
              <a:t>the</a:t>
            </a:r>
            <a:r>
              <a:rPr lang="en-US" altLang="zh-CN" sz="1998" dirty="0">
                <a:latin typeface="Times New Roman" pitchFamily="18" charset="0"/>
                <a:cs typeface="Times New Roman" pitchFamily="18" charset="0"/>
              </a:rPr>
              <a:t> </a:t>
            </a:r>
            <a:r>
              <a:rPr lang="en-US" altLang="zh-CN" sz="1998" dirty="0">
                <a:solidFill>
                  <a:srgbClr val="FF0000"/>
                </a:solidFill>
                <a:latin typeface="STXinwei" pitchFamily="18" charset="0"/>
                <a:cs typeface="STXinwei" pitchFamily="18" charset="0"/>
              </a:rPr>
              <a:t>design</a:t>
            </a:r>
          </a:p>
        </p:txBody>
      </p:sp>
      <p:sp>
        <p:nvSpPr>
          <p:cNvPr id="1031" name="灯片编号占位符 1030">
            <a:extLst>
              <a:ext uri="{FF2B5EF4-FFF2-40B4-BE49-F238E27FC236}">
                <a16:creationId xmlns:a16="http://schemas.microsoft.com/office/drawing/2014/main" id="{8454C95E-9656-9649-8D7B-8203289C72E3}"/>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260600" y="292100"/>
            <a:ext cx="4660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54000"/>
            <a:ext cx="6858000" cy="1714500"/>
          </a:xfrm>
          <a:prstGeom prst="rect">
            <a:avLst/>
          </a:prstGeom>
          <a:noFill/>
        </p:spPr>
        <p:txBody>
          <a:bodyPr wrap="none" lIns="0" tIns="0" rIns="0" rtlCol="0">
            <a:spAutoFit/>
          </a:bodyPr>
          <a:lstStyle/>
          <a:p>
            <a:pPr>
              <a:lnSpc>
                <a:spcPts val="5200"/>
              </a:lnSpc>
              <a:tabLst>
                <a:tab pos="1803400" algn="l"/>
              </a:tabLst>
            </a:pPr>
            <a:r>
              <a:rPr lang="en-US" altLang="zh-CN" dirty="0"/>
              <a:t>	</a:t>
            </a:r>
            <a:r>
              <a:rPr lang="en-US" altLang="zh-CN" sz="4002" b="1" dirty="0">
                <a:solidFill>
                  <a:srgbClr val="3D00EA"/>
                </a:solidFill>
                <a:latin typeface="å¾®è½¯éé»" pitchFamily="18" charset="0"/>
                <a:cs typeface="å¾®è½¯éé»" pitchFamily="18" charset="0"/>
              </a:rPr>
              <a:t>概要设计与详细设计</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1803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dirty="0">
                <a:solidFill>
                  <a:srgbClr val="000000"/>
                </a:solidFill>
                <a:latin typeface="SimHei" pitchFamily="18" charset="0"/>
                <a:cs typeface="SimHei" pitchFamily="18" charset="0"/>
              </a:rPr>
              <a:t>概要设计：设计软件系统的体系结构</a:t>
            </a:r>
          </a:p>
        </p:txBody>
      </p:sp>
      <p:sp>
        <p:nvSpPr>
          <p:cNvPr id="43" name="TextBox 1"/>
          <p:cNvSpPr txBox="1"/>
          <p:nvPr/>
        </p:nvSpPr>
        <p:spPr>
          <a:xfrm>
            <a:off x="927100" y="2006600"/>
            <a:ext cx="127000" cy="2171700"/>
          </a:xfrm>
          <a:prstGeom prst="rect">
            <a:avLst/>
          </a:prstGeom>
          <a:noFill/>
        </p:spPr>
        <p:txBody>
          <a:bodyPr wrap="none" lIns="0" tIns="0" rIns="0" rtlCol="0">
            <a:spAutoFit/>
          </a:bodyPr>
          <a:lstStyle/>
          <a:p>
            <a:pPr>
              <a:lnSpc>
                <a:spcPts val="3300"/>
              </a:lnSpc>
              <a:tabLst/>
            </a:pPr>
            <a:r>
              <a:rPr lang="en-US" altLang="zh-CN" sz="2400" dirty="0">
                <a:solidFill>
                  <a:srgbClr val="010000"/>
                </a:solidFill>
                <a:latin typeface="Comic Sans MS" pitchFamily="18" charset="0"/>
                <a:cs typeface="Comic Sans MS" pitchFamily="18" charset="0"/>
              </a:rPr>
              <a:t>–</a:t>
            </a:r>
          </a:p>
          <a:p>
            <a:pPr>
              <a:lnSpc>
                <a:spcPts val="3400"/>
              </a:lnSpc>
              <a:tabLst/>
            </a:pPr>
            <a:r>
              <a:rPr lang="en-US" altLang="zh-CN" sz="2400" dirty="0">
                <a:solidFill>
                  <a:srgbClr val="010000"/>
                </a:solidFill>
                <a:latin typeface="Comic Sans MS" pitchFamily="18" charset="0"/>
                <a:cs typeface="Comic Sans MS" pitchFamily="18" charset="0"/>
              </a:rPr>
              <a:t>–</a:t>
            </a:r>
          </a:p>
          <a:p>
            <a:pPr>
              <a:lnSpc>
                <a:spcPts val="3400"/>
              </a:lnSpc>
              <a:tabLst/>
            </a:pPr>
            <a:r>
              <a:rPr lang="en-US" altLang="zh-CN" sz="2400" dirty="0">
                <a:solidFill>
                  <a:srgbClr val="010000"/>
                </a:solidFill>
                <a:latin typeface="Comic Sans MS" pitchFamily="18" charset="0"/>
                <a:cs typeface="Comic Sans MS" pitchFamily="18" charset="0"/>
              </a:rPr>
              <a:t>–</a:t>
            </a:r>
          </a:p>
          <a:p>
            <a:pPr>
              <a:lnSpc>
                <a:spcPts val="3400"/>
              </a:lnSpc>
              <a:tabLst/>
            </a:pPr>
            <a:r>
              <a:rPr lang="en-US" altLang="zh-CN" sz="2400" dirty="0">
                <a:solidFill>
                  <a:srgbClr val="010000"/>
                </a:solidFill>
                <a:latin typeface="Comic Sans MS" pitchFamily="18" charset="0"/>
                <a:cs typeface="Comic Sans MS" pitchFamily="18" charset="0"/>
              </a:rPr>
              <a:t>–</a:t>
            </a:r>
          </a:p>
          <a:p>
            <a:pPr>
              <a:lnSpc>
                <a:spcPts val="3400"/>
              </a:lnSpc>
              <a:tabLst/>
            </a:pPr>
            <a:r>
              <a:rPr lang="en-US" altLang="zh-CN" sz="2400" dirty="0">
                <a:solidFill>
                  <a:srgbClr val="010000"/>
                </a:solidFill>
                <a:latin typeface="Comic Sans MS" pitchFamily="18" charset="0"/>
                <a:cs typeface="Comic Sans MS" pitchFamily="18" charset="0"/>
              </a:rPr>
              <a:t>–</a:t>
            </a:r>
          </a:p>
        </p:txBody>
      </p:sp>
      <p:sp>
        <p:nvSpPr>
          <p:cNvPr id="44" name="TextBox 1"/>
          <p:cNvSpPr txBox="1"/>
          <p:nvPr/>
        </p:nvSpPr>
        <p:spPr>
          <a:xfrm>
            <a:off x="1206500" y="2006600"/>
            <a:ext cx="6921500" cy="2171700"/>
          </a:xfrm>
          <a:prstGeom prst="rect">
            <a:avLst/>
          </a:prstGeom>
          <a:noFill/>
        </p:spPr>
        <p:txBody>
          <a:bodyPr wrap="none" lIns="0" tIns="0" rIns="0" rtlCol="0">
            <a:spAutoFit/>
          </a:bodyPr>
          <a:lstStyle/>
          <a:p>
            <a:pPr>
              <a:lnSpc>
                <a:spcPts val="3300"/>
              </a:lnSpc>
              <a:tabLst/>
            </a:pPr>
            <a:r>
              <a:rPr lang="en-US" altLang="zh-CN" sz="2400" dirty="0">
                <a:solidFill>
                  <a:srgbClr val="000000"/>
                </a:solidFill>
                <a:latin typeface="SimHei" pitchFamily="18" charset="0"/>
                <a:cs typeface="SimHei" pitchFamily="18" charset="0"/>
              </a:rPr>
              <a:t>包括软件系统的组件</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模块、子系统</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及各组件的功能</a:t>
            </a:r>
          </a:p>
          <a:p>
            <a:pPr>
              <a:lnSpc>
                <a:spcPts val="3000"/>
              </a:lnSpc>
              <a:tabLst/>
            </a:pPr>
            <a:r>
              <a:rPr lang="en-US" altLang="zh-CN" sz="2400" dirty="0">
                <a:solidFill>
                  <a:srgbClr val="000000"/>
                </a:solidFill>
                <a:latin typeface="SimHei" pitchFamily="18" charset="0"/>
                <a:cs typeface="SimHei" pitchFamily="18" charset="0"/>
              </a:rPr>
              <a:t>组件间的逻辑接口</a:t>
            </a:r>
          </a:p>
          <a:p>
            <a:pPr>
              <a:lnSpc>
                <a:spcPts val="1000"/>
              </a:lnSpc>
            </a:pPr>
            <a:endParaRPr lang="en-US" altLang="zh-CN" dirty="0"/>
          </a:p>
          <a:p>
            <a:pPr>
              <a:lnSpc>
                <a:spcPts val="2400"/>
              </a:lnSpc>
              <a:tabLst/>
            </a:pPr>
            <a:r>
              <a:rPr lang="en-US" altLang="zh-CN" sz="2400" dirty="0">
                <a:solidFill>
                  <a:srgbClr val="000000"/>
                </a:solidFill>
                <a:latin typeface="SimHei" pitchFamily="18" charset="0"/>
                <a:cs typeface="SimHei" pitchFamily="18" charset="0"/>
              </a:rPr>
              <a:t>组件间的连接和通信机制</a:t>
            </a:r>
          </a:p>
          <a:p>
            <a:pPr>
              <a:lnSpc>
                <a:spcPts val="1000"/>
              </a:lnSpc>
            </a:pPr>
            <a:endParaRPr lang="en-US" altLang="zh-CN" dirty="0"/>
          </a:p>
          <a:p>
            <a:pPr>
              <a:lnSpc>
                <a:spcPts val="2400"/>
              </a:lnSpc>
              <a:tabLst/>
            </a:pPr>
            <a:r>
              <a:rPr lang="en-US" altLang="zh-CN" sz="2400" dirty="0">
                <a:solidFill>
                  <a:srgbClr val="000000"/>
                </a:solidFill>
                <a:latin typeface="SimHei" pitchFamily="18" charset="0"/>
                <a:cs typeface="SimHei" pitchFamily="18" charset="0"/>
              </a:rPr>
              <a:t>全局数据结构</a:t>
            </a:r>
          </a:p>
          <a:p>
            <a:pPr>
              <a:lnSpc>
                <a:spcPts val="3800"/>
              </a:lnSpc>
              <a:tabLst/>
            </a:pPr>
            <a:r>
              <a:rPr lang="en-US" altLang="zh-CN" sz="2400" dirty="0">
                <a:solidFill>
                  <a:srgbClr val="000000"/>
                </a:solidFill>
                <a:latin typeface="SimHei" pitchFamily="18" charset="0"/>
                <a:cs typeface="SimHei" pitchFamily="18" charset="0"/>
              </a:rPr>
              <a:t>部署结构</a:t>
            </a:r>
            <a:r>
              <a:rPr lang="en-US" altLang="zh-CN" sz="2400" dirty="0">
                <a:solidFill>
                  <a:srgbClr val="000000"/>
                </a:solidFill>
                <a:latin typeface="Comic Sans MS" pitchFamily="18" charset="0"/>
                <a:cs typeface="Comic Sans MS" pitchFamily="18" charset="0"/>
              </a:rPr>
              <a:t>…</a:t>
            </a:r>
          </a:p>
        </p:txBody>
      </p:sp>
      <p:sp>
        <p:nvSpPr>
          <p:cNvPr id="45" name="TextBox 1"/>
          <p:cNvSpPr txBox="1"/>
          <p:nvPr/>
        </p:nvSpPr>
        <p:spPr>
          <a:xfrm>
            <a:off x="469900" y="4191000"/>
            <a:ext cx="8077200" cy="965200"/>
          </a:xfrm>
          <a:prstGeom prst="rect">
            <a:avLst/>
          </a:prstGeom>
          <a:noFill/>
        </p:spPr>
        <p:txBody>
          <a:bodyPr wrap="none" lIns="0" tIns="0" rIns="0" rtlCol="0">
            <a:spAutoFit/>
          </a:bodyPr>
          <a:lstStyle/>
          <a:p>
            <a:pPr>
              <a:lnSpc>
                <a:spcPts val="4400"/>
              </a:lnSpc>
              <a:tabLst>
                <a:tab pos="3429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dirty="0">
                <a:solidFill>
                  <a:srgbClr val="000000"/>
                </a:solidFill>
                <a:latin typeface="SimHei" pitchFamily="18" charset="0"/>
                <a:cs typeface="SimHei" pitchFamily="18" charset="0"/>
              </a:rPr>
              <a:t>详细设计：设计各个组成成分的实现细节，</a:t>
            </a:r>
          </a:p>
          <a:p>
            <a:pPr>
              <a:lnSpc>
                <a:spcPts val="3100"/>
              </a:lnSpc>
              <a:tabLst>
                <a:tab pos="342900" algn="l"/>
              </a:tabLst>
            </a:pPr>
            <a:r>
              <a:rPr lang="en-US" altLang="zh-CN" dirty="0"/>
              <a:t>	</a:t>
            </a:r>
            <a:r>
              <a:rPr lang="en-US" altLang="zh-CN" sz="3198" dirty="0">
                <a:solidFill>
                  <a:srgbClr val="000000"/>
                </a:solidFill>
                <a:latin typeface="SimHei" pitchFamily="18" charset="0"/>
                <a:cs typeface="SimHei" pitchFamily="18" charset="0"/>
              </a:rPr>
              <a:t>包括局部数据结构和算法等</a:t>
            </a:r>
          </a:p>
        </p:txBody>
      </p:sp>
      <p:sp>
        <p:nvSpPr>
          <p:cNvPr id="46" name="灯片编号占位符 45">
            <a:extLst>
              <a:ext uri="{FF2B5EF4-FFF2-40B4-BE49-F238E27FC236}">
                <a16:creationId xmlns:a16="http://schemas.microsoft.com/office/drawing/2014/main" id="{DA9CB3AD-DB72-704D-B603-43D7C26501F1}"/>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276600" y="292100"/>
            <a:ext cx="2628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68300"/>
            <a:ext cx="7683500" cy="5054600"/>
          </a:xfrm>
          <a:prstGeom prst="rect">
            <a:avLst/>
          </a:prstGeom>
          <a:noFill/>
        </p:spPr>
        <p:txBody>
          <a:bodyPr wrap="none" lIns="0" tIns="0" rIns="0" rtlCol="0">
            <a:spAutoFit/>
          </a:bodyPr>
          <a:lstStyle/>
          <a:p>
            <a:pPr>
              <a:lnSpc>
                <a:spcPts val="5200"/>
              </a:lnSpc>
              <a:tabLst>
                <a:tab pos="342900" algn="l"/>
                <a:tab pos="457200" algn="l"/>
                <a:tab pos="736600" algn="l"/>
                <a:tab pos="2819400" algn="l"/>
              </a:tabLst>
            </a:pPr>
            <a:r>
              <a:rPr lang="en-US" altLang="zh-CN" dirty="0"/>
              <a:t>				</a:t>
            </a:r>
            <a:r>
              <a:rPr lang="en-US" altLang="zh-CN" sz="4002" b="1" dirty="0">
                <a:solidFill>
                  <a:srgbClr val="3D00EA"/>
                </a:solidFill>
                <a:latin typeface="å¾®è½¯éé»" pitchFamily="18" charset="0"/>
                <a:cs typeface="å¾®è½¯éé»" pitchFamily="18" charset="0"/>
              </a:rPr>
              <a:t>编码及测试</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500"/>
              </a:lnSpc>
              <a:tabLst>
                <a:tab pos="342900" algn="l"/>
                <a:tab pos="457200" algn="l"/>
                <a:tab pos="736600" algn="l"/>
                <a:tab pos="2819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编码：用某种程序设计语言，将设计的</a:t>
            </a:r>
          </a:p>
          <a:p>
            <a:pPr>
              <a:lnSpc>
                <a:spcPts val="3900"/>
              </a:lnSpc>
              <a:tabLst>
                <a:tab pos="342900" algn="l"/>
                <a:tab pos="457200" algn="l"/>
                <a:tab pos="736600" algn="l"/>
                <a:tab pos="2819400" algn="l"/>
              </a:tabLst>
            </a:pPr>
            <a:r>
              <a:rPr lang="en-US" altLang="zh-CN" dirty="0"/>
              <a:t>	</a:t>
            </a:r>
            <a:r>
              <a:rPr lang="en-US" altLang="zh-CN" sz="3402" b="1" dirty="0">
                <a:solidFill>
                  <a:srgbClr val="000000"/>
                </a:solidFill>
                <a:latin typeface="å¾®è½¯éé»" pitchFamily="18" charset="0"/>
                <a:cs typeface="å¾®è½¯éé»" pitchFamily="18" charset="0"/>
              </a:rPr>
              <a:t>结果转换为可执行的程序代码</a:t>
            </a:r>
          </a:p>
          <a:p>
            <a:pPr>
              <a:lnSpc>
                <a:spcPts val="4900"/>
              </a:lnSpc>
              <a:tabLst>
                <a:tab pos="342900" algn="l"/>
                <a:tab pos="457200" algn="l"/>
                <a:tab pos="736600" algn="l"/>
                <a:tab pos="2819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测试：发现并纠正软件中的错误和缺陷</a:t>
            </a:r>
          </a:p>
          <a:p>
            <a:pPr>
              <a:lnSpc>
                <a:spcPts val="3700"/>
              </a:lnSpc>
              <a:tabLst>
                <a:tab pos="342900" algn="l"/>
                <a:tab pos="457200" algn="l"/>
                <a:tab pos="736600" algn="l"/>
                <a:tab pos="28194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单元测试：针对类、函数等代码单元进行测试</a:t>
            </a:r>
          </a:p>
          <a:p>
            <a:pPr>
              <a:lnSpc>
                <a:spcPts val="3900"/>
              </a:lnSpc>
              <a:tabLst>
                <a:tab pos="342900" algn="l"/>
                <a:tab pos="457200" algn="l"/>
                <a:tab pos="736600" algn="l"/>
                <a:tab pos="28194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集成测试：在模块和子系统级别上进行集成，针</a:t>
            </a:r>
          </a:p>
          <a:p>
            <a:pPr>
              <a:lnSpc>
                <a:spcPts val="2500"/>
              </a:lnSpc>
              <a:tabLst>
                <a:tab pos="342900" algn="l"/>
                <a:tab pos="457200" algn="l"/>
                <a:tab pos="736600" algn="l"/>
                <a:tab pos="2819400" algn="l"/>
              </a:tabLst>
            </a:pPr>
            <a:r>
              <a:rPr lang="en-US" altLang="zh-CN" dirty="0"/>
              <a:t>			</a:t>
            </a:r>
            <a:r>
              <a:rPr lang="en-US" altLang="zh-CN" sz="2598" dirty="0">
                <a:solidFill>
                  <a:srgbClr val="000000"/>
                </a:solidFill>
                <a:latin typeface="SimHei" pitchFamily="18" charset="0"/>
                <a:cs typeface="SimHei" pitchFamily="18" charset="0"/>
              </a:rPr>
              <a:t>对集成接口进行测试</a:t>
            </a:r>
          </a:p>
          <a:p>
            <a:pPr>
              <a:lnSpc>
                <a:spcPts val="4300"/>
              </a:lnSpc>
              <a:tabLst>
                <a:tab pos="342900" algn="l"/>
                <a:tab pos="457200" algn="l"/>
                <a:tab pos="736600" algn="l"/>
                <a:tab pos="28194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系统测试和确认测试：在完整的可运行系统基础</a:t>
            </a:r>
          </a:p>
          <a:p>
            <a:pPr>
              <a:lnSpc>
                <a:spcPts val="2500"/>
              </a:lnSpc>
              <a:tabLst>
                <a:tab pos="342900" algn="l"/>
                <a:tab pos="457200" algn="l"/>
                <a:tab pos="736600" algn="l"/>
                <a:tab pos="2819400" algn="l"/>
              </a:tabLst>
            </a:pPr>
            <a:r>
              <a:rPr lang="en-US" altLang="zh-CN" dirty="0"/>
              <a:t>			</a:t>
            </a:r>
            <a:r>
              <a:rPr lang="en-US" altLang="zh-CN" sz="2598" dirty="0">
                <a:solidFill>
                  <a:srgbClr val="000000"/>
                </a:solidFill>
                <a:latin typeface="SimHei" pitchFamily="18" charset="0"/>
                <a:cs typeface="SimHei" pitchFamily="18" charset="0"/>
              </a:rPr>
              <a:t>上以需求规格说明和项目合同为依据进行测试</a:t>
            </a:r>
          </a:p>
        </p:txBody>
      </p:sp>
      <p:sp>
        <p:nvSpPr>
          <p:cNvPr id="43" name="灯片编号占位符 42">
            <a:extLst>
              <a:ext uri="{FF2B5EF4-FFF2-40B4-BE49-F238E27FC236}">
                <a16:creationId xmlns:a16="http://schemas.microsoft.com/office/drawing/2014/main" id="{B2A29702-EC55-8A4E-8592-AFF05B215D9E}"/>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768600" y="292100"/>
            <a:ext cx="36195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04800"/>
            <a:ext cx="7683500" cy="5473700"/>
          </a:xfrm>
          <a:prstGeom prst="rect">
            <a:avLst/>
          </a:prstGeom>
          <a:noFill/>
        </p:spPr>
        <p:txBody>
          <a:bodyPr wrap="none" lIns="0" tIns="0" rIns="0" rtlCol="0">
            <a:spAutoFit/>
          </a:bodyPr>
          <a:lstStyle/>
          <a:p>
            <a:pPr>
              <a:lnSpc>
                <a:spcPts val="5200"/>
              </a:lnSpc>
              <a:tabLst>
                <a:tab pos="342900" algn="l"/>
                <a:tab pos="2311400" algn="l"/>
              </a:tabLst>
            </a:pPr>
            <a:r>
              <a:rPr lang="en-US" altLang="zh-CN" dirty="0"/>
              <a:t>		</a:t>
            </a:r>
            <a:r>
              <a:rPr lang="en-US" altLang="zh-CN" sz="4002" b="1" dirty="0">
                <a:solidFill>
                  <a:srgbClr val="3D00EA"/>
                </a:solidFill>
                <a:latin typeface="å¾®è½¯éé»" pitchFamily="18" charset="0"/>
                <a:cs typeface="å¾®è½¯éé»" pitchFamily="18" charset="0"/>
              </a:rPr>
              <a:t>软件运行及维护</a:t>
            </a:r>
          </a:p>
          <a:p>
            <a:pPr>
              <a:lnSpc>
                <a:spcPts val="1000"/>
              </a:lnSpc>
            </a:pPr>
            <a:endParaRPr lang="en-US" altLang="zh-CN" dirty="0"/>
          </a:p>
          <a:p>
            <a:pPr>
              <a:lnSpc>
                <a:spcPts val="1000"/>
              </a:lnSpc>
            </a:pPr>
            <a:endParaRPr lang="en-US" altLang="zh-CN" dirty="0"/>
          </a:p>
          <a:p>
            <a:pPr>
              <a:lnSpc>
                <a:spcPts val="4900"/>
              </a:lnSpc>
              <a:tabLst>
                <a:tab pos="342900" algn="l"/>
                <a:tab pos="2311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软件运行及维护：在软件运行期间，当</a:t>
            </a:r>
          </a:p>
          <a:p>
            <a:pPr>
              <a:lnSpc>
                <a:spcPts val="3500"/>
              </a:lnSpc>
              <a:tabLst>
                <a:tab pos="342900" algn="l"/>
                <a:tab pos="2311400" algn="l"/>
              </a:tabLst>
            </a:pPr>
            <a:r>
              <a:rPr lang="en-US" altLang="zh-CN" dirty="0"/>
              <a:t>	</a:t>
            </a:r>
            <a:r>
              <a:rPr lang="en-US" altLang="zh-CN" sz="3402" b="1" dirty="0">
                <a:solidFill>
                  <a:srgbClr val="000000"/>
                </a:solidFill>
                <a:latin typeface="å¾®è½¯éé»" pitchFamily="18" charset="0"/>
                <a:cs typeface="å¾®è½¯éé»" pitchFamily="18" charset="0"/>
              </a:rPr>
              <a:t>发现了软件中潜藏的错误或需要增加新</a:t>
            </a:r>
          </a:p>
          <a:p>
            <a:pPr>
              <a:lnSpc>
                <a:spcPts val="3600"/>
              </a:lnSpc>
              <a:tabLst>
                <a:tab pos="342900" algn="l"/>
                <a:tab pos="2311400" algn="l"/>
              </a:tabLst>
            </a:pPr>
            <a:r>
              <a:rPr lang="en-US" altLang="zh-CN" dirty="0"/>
              <a:t>	</a:t>
            </a:r>
            <a:r>
              <a:rPr lang="en-US" altLang="zh-CN" sz="3402" b="1" dirty="0">
                <a:solidFill>
                  <a:srgbClr val="000000"/>
                </a:solidFill>
                <a:latin typeface="å¾®è½¯éé»" pitchFamily="18" charset="0"/>
                <a:cs typeface="å¾®è½¯éé»" pitchFamily="18" charset="0"/>
              </a:rPr>
              <a:t>的功能或使软件适应外界环境的变化等</a:t>
            </a:r>
          </a:p>
          <a:p>
            <a:pPr>
              <a:lnSpc>
                <a:spcPts val="3600"/>
              </a:lnSpc>
              <a:tabLst>
                <a:tab pos="342900" algn="l"/>
                <a:tab pos="2311400" algn="l"/>
              </a:tabLst>
            </a:pPr>
            <a:r>
              <a:rPr lang="en-US" altLang="zh-CN" dirty="0"/>
              <a:t>	</a:t>
            </a:r>
            <a:r>
              <a:rPr lang="en-US" altLang="zh-CN" sz="3402" b="1" dirty="0">
                <a:solidFill>
                  <a:srgbClr val="000000"/>
                </a:solidFill>
                <a:latin typeface="å¾®è½¯éé»" pitchFamily="18" charset="0"/>
                <a:cs typeface="å¾®è½¯éé»" pitchFamily="18" charset="0"/>
              </a:rPr>
              <a:t>情况出现时对软件进行修改</a:t>
            </a:r>
          </a:p>
          <a:p>
            <a:pPr>
              <a:lnSpc>
                <a:spcPts val="4600"/>
              </a:lnSpc>
              <a:tabLst>
                <a:tab pos="342900" algn="l"/>
                <a:tab pos="2311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软件维护的任务：通过对已有系统的修</a:t>
            </a:r>
          </a:p>
          <a:p>
            <a:pPr>
              <a:lnSpc>
                <a:spcPts val="3500"/>
              </a:lnSpc>
              <a:tabLst>
                <a:tab pos="342900" algn="l"/>
                <a:tab pos="2311400" algn="l"/>
              </a:tabLst>
            </a:pPr>
            <a:r>
              <a:rPr lang="en-US" altLang="zh-CN" dirty="0"/>
              <a:t>	</a:t>
            </a:r>
            <a:r>
              <a:rPr lang="en-US" altLang="zh-CN" sz="3402" b="1" dirty="0">
                <a:solidFill>
                  <a:srgbClr val="000000"/>
                </a:solidFill>
                <a:latin typeface="å¾®è½¯éé»" pitchFamily="18" charset="0"/>
                <a:cs typeface="å¾®è½¯éé»" pitchFamily="18" charset="0"/>
              </a:rPr>
              <a:t>正、改进和完善，保持软件系统能够继</a:t>
            </a:r>
          </a:p>
          <a:p>
            <a:pPr>
              <a:lnSpc>
                <a:spcPts val="3600"/>
              </a:lnSpc>
              <a:tabLst>
                <a:tab pos="342900" algn="l"/>
                <a:tab pos="2311400" algn="l"/>
              </a:tabLst>
            </a:pPr>
            <a:r>
              <a:rPr lang="en-US" altLang="zh-CN" dirty="0"/>
              <a:t>	</a:t>
            </a:r>
            <a:r>
              <a:rPr lang="en-US" altLang="zh-CN" sz="3402" b="1" dirty="0">
                <a:solidFill>
                  <a:srgbClr val="000000"/>
                </a:solidFill>
                <a:latin typeface="å¾®è½¯éé»" pitchFamily="18" charset="0"/>
                <a:cs typeface="å¾®è½¯éé»" pitchFamily="18" charset="0"/>
              </a:rPr>
              <a:t>续适应客户的使用要求</a:t>
            </a:r>
          </a:p>
          <a:p>
            <a:pPr>
              <a:lnSpc>
                <a:spcPts val="4600"/>
              </a:lnSpc>
              <a:tabLst>
                <a:tab pos="342900" algn="l"/>
                <a:tab pos="2311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软件维护成本已经占到总体软件开发成</a:t>
            </a:r>
          </a:p>
          <a:p>
            <a:pPr>
              <a:lnSpc>
                <a:spcPts val="3600"/>
              </a:lnSpc>
              <a:tabLst>
                <a:tab pos="342900" algn="l"/>
                <a:tab pos="2311400" algn="l"/>
              </a:tabLst>
            </a:pPr>
            <a:r>
              <a:rPr lang="en-US" altLang="zh-CN" dirty="0"/>
              <a:t>	</a:t>
            </a:r>
            <a:r>
              <a:rPr lang="en-US" altLang="zh-CN" sz="3402" b="1" dirty="0">
                <a:solidFill>
                  <a:srgbClr val="000000"/>
                </a:solidFill>
                <a:latin typeface="å¾®è½¯éé»" pitchFamily="18" charset="0"/>
                <a:cs typeface="å¾®è½¯éé»" pitchFamily="18" charset="0"/>
              </a:rPr>
              <a:t>本的</a:t>
            </a:r>
            <a:r>
              <a:rPr lang="en-US" altLang="zh-CN" sz="3402" b="1" dirty="0">
                <a:solidFill>
                  <a:srgbClr val="000000"/>
                </a:solidFill>
                <a:latin typeface="Comic Sans MS" pitchFamily="18" charset="0"/>
                <a:cs typeface="Comic Sans MS" pitchFamily="18" charset="0"/>
              </a:rPr>
              <a:t>40%-70%</a:t>
            </a:r>
            <a:r>
              <a:rPr lang="en-US" altLang="zh-CN" sz="3402" b="1" dirty="0">
                <a:solidFill>
                  <a:srgbClr val="000000"/>
                </a:solidFill>
                <a:latin typeface="å¾®è½¯éé»" pitchFamily="18" charset="0"/>
                <a:cs typeface="å¾®è½¯éé»" pitchFamily="18" charset="0"/>
              </a:rPr>
              <a:t>以上</a:t>
            </a:r>
          </a:p>
        </p:txBody>
      </p:sp>
      <p:sp>
        <p:nvSpPr>
          <p:cNvPr id="43" name="灯片编号占位符 42">
            <a:extLst>
              <a:ext uri="{FF2B5EF4-FFF2-40B4-BE49-F238E27FC236}">
                <a16:creationId xmlns:a16="http://schemas.microsoft.com/office/drawing/2014/main" id="{7551E491-E49D-E644-A25E-5F695C4905DB}"/>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463800" y="292100"/>
            <a:ext cx="41910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632700" cy="5473700"/>
          </a:xfrm>
          <a:prstGeom prst="rect">
            <a:avLst/>
          </a:prstGeom>
          <a:noFill/>
        </p:spPr>
        <p:txBody>
          <a:bodyPr wrap="none" lIns="0" tIns="0" rIns="0" rtlCol="0">
            <a:spAutoFit/>
          </a:bodyPr>
          <a:lstStyle/>
          <a:p>
            <a:pPr>
              <a:lnSpc>
                <a:spcPts val="5500"/>
              </a:lnSpc>
              <a:tabLst>
                <a:tab pos="342900" algn="l"/>
                <a:tab pos="2006600" algn="l"/>
              </a:tabLst>
            </a:pPr>
            <a:r>
              <a:rPr lang="en-US" altLang="zh-CN" dirty="0"/>
              <a:t>		</a:t>
            </a:r>
            <a:r>
              <a:rPr lang="en-US" altLang="zh-CN" sz="4002" b="1" dirty="0">
                <a:solidFill>
                  <a:srgbClr val="3D00EA"/>
                </a:solidFill>
                <a:latin typeface="å¾®è½¯éé»" pitchFamily="18" charset="0"/>
                <a:cs typeface="å¾®è½¯éé»" pitchFamily="18" charset="0"/>
              </a:rPr>
              <a:t>软件维护的类型</a:t>
            </a:r>
            <a:r>
              <a:rPr lang="en-US" altLang="zh-CN" sz="4002" b="1" dirty="0">
                <a:solidFill>
                  <a:srgbClr val="3D00EA"/>
                </a:solidFill>
                <a:latin typeface="Comic Sans MS" pitchFamily="18" charset="0"/>
                <a:cs typeface="Comic Sans MS" pitchFamily="18" charset="0"/>
              </a:rPr>
              <a:t>-1</a:t>
            </a:r>
          </a:p>
          <a:p>
            <a:pPr>
              <a:lnSpc>
                <a:spcPts val="1000"/>
              </a:lnSpc>
            </a:pPr>
            <a:endParaRPr lang="en-US" altLang="zh-CN" dirty="0"/>
          </a:p>
          <a:p>
            <a:pPr>
              <a:lnSpc>
                <a:spcPts val="1000"/>
              </a:lnSpc>
            </a:pPr>
            <a:endParaRPr lang="en-US" altLang="zh-CN" dirty="0"/>
          </a:p>
          <a:p>
            <a:pPr>
              <a:lnSpc>
                <a:spcPts val="5900"/>
              </a:lnSpc>
              <a:tabLst>
                <a:tab pos="342900" algn="l"/>
                <a:tab pos="20066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纠错性</a:t>
            </a:r>
            <a:r>
              <a:rPr lang="en-US" altLang="zh-CN" sz="4002" b="1" dirty="0">
                <a:solidFill>
                  <a:srgbClr val="000000"/>
                </a:solidFill>
                <a:latin typeface="Comic Sans MS" pitchFamily="18" charset="0"/>
                <a:cs typeface="Comic Sans MS" pitchFamily="18" charset="0"/>
              </a:rPr>
              <a:t>(corrective)</a:t>
            </a:r>
            <a:r>
              <a:rPr lang="en-US" altLang="zh-CN" sz="4002" b="1" dirty="0">
                <a:solidFill>
                  <a:srgbClr val="000000"/>
                </a:solidFill>
                <a:latin typeface="å¾®è½¯éé»" pitchFamily="18" charset="0"/>
                <a:cs typeface="å¾®è½¯éé»" pitchFamily="18" charset="0"/>
              </a:rPr>
              <a:t>维护：针对</a:t>
            </a:r>
          </a:p>
          <a:p>
            <a:pPr>
              <a:lnSpc>
                <a:spcPts val="4700"/>
              </a:lnSpc>
              <a:tabLst>
                <a:tab pos="342900" algn="l"/>
                <a:tab pos="2006600" algn="l"/>
              </a:tabLst>
            </a:pPr>
            <a:r>
              <a:rPr lang="en-US" altLang="zh-CN" dirty="0"/>
              <a:t>	</a:t>
            </a:r>
            <a:r>
              <a:rPr lang="en-US" altLang="zh-CN" sz="4002" b="1" dirty="0">
                <a:solidFill>
                  <a:srgbClr val="000000"/>
                </a:solidFill>
                <a:latin typeface="å¾®è½¯éé»" pitchFamily="18" charset="0"/>
                <a:cs typeface="å¾®è½¯éé»" pitchFamily="18" charset="0"/>
              </a:rPr>
              <a:t>所发现的错误或缺陷而对软件进</a:t>
            </a:r>
          </a:p>
          <a:p>
            <a:pPr>
              <a:lnSpc>
                <a:spcPts val="4700"/>
              </a:lnSpc>
              <a:tabLst>
                <a:tab pos="342900" algn="l"/>
                <a:tab pos="2006600" algn="l"/>
              </a:tabLst>
            </a:pPr>
            <a:r>
              <a:rPr lang="en-US" altLang="zh-CN" dirty="0"/>
              <a:t>	</a:t>
            </a:r>
            <a:r>
              <a:rPr lang="en-US" altLang="zh-CN" sz="4002" b="1" dirty="0">
                <a:solidFill>
                  <a:srgbClr val="000000"/>
                </a:solidFill>
                <a:latin typeface="å¾®è½¯éé»" pitchFamily="18" charset="0"/>
                <a:cs typeface="å¾®è½¯éé»" pitchFamily="18" charset="0"/>
              </a:rPr>
              <a:t>行的修改</a:t>
            </a:r>
          </a:p>
          <a:p>
            <a:pPr>
              <a:lnSpc>
                <a:spcPts val="5800"/>
              </a:lnSpc>
              <a:tabLst>
                <a:tab pos="342900" algn="l"/>
                <a:tab pos="20066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适应性</a:t>
            </a:r>
            <a:r>
              <a:rPr lang="en-US" altLang="zh-CN" sz="4002" b="1" dirty="0">
                <a:solidFill>
                  <a:srgbClr val="000000"/>
                </a:solidFill>
                <a:latin typeface="Comic Sans MS" pitchFamily="18" charset="0"/>
                <a:cs typeface="Comic Sans MS" pitchFamily="18" charset="0"/>
              </a:rPr>
              <a:t>(adaptive)</a:t>
            </a:r>
            <a:r>
              <a:rPr lang="en-US" altLang="zh-CN" sz="4002" b="1" dirty="0">
                <a:solidFill>
                  <a:srgbClr val="000000"/>
                </a:solidFill>
                <a:latin typeface="å¾®è½¯éé»" pitchFamily="18" charset="0"/>
                <a:cs typeface="å¾®è½¯éé»" pitchFamily="18" charset="0"/>
              </a:rPr>
              <a:t>维护：为了适</a:t>
            </a:r>
          </a:p>
          <a:p>
            <a:pPr>
              <a:lnSpc>
                <a:spcPts val="4700"/>
              </a:lnSpc>
              <a:tabLst>
                <a:tab pos="342900" algn="l"/>
                <a:tab pos="2006600" algn="l"/>
              </a:tabLst>
            </a:pPr>
            <a:r>
              <a:rPr lang="en-US" altLang="zh-CN" dirty="0"/>
              <a:t>	</a:t>
            </a:r>
            <a:r>
              <a:rPr lang="en-US" altLang="zh-CN" sz="4002" b="1" dirty="0">
                <a:solidFill>
                  <a:srgbClr val="000000"/>
                </a:solidFill>
                <a:latin typeface="å¾®è½¯éé»" pitchFamily="18" charset="0"/>
                <a:cs typeface="å¾®è½¯éé»" pitchFamily="18" charset="0"/>
              </a:rPr>
              <a:t>应外部环境</a:t>
            </a:r>
            <a:r>
              <a:rPr lang="en-US" altLang="zh-CN" sz="4002" b="1" dirty="0">
                <a:solidFill>
                  <a:srgbClr val="000000"/>
                </a:solidFill>
                <a:latin typeface="Comic Sans MS" pitchFamily="18" charset="0"/>
                <a:cs typeface="Comic Sans MS" pitchFamily="18" charset="0"/>
              </a:rPr>
              <a:t>(</a:t>
            </a:r>
            <a:r>
              <a:rPr lang="en-US" altLang="zh-CN" sz="4002" b="1" dirty="0">
                <a:solidFill>
                  <a:srgbClr val="000000"/>
                </a:solidFill>
                <a:latin typeface="å¾®è½¯éé»" pitchFamily="18" charset="0"/>
                <a:cs typeface="å¾®è½¯éé»" pitchFamily="18" charset="0"/>
              </a:rPr>
              <a:t>如硬件、操作系统、</a:t>
            </a:r>
          </a:p>
          <a:p>
            <a:pPr>
              <a:lnSpc>
                <a:spcPts val="4700"/>
              </a:lnSpc>
              <a:tabLst>
                <a:tab pos="342900" algn="l"/>
                <a:tab pos="2006600" algn="l"/>
              </a:tabLst>
            </a:pPr>
            <a:r>
              <a:rPr lang="en-US" altLang="zh-CN" dirty="0"/>
              <a:t>	</a:t>
            </a:r>
            <a:r>
              <a:rPr lang="en-US" altLang="zh-CN" sz="4002" b="1" dirty="0">
                <a:solidFill>
                  <a:srgbClr val="000000"/>
                </a:solidFill>
                <a:latin typeface="å¾®è½¯éé»" pitchFamily="18" charset="0"/>
                <a:cs typeface="å¾®è½¯éé»" pitchFamily="18" charset="0"/>
              </a:rPr>
              <a:t>外部规则等</a:t>
            </a:r>
            <a:r>
              <a:rPr lang="en-US" altLang="zh-CN" sz="4002" b="1" dirty="0">
                <a:solidFill>
                  <a:srgbClr val="000000"/>
                </a:solidFill>
                <a:latin typeface="Comic Sans MS" pitchFamily="18" charset="0"/>
                <a:cs typeface="Comic Sans MS" pitchFamily="18" charset="0"/>
              </a:rPr>
              <a:t>)</a:t>
            </a:r>
            <a:r>
              <a:rPr lang="en-US" altLang="zh-CN" sz="4002" b="1" dirty="0">
                <a:solidFill>
                  <a:srgbClr val="000000"/>
                </a:solidFill>
                <a:latin typeface="å¾®è½¯éé»" pitchFamily="18" charset="0"/>
                <a:cs typeface="å¾®è½¯éé»" pitchFamily="18" charset="0"/>
              </a:rPr>
              <a:t>的变化而对软件进行</a:t>
            </a:r>
          </a:p>
          <a:p>
            <a:pPr>
              <a:lnSpc>
                <a:spcPts val="4600"/>
              </a:lnSpc>
              <a:tabLst>
                <a:tab pos="342900" algn="l"/>
                <a:tab pos="2006600" algn="l"/>
              </a:tabLst>
            </a:pPr>
            <a:r>
              <a:rPr lang="en-US" altLang="zh-CN" dirty="0"/>
              <a:t>	</a:t>
            </a:r>
            <a:r>
              <a:rPr lang="en-US" altLang="zh-CN" sz="4002" b="1" dirty="0">
                <a:solidFill>
                  <a:srgbClr val="000000"/>
                </a:solidFill>
                <a:latin typeface="å¾®è½¯éé»" pitchFamily="18" charset="0"/>
                <a:cs typeface="å¾®è½¯éé»" pitchFamily="18" charset="0"/>
              </a:rPr>
              <a:t>的修改</a:t>
            </a:r>
          </a:p>
        </p:txBody>
      </p:sp>
      <p:sp>
        <p:nvSpPr>
          <p:cNvPr id="43" name="灯片编号占位符 42">
            <a:extLst>
              <a:ext uri="{FF2B5EF4-FFF2-40B4-BE49-F238E27FC236}">
                <a16:creationId xmlns:a16="http://schemas.microsoft.com/office/drawing/2014/main" id="{7B3D335D-6386-2E49-A1BD-BA18D96F8236}"/>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463800" y="292100"/>
            <a:ext cx="4241800" cy="584200"/>
          </a:xfrm>
          <a:prstGeom prst="rect">
            <a:avLst/>
          </a:prstGeom>
          <a:noFill/>
        </p:spPr>
      </p:pic>
      <p:sp>
        <p:nvSpPr>
          <p:cNvPr id="41" name="TextBox 1"/>
          <p:cNvSpPr txBox="1"/>
          <p:nvPr/>
        </p:nvSpPr>
        <p:spPr>
          <a:xfrm>
            <a:off x="469900" y="286638"/>
            <a:ext cx="7550144" cy="6342762"/>
          </a:xfrm>
          <a:prstGeom prst="rect">
            <a:avLst/>
          </a:prstGeom>
          <a:noFill/>
        </p:spPr>
        <p:txBody>
          <a:bodyPr wrap="none" lIns="0" tIns="0" rIns="0" rtlCol="0">
            <a:spAutoFit/>
          </a:bodyPr>
          <a:lstStyle/>
          <a:p>
            <a:pPr>
              <a:lnSpc>
                <a:spcPts val="5500"/>
              </a:lnSpc>
              <a:tabLst>
                <a:tab pos="342900" algn="l"/>
                <a:tab pos="1841500" algn="l"/>
                <a:tab pos="2006600" algn="l"/>
              </a:tabLst>
            </a:pPr>
            <a:r>
              <a:rPr lang="en-US" altLang="zh-CN" dirty="0"/>
              <a:t>			</a:t>
            </a:r>
            <a:r>
              <a:rPr lang="en-US" altLang="zh-CN" sz="4002" b="1" dirty="0">
                <a:solidFill>
                  <a:srgbClr val="3D00EA"/>
                </a:solidFill>
                <a:latin typeface="å¾®è½¯éé»" pitchFamily="18" charset="0"/>
                <a:cs typeface="å¾®è½¯éé»" pitchFamily="18" charset="0"/>
              </a:rPr>
              <a:t>软件维护的类型</a:t>
            </a:r>
            <a:r>
              <a:rPr lang="en-US" altLang="zh-CN" sz="4002" b="1" dirty="0">
                <a:solidFill>
                  <a:srgbClr val="3D00EA"/>
                </a:solidFill>
                <a:latin typeface="Comic Sans MS" pitchFamily="18" charset="0"/>
                <a:cs typeface="Comic Sans MS" pitchFamily="18" charset="0"/>
              </a:rPr>
              <a:t>-2</a:t>
            </a:r>
          </a:p>
          <a:p>
            <a:pPr>
              <a:lnSpc>
                <a:spcPts val="1000"/>
              </a:lnSpc>
            </a:pPr>
            <a:endParaRPr lang="en-US" altLang="zh-CN" dirty="0"/>
          </a:p>
          <a:p>
            <a:pPr>
              <a:lnSpc>
                <a:spcPts val="1000"/>
              </a:lnSpc>
            </a:pPr>
            <a:endParaRPr lang="en-US" altLang="zh-CN" dirty="0"/>
          </a:p>
          <a:p>
            <a:pPr>
              <a:lnSpc>
                <a:spcPts val="5900"/>
              </a:lnSpc>
              <a:tabLst>
                <a:tab pos="342900" algn="l"/>
                <a:tab pos="1841500" algn="l"/>
                <a:tab pos="20066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完善性</a:t>
            </a:r>
            <a:r>
              <a:rPr lang="en-US" altLang="zh-CN" sz="4002" b="1" dirty="0">
                <a:solidFill>
                  <a:srgbClr val="000000"/>
                </a:solidFill>
                <a:latin typeface="Comic Sans MS" pitchFamily="18" charset="0"/>
                <a:cs typeface="Comic Sans MS" pitchFamily="18" charset="0"/>
              </a:rPr>
              <a:t>(perfective)</a:t>
            </a:r>
            <a:r>
              <a:rPr lang="en-US" altLang="zh-CN" sz="4002" b="1" dirty="0">
                <a:solidFill>
                  <a:srgbClr val="000000"/>
                </a:solidFill>
                <a:latin typeface="å¾®è½¯éé»" pitchFamily="18" charset="0"/>
                <a:cs typeface="å¾®è½¯éé»" pitchFamily="18" charset="0"/>
              </a:rPr>
              <a:t>维护：由于</a:t>
            </a:r>
          </a:p>
          <a:p>
            <a:pPr>
              <a:lnSpc>
                <a:spcPts val="4600"/>
              </a:lnSpc>
              <a:tabLst>
                <a:tab pos="342900" algn="l"/>
                <a:tab pos="1841500" algn="l"/>
                <a:tab pos="2006600" algn="l"/>
              </a:tabLst>
            </a:pPr>
            <a:r>
              <a:rPr lang="en-US" altLang="zh-CN" dirty="0"/>
              <a:t>	</a:t>
            </a:r>
            <a:r>
              <a:rPr lang="en-US" altLang="zh-CN" sz="4002" b="1" dirty="0">
                <a:solidFill>
                  <a:srgbClr val="000000"/>
                </a:solidFill>
                <a:latin typeface="å¾®è½¯éé»" pitchFamily="18" charset="0"/>
                <a:cs typeface="å¾®è½¯éé»" pitchFamily="18" charset="0"/>
              </a:rPr>
              <a:t>功能扩展而进行的软件修改</a:t>
            </a:r>
          </a:p>
          <a:p>
            <a:pPr>
              <a:lnSpc>
                <a:spcPts val="5800"/>
              </a:lnSpc>
              <a:tabLst>
                <a:tab pos="342900" algn="l"/>
                <a:tab pos="1841500" algn="l"/>
                <a:tab pos="20066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预防性</a:t>
            </a:r>
            <a:r>
              <a:rPr lang="en-US" altLang="zh-CN" sz="4002" b="1" dirty="0">
                <a:solidFill>
                  <a:srgbClr val="000000"/>
                </a:solidFill>
                <a:latin typeface="Comic Sans MS" pitchFamily="18" charset="0"/>
                <a:cs typeface="Comic Sans MS" pitchFamily="18" charset="0"/>
              </a:rPr>
              <a:t>(preventative)</a:t>
            </a:r>
            <a:r>
              <a:rPr lang="en-US" altLang="zh-CN" sz="4002" b="1" dirty="0">
                <a:solidFill>
                  <a:srgbClr val="000000"/>
                </a:solidFill>
                <a:latin typeface="å¾®è½¯éé»" pitchFamily="18" charset="0"/>
                <a:cs typeface="å¾®è½¯éé»" pitchFamily="18" charset="0"/>
              </a:rPr>
              <a:t>维护：面</a:t>
            </a:r>
          </a:p>
          <a:p>
            <a:pPr>
              <a:lnSpc>
                <a:spcPts val="4700"/>
              </a:lnSpc>
              <a:tabLst>
                <a:tab pos="342900" algn="l"/>
                <a:tab pos="1841500" algn="l"/>
                <a:tab pos="2006600" algn="l"/>
              </a:tabLst>
            </a:pPr>
            <a:r>
              <a:rPr lang="en-US" altLang="zh-CN" dirty="0"/>
              <a:t>	</a:t>
            </a:r>
            <a:r>
              <a:rPr lang="en-US" altLang="zh-CN" sz="4002" b="1" dirty="0">
                <a:solidFill>
                  <a:srgbClr val="000000"/>
                </a:solidFill>
                <a:latin typeface="å¾®è½¯éé»" pitchFamily="18" charset="0"/>
                <a:cs typeface="å¾®è½¯éé»" pitchFamily="18" charset="0"/>
              </a:rPr>
              <a:t>向未来的维护需要，为了提高软</a:t>
            </a:r>
          </a:p>
          <a:p>
            <a:pPr>
              <a:lnSpc>
                <a:spcPts val="4700"/>
              </a:lnSpc>
              <a:tabLst>
                <a:tab pos="342900" algn="l"/>
                <a:tab pos="1841500" algn="l"/>
                <a:tab pos="2006600" algn="l"/>
              </a:tabLst>
            </a:pPr>
            <a:r>
              <a:rPr lang="en-US" altLang="zh-CN" dirty="0"/>
              <a:t>	</a:t>
            </a:r>
            <a:r>
              <a:rPr lang="en-US" altLang="zh-CN" sz="4002" b="1" dirty="0">
                <a:solidFill>
                  <a:srgbClr val="000000"/>
                </a:solidFill>
                <a:latin typeface="å¾®è½¯éé»" pitchFamily="18" charset="0"/>
                <a:cs typeface="å¾®è½¯éé»" pitchFamily="18" charset="0"/>
              </a:rPr>
              <a:t>件的适应性和可维护性等而进行</a:t>
            </a:r>
          </a:p>
          <a:p>
            <a:pPr>
              <a:lnSpc>
                <a:spcPts val="4700"/>
              </a:lnSpc>
              <a:tabLst>
                <a:tab pos="342900" algn="l"/>
                <a:tab pos="1841500" algn="l"/>
                <a:tab pos="2006600" algn="l"/>
              </a:tabLst>
            </a:pPr>
            <a:r>
              <a:rPr lang="en-US" altLang="zh-CN" dirty="0"/>
              <a:t>	</a:t>
            </a:r>
            <a:r>
              <a:rPr lang="en-US" altLang="zh-CN" sz="4002" b="1" dirty="0">
                <a:solidFill>
                  <a:srgbClr val="000000"/>
                </a:solidFill>
                <a:latin typeface="å¾®è½¯éé»" pitchFamily="18" charset="0"/>
                <a:cs typeface="å¾®è½¯éé»" pitchFamily="18" charset="0"/>
              </a:rPr>
              <a:t>的系统优化和改进</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300"/>
              </a:lnSpc>
              <a:tabLst>
                <a:tab pos="342900" algn="l"/>
                <a:tab pos="1841500" algn="l"/>
                <a:tab pos="20066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灯片编号占位符 41">
            <a:extLst>
              <a:ext uri="{FF2B5EF4-FFF2-40B4-BE49-F238E27FC236}">
                <a16:creationId xmlns:a16="http://schemas.microsoft.com/office/drawing/2014/main" id="{5CD83095-91B5-BD45-B1F0-AFD6602DD402}"/>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568700" y="292100"/>
            <a:ext cx="2082800" cy="584200"/>
          </a:xfrm>
          <a:prstGeom prst="rect">
            <a:avLst/>
          </a:prstGeom>
          <a:noFill/>
        </p:spPr>
      </p:pic>
      <p:pic>
        <p:nvPicPr>
          <p:cNvPr id="41" name="Picture 3"/>
          <p:cNvPicPr>
            <a:picLocks noChangeAspect="1" noChangeArrowheads="1"/>
          </p:cNvPicPr>
          <p:nvPr/>
        </p:nvPicPr>
        <p:blipFill>
          <a:blip r:embed="rId3"/>
          <a:srcRect/>
          <a:stretch>
            <a:fillRect/>
          </a:stretch>
        </p:blipFill>
        <p:spPr bwMode="auto">
          <a:xfrm>
            <a:off x="495300" y="1447800"/>
            <a:ext cx="4318000" cy="6604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3" name="TextBox 1"/>
          <p:cNvSpPr txBox="1"/>
          <p:nvPr/>
        </p:nvSpPr>
        <p:spPr>
          <a:xfrm>
            <a:off x="469900" y="342900"/>
            <a:ext cx="5359400" cy="4318000"/>
          </a:xfrm>
          <a:prstGeom prst="rect">
            <a:avLst/>
          </a:prstGeom>
          <a:noFill/>
        </p:spPr>
        <p:txBody>
          <a:bodyPr wrap="none" lIns="0" tIns="0" rIns="0" rtlCol="0">
            <a:spAutoFit/>
          </a:bodyPr>
          <a:lstStyle/>
          <a:p>
            <a:pPr>
              <a:lnSpc>
                <a:spcPts val="5200"/>
              </a:lnSpc>
              <a:tabLst>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6700"/>
              </a:lnSpc>
              <a:tabLst>
                <a:tab pos="3086100" algn="l"/>
              </a:tabLst>
            </a:pPr>
            <a:r>
              <a:rPr lang="en-US" altLang="zh-CN" sz="4398" dirty="0">
                <a:solidFill>
                  <a:srgbClr val="FF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u="sng" dirty="0">
                <a:solidFill>
                  <a:srgbClr val="FF0000"/>
                </a:solidFill>
                <a:latin typeface="å¾®è½¯éé»" pitchFamily="18" charset="0"/>
                <a:cs typeface="å¾®è½¯éé»" pitchFamily="18" charset="0"/>
              </a:rPr>
              <a:t>软件工程的提出</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软件生存周期</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没有银弹</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软件工程的重要进展</a:t>
            </a:r>
          </a:p>
        </p:txBody>
      </p:sp>
      <p:sp>
        <p:nvSpPr>
          <p:cNvPr id="44" name="灯片编号占位符 43">
            <a:extLst>
              <a:ext uri="{FF2B5EF4-FFF2-40B4-BE49-F238E27FC236}">
                <a16:creationId xmlns:a16="http://schemas.microsoft.com/office/drawing/2014/main" id="{95D19CE8-AF96-3C48-8F5F-40118293D75E}"/>
              </a:ext>
            </a:extLst>
          </p:cNvPr>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276600" y="292100"/>
            <a:ext cx="2628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04800"/>
            <a:ext cx="7683500" cy="5207000"/>
          </a:xfrm>
          <a:prstGeom prst="rect">
            <a:avLst/>
          </a:prstGeom>
          <a:noFill/>
        </p:spPr>
        <p:txBody>
          <a:bodyPr wrap="none" lIns="0" tIns="0" rIns="0" rtlCol="0">
            <a:spAutoFit/>
          </a:bodyPr>
          <a:lstStyle/>
          <a:p>
            <a:pPr>
              <a:lnSpc>
                <a:spcPts val="5200"/>
              </a:lnSpc>
              <a:tabLst>
                <a:tab pos="342900" algn="l"/>
                <a:tab pos="457200" algn="l"/>
                <a:tab pos="2819400" algn="l"/>
              </a:tabLst>
            </a:pPr>
            <a:r>
              <a:rPr lang="en-US" altLang="zh-CN" dirty="0"/>
              <a:t>			</a:t>
            </a:r>
            <a:r>
              <a:rPr lang="en-US" altLang="zh-CN" sz="4002" b="1" dirty="0">
                <a:solidFill>
                  <a:srgbClr val="3D00EA"/>
                </a:solidFill>
                <a:latin typeface="å¾®è½¯éé»" pitchFamily="18" charset="0"/>
                <a:cs typeface="å¾®è½¯éé»" pitchFamily="18" charset="0"/>
              </a:rPr>
              <a:t>软件再工程</a:t>
            </a:r>
          </a:p>
          <a:p>
            <a:pPr>
              <a:lnSpc>
                <a:spcPts val="1000"/>
              </a:lnSpc>
            </a:pPr>
            <a:endParaRPr lang="en-US" altLang="zh-CN" dirty="0"/>
          </a:p>
          <a:p>
            <a:pPr>
              <a:lnSpc>
                <a:spcPts val="1000"/>
              </a:lnSpc>
            </a:pPr>
            <a:endParaRPr lang="en-US" altLang="zh-CN" dirty="0"/>
          </a:p>
          <a:p>
            <a:pPr>
              <a:lnSpc>
                <a:spcPts val="4800"/>
              </a:lnSpc>
              <a:tabLst>
                <a:tab pos="342900" algn="l"/>
                <a:tab pos="457200" algn="l"/>
                <a:tab pos="2819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软件逆向工程</a:t>
            </a:r>
          </a:p>
          <a:p>
            <a:pPr>
              <a:lnSpc>
                <a:spcPts val="3100"/>
              </a:lnSpc>
              <a:tabLst>
                <a:tab pos="342900" algn="l"/>
                <a:tab pos="457200" algn="l"/>
                <a:tab pos="2819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目标：辅助理解</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、构件抽取</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、重构分析等</a:t>
            </a:r>
          </a:p>
          <a:p>
            <a:pPr>
              <a:lnSpc>
                <a:spcPts val="3100"/>
              </a:lnSpc>
              <a:tabLst>
                <a:tab pos="342900" algn="l"/>
                <a:tab pos="457200" algn="l"/>
                <a:tab pos="2819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模型抽象：需求</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业务</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模型、设计模型等</a:t>
            </a:r>
          </a:p>
          <a:p>
            <a:pPr>
              <a:lnSpc>
                <a:spcPts val="3100"/>
              </a:lnSpc>
              <a:tabLst>
                <a:tab pos="342900" algn="l"/>
                <a:tab pos="457200" algn="l"/>
                <a:tab pos="2819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辅助分析决策：特征定位、重构分析等</a:t>
            </a:r>
          </a:p>
          <a:p>
            <a:pPr>
              <a:lnSpc>
                <a:spcPts val="3100"/>
              </a:lnSpc>
              <a:tabLst>
                <a:tab pos="342900" algn="l"/>
                <a:tab pos="457200" algn="l"/>
                <a:tab pos="2819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软件度量：设计质量度量、缺陷度量分析等</a:t>
            </a:r>
          </a:p>
          <a:p>
            <a:pPr>
              <a:lnSpc>
                <a:spcPts val="4500"/>
              </a:lnSpc>
              <a:tabLst>
                <a:tab pos="342900" algn="l"/>
                <a:tab pos="457200" algn="l"/>
                <a:tab pos="2819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重构：在不改变外部行为的前提下，对</a:t>
            </a:r>
          </a:p>
          <a:p>
            <a:pPr>
              <a:lnSpc>
                <a:spcPts val="3500"/>
              </a:lnSpc>
              <a:tabLst>
                <a:tab pos="342900" algn="l"/>
                <a:tab pos="457200" algn="l"/>
                <a:tab pos="2819400" algn="l"/>
              </a:tabLst>
            </a:pPr>
            <a:r>
              <a:rPr lang="en-US" altLang="zh-CN" dirty="0"/>
              <a:t>	</a:t>
            </a:r>
            <a:r>
              <a:rPr lang="en-US" altLang="zh-CN" sz="3402" b="1" dirty="0">
                <a:solidFill>
                  <a:srgbClr val="000000"/>
                </a:solidFill>
                <a:latin typeface="å¾®è½¯éé»" pitchFamily="18" charset="0"/>
                <a:cs typeface="å¾®è½¯éé»" pitchFamily="18" charset="0"/>
              </a:rPr>
              <a:t>于软件内部设计和实现进行优化调整</a:t>
            </a:r>
          </a:p>
          <a:p>
            <a:pPr>
              <a:lnSpc>
                <a:spcPts val="4600"/>
              </a:lnSpc>
              <a:tabLst>
                <a:tab pos="342900" algn="l"/>
                <a:tab pos="457200" algn="l"/>
                <a:tab pos="2819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正向工程：按照正向开发过程重新构造</a:t>
            </a:r>
          </a:p>
          <a:p>
            <a:pPr>
              <a:lnSpc>
                <a:spcPts val="3500"/>
              </a:lnSpc>
              <a:tabLst>
                <a:tab pos="342900" algn="l"/>
                <a:tab pos="457200" algn="l"/>
                <a:tab pos="2819400" algn="l"/>
              </a:tabLst>
            </a:pPr>
            <a:r>
              <a:rPr lang="en-US" altLang="zh-CN" dirty="0"/>
              <a:t>	</a:t>
            </a:r>
            <a:r>
              <a:rPr lang="en-US" altLang="zh-CN" sz="3402" b="1" dirty="0">
                <a:solidFill>
                  <a:srgbClr val="000000"/>
                </a:solidFill>
                <a:latin typeface="å¾®è½¯éé»" pitchFamily="18" charset="0"/>
                <a:cs typeface="å¾®è½¯éé»" pitchFamily="18" charset="0"/>
              </a:rPr>
              <a:t>目标软件系统</a:t>
            </a:r>
          </a:p>
        </p:txBody>
      </p:sp>
      <p:sp>
        <p:nvSpPr>
          <p:cNvPr id="44" name="灯片编号占位符 43">
            <a:extLst>
              <a:ext uri="{FF2B5EF4-FFF2-40B4-BE49-F238E27FC236}">
                <a16:creationId xmlns:a16="http://schemas.microsoft.com/office/drawing/2014/main" id="{6A1B390C-19C3-B345-A8B0-183D13F33FEA}"/>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3"/>
          <p:cNvSpPr/>
          <p:nvPr/>
        </p:nvSpPr>
        <p:spPr>
          <a:xfrm>
            <a:off x="38239" y="5563235"/>
            <a:ext cx="1728978" cy="1030224"/>
          </a:xfrm>
          <a:custGeom>
            <a:avLst/>
            <a:gdLst>
              <a:gd name="connsiteX0" fmla="*/ 1260348 w 1728978"/>
              <a:gd name="connsiteY0" fmla="*/ 999744 h 1030224"/>
              <a:gd name="connsiteX1" fmla="*/ 1127760 w 1728978"/>
              <a:gd name="connsiteY1" fmla="*/ 877823 h 1030224"/>
              <a:gd name="connsiteX2" fmla="*/ 1057656 w 1728978"/>
              <a:gd name="connsiteY2" fmla="*/ 377951 h 1030224"/>
              <a:gd name="connsiteX3" fmla="*/ 1699260 w 1728978"/>
              <a:gd name="connsiteY3" fmla="*/ 261365 h 1030224"/>
              <a:gd name="connsiteX4" fmla="*/ 1728978 w 1728978"/>
              <a:gd name="connsiteY4" fmla="*/ 160781 h 1030224"/>
              <a:gd name="connsiteX5" fmla="*/ 1667256 w 1728978"/>
              <a:gd name="connsiteY5" fmla="*/ 79247 h 1030224"/>
              <a:gd name="connsiteX6" fmla="*/ 1013459 w 1728978"/>
              <a:gd name="connsiteY6" fmla="*/ 166877 h 1030224"/>
              <a:gd name="connsiteX7" fmla="*/ 968501 w 1728978"/>
              <a:gd name="connsiteY7" fmla="*/ 25145 h 1030224"/>
              <a:gd name="connsiteX8" fmla="*/ 861822 w 1728978"/>
              <a:gd name="connsiteY8" fmla="*/ 0 h 1030224"/>
              <a:gd name="connsiteX9" fmla="*/ 761238 w 1728978"/>
              <a:gd name="connsiteY9" fmla="*/ 22097 h 1030224"/>
              <a:gd name="connsiteX10" fmla="*/ 705612 w 1728978"/>
              <a:gd name="connsiteY10" fmla="*/ 83819 h 1030224"/>
              <a:gd name="connsiteX11" fmla="*/ 744474 w 1728978"/>
              <a:gd name="connsiteY11" fmla="*/ 225551 h 1030224"/>
              <a:gd name="connsiteX12" fmla="*/ 524256 w 1728978"/>
              <a:gd name="connsiteY12" fmla="*/ 349757 h 1030224"/>
              <a:gd name="connsiteX13" fmla="*/ 781050 w 1728978"/>
              <a:gd name="connsiteY13" fmla="*/ 374903 h 1030224"/>
              <a:gd name="connsiteX14" fmla="*/ 883158 w 1728978"/>
              <a:gd name="connsiteY14" fmla="*/ 705612 h 1030224"/>
              <a:gd name="connsiteX15" fmla="*/ 112014 w 1728978"/>
              <a:gd name="connsiteY15" fmla="*/ 371856 h 1030224"/>
              <a:gd name="connsiteX16" fmla="*/ 36576 w 1728978"/>
              <a:gd name="connsiteY16" fmla="*/ 403859 h 1030224"/>
              <a:gd name="connsiteX17" fmla="*/ 0 w 1728978"/>
              <a:gd name="connsiteY17" fmla="*/ 504444 h 1030224"/>
              <a:gd name="connsiteX18" fmla="*/ 44196 w 1728978"/>
              <a:gd name="connsiteY18" fmla="*/ 617981 h 1030224"/>
              <a:gd name="connsiteX19" fmla="*/ 904494 w 1728978"/>
              <a:gd name="connsiteY19" fmla="*/ 1021841 h 1030224"/>
              <a:gd name="connsiteX20" fmla="*/ 1094994 w 1728978"/>
              <a:gd name="connsiteY20" fmla="*/ 996696 h 1030224"/>
              <a:gd name="connsiteX21" fmla="*/ 1247394 w 1728978"/>
              <a:gd name="connsiteY21" fmla="*/ 1030223 h 1030224"/>
              <a:gd name="connsiteX22" fmla="*/ 1260348 w 1728978"/>
              <a:gd name="connsiteY22" fmla="*/ 999744 h 10302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Lst>
            <a:rect l="l" t="t" r="r" b="b"/>
            <a:pathLst>
              <a:path w="1728978" h="1030224">
                <a:moveTo>
                  <a:pt x="1260348" y="999744"/>
                </a:moveTo>
                <a:lnTo>
                  <a:pt x="1127760" y="877823"/>
                </a:lnTo>
                <a:lnTo>
                  <a:pt x="1057656" y="377951"/>
                </a:lnTo>
                <a:lnTo>
                  <a:pt x="1699260" y="261365"/>
                </a:lnTo>
                <a:lnTo>
                  <a:pt x="1728978" y="160781"/>
                </a:lnTo>
                <a:lnTo>
                  <a:pt x="1667256" y="79247"/>
                </a:lnTo>
                <a:lnTo>
                  <a:pt x="1013459" y="166877"/>
                </a:lnTo>
                <a:lnTo>
                  <a:pt x="968501" y="25145"/>
                </a:lnTo>
                <a:lnTo>
                  <a:pt x="861822" y="0"/>
                </a:lnTo>
                <a:lnTo>
                  <a:pt x="761238" y="22097"/>
                </a:lnTo>
                <a:lnTo>
                  <a:pt x="705612" y="83819"/>
                </a:lnTo>
                <a:lnTo>
                  <a:pt x="744474" y="225551"/>
                </a:lnTo>
                <a:lnTo>
                  <a:pt x="524256" y="349757"/>
                </a:lnTo>
                <a:lnTo>
                  <a:pt x="781050" y="374903"/>
                </a:lnTo>
                <a:lnTo>
                  <a:pt x="883158" y="705612"/>
                </a:lnTo>
                <a:lnTo>
                  <a:pt x="112014" y="371856"/>
                </a:lnTo>
                <a:lnTo>
                  <a:pt x="36576" y="403859"/>
                </a:lnTo>
                <a:lnTo>
                  <a:pt x="0" y="504444"/>
                </a:lnTo>
                <a:lnTo>
                  <a:pt x="44196" y="617981"/>
                </a:lnTo>
                <a:lnTo>
                  <a:pt x="904494" y="1021841"/>
                </a:lnTo>
                <a:lnTo>
                  <a:pt x="1094994" y="996696"/>
                </a:lnTo>
                <a:lnTo>
                  <a:pt x="1247394" y="1030223"/>
                </a:lnTo>
                <a:lnTo>
                  <a:pt x="1260348" y="999744"/>
                </a:lnTo>
              </a:path>
            </a:pathLst>
          </a:custGeom>
          <a:solidFill>
            <a:srgbClr val="F9F9F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1623199" y="5685155"/>
            <a:ext cx="112776" cy="204978"/>
          </a:xfrm>
          <a:custGeom>
            <a:avLst/>
            <a:gdLst>
              <a:gd name="connsiteX0" fmla="*/ 0 w 112776"/>
              <a:gd name="connsiteY0" fmla="*/ 5334 h 204978"/>
              <a:gd name="connsiteX1" fmla="*/ 94488 w 112776"/>
              <a:gd name="connsiteY1" fmla="*/ 0 h 204978"/>
              <a:gd name="connsiteX2" fmla="*/ 112776 w 112776"/>
              <a:gd name="connsiteY2" fmla="*/ 185165 h 204978"/>
              <a:gd name="connsiteX3" fmla="*/ 6095 w 112776"/>
              <a:gd name="connsiteY3" fmla="*/ 204977 h 204978"/>
              <a:gd name="connsiteX4" fmla="*/ 0 w 112776"/>
              <a:gd name="connsiteY4" fmla="*/ 5334 h 20497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2776" h="204978">
                <a:moveTo>
                  <a:pt x="0" y="5334"/>
                </a:moveTo>
                <a:lnTo>
                  <a:pt x="94488" y="0"/>
                </a:lnTo>
                <a:lnTo>
                  <a:pt x="112776" y="185165"/>
                </a:lnTo>
                <a:lnTo>
                  <a:pt x="6095" y="204977"/>
                </a:lnTo>
                <a:lnTo>
                  <a:pt x="0" y="5334"/>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32143" y="5989955"/>
            <a:ext cx="1257300" cy="650747"/>
          </a:xfrm>
          <a:custGeom>
            <a:avLst/>
            <a:gdLst>
              <a:gd name="connsiteX0" fmla="*/ 108966 w 1257300"/>
              <a:gd name="connsiteY0" fmla="*/ 0 h 650747"/>
              <a:gd name="connsiteX1" fmla="*/ 1055370 w 1257300"/>
              <a:gd name="connsiteY1" fmla="*/ 411479 h 650747"/>
              <a:gd name="connsiteX2" fmla="*/ 1132332 w 1257300"/>
              <a:gd name="connsiteY2" fmla="*/ 505967 h 650747"/>
              <a:gd name="connsiteX3" fmla="*/ 1257300 w 1257300"/>
              <a:gd name="connsiteY3" fmla="*/ 627887 h 650747"/>
              <a:gd name="connsiteX4" fmla="*/ 1240536 w 1257300"/>
              <a:gd name="connsiteY4" fmla="*/ 650748 h 650747"/>
              <a:gd name="connsiteX5" fmla="*/ 1070610 w 1257300"/>
              <a:gd name="connsiteY5" fmla="*/ 624077 h 650747"/>
              <a:gd name="connsiteX6" fmla="*/ 907542 w 1257300"/>
              <a:gd name="connsiteY6" fmla="*/ 643127 h 650747"/>
              <a:gd name="connsiteX7" fmla="*/ 33528 w 1257300"/>
              <a:gd name="connsiteY7" fmla="*/ 236220 h 650747"/>
              <a:gd name="connsiteX8" fmla="*/ 0 w 1257300"/>
              <a:gd name="connsiteY8" fmla="*/ 118871 h 650747"/>
              <a:gd name="connsiteX9" fmla="*/ 36576 w 1257300"/>
              <a:gd name="connsiteY9" fmla="*/ 25146 h 650747"/>
              <a:gd name="connsiteX10" fmla="*/ 108966 w 1257300"/>
              <a:gd name="connsiteY10" fmla="*/ 0 h 65074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1257300" h="650747">
                <a:moveTo>
                  <a:pt x="108966" y="0"/>
                </a:moveTo>
                <a:lnTo>
                  <a:pt x="1055370" y="411479"/>
                </a:lnTo>
                <a:lnTo>
                  <a:pt x="1132332" y="505967"/>
                </a:lnTo>
                <a:lnTo>
                  <a:pt x="1257300" y="627887"/>
                </a:lnTo>
                <a:lnTo>
                  <a:pt x="1240536" y="650748"/>
                </a:lnTo>
                <a:lnTo>
                  <a:pt x="1070610" y="624077"/>
                </a:lnTo>
                <a:lnTo>
                  <a:pt x="907542" y="643127"/>
                </a:lnTo>
                <a:lnTo>
                  <a:pt x="33528" y="236220"/>
                </a:lnTo>
                <a:lnTo>
                  <a:pt x="0" y="118871"/>
                </a:lnTo>
                <a:lnTo>
                  <a:pt x="36576" y="25146"/>
                </a:lnTo>
                <a:lnTo>
                  <a:pt x="108966" y="0"/>
                </a:ln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205117" y="6044057"/>
            <a:ext cx="833628" cy="593598"/>
          </a:xfrm>
          <a:custGeom>
            <a:avLst/>
            <a:gdLst>
              <a:gd name="connsiteX0" fmla="*/ 0 w 833628"/>
              <a:gd name="connsiteY0" fmla="*/ 258317 h 593598"/>
              <a:gd name="connsiteX1" fmla="*/ 733044 w 833628"/>
              <a:gd name="connsiteY1" fmla="*/ 593598 h 593598"/>
              <a:gd name="connsiteX2" fmla="*/ 745998 w 833628"/>
              <a:gd name="connsiteY2" fmla="*/ 424433 h 593598"/>
              <a:gd name="connsiteX3" fmla="*/ 833628 w 833628"/>
              <a:gd name="connsiteY3" fmla="*/ 335279 h 593598"/>
              <a:gd name="connsiteX4" fmla="*/ 62484 w 833628"/>
              <a:gd name="connsiteY4" fmla="*/ 0 h 593598"/>
              <a:gd name="connsiteX5" fmla="*/ 0 w 833628"/>
              <a:gd name="connsiteY5" fmla="*/ 100583 h 593598"/>
              <a:gd name="connsiteX6" fmla="*/ 0 w 833628"/>
              <a:gd name="connsiteY6" fmla="*/ 258317 h 5935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833628" h="593598">
                <a:moveTo>
                  <a:pt x="0" y="258317"/>
                </a:moveTo>
                <a:lnTo>
                  <a:pt x="733044" y="593598"/>
                </a:lnTo>
                <a:lnTo>
                  <a:pt x="745998" y="424433"/>
                </a:lnTo>
                <a:lnTo>
                  <a:pt x="833628" y="335279"/>
                </a:lnTo>
                <a:lnTo>
                  <a:pt x="62484" y="0"/>
                </a:lnTo>
                <a:lnTo>
                  <a:pt x="0" y="100583"/>
                </a:lnTo>
                <a:lnTo>
                  <a:pt x="0" y="258317"/>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770521" y="5605907"/>
            <a:ext cx="214122" cy="192023"/>
          </a:xfrm>
          <a:custGeom>
            <a:avLst/>
            <a:gdLst>
              <a:gd name="connsiteX0" fmla="*/ 0 w 214122"/>
              <a:gd name="connsiteY0" fmla="*/ 22097 h 192023"/>
              <a:gd name="connsiteX1" fmla="*/ 125730 w 214122"/>
              <a:gd name="connsiteY1" fmla="*/ 0 h 192023"/>
              <a:gd name="connsiteX2" fmla="*/ 197358 w 214122"/>
              <a:gd name="connsiteY2" fmla="*/ 28194 h 192023"/>
              <a:gd name="connsiteX3" fmla="*/ 214122 w 214122"/>
              <a:gd name="connsiteY3" fmla="*/ 110489 h 192023"/>
              <a:gd name="connsiteX4" fmla="*/ 128777 w 214122"/>
              <a:gd name="connsiteY4" fmla="*/ 116585 h 192023"/>
              <a:gd name="connsiteX5" fmla="*/ 25145 w 214122"/>
              <a:gd name="connsiteY5" fmla="*/ 192023 h 192023"/>
              <a:gd name="connsiteX6" fmla="*/ 0 w 214122"/>
              <a:gd name="connsiteY6" fmla="*/ 22097 h 19202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14122" h="192023">
                <a:moveTo>
                  <a:pt x="0" y="22097"/>
                </a:moveTo>
                <a:lnTo>
                  <a:pt x="125730" y="0"/>
                </a:lnTo>
                <a:lnTo>
                  <a:pt x="197358" y="28194"/>
                </a:lnTo>
                <a:lnTo>
                  <a:pt x="214122" y="110489"/>
                </a:lnTo>
                <a:lnTo>
                  <a:pt x="128777" y="116585"/>
                </a:lnTo>
                <a:lnTo>
                  <a:pt x="25145" y="192023"/>
                </a:lnTo>
                <a:lnTo>
                  <a:pt x="0" y="22097"/>
                </a:lnTo>
              </a:path>
            </a:pathLst>
          </a:custGeom>
          <a:solidFill>
            <a:srgbClr val="00B2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1018171" y="6607175"/>
            <a:ext cx="120396" cy="178307"/>
          </a:xfrm>
          <a:custGeom>
            <a:avLst/>
            <a:gdLst>
              <a:gd name="connsiteX0" fmla="*/ 120396 w 120396"/>
              <a:gd name="connsiteY0" fmla="*/ 3809 h 178307"/>
              <a:gd name="connsiteX1" fmla="*/ 120396 w 120396"/>
              <a:gd name="connsiteY1" fmla="*/ 178307 h 178307"/>
              <a:gd name="connsiteX2" fmla="*/ 0 w 120396"/>
              <a:gd name="connsiteY2" fmla="*/ 6857 h 178307"/>
              <a:gd name="connsiteX3" fmla="*/ 57150 w 120396"/>
              <a:gd name="connsiteY3" fmla="*/ 0 h 178307"/>
              <a:gd name="connsiteX4" fmla="*/ 120396 w 120396"/>
              <a:gd name="connsiteY4" fmla="*/ 3809 h 17830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0396" h="178307">
                <a:moveTo>
                  <a:pt x="120396" y="3809"/>
                </a:moveTo>
                <a:lnTo>
                  <a:pt x="120396" y="178307"/>
                </a:lnTo>
                <a:lnTo>
                  <a:pt x="0" y="6857"/>
                </a:lnTo>
                <a:lnTo>
                  <a:pt x="57150" y="0"/>
                </a:lnTo>
                <a:lnTo>
                  <a:pt x="120396" y="3809"/>
                </a:lnTo>
              </a:path>
            </a:pathLst>
          </a:custGeom>
          <a:solidFill>
            <a:srgbClr val="00B2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
          <p:cNvSpPr/>
          <p:nvPr/>
        </p:nvSpPr>
        <p:spPr>
          <a:xfrm>
            <a:off x="800239" y="5724779"/>
            <a:ext cx="307086" cy="608076"/>
          </a:xfrm>
          <a:custGeom>
            <a:avLst/>
            <a:gdLst>
              <a:gd name="connsiteX0" fmla="*/ 0 w 307086"/>
              <a:gd name="connsiteY0" fmla="*/ 64008 h 608076"/>
              <a:gd name="connsiteX1" fmla="*/ 69341 w 307086"/>
              <a:gd name="connsiteY1" fmla="*/ 0 h 608076"/>
              <a:gd name="connsiteX2" fmla="*/ 184403 w 307086"/>
              <a:gd name="connsiteY2" fmla="*/ 4572 h 608076"/>
              <a:gd name="connsiteX3" fmla="*/ 307086 w 307086"/>
              <a:gd name="connsiteY3" fmla="*/ 608076 h 608076"/>
              <a:gd name="connsiteX4" fmla="*/ 221741 w 307086"/>
              <a:gd name="connsiteY4" fmla="*/ 573023 h 608076"/>
              <a:gd name="connsiteX5" fmla="*/ 121158 w 307086"/>
              <a:gd name="connsiteY5" fmla="*/ 538734 h 608076"/>
              <a:gd name="connsiteX6" fmla="*/ 0 w 307086"/>
              <a:gd name="connsiteY6" fmla="*/ 64008 h 608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7086" h="608076">
                <a:moveTo>
                  <a:pt x="0" y="64008"/>
                </a:moveTo>
                <a:lnTo>
                  <a:pt x="69341" y="0"/>
                </a:lnTo>
                <a:lnTo>
                  <a:pt x="184403" y="4572"/>
                </a:lnTo>
                <a:lnTo>
                  <a:pt x="307086" y="608076"/>
                </a:lnTo>
                <a:lnTo>
                  <a:pt x="221741" y="573023"/>
                </a:lnTo>
                <a:lnTo>
                  <a:pt x="121158" y="538734"/>
                </a:lnTo>
                <a:lnTo>
                  <a:pt x="0" y="64008"/>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
          <p:cNvSpPr/>
          <p:nvPr/>
        </p:nvSpPr>
        <p:spPr>
          <a:xfrm>
            <a:off x="1060843" y="5698109"/>
            <a:ext cx="577596" cy="275843"/>
          </a:xfrm>
          <a:custGeom>
            <a:avLst/>
            <a:gdLst>
              <a:gd name="connsiteX0" fmla="*/ 549402 w 577596"/>
              <a:gd name="connsiteY0" fmla="*/ 0 h 275843"/>
              <a:gd name="connsiteX1" fmla="*/ 0 w 577596"/>
              <a:gd name="connsiteY1" fmla="*/ 83819 h 275843"/>
              <a:gd name="connsiteX2" fmla="*/ 22098 w 577596"/>
              <a:gd name="connsiteY2" fmla="*/ 275843 h 275843"/>
              <a:gd name="connsiteX3" fmla="*/ 567690 w 577596"/>
              <a:gd name="connsiteY3" fmla="*/ 188213 h 275843"/>
              <a:gd name="connsiteX4" fmla="*/ 577596 w 577596"/>
              <a:gd name="connsiteY4" fmla="*/ 33527 h 275843"/>
              <a:gd name="connsiteX5" fmla="*/ 549402 w 577596"/>
              <a:gd name="connsiteY5" fmla="*/ 0 h 27584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Lst>
            <a:rect l="l" t="t" r="r" b="b"/>
            <a:pathLst>
              <a:path w="577596" h="275843">
                <a:moveTo>
                  <a:pt x="549402" y="0"/>
                </a:moveTo>
                <a:lnTo>
                  <a:pt x="0" y="83819"/>
                </a:lnTo>
                <a:lnTo>
                  <a:pt x="22098" y="275843"/>
                </a:lnTo>
                <a:lnTo>
                  <a:pt x="567690" y="188213"/>
                </a:lnTo>
                <a:lnTo>
                  <a:pt x="577596" y="33527"/>
                </a:lnTo>
                <a:lnTo>
                  <a:pt x="549402"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3"/>
          <p:cNvSpPr/>
          <p:nvPr/>
        </p:nvSpPr>
        <p:spPr>
          <a:xfrm>
            <a:off x="551065" y="5861177"/>
            <a:ext cx="247650" cy="106679"/>
          </a:xfrm>
          <a:custGeom>
            <a:avLst/>
            <a:gdLst>
              <a:gd name="connsiteX0" fmla="*/ 216408 w 247650"/>
              <a:gd name="connsiteY0" fmla="*/ 0 h 106679"/>
              <a:gd name="connsiteX1" fmla="*/ 0 w 247650"/>
              <a:gd name="connsiteY1" fmla="*/ 61721 h 106679"/>
              <a:gd name="connsiteX2" fmla="*/ 247650 w 247650"/>
              <a:gd name="connsiteY2" fmla="*/ 106679 h 106679"/>
              <a:gd name="connsiteX3" fmla="*/ 216408 w 247650"/>
              <a:gd name="connsiteY3" fmla="*/ 0 h 106679"/>
            </a:gdLst>
            <a:ahLst/>
            <a:cxnLst>
              <a:cxn ang="0">
                <a:pos x="connsiteX0" y="connsiteY0"/>
              </a:cxn>
              <a:cxn ang="1">
                <a:pos x="connsiteX1" y="connsiteY1"/>
              </a:cxn>
              <a:cxn ang="2">
                <a:pos x="connsiteX2" y="connsiteY2"/>
              </a:cxn>
              <a:cxn ang="3">
                <a:pos x="connsiteX3" y="connsiteY3"/>
              </a:cxn>
            </a:cxnLst>
            <a:rect l="l" t="t" r="r" b="b"/>
            <a:pathLst>
              <a:path w="247650" h="106679">
                <a:moveTo>
                  <a:pt x="216408" y="0"/>
                </a:moveTo>
                <a:lnTo>
                  <a:pt x="0" y="61721"/>
                </a:lnTo>
                <a:lnTo>
                  <a:pt x="247650" y="106679"/>
                </a:lnTo>
                <a:lnTo>
                  <a:pt x="216408" y="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792619" y="5692775"/>
            <a:ext cx="249174" cy="138684"/>
          </a:xfrm>
          <a:custGeom>
            <a:avLst/>
            <a:gdLst>
              <a:gd name="connsiteX0" fmla="*/ 0 w 249174"/>
              <a:gd name="connsiteY0" fmla="*/ 84582 h 138684"/>
              <a:gd name="connsiteX1" fmla="*/ 90677 w 249174"/>
              <a:gd name="connsiteY1" fmla="*/ 8382 h 138684"/>
              <a:gd name="connsiteX2" fmla="*/ 169925 w 249174"/>
              <a:gd name="connsiteY2" fmla="*/ 0 h 138684"/>
              <a:gd name="connsiteX3" fmla="*/ 232410 w 249174"/>
              <a:gd name="connsiteY3" fmla="*/ 21335 h 138684"/>
              <a:gd name="connsiteX4" fmla="*/ 249174 w 249174"/>
              <a:gd name="connsiteY4" fmla="*/ 72390 h 138684"/>
              <a:gd name="connsiteX5" fmla="*/ 133350 w 249174"/>
              <a:gd name="connsiteY5" fmla="*/ 53340 h 138684"/>
              <a:gd name="connsiteX6" fmla="*/ 58674 w 249174"/>
              <a:gd name="connsiteY6" fmla="*/ 80010 h 138684"/>
              <a:gd name="connsiteX7" fmla="*/ 10668 w 249174"/>
              <a:gd name="connsiteY7" fmla="*/ 138684 h 138684"/>
              <a:gd name="connsiteX8" fmla="*/ 0 w 249174"/>
              <a:gd name="connsiteY8" fmla="*/ 84582 h 13868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49174" h="138684">
                <a:moveTo>
                  <a:pt x="0" y="84582"/>
                </a:moveTo>
                <a:lnTo>
                  <a:pt x="90677" y="8382"/>
                </a:lnTo>
                <a:lnTo>
                  <a:pt x="169925" y="0"/>
                </a:lnTo>
                <a:lnTo>
                  <a:pt x="232410" y="21335"/>
                </a:lnTo>
                <a:lnTo>
                  <a:pt x="249174" y="72390"/>
                </a:lnTo>
                <a:lnTo>
                  <a:pt x="133350" y="53340"/>
                </a:lnTo>
                <a:lnTo>
                  <a:pt x="58674" y="80010"/>
                </a:lnTo>
                <a:lnTo>
                  <a:pt x="10668" y="138684"/>
                </a:lnTo>
                <a:lnTo>
                  <a:pt x="0" y="8458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3"/>
          <p:cNvSpPr/>
          <p:nvPr/>
        </p:nvSpPr>
        <p:spPr>
          <a:xfrm>
            <a:off x="1009789" y="6566027"/>
            <a:ext cx="182880" cy="211073"/>
          </a:xfrm>
          <a:custGeom>
            <a:avLst/>
            <a:gdLst>
              <a:gd name="connsiteX0" fmla="*/ 0 w 182880"/>
              <a:gd name="connsiteY0" fmla="*/ 32004 h 211073"/>
              <a:gd name="connsiteX1" fmla="*/ 127253 w 182880"/>
              <a:gd name="connsiteY1" fmla="*/ 211073 h 211073"/>
              <a:gd name="connsiteX2" fmla="*/ 182880 w 182880"/>
              <a:gd name="connsiteY2" fmla="*/ 199643 h 211073"/>
              <a:gd name="connsiteX3" fmla="*/ 177546 w 182880"/>
              <a:gd name="connsiteY3" fmla="*/ 13716 h 211073"/>
              <a:gd name="connsiteX4" fmla="*/ 131825 w 182880"/>
              <a:gd name="connsiteY4" fmla="*/ 0 h 211073"/>
              <a:gd name="connsiteX5" fmla="*/ 142494 w 182880"/>
              <a:gd name="connsiteY5" fmla="*/ 156209 h 211073"/>
              <a:gd name="connsiteX6" fmla="*/ 56388 w 182880"/>
              <a:gd name="connsiteY6" fmla="*/ 3047 h 211073"/>
              <a:gd name="connsiteX7" fmla="*/ 0 w 182880"/>
              <a:gd name="connsiteY7" fmla="*/ 32004 h 21107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82880" h="211073">
                <a:moveTo>
                  <a:pt x="0" y="32004"/>
                </a:moveTo>
                <a:lnTo>
                  <a:pt x="127253" y="211073"/>
                </a:lnTo>
                <a:lnTo>
                  <a:pt x="182880" y="199643"/>
                </a:lnTo>
                <a:lnTo>
                  <a:pt x="177546" y="13716"/>
                </a:lnTo>
                <a:lnTo>
                  <a:pt x="131825" y="0"/>
                </a:lnTo>
                <a:lnTo>
                  <a:pt x="142494" y="156209"/>
                </a:lnTo>
                <a:lnTo>
                  <a:pt x="56388" y="3047"/>
                </a:lnTo>
                <a:lnTo>
                  <a:pt x="0" y="3200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1594243" y="5653151"/>
            <a:ext cx="68580" cy="185928"/>
          </a:xfrm>
          <a:custGeom>
            <a:avLst/>
            <a:gdLst>
              <a:gd name="connsiteX0" fmla="*/ 0 w 68580"/>
              <a:gd name="connsiteY0" fmla="*/ 15240 h 185928"/>
              <a:gd name="connsiteX1" fmla="*/ 28194 w 68580"/>
              <a:gd name="connsiteY1" fmla="*/ 73914 h 185928"/>
              <a:gd name="connsiteX2" fmla="*/ 34289 w 68580"/>
              <a:gd name="connsiteY2" fmla="*/ 122682 h 185928"/>
              <a:gd name="connsiteX3" fmla="*/ 21336 w 68580"/>
              <a:gd name="connsiteY3" fmla="*/ 185927 h 185928"/>
              <a:gd name="connsiteX4" fmla="*/ 63245 w 68580"/>
              <a:gd name="connsiteY4" fmla="*/ 174497 h 185928"/>
              <a:gd name="connsiteX5" fmla="*/ 68579 w 68580"/>
              <a:gd name="connsiteY5" fmla="*/ 92202 h 185928"/>
              <a:gd name="connsiteX6" fmla="*/ 36576 w 68580"/>
              <a:gd name="connsiteY6" fmla="*/ 0 h 185928"/>
              <a:gd name="connsiteX7" fmla="*/ 0 w 68580"/>
              <a:gd name="connsiteY7" fmla="*/ 15240 h 1859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8580" h="185928">
                <a:moveTo>
                  <a:pt x="0" y="15240"/>
                </a:moveTo>
                <a:lnTo>
                  <a:pt x="28194" y="73914"/>
                </a:lnTo>
                <a:lnTo>
                  <a:pt x="34289" y="122682"/>
                </a:lnTo>
                <a:lnTo>
                  <a:pt x="21336" y="185927"/>
                </a:lnTo>
                <a:lnTo>
                  <a:pt x="63245" y="174497"/>
                </a:lnTo>
                <a:lnTo>
                  <a:pt x="68579" y="92202"/>
                </a:lnTo>
                <a:lnTo>
                  <a:pt x="36576" y="0"/>
                </a:lnTo>
                <a:lnTo>
                  <a:pt x="0" y="1524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3"/>
          <p:cNvSpPr/>
          <p:nvPr/>
        </p:nvSpPr>
        <p:spPr>
          <a:xfrm>
            <a:off x="121297" y="5922899"/>
            <a:ext cx="944117" cy="397002"/>
          </a:xfrm>
          <a:custGeom>
            <a:avLst/>
            <a:gdLst>
              <a:gd name="connsiteX0" fmla="*/ 79248 w 944117"/>
              <a:gd name="connsiteY0" fmla="*/ 0 h 397002"/>
              <a:gd name="connsiteX1" fmla="*/ 944117 w 944117"/>
              <a:gd name="connsiteY1" fmla="*/ 389382 h 397002"/>
              <a:gd name="connsiteX2" fmla="*/ 854201 w 944117"/>
              <a:gd name="connsiteY2" fmla="*/ 397002 h 397002"/>
              <a:gd name="connsiteX3" fmla="*/ 0 w 944117"/>
              <a:gd name="connsiteY3" fmla="*/ 22097 h 397002"/>
              <a:gd name="connsiteX4" fmla="*/ 79248 w 944117"/>
              <a:gd name="connsiteY4" fmla="*/ 0 h 3970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44117" h="397002">
                <a:moveTo>
                  <a:pt x="79248" y="0"/>
                </a:moveTo>
                <a:lnTo>
                  <a:pt x="944117" y="389382"/>
                </a:lnTo>
                <a:lnTo>
                  <a:pt x="854201" y="397002"/>
                </a:lnTo>
                <a:lnTo>
                  <a:pt x="0" y="22097"/>
                </a:lnTo>
                <a:lnTo>
                  <a:pt x="79248"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413143" y="6167501"/>
            <a:ext cx="387096" cy="235457"/>
          </a:xfrm>
          <a:custGeom>
            <a:avLst/>
            <a:gdLst>
              <a:gd name="connsiteX0" fmla="*/ 11430 w 387096"/>
              <a:gd name="connsiteY0" fmla="*/ 27432 h 235457"/>
              <a:gd name="connsiteX1" fmla="*/ 126492 w 387096"/>
              <a:gd name="connsiteY1" fmla="*/ 52577 h 235457"/>
              <a:gd name="connsiteX2" fmla="*/ 256794 w 387096"/>
              <a:gd name="connsiteY2" fmla="*/ 108965 h 235457"/>
              <a:gd name="connsiteX3" fmla="*/ 348996 w 387096"/>
              <a:gd name="connsiteY3" fmla="*/ 192785 h 235457"/>
              <a:gd name="connsiteX4" fmla="*/ 258318 w 387096"/>
              <a:gd name="connsiteY4" fmla="*/ 182879 h 235457"/>
              <a:gd name="connsiteX5" fmla="*/ 110490 w 387096"/>
              <a:gd name="connsiteY5" fmla="*/ 115823 h 235457"/>
              <a:gd name="connsiteX6" fmla="*/ 39624 w 387096"/>
              <a:gd name="connsiteY6" fmla="*/ 64007 h 235457"/>
              <a:gd name="connsiteX7" fmla="*/ 84582 w 387096"/>
              <a:gd name="connsiteY7" fmla="*/ 129539 h 235457"/>
              <a:gd name="connsiteX8" fmla="*/ 215646 w 387096"/>
              <a:gd name="connsiteY8" fmla="*/ 214883 h 235457"/>
              <a:gd name="connsiteX9" fmla="*/ 369570 w 387096"/>
              <a:gd name="connsiteY9" fmla="*/ 235457 h 235457"/>
              <a:gd name="connsiteX10" fmla="*/ 387096 w 387096"/>
              <a:gd name="connsiteY10" fmla="*/ 178307 h 235457"/>
              <a:gd name="connsiteX11" fmla="*/ 312420 w 387096"/>
              <a:gd name="connsiteY11" fmla="*/ 95250 h 235457"/>
              <a:gd name="connsiteX12" fmla="*/ 134874 w 387096"/>
              <a:gd name="connsiteY12" fmla="*/ 13715 h 235457"/>
              <a:gd name="connsiteX13" fmla="*/ 0 w 387096"/>
              <a:gd name="connsiteY13" fmla="*/ 0 h 235457"/>
              <a:gd name="connsiteX14" fmla="*/ 11430 w 387096"/>
              <a:gd name="connsiteY14" fmla="*/ 27432 h 23545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Lst>
            <a:rect l="l" t="t" r="r" b="b"/>
            <a:pathLst>
              <a:path w="387096" h="235457">
                <a:moveTo>
                  <a:pt x="11430" y="27432"/>
                </a:moveTo>
                <a:lnTo>
                  <a:pt x="126492" y="52577"/>
                </a:lnTo>
                <a:lnTo>
                  <a:pt x="256794" y="108965"/>
                </a:lnTo>
                <a:lnTo>
                  <a:pt x="348996" y="192785"/>
                </a:lnTo>
                <a:lnTo>
                  <a:pt x="258318" y="182879"/>
                </a:lnTo>
                <a:lnTo>
                  <a:pt x="110490" y="115823"/>
                </a:lnTo>
                <a:lnTo>
                  <a:pt x="39624" y="64007"/>
                </a:lnTo>
                <a:lnTo>
                  <a:pt x="84582" y="129539"/>
                </a:lnTo>
                <a:lnTo>
                  <a:pt x="215646" y="214883"/>
                </a:lnTo>
                <a:lnTo>
                  <a:pt x="369570" y="235457"/>
                </a:lnTo>
                <a:lnTo>
                  <a:pt x="387096" y="178307"/>
                </a:lnTo>
                <a:lnTo>
                  <a:pt x="312420" y="95250"/>
                </a:lnTo>
                <a:lnTo>
                  <a:pt x="134874" y="13715"/>
                </a:lnTo>
                <a:lnTo>
                  <a:pt x="0" y="0"/>
                </a:lnTo>
                <a:lnTo>
                  <a:pt x="11430" y="2743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897775" y="5840603"/>
            <a:ext cx="169164" cy="377951"/>
          </a:xfrm>
          <a:custGeom>
            <a:avLst/>
            <a:gdLst>
              <a:gd name="connsiteX0" fmla="*/ 19050 w 169164"/>
              <a:gd name="connsiteY0" fmla="*/ 0 h 377951"/>
              <a:gd name="connsiteX1" fmla="*/ 72389 w 169164"/>
              <a:gd name="connsiteY1" fmla="*/ 19811 h 377951"/>
              <a:gd name="connsiteX2" fmla="*/ 63246 w 169164"/>
              <a:gd name="connsiteY2" fmla="*/ 151637 h 377951"/>
              <a:gd name="connsiteX3" fmla="*/ 83819 w 169164"/>
              <a:gd name="connsiteY3" fmla="*/ 258317 h 377951"/>
              <a:gd name="connsiteX4" fmla="*/ 169164 w 169164"/>
              <a:gd name="connsiteY4" fmla="*/ 356615 h 377951"/>
              <a:gd name="connsiteX5" fmla="*/ 76961 w 169164"/>
              <a:gd name="connsiteY5" fmla="*/ 377951 h 377951"/>
              <a:gd name="connsiteX6" fmla="*/ 23622 w 169164"/>
              <a:gd name="connsiteY6" fmla="*/ 272033 h 377951"/>
              <a:gd name="connsiteX7" fmla="*/ 0 w 169164"/>
              <a:gd name="connsiteY7" fmla="*/ 44957 h 377951"/>
              <a:gd name="connsiteX8" fmla="*/ 19050 w 169164"/>
              <a:gd name="connsiteY8" fmla="*/ 0 h 3779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169164" h="377951">
                <a:moveTo>
                  <a:pt x="19050" y="0"/>
                </a:moveTo>
                <a:lnTo>
                  <a:pt x="72389" y="19811"/>
                </a:lnTo>
                <a:lnTo>
                  <a:pt x="63246" y="151637"/>
                </a:lnTo>
                <a:lnTo>
                  <a:pt x="83819" y="258317"/>
                </a:lnTo>
                <a:lnTo>
                  <a:pt x="169164" y="356615"/>
                </a:lnTo>
                <a:lnTo>
                  <a:pt x="76961" y="377951"/>
                </a:lnTo>
                <a:lnTo>
                  <a:pt x="23622" y="272033"/>
                </a:lnTo>
                <a:lnTo>
                  <a:pt x="0" y="44957"/>
                </a:lnTo>
                <a:lnTo>
                  <a:pt x="1905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1062367" y="6425057"/>
            <a:ext cx="118872" cy="137922"/>
          </a:xfrm>
          <a:custGeom>
            <a:avLst/>
            <a:gdLst>
              <a:gd name="connsiteX0" fmla="*/ 87630 w 118872"/>
              <a:gd name="connsiteY0" fmla="*/ 0 h 137922"/>
              <a:gd name="connsiteX1" fmla="*/ 32004 w 118872"/>
              <a:gd name="connsiteY1" fmla="*/ 52578 h 137922"/>
              <a:gd name="connsiteX2" fmla="*/ 0 w 118872"/>
              <a:gd name="connsiteY2" fmla="*/ 137922 h 137922"/>
              <a:gd name="connsiteX3" fmla="*/ 64008 w 118872"/>
              <a:gd name="connsiteY3" fmla="*/ 127253 h 137922"/>
              <a:gd name="connsiteX4" fmla="*/ 82296 w 118872"/>
              <a:gd name="connsiteY4" fmla="*/ 67055 h 137922"/>
              <a:gd name="connsiteX5" fmla="*/ 118872 w 118872"/>
              <a:gd name="connsiteY5" fmla="*/ 21335 h 137922"/>
              <a:gd name="connsiteX6" fmla="*/ 87630 w 118872"/>
              <a:gd name="connsiteY6" fmla="*/ 0 h 137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18872" h="137922">
                <a:moveTo>
                  <a:pt x="87630" y="0"/>
                </a:moveTo>
                <a:lnTo>
                  <a:pt x="32004" y="52578"/>
                </a:lnTo>
                <a:lnTo>
                  <a:pt x="0" y="137922"/>
                </a:lnTo>
                <a:lnTo>
                  <a:pt x="64008" y="127253"/>
                </a:lnTo>
                <a:lnTo>
                  <a:pt x="82296" y="67055"/>
                </a:lnTo>
                <a:lnTo>
                  <a:pt x="118872" y="21335"/>
                </a:lnTo>
                <a:lnTo>
                  <a:pt x="8763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8521" y="5916803"/>
            <a:ext cx="1336548" cy="698754"/>
          </a:xfrm>
          <a:custGeom>
            <a:avLst/>
            <a:gdLst>
              <a:gd name="connsiteX0" fmla="*/ 123444 w 1336548"/>
              <a:gd name="connsiteY0" fmla="*/ 0 h 698754"/>
              <a:gd name="connsiteX1" fmla="*/ 50292 w 1336548"/>
              <a:gd name="connsiteY1" fmla="*/ 41147 h 698754"/>
              <a:gd name="connsiteX2" fmla="*/ 0 w 1336548"/>
              <a:gd name="connsiteY2" fmla="*/ 165353 h 698754"/>
              <a:gd name="connsiteX3" fmla="*/ 53339 w 1336548"/>
              <a:gd name="connsiteY3" fmla="*/ 284225 h 698754"/>
              <a:gd name="connsiteX4" fmla="*/ 938022 w 1336548"/>
              <a:gd name="connsiteY4" fmla="*/ 688085 h 698754"/>
              <a:gd name="connsiteX5" fmla="*/ 1128522 w 1336548"/>
              <a:gd name="connsiteY5" fmla="*/ 662940 h 698754"/>
              <a:gd name="connsiteX6" fmla="*/ 1282446 w 1336548"/>
              <a:gd name="connsiteY6" fmla="*/ 698753 h 698754"/>
              <a:gd name="connsiteX7" fmla="*/ 1336548 w 1336548"/>
              <a:gd name="connsiteY7" fmla="*/ 641603 h 698754"/>
              <a:gd name="connsiteX8" fmla="*/ 1191768 w 1336548"/>
              <a:gd name="connsiteY8" fmla="*/ 527303 h 698754"/>
              <a:gd name="connsiteX9" fmla="*/ 1133094 w 1336548"/>
              <a:gd name="connsiteY9" fmla="*/ 406145 h 698754"/>
              <a:gd name="connsiteX10" fmla="*/ 1086612 w 1336548"/>
              <a:gd name="connsiteY10" fmla="*/ 418337 h 698754"/>
              <a:gd name="connsiteX11" fmla="*/ 1142238 w 1336548"/>
              <a:gd name="connsiteY11" fmla="*/ 527303 h 698754"/>
              <a:gd name="connsiteX12" fmla="*/ 1252728 w 1336548"/>
              <a:gd name="connsiteY12" fmla="*/ 643128 h 698754"/>
              <a:gd name="connsiteX13" fmla="*/ 1121664 w 1336548"/>
              <a:gd name="connsiteY13" fmla="*/ 624840 h 698754"/>
              <a:gd name="connsiteX14" fmla="*/ 967740 w 1336548"/>
              <a:gd name="connsiteY14" fmla="*/ 646176 h 698754"/>
              <a:gd name="connsiteX15" fmla="*/ 995934 w 1336548"/>
              <a:gd name="connsiteY15" fmla="*/ 515873 h 698754"/>
              <a:gd name="connsiteX16" fmla="*/ 1062228 w 1336548"/>
              <a:gd name="connsiteY16" fmla="*/ 427481 h 698754"/>
              <a:gd name="connsiteX17" fmla="*/ 985266 w 1336548"/>
              <a:gd name="connsiteY17" fmla="*/ 438150 h 698754"/>
              <a:gd name="connsiteX18" fmla="*/ 924306 w 1336548"/>
              <a:gd name="connsiteY18" fmla="*/ 522731 h 698754"/>
              <a:gd name="connsiteX19" fmla="*/ 903732 w 1336548"/>
              <a:gd name="connsiteY19" fmla="*/ 627888 h 698754"/>
              <a:gd name="connsiteX20" fmla="*/ 84582 w 1336548"/>
              <a:gd name="connsiteY20" fmla="*/ 246125 h 698754"/>
              <a:gd name="connsiteX21" fmla="*/ 63246 w 1336548"/>
              <a:gd name="connsiteY21" fmla="*/ 170687 h 698754"/>
              <a:gd name="connsiteX22" fmla="*/ 81533 w 1336548"/>
              <a:gd name="connsiteY22" fmla="*/ 75437 h 698754"/>
              <a:gd name="connsiteX23" fmla="*/ 172212 w 1336548"/>
              <a:gd name="connsiteY23" fmla="*/ 0 h 698754"/>
              <a:gd name="connsiteX24" fmla="*/ 123444 w 1336548"/>
              <a:gd name="connsiteY24" fmla="*/ 0 h 69875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Lst>
            <a:rect l="l" t="t" r="r" b="b"/>
            <a:pathLst>
              <a:path w="1336548" h="698754">
                <a:moveTo>
                  <a:pt x="123444" y="0"/>
                </a:moveTo>
                <a:lnTo>
                  <a:pt x="50292" y="41147"/>
                </a:lnTo>
                <a:lnTo>
                  <a:pt x="0" y="165353"/>
                </a:lnTo>
                <a:lnTo>
                  <a:pt x="53339" y="284225"/>
                </a:lnTo>
                <a:lnTo>
                  <a:pt x="938022" y="688085"/>
                </a:lnTo>
                <a:lnTo>
                  <a:pt x="1128522" y="662940"/>
                </a:lnTo>
                <a:lnTo>
                  <a:pt x="1282446" y="698753"/>
                </a:lnTo>
                <a:lnTo>
                  <a:pt x="1336548" y="641603"/>
                </a:lnTo>
                <a:lnTo>
                  <a:pt x="1191768" y="527303"/>
                </a:lnTo>
                <a:lnTo>
                  <a:pt x="1133094" y="406145"/>
                </a:lnTo>
                <a:lnTo>
                  <a:pt x="1086612" y="418337"/>
                </a:lnTo>
                <a:lnTo>
                  <a:pt x="1142238" y="527303"/>
                </a:lnTo>
                <a:lnTo>
                  <a:pt x="1252728" y="643128"/>
                </a:lnTo>
                <a:lnTo>
                  <a:pt x="1121664" y="624840"/>
                </a:lnTo>
                <a:lnTo>
                  <a:pt x="967740" y="646176"/>
                </a:lnTo>
                <a:lnTo>
                  <a:pt x="995934" y="515873"/>
                </a:lnTo>
                <a:lnTo>
                  <a:pt x="1062228" y="427481"/>
                </a:lnTo>
                <a:lnTo>
                  <a:pt x="985266" y="438150"/>
                </a:lnTo>
                <a:lnTo>
                  <a:pt x="924306" y="522731"/>
                </a:lnTo>
                <a:lnTo>
                  <a:pt x="903732" y="627888"/>
                </a:lnTo>
                <a:lnTo>
                  <a:pt x="84582" y="246125"/>
                </a:lnTo>
                <a:lnTo>
                  <a:pt x="63246" y="170687"/>
                </a:lnTo>
                <a:lnTo>
                  <a:pt x="81533" y="75437"/>
                </a:lnTo>
                <a:lnTo>
                  <a:pt x="172212" y="0"/>
                </a:lnTo>
                <a:lnTo>
                  <a:pt x="123444"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3"/>
          <p:cNvSpPr/>
          <p:nvPr/>
        </p:nvSpPr>
        <p:spPr>
          <a:xfrm>
            <a:off x="168541" y="5983859"/>
            <a:ext cx="127254" cy="265176"/>
          </a:xfrm>
          <a:custGeom>
            <a:avLst/>
            <a:gdLst>
              <a:gd name="connsiteX0" fmla="*/ 92202 w 127254"/>
              <a:gd name="connsiteY0" fmla="*/ 0 h 265176"/>
              <a:gd name="connsiteX1" fmla="*/ 15239 w 127254"/>
              <a:gd name="connsiteY1" fmla="*/ 83819 h 265176"/>
              <a:gd name="connsiteX2" fmla="*/ 0 w 127254"/>
              <a:gd name="connsiteY2" fmla="*/ 182117 h 265176"/>
              <a:gd name="connsiteX3" fmla="*/ 26670 w 127254"/>
              <a:gd name="connsiteY3" fmla="*/ 248411 h 265176"/>
              <a:gd name="connsiteX4" fmla="*/ 74676 w 127254"/>
              <a:gd name="connsiteY4" fmla="*/ 265175 h 265176"/>
              <a:gd name="connsiteX5" fmla="*/ 60197 w 127254"/>
              <a:gd name="connsiteY5" fmla="*/ 121919 h 265176"/>
              <a:gd name="connsiteX6" fmla="*/ 127254 w 127254"/>
              <a:gd name="connsiteY6" fmla="*/ 12953 h 265176"/>
              <a:gd name="connsiteX7" fmla="*/ 92202 w 127254"/>
              <a:gd name="connsiteY7" fmla="*/ 0 h 2651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27254" h="265176">
                <a:moveTo>
                  <a:pt x="92202" y="0"/>
                </a:moveTo>
                <a:lnTo>
                  <a:pt x="15239" y="83819"/>
                </a:lnTo>
                <a:lnTo>
                  <a:pt x="0" y="182117"/>
                </a:lnTo>
                <a:lnTo>
                  <a:pt x="26670" y="248411"/>
                </a:lnTo>
                <a:lnTo>
                  <a:pt x="74676" y="265175"/>
                </a:lnTo>
                <a:lnTo>
                  <a:pt x="60197" y="121919"/>
                </a:lnTo>
                <a:lnTo>
                  <a:pt x="127254" y="12953"/>
                </a:lnTo>
                <a:lnTo>
                  <a:pt x="9220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3"/>
          <p:cNvSpPr/>
          <p:nvPr/>
        </p:nvSpPr>
        <p:spPr>
          <a:xfrm>
            <a:off x="713371" y="5538851"/>
            <a:ext cx="511302" cy="943356"/>
          </a:xfrm>
          <a:custGeom>
            <a:avLst/>
            <a:gdLst>
              <a:gd name="connsiteX0" fmla="*/ 173736 w 511302"/>
              <a:gd name="connsiteY0" fmla="*/ 711708 h 943356"/>
              <a:gd name="connsiteX1" fmla="*/ 0 w 511302"/>
              <a:gd name="connsiteY1" fmla="*/ 98297 h 943356"/>
              <a:gd name="connsiteX2" fmla="*/ 64769 w 511302"/>
              <a:gd name="connsiteY2" fmla="*/ 30479 h 943356"/>
              <a:gd name="connsiteX3" fmla="*/ 204978 w 511302"/>
              <a:gd name="connsiteY3" fmla="*/ 0 h 943356"/>
              <a:gd name="connsiteX4" fmla="*/ 317753 w 511302"/>
              <a:gd name="connsiteY4" fmla="*/ 45720 h 943356"/>
              <a:gd name="connsiteX5" fmla="*/ 511302 w 511302"/>
              <a:gd name="connsiteY5" fmla="*/ 943356 h 943356"/>
              <a:gd name="connsiteX6" fmla="*/ 441960 w 511302"/>
              <a:gd name="connsiteY6" fmla="*/ 866394 h 943356"/>
              <a:gd name="connsiteX7" fmla="*/ 282702 w 511302"/>
              <a:gd name="connsiteY7" fmla="*/ 76961 h 943356"/>
              <a:gd name="connsiteX8" fmla="*/ 179832 w 511302"/>
              <a:gd name="connsiteY8" fmla="*/ 48767 h 943356"/>
              <a:gd name="connsiteX9" fmla="*/ 94487 w 511302"/>
              <a:gd name="connsiteY9" fmla="*/ 58673 h 943356"/>
              <a:gd name="connsiteX10" fmla="*/ 60198 w 511302"/>
              <a:gd name="connsiteY10" fmla="*/ 112014 h 943356"/>
              <a:gd name="connsiteX11" fmla="*/ 243839 w 511302"/>
              <a:gd name="connsiteY11" fmla="*/ 733806 h 943356"/>
              <a:gd name="connsiteX12" fmla="*/ 173736 w 511302"/>
              <a:gd name="connsiteY12" fmla="*/ 711708 h 943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511302" h="943356">
                <a:moveTo>
                  <a:pt x="173736" y="711708"/>
                </a:moveTo>
                <a:lnTo>
                  <a:pt x="0" y="98297"/>
                </a:lnTo>
                <a:lnTo>
                  <a:pt x="64769" y="30479"/>
                </a:lnTo>
                <a:lnTo>
                  <a:pt x="204978" y="0"/>
                </a:lnTo>
                <a:lnTo>
                  <a:pt x="317753" y="45720"/>
                </a:lnTo>
                <a:lnTo>
                  <a:pt x="511302" y="943356"/>
                </a:lnTo>
                <a:lnTo>
                  <a:pt x="441960" y="866394"/>
                </a:lnTo>
                <a:lnTo>
                  <a:pt x="282702" y="76961"/>
                </a:lnTo>
                <a:lnTo>
                  <a:pt x="179832" y="48767"/>
                </a:lnTo>
                <a:lnTo>
                  <a:pt x="94487" y="58673"/>
                </a:lnTo>
                <a:lnTo>
                  <a:pt x="60198" y="112014"/>
                </a:lnTo>
                <a:lnTo>
                  <a:pt x="243839" y="733806"/>
                </a:lnTo>
                <a:lnTo>
                  <a:pt x="173736" y="71170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3"/>
          <p:cNvSpPr/>
          <p:nvPr/>
        </p:nvSpPr>
        <p:spPr>
          <a:xfrm>
            <a:off x="918349" y="5793359"/>
            <a:ext cx="152400" cy="400050"/>
          </a:xfrm>
          <a:custGeom>
            <a:avLst/>
            <a:gdLst>
              <a:gd name="connsiteX0" fmla="*/ 0 w 152400"/>
              <a:gd name="connsiteY0" fmla="*/ 21335 h 400050"/>
              <a:gd name="connsiteX1" fmla="*/ 60197 w 152400"/>
              <a:gd name="connsiteY1" fmla="*/ 153923 h 400050"/>
              <a:gd name="connsiteX2" fmla="*/ 89153 w 152400"/>
              <a:gd name="connsiteY2" fmla="*/ 252221 h 400050"/>
              <a:gd name="connsiteX3" fmla="*/ 91439 w 152400"/>
              <a:gd name="connsiteY3" fmla="*/ 400050 h 400050"/>
              <a:gd name="connsiteX4" fmla="*/ 152400 w 152400"/>
              <a:gd name="connsiteY4" fmla="*/ 400050 h 400050"/>
              <a:gd name="connsiteX5" fmla="*/ 147828 w 152400"/>
              <a:gd name="connsiteY5" fmla="*/ 285750 h 400050"/>
              <a:gd name="connsiteX6" fmla="*/ 128016 w 152400"/>
              <a:gd name="connsiteY6" fmla="*/ 164591 h 400050"/>
              <a:gd name="connsiteX7" fmla="*/ 78486 w 152400"/>
              <a:gd name="connsiteY7" fmla="*/ 46482 h 400050"/>
              <a:gd name="connsiteX8" fmla="*/ 49530 w 152400"/>
              <a:gd name="connsiteY8" fmla="*/ 0 h 400050"/>
              <a:gd name="connsiteX9" fmla="*/ 0 w 152400"/>
              <a:gd name="connsiteY9" fmla="*/ 21335 h 4000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52400" h="400050">
                <a:moveTo>
                  <a:pt x="0" y="21335"/>
                </a:moveTo>
                <a:lnTo>
                  <a:pt x="60197" y="153923"/>
                </a:lnTo>
                <a:lnTo>
                  <a:pt x="89153" y="252221"/>
                </a:lnTo>
                <a:lnTo>
                  <a:pt x="91439" y="400050"/>
                </a:lnTo>
                <a:lnTo>
                  <a:pt x="152400" y="400050"/>
                </a:lnTo>
                <a:lnTo>
                  <a:pt x="147828" y="285750"/>
                </a:lnTo>
                <a:lnTo>
                  <a:pt x="128016" y="164591"/>
                </a:lnTo>
                <a:lnTo>
                  <a:pt x="78486" y="46482"/>
                </a:lnTo>
                <a:lnTo>
                  <a:pt x="49530" y="0"/>
                </a:lnTo>
                <a:lnTo>
                  <a:pt x="0" y="2133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3"/>
          <p:cNvSpPr/>
          <p:nvPr/>
        </p:nvSpPr>
        <p:spPr>
          <a:xfrm>
            <a:off x="521347" y="5761355"/>
            <a:ext cx="309372" cy="214122"/>
          </a:xfrm>
          <a:custGeom>
            <a:avLst/>
            <a:gdLst>
              <a:gd name="connsiteX0" fmla="*/ 235458 w 309372"/>
              <a:gd name="connsiteY0" fmla="*/ 0 h 214122"/>
              <a:gd name="connsiteX1" fmla="*/ 204216 w 309372"/>
              <a:gd name="connsiteY1" fmla="*/ 13715 h 214122"/>
              <a:gd name="connsiteX2" fmla="*/ 200406 w 309372"/>
              <a:gd name="connsiteY2" fmla="*/ 52578 h 214122"/>
              <a:gd name="connsiteX3" fmla="*/ 0 w 309372"/>
              <a:gd name="connsiteY3" fmla="*/ 134873 h 214122"/>
              <a:gd name="connsiteX4" fmla="*/ 0 w 309372"/>
              <a:gd name="connsiteY4" fmla="*/ 176784 h 214122"/>
              <a:gd name="connsiteX5" fmla="*/ 225552 w 309372"/>
              <a:gd name="connsiteY5" fmla="*/ 179832 h 214122"/>
              <a:gd name="connsiteX6" fmla="*/ 253746 w 309372"/>
              <a:gd name="connsiteY6" fmla="*/ 214121 h 214122"/>
              <a:gd name="connsiteX7" fmla="*/ 309372 w 309372"/>
              <a:gd name="connsiteY7" fmla="*/ 211835 h 214122"/>
              <a:gd name="connsiteX8" fmla="*/ 304038 w 309372"/>
              <a:gd name="connsiteY8" fmla="*/ 151638 h 214122"/>
              <a:gd name="connsiteX9" fmla="*/ 92202 w 309372"/>
              <a:gd name="connsiteY9" fmla="*/ 140208 h 214122"/>
              <a:gd name="connsiteX10" fmla="*/ 264414 w 309372"/>
              <a:gd name="connsiteY10" fmla="*/ 70865 h 214122"/>
              <a:gd name="connsiteX11" fmla="*/ 235458 w 309372"/>
              <a:gd name="connsiteY11" fmla="*/ 0 h 2141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309372" h="214122">
                <a:moveTo>
                  <a:pt x="235458" y="0"/>
                </a:moveTo>
                <a:lnTo>
                  <a:pt x="204216" y="13715"/>
                </a:lnTo>
                <a:lnTo>
                  <a:pt x="200406" y="52578"/>
                </a:lnTo>
                <a:lnTo>
                  <a:pt x="0" y="134873"/>
                </a:lnTo>
                <a:lnTo>
                  <a:pt x="0" y="176784"/>
                </a:lnTo>
                <a:lnTo>
                  <a:pt x="225552" y="179832"/>
                </a:lnTo>
                <a:lnTo>
                  <a:pt x="253746" y="214121"/>
                </a:lnTo>
                <a:lnTo>
                  <a:pt x="309372" y="211835"/>
                </a:lnTo>
                <a:lnTo>
                  <a:pt x="304038" y="151638"/>
                </a:lnTo>
                <a:lnTo>
                  <a:pt x="92202" y="140208"/>
                </a:lnTo>
                <a:lnTo>
                  <a:pt x="264414" y="70865"/>
                </a:lnTo>
                <a:lnTo>
                  <a:pt x="235458"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1044841" y="5615051"/>
            <a:ext cx="748284" cy="336804"/>
          </a:xfrm>
          <a:custGeom>
            <a:avLst/>
            <a:gdLst>
              <a:gd name="connsiteX0" fmla="*/ 0 w 748284"/>
              <a:gd name="connsiteY0" fmla="*/ 104394 h 336804"/>
              <a:gd name="connsiteX1" fmla="*/ 685800 w 748284"/>
              <a:gd name="connsiteY1" fmla="*/ 0 h 336804"/>
              <a:gd name="connsiteX2" fmla="*/ 736092 w 748284"/>
              <a:gd name="connsiteY2" fmla="*/ 62484 h 336804"/>
              <a:gd name="connsiteX3" fmla="*/ 748284 w 748284"/>
              <a:gd name="connsiteY3" fmla="*/ 144017 h 336804"/>
              <a:gd name="connsiteX4" fmla="*/ 717804 w 748284"/>
              <a:gd name="connsiteY4" fmla="*/ 224028 h 336804"/>
              <a:gd name="connsiteX5" fmla="*/ 45719 w 748284"/>
              <a:gd name="connsiteY5" fmla="*/ 336803 h 336804"/>
              <a:gd name="connsiteX6" fmla="*/ 42672 w 748284"/>
              <a:gd name="connsiteY6" fmla="*/ 304800 h 336804"/>
              <a:gd name="connsiteX7" fmla="*/ 685800 w 748284"/>
              <a:gd name="connsiteY7" fmla="*/ 192023 h 336804"/>
              <a:gd name="connsiteX8" fmla="*/ 710184 w 748284"/>
              <a:gd name="connsiteY8" fmla="*/ 115061 h 336804"/>
              <a:gd name="connsiteX9" fmla="*/ 667512 w 748284"/>
              <a:gd name="connsiteY9" fmla="*/ 45720 h 336804"/>
              <a:gd name="connsiteX10" fmla="*/ 0 w 748284"/>
              <a:gd name="connsiteY10" fmla="*/ 147065 h 336804"/>
              <a:gd name="connsiteX11" fmla="*/ 0 w 748284"/>
              <a:gd name="connsiteY11" fmla="*/ 104394 h 33680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748284" h="336804">
                <a:moveTo>
                  <a:pt x="0" y="104394"/>
                </a:moveTo>
                <a:lnTo>
                  <a:pt x="685800" y="0"/>
                </a:lnTo>
                <a:lnTo>
                  <a:pt x="736092" y="62484"/>
                </a:lnTo>
                <a:lnTo>
                  <a:pt x="748284" y="144017"/>
                </a:lnTo>
                <a:lnTo>
                  <a:pt x="717804" y="224028"/>
                </a:lnTo>
                <a:lnTo>
                  <a:pt x="45719" y="336803"/>
                </a:lnTo>
                <a:lnTo>
                  <a:pt x="42672" y="304800"/>
                </a:lnTo>
                <a:lnTo>
                  <a:pt x="685800" y="192023"/>
                </a:lnTo>
                <a:lnTo>
                  <a:pt x="710184" y="115061"/>
                </a:lnTo>
                <a:lnTo>
                  <a:pt x="667512" y="45720"/>
                </a:lnTo>
                <a:lnTo>
                  <a:pt x="0" y="147065"/>
                </a:lnTo>
                <a:lnTo>
                  <a:pt x="0" y="1043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
          <p:cNvSpPr/>
          <p:nvPr/>
        </p:nvSpPr>
        <p:spPr>
          <a:xfrm>
            <a:off x="1138567" y="5723255"/>
            <a:ext cx="389382" cy="136398"/>
          </a:xfrm>
          <a:custGeom>
            <a:avLst/>
            <a:gdLst>
              <a:gd name="connsiteX0" fmla="*/ 0 w 389382"/>
              <a:gd name="connsiteY0" fmla="*/ 99060 h 136398"/>
              <a:gd name="connsiteX1" fmla="*/ 52577 w 389382"/>
              <a:gd name="connsiteY1" fmla="*/ 136397 h 136398"/>
              <a:gd name="connsiteX2" fmla="*/ 176783 w 389382"/>
              <a:gd name="connsiteY2" fmla="*/ 131064 h 136398"/>
              <a:gd name="connsiteX3" fmla="*/ 332994 w 389382"/>
              <a:gd name="connsiteY3" fmla="*/ 91440 h 136398"/>
              <a:gd name="connsiteX4" fmla="*/ 389382 w 389382"/>
              <a:gd name="connsiteY4" fmla="*/ 32766 h 136398"/>
              <a:gd name="connsiteX5" fmla="*/ 353567 w 389382"/>
              <a:gd name="connsiteY5" fmla="*/ 1523 h 136398"/>
              <a:gd name="connsiteX6" fmla="*/ 201930 w 389382"/>
              <a:gd name="connsiteY6" fmla="*/ 0 h 136398"/>
              <a:gd name="connsiteX7" fmla="*/ 87630 w 389382"/>
              <a:gd name="connsiteY7" fmla="*/ 9144 h 136398"/>
              <a:gd name="connsiteX8" fmla="*/ 12191 w 389382"/>
              <a:gd name="connsiteY8" fmla="*/ 60197 h 136398"/>
              <a:gd name="connsiteX9" fmla="*/ 89153 w 389382"/>
              <a:gd name="connsiteY9" fmla="*/ 74676 h 136398"/>
              <a:gd name="connsiteX10" fmla="*/ 219455 w 389382"/>
              <a:gd name="connsiteY10" fmla="*/ 41910 h 136398"/>
              <a:gd name="connsiteX11" fmla="*/ 331469 w 389382"/>
              <a:gd name="connsiteY11" fmla="*/ 41910 h 136398"/>
              <a:gd name="connsiteX12" fmla="*/ 214122 w 389382"/>
              <a:gd name="connsiteY12" fmla="*/ 86867 h 136398"/>
              <a:gd name="connsiteX13" fmla="*/ 113538 w 389382"/>
              <a:gd name="connsiteY13" fmla="*/ 99060 h 136398"/>
              <a:gd name="connsiteX14" fmla="*/ 0 w 389382"/>
              <a:gd name="connsiteY14" fmla="*/ 99060 h 13639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Lst>
            <a:rect l="l" t="t" r="r" b="b"/>
            <a:pathLst>
              <a:path w="389382" h="136398">
                <a:moveTo>
                  <a:pt x="0" y="99060"/>
                </a:moveTo>
                <a:lnTo>
                  <a:pt x="52577" y="136397"/>
                </a:lnTo>
                <a:lnTo>
                  <a:pt x="176783" y="131064"/>
                </a:lnTo>
                <a:lnTo>
                  <a:pt x="332994" y="91440"/>
                </a:lnTo>
                <a:lnTo>
                  <a:pt x="389382" y="32766"/>
                </a:lnTo>
                <a:lnTo>
                  <a:pt x="353567" y="1523"/>
                </a:lnTo>
                <a:lnTo>
                  <a:pt x="201930" y="0"/>
                </a:lnTo>
                <a:lnTo>
                  <a:pt x="87630" y="9144"/>
                </a:lnTo>
                <a:lnTo>
                  <a:pt x="12191" y="60197"/>
                </a:lnTo>
                <a:lnTo>
                  <a:pt x="89153" y="74676"/>
                </a:lnTo>
                <a:lnTo>
                  <a:pt x="219455" y="41910"/>
                </a:lnTo>
                <a:lnTo>
                  <a:pt x="331469" y="41910"/>
                </a:lnTo>
                <a:lnTo>
                  <a:pt x="214122" y="86867"/>
                </a:lnTo>
                <a:lnTo>
                  <a:pt x="113538" y="99060"/>
                </a:lnTo>
                <a:lnTo>
                  <a:pt x="0" y="9906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495300" y="3060700"/>
            <a:ext cx="2641600" cy="660400"/>
          </a:xfrm>
          <a:prstGeom prst="rect">
            <a:avLst/>
          </a:prstGeom>
          <a:noFill/>
        </p:spPr>
      </p:pic>
      <p:pic>
        <p:nvPicPr>
          <p:cNvPr id="41" name="Picture 3"/>
          <p:cNvPicPr>
            <a:picLocks noChangeAspect="1" noChangeArrowheads="1"/>
          </p:cNvPicPr>
          <p:nvPr/>
        </p:nvPicPr>
        <p:blipFill>
          <a:blip r:embed="rId3"/>
          <a:srcRect/>
          <a:stretch>
            <a:fillRect/>
          </a:stretch>
        </p:blipFill>
        <p:spPr bwMode="auto">
          <a:xfrm>
            <a:off x="3568700" y="292100"/>
            <a:ext cx="20828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3" name="TextBox 1"/>
          <p:cNvSpPr txBox="1"/>
          <p:nvPr/>
        </p:nvSpPr>
        <p:spPr>
          <a:xfrm>
            <a:off x="457200" y="304800"/>
            <a:ext cx="5359400" cy="4318000"/>
          </a:xfrm>
          <a:prstGeom prst="rect">
            <a:avLst/>
          </a:prstGeom>
          <a:noFill/>
        </p:spPr>
        <p:txBody>
          <a:bodyPr wrap="none" lIns="0" tIns="0" rIns="0" rtlCol="0">
            <a:spAutoFit/>
          </a:bodyPr>
          <a:lstStyle/>
          <a:p>
            <a:pPr>
              <a:lnSpc>
                <a:spcPts val="5200"/>
              </a:lnSpc>
              <a:tabLst>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67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软件工程的提出</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软件生存周期</a:t>
            </a:r>
          </a:p>
          <a:p>
            <a:pPr>
              <a:lnSpc>
                <a:spcPts val="6300"/>
              </a:lnSpc>
              <a:tabLst>
                <a:tab pos="3086100" algn="l"/>
              </a:tabLst>
            </a:pPr>
            <a:r>
              <a:rPr lang="en-US" altLang="zh-CN" sz="4398" dirty="0">
                <a:solidFill>
                  <a:srgbClr val="FF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u="sng" dirty="0">
                <a:solidFill>
                  <a:srgbClr val="FF0000"/>
                </a:solidFill>
                <a:latin typeface="å¾®è½¯éé»" pitchFamily="18" charset="0"/>
                <a:cs typeface="å¾®è½¯éé»" pitchFamily="18" charset="0"/>
              </a:rPr>
              <a:t>没有银弹</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软件工程的重要进展</a:t>
            </a:r>
          </a:p>
        </p:txBody>
      </p:sp>
      <p:sp>
        <p:nvSpPr>
          <p:cNvPr id="44" name="灯片编号占位符 43">
            <a:extLst>
              <a:ext uri="{FF2B5EF4-FFF2-40B4-BE49-F238E27FC236}">
                <a16:creationId xmlns:a16="http://schemas.microsoft.com/office/drawing/2014/main" id="{472FAD1E-500C-6D48-B026-B1BDCA9E9C4E}"/>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276600" y="292100"/>
            <a:ext cx="2628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04800"/>
            <a:ext cx="7670800" cy="5575300"/>
          </a:xfrm>
          <a:prstGeom prst="rect">
            <a:avLst/>
          </a:prstGeom>
          <a:noFill/>
        </p:spPr>
        <p:txBody>
          <a:bodyPr wrap="none" lIns="0" tIns="0" rIns="0" rtlCol="0">
            <a:spAutoFit/>
          </a:bodyPr>
          <a:lstStyle/>
          <a:p>
            <a:pPr>
              <a:lnSpc>
                <a:spcPts val="5200"/>
              </a:lnSpc>
              <a:tabLst>
                <a:tab pos="342900" algn="l"/>
                <a:tab pos="457200" algn="l"/>
                <a:tab pos="736600" algn="l"/>
                <a:tab pos="2819400" algn="l"/>
              </a:tabLst>
            </a:pPr>
            <a:r>
              <a:rPr lang="en-US" altLang="zh-CN" dirty="0"/>
              <a:t>				</a:t>
            </a:r>
            <a:r>
              <a:rPr lang="en-US" altLang="zh-CN" sz="4002" b="1" dirty="0">
                <a:solidFill>
                  <a:srgbClr val="3D00EA"/>
                </a:solidFill>
                <a:latin typeface="å¾®è½¯éé»" pitchFamily="18" charset="0"/>
                <a:cs typeface="å¾®è½¯éé»" pitchFamily="18" charset="0"/>
              </a:rPr>
              <a:t>软件的噩梦</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3900"/>
              </a:lnSpc>
              <a:tabLst>
                <a:tab pos="342900" algn="l"/>
                <a:tab pos="457200" algn="l"/>
                <a:tab pos="736600" algn="l"/>
                <a:tab pos="2819400" algn="l"/>
              </a:tabLst>
            </a:pP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b="1" dirty="0">
                <a:solidFill>
                  <a:srgbClr val="000000"/>
                </a:solidFill>
                <a:latin typeface="Comic Sans MS" pitchFamily="18" charset="0"/>
                <a:cs typeface="Comic Sans MS" pitchFamily="18" charset="0"/>
              </a:rPr>
              <a:t>1995</a:t>
            </a:r>
            <a:r>
              <a:rPr lang="en-US" altLang="zh-CN" sz="2400" b="1" dirty="0">
                <a:solidFill>
                  <a:srgbClr val="000000"/>
                </a:solidFill>
                <a:latin typeface="å¾®è½¯éé»" pitchFamily="18" charset="0"/>
                <a:cs typeface="å¾®è½¯éé»" pitchFamily="18" charset="0"/>
              </a:rPr>
              <a:t>年：</a:t>
            </a:r>
            <a:r>
              <a:rPr lang="en-US" altLang="zh-CN" sz="2400" b="1" dirty="0">
                <a:solidFill>
                  <a:srgbClr val="000000"/>
                </a:solidFill>
                <a:latin typeface="Comic Sans MS" pitchFamily="18" charset="0"/>
                <a:cs typeface="Comic Sans MS" pitchFamily="18" charset="0"/>
              </a:rPr>
              <a:t>(</a:t>
            </a:r>
            <a:r>
              <a:rPr lang="en-US" altLang="zh-CN" sz="2400" b="1" dirty="0">
                <a:solidFill>
                  <a:srgbClr val="000000"/>
                </a:solidFill>
                <a:latin typeface="å¾®è½¯éé»" pitchFamily="18" charset="0"/>
                <a:cs typeface="å¾®è½¯éé»" pitchFamily="18" charset="0"/>
              </a:rPr>
              <a:t>美国</a:t>
            </a:r>
            <a:r>
              <a:rPr lang="en-US" altLang="zh-CN" sz="2400" b="1" dirty="0">
                <a:solidFill>
                  <a:srgbClr val="000000"/>
                </a:solidFill>
                <a:latin typeface="Comic Sans MS" pitchFamily="18" charset="0"/>
                <a:cs typeface="Comic Sans MS" pitchFamily="18" charset="0"/>
              </a:rPr>
              <a:t>)</a:t>
            </a:r>
            <a:r>
              <a:rPr lang="en-US" altLang="zh-CN" sz="2400" b="1" dirty="0">
                <a:solidFill>
                  <a:srgbClr val="000000"/>
                </a:solidFill>
                <a:latin typeface="å¾®è½¯éé»" pitchFamily="18" charset="0"/>
                <a:cs typeface="å¾®è½¯éé»" pitchFamily="18" charset="0"/>
              </a:rPr>
              <a:t>只有</a:t>
            </a:r>
            <a:r>
              <a:rPr lang="en-US" altLang="zh-CN" sz="2400" b="1" dirty="0">
                <a:solidFill>
                  <a:srgbClr val="000000"/>
                </a:solidFill>
                <a:latin typeface="Comic Sans MS" pitchFamily="18" charset="0"/>
                <a:cs typeface="Comic Sans MS" pitchFamily="18" charset="0"/>
              </a:rPr>
              <a:t>16.2%</a:t>
            </a:r>
            <a:r>
              <a:rPr lang="en-US" altLang="zh-CN" sz="2400" b="1" dirty="0">
                <a:solidFill>
                  <a:srgbClr val="000000"/>
                </a:solidFill>
                <a:latin typeface="å¾®è½¯éé»" pitchFamily="18" charset="0"/>
                <a:cs typeface="å¾®è½¯éé»" pitchFamily="18" charset="0"/>
              </a:rPr>
              <a:t>的</a:t>
            </a:r>
            <a:r>
              <a:rPr lang="en-US" altLang="zh-CN" sz="2400" b="1" dirty="0">
                <a:solidFill>
                  <a:srgbClr val="000000"/>
                </a:solidFill>
                <a:latin typeface="Comic Sans MS" pitchFamily="18" charset="0"/>
                <a:cs typeface="Comic Sans MS" pitchFamily="18" charset="0"/>
              </a:rPr>
              <a:t>IT</a:t>
            </a:r>
            <a:r>
              <a:rPr lang="en-US" altLang="zh-CN" sz="2400" b="1" dirty="0">
                <a:solidFill>
                  <a:srgbClr val="000000"/>
                </a:solidFill>
                <a:latin typeface="å¾®è½¯éé»" pitchFamily="18" charset="0"/>
                <a:cs typeface="å¾®è½¯éé»" pitchFamily="18" charset="0"/>
              </a:rPr>
              <a:t>项目取得成功，超过</a:t>
            </a:r>
          </a:p>
          <a:p>
            <a:pPr>
              <a:lnSpc>
                <a:spcPts val="2500"/>
              </a:lnSpc>
              <a:tabLst>
                <a:tab pos="342900" algn="l"/>
                <a:tab pos="457200" algn="l"/>
                <a:tab pos="736600" algn="l"/>
                <a:tab pos="2819400" algn="l"/>
              </a:tabLst>
            </a:pPr>
            <a:r>
              <a:rPr lang="en-US" altLang="zh-CN" dirty="0"/>
              <a:t>	</a:t>
            </a:r>
            <a:r>
              <a:rPr lang="en-US" altLang="zh-CN" sz="2400" b="1" dirty="0">
                <a:solidFill>
                  <a:srgbClr val="000000"/>
                </a:solidFill>
                <a:latin typeface="Comic Sans MS" pitchFamily="18" charset="0"/>
                <a:cs typeface="Comic Sans MS" pitchFamily="18" charset="0"/>
              </a:rPr>
              <a:t>31%</a:t>
            </a:r>
            <a:r>
              <a:rPr lang="en-US" altLang="zh-CN" sz="2400" b="1" dirty="0">
                <a:solidFill>
                  <a:srgbClr val="000000"/>
                </a:solidFill>
                <a:latin typeface="å¾®è½¯éé»" pitchFamily="18" charset="0"/>
                <a:cs typeface="å¾®è½¯éé»" pitchFamily="18" charset="0"/>
              </a:rPr>
              <a:t>的项目被取消，花费</a:t>
            </a:r>
            <a:r>
              <a:rPr lang="en-US" altLang="zh-CN" sz="2400" b="1" dirty="0">
                <a:solidFill>
                  <a:srgbClr val="000000"/>
                </a:solidFill>
                <a:latin typeface="Comic Sans MS" pitchFamily="18" charset="0"/>
                <a:cs typeface="Comic Sans MS" pitchFamily="18" charset="0"/>
              </a:rPr>
              <a:t>810</a:t>
            </a:r>
            <a:r>
              <a:rPr lang="en-US" altLang="zh-CN" sz="2400" b="1" dirty="0">
                <a:solidFill>
                  <a:srgbClr val="000000"/>
                </a:solidFill>
                <a:latin typeface="å¾®è½¯éé»" pitchFamily="18" charset="0"/>
                <a:cs typeface="å¾®è½¯éé»" pitchFamily="18" charset="0"/>
              </a:rPr>
              <a:t>亿美元</a:t>
            </a:r>
          </a:p>
          <a:p>
            <a:pPr>
              <a:lnSpc>
                <a:spcPts val="3100"/>
              </a:lnSpc>
              <a:tabLst>
                <a:tab pos="342900" algn="l"/>
                <a:tab pos="457200" algn="l"/>
                <a:tab pos="736600" algn="l"/>
                <a:tab pos="2819400" algn="l"/>
              </a:tabLst>
            </a:pP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b="1" dirty="0">
                <a:solidFill>
                  <a:srgbClr val="000000"/>
                </a:solidFill>
                <a:latin typeface="Comic Sans MS" pitchFamily="18" charset="0"/>
                <a:cs typeface="Comic Sans MS" pitchFamily="18" charset="0"/>
              </a:rPr>
              <a:t>1996</a:t>
            </a:r>
            <a:r>
              <a:rPr lang="en-US" altLang="zh-CN" sz="2400" b="1" dirty="0">
                <a:solidFill>
                  <a:srgbClr val="000000"/>
                </a:solidFill>
                <a:latin typeface="å¾®è½¯éé»" pitchFamily="18" charset="0"/>
                <a:cs typeface="å¾®è½¯éé»" pitchFamily="18" charset="0"/>
              </a:rPr>
              <a:t>年：欧洲航天局研制的阿里亚娜五型火箭在发射</a:t>
            </a:r>
          </a:p>
          <a:p>
            <a:pPr>
              <a:lnSpc>
                <a:spcPts val="2500"/>
              </a:lnSpc>
              <a:tabLst>
                <a:tab pos="342900" algn="l"/>
                <a:tab pos="457200" algn="l"/>
                <a:tab pos="736600" algn="l"/>
                <a:tab pos="2819400" algn="l"/>
              </a:tabLst>
            </a:pPr>
            <a:r>
              <a:rPr lang="en-US" altLang="zh-CN" dirty="0"/>
              <a:t>	</a:t>
            </a:r>
            <a:r>
              <a:rPr lang="en-US" altLang="zh-CN" sz="2400" b="1" dirty="0">
                <a:solidFill>
                  <a:srgbClr val="000000"/>
                </a:solidFill>
                <a:latin typeface="å¾®è½¯éé»" pitchFamily="18" charset="0"/>
                <a:cs typeface="å¾®è½¯éé»" pitchFamily="18" charset="0"/>
              </a:rPr>
              <a:t>后不到</a:t>
            </a:r>
            <a:r>
              <a:rPr lang="en-US" altLang="zh-CN" sz="2400" b="1" dirty="0">
                <a:solidFill>
                  <a:srgbClr val="000000"/>
                </a:solidFill>
                <a:latin typeface="Comic Sans MS" pitchFamily="18" charset="0"/>
                <a:cs typeface="Comic Sans MS" pitchFamily="18" charset="0"/>
              </a:rPr>
              <a:t>40</a:t>
            </a:r>
            <a:r>
              <a:rPr lang="en-US" altLang="zh-CN" sz="2400" b="1" dirty="0">
                <a:solidFill>
                  <a:srgbClr val="000000"/>
                </a:solidFill>
                <a:latin typeface="å¾®è½¯éé»" pitchFamily="18" charset="0"/>
                <a:cs typeface="å¾®è½¯éé»" pitchFamily="18" charset="0"/>
              </a:rPr>
              <a:t>秒爆炸</a:t>
            </a:r>
          </a:p>
          <a:p>
            <a:pPr>
              <a:lnSpc>
                <a:spcPts val="2600"/>
              </a:lnSpc>
              <a:tabLst>
                <a:tab pos="342900" algn="l"/>
                <a:tab pos="457200" algn="l"/>
                <a:tab pos="736600" algn="l"/>
                <a:tab pos="2819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事后调查发现，错误发生于当一个很大的</a:t>
            </a:r>
            <a:r>
              <a:rPr lang="en-US" altLang="zh-CN" sz="1998" dirty="0">
                <a:solidFill>
                  <a:srgbClr val="000000"/>
                </a:solidFill>
                <a:latin typeface="Comic Sans MS" pitchFamily="18" charset="0"/>
                <a:cs typeface="Comic Sans MS" pitchFamily="18" charset="0"/>
              </a:rPr>
              <a:t>64</a:t>
            </a:r>
            <a:r>
              <a:rPr lang="en-US" altLang="zh-CN" sz="1998" dirty="0">
                <a:solidFill>
                  <a:srgbClr val="000000"/>
                </a:solidFill>
                <a:latin typeface="SimHei" pitchFamily="18" charset="0"/>
                <a:cs typeface="SimHei" pitchFamily="18" charset="0"/>
              </a:rPr>
              <a:t>位浮点数转换为</a:t>
            </a:r>
            <a:r>
              <a:rPr lang="en-US" altLang="zh-CN" sz="1998" dirty="0">
                <a:solidFill>
                  <a:srgbClr val="000000"/>
                </a:solidFill>
                <a:latin typeface="Comic Sans MS" pitchFamily="18" charset="0"/>
                <a:cs typeface="Comic Sans MS" pitchFamily="18" charset="0"/>
              </a:rPr>
              <a:t>16</a:t>
            </a:r>
          </a:p>
          <a:p>
            <a:pPr>
              <a:lnSpc>
                <a:spcPts val="1800"/>
              </a:lnSpc>
              <a:tabLst>
                <a:tab pos="342900" algn="l"/>
                <a:tab pos="457200" algn="l"/>
                <a:tab pos="736600" algn="l"/>
                <a:tab pos="2819400" algn="l"/>
              </a:tabLst>
            </a:pPr>
            <a:r>
              <a:rPr lang="en-US" altLang="zh-CN" dirty="0"/>
              <a:t>			</a:t>
            </a:r>
            <a:r>
              <a:rPr lang="en-US" altLang="zh-CN" sz="1998" dirty="0">
                <a:solidFill>
                  <a:srgbClr val="000000"/>
                </a:solidFill>
                <a:latin typeface="SimHei" pitchFamily="18" charset="0"/>
                <a:cs typeface="SimHei" pitchFamily="18" charset="0"/>
              </a:rPr>
              <a:t>位带符号整数时出现异常</a:t>
            </a:r>
          </a:p>
          <a:p>
            <a:pPr>
              <a:lnSpc>
                <a:spcPts val="3400"/>
              </a:lnSpc>
              <a:tabLst>
                <a:tab pos="342900" algn="l"/>
                <a:tab pos="457200" algn="l"/>
                <a:tab pos="736600" algn="l"/>
                <a:tab pos="2819400" algn="l"/>
              </a:tabLst>
            </a:pP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b="1" dirty="0">
                <a:solidFill>
                  <a:srgbClr val="000000"/>
                </a:solidFill>
                <a:latin typeface="Comic Sans MS" pitchFamily="18" charset="0"/>
                <a:cs typeface="Comic Sans MS" pitchFamily="18" charset="0"/>
              </a:rPr>
              <a:t>2007</a:t>
            </a:r>
            <a:r>
              <a:rPr lang="en-US" altLang="zh-CN" sz="2400" b="1" dirty="0">
                <a:solidFill>
                  <a:srgbClr val="000000"/>
                </a:solidFill>
                <a:latin typeface="å¾®è½¯éé»" pitchFamily="18" charset="0"/>
                <a:cs typeface="å¾®è½¯éé»" pitchFamily="18" charset="0"/>
              </a:rPr>
              <a:t>年：票务官网开工半小时即瘫痪</a:t>
            </a:r>
          </a:p>
          <a:p>
            <a:pPr>
              <a:lnSpc>
                <a:spcPts val="2600"/>
              </a:lnSpc>
              <a:tabLst>
                <a:tab pos="342900" algn="l"/>
                <a:tab pos="457200" algn="l"/>
                <a:tab pos="736600" algn="l"/>
                <a:tab pos="2819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奥组委票务中心主任宣读道歉信</a:t>
            </a:r>
          </a:p>
          <a:p>
            <a:pPr>
              <a:lnSpc>
                <a:spcPts val="2600"/>
              </a:lnSpc>
              <a:tabLst>
                <a:tab pos="342900" algn="l"/>
                <a:tab pos="457200" algn="l"/>
                <a:tab pos="736600" algn="l"/>
                <a:tab pos="2819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票务官网开通后压力激增，承受了超过设计容量</a:t>
            </a:r>
            <a:r>
              <a:rPr lang="en-US" altLang="zh-CN" sz="1998" dirty="0">
                <a:solidFill>
                  <a:srgbClr val="000000"/>
                </a:solidFill>
                <a:latin typeface="Comic Sans MS" pitchFamily="18" charset="0"/>
                <a:cs typeface="Comic Sans MS" pitchFamily="18" charset="0"/>
              </a:rPr>
              <a:t>8</a:t>
            </a:r>
            <a:r>
              <a:rPr lang="en-US" altLang="zh-CN" sz="1998" dirty="0">
                <a:solidFill>
                  <a:srgbClr val="000000"/>
                </a:solidFill>
                <a:latin typeface="SimHei" pitchFamily="18" charset="0"/>
                <a:cs typeface="SimHei" pitchFamily="18" charset="0"/>
              </a:rPr>
              <a:t>倍的流量</a:t>
            </a:r>
          </a:p>
          <a:p>
            <a:pPr>
              <a:lnSpc>
                <a:spcPts val="3100"/>
              </a:lnSpc>
              <a:tabLst>
                <a:tab pos="342900" algn="l"/>
                <a:tab pos="457200" algn="l"/>
                <a:tab pos="736600" algn="l"/>
                <a:tab pos="2819400" algn="l"/>
              </a:tabLst>
            </a:pP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b="1" dirty="0">
                <a:solidFill>
                  <a:srgbClr val="000000"/>
                </a:solidFill>
                <a:latin typeface="Comic Sans MS" pitchFamily="18" charset="0"/>
                <a:cs typeface="Comic Sans MS" pitchFamily="18" charset="0"/>
              </a:rPr>
              <a:t>2008</a:t>
            </a:r>
            <a:r>
              <a:rPr lang="en-US" altLang="zh-CN" sz="2400" b="1" dirty="0">
                <a:solidFill>
                  <a:srgbClr val="000000"/>
                </a:solidFill>
                <a:latin typeface="å¾®è½¯éé»" pitchFamily="18" charset="0"/>
                <a:cs typeface="å¾®è½¯éé»" pitchFamily="18" charset="0"/>
              </a:rPr>
              <a:t>年：希思罗机场新航站楼再遇故障</a:t>
            </a:r>
          </a:p>
          <a:p>
            <a:pPr>
              <a:lnSpc>
                <a:spcPts val="2600"/>
              </a:lnSpc>
              <a:tabLst>
                <a:tab pos="342900" algn="l"/>
                <a:tab pos="457200" algn="l"/>
                <a:tab pos="736600" algn="l"/>
                <a:tab pos="2819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据新华社电英国伦敦希思罗机场新启用的</a:t>
            </a:r>
            <a:r>
              <a:rPr lang="en-US" altLang="zh-CN" sz="1998" dirty="0">
                <a:solidFill>
                  <a:srgbClr val="000000"/>
                </a:solidFill>
                <a:latin typeface="Comic Sans MS" pitchFamily="18" charset="0"/>
                <a:cs typeface="Comic Sans MS" pitchFamily="18" charset="0"/>
              </a:rPr>
              <a:t>5</a:t>
            </a:r>
            <a:r>
              <a:rPr lang="en-US" altLang="zh-CN" sz="1998" dirty="0">
                <a:solidFill>
                  <a:srgbClr val="000000"/>
                </a:solidFill>
                <a:latin typeface="SimHei" pitchFamily="18" charset="0"/>
                <a:cs typeface="SimHei" pitchFamily="18" charset="0"/>
              </a:rPr>
              <a:t>号航站楼</a:t>
            </a:r>
            <a:r>
              <a:rPr lang="en-US" altLang="zh-CN" sz="1998" dirty="0">
                <a:solidFill>
                  <a:srgbClr val="000000"/>
                </a:solidFill>
                <a:latin typeface="Comic Sans MS" pitchFamily="18" charset="0"/>
                <a:cs typeface="Comic Sans MS" pitchFamily="18" charset="0"/>
              </a:rPr>
              <a:t>5</a:t>
            </a:r>
            <a:r>
              <a:rPr lang="en-US" altLang="zh-CN" sz="1998" dirty="0">
                <a:solidFill>
                  <a:srgbClr val="000000"/>
                </a:solidFill>
                <a:latin typeface="SimHei" pitchFamily="18" charset="0"/>
                <a:cs typeface="SimHei" pitchFamily="18" charset="0"/>
              </a:rPr>
              <a:t>日因行李</a:t>
            </a:r>
          </a:p>
          <a:p>
            <a:pPr>
              <a:lnSpc>
                <a:spcPts val="1900"/>
              </a:lnSpc>
              <a:tabLst>
                <a:tab pos="342900" algn="l"/>
                <a:tab pos="457200" algn="l"/>
                <a:tab pos="736600" algn="l"/>
                <a:tab pos="2819400" algn="l"/>
              </a:tabLst>
            </a:pPr>
            <a:r>
              <a:rPr lang="en-US" altLang="zh-CN" dirty="0"/>
              <a:t>			</a:t>
            </a:r>
            <a:r>
              <a:rPr lang="en-US" altLang="zh-CN" sz="1998" dirty="0">
                <a:solidFill>
                  <a:srgbClr val="000000"/>
                </a:solidFill>
                <a:latin typeface="SimHei" pitchFamily="18" charset="0"/>
                <a:cs typeface="SimHei" pitchFamily="18" charset="0"/>
              </a:rPr>
              <a:t>管理系统出现故障再次陷入混乱之中，英国航空公司被迫取消</a:t>
            </a:r>
          </a:p>
          <a:p>
            <a:pPr>
              <a:lnSpc>
                <a:spcPts val="2300"/>
              </a:lnSpc>
              <a:tabLst>
                <a:tab pos="342900" algn="l"/>
                <a:tab pos="457200" algn="l"/>
                <a:tab pos="736600" algn="l"/>
                <a:tab pos="2819400" algn="l"/>
              </a:tabLst>
            </a:pPr>
            <a:r>
              <a:rPr lang="en-US" altLang="zh-CN" dirty="0"/>
              <a:t>			</a:t>
            </a:r>
            <a:r>
              <a:rPr lang="en-US" altLang="zh-CN" sz="1998" dirty="0">
                <a:solidFill>
                  <a:srgbClr val="000000"/>
                </a:solidFill>
                <a:latin typeface="Comic Sans MS" pitchFamily="18" charset="0"/>
                <a:cs typeface="Comic Sans MS" pitchFamily="18" charset="0"/>
              </a:rPr>
              <a:t>12</a:t>
            </a:r>
            <a:r>
              <a:rPr lang="en-US" altLang="zh-CN" sz="1998" dirty="0">
                <a:solidFill>
                  <a:srgbClr val="000000"/>
                </a:solidFill>
                <a:latin typeface="SimHei" pitchFamily="18" charset="0"/>
                <a:cs typeface="SimHei" pitchFamily="18" charset="0"/>
              </a:rPr>
              <a:t>个短程航班</a:t>
            </a:r>
            <a:r>
              <a:rPr lang="en-US" altLang="zh-CN" sz="1998" dirty="0">
                <a:solidFill>
                  <a:srgbClr val="000000"/>
                </a:solidFill>
                <a:latin typeface="Times New Roman" pitchFamily="18" charset="0"/>
                <a:cs typeface="Times New Roman" pitchFamily="18" charset="0"/>
              </a:rPr>
              <a:t>……</a:t>
            </a:r>
          </a:p>
        </p:txBody>
      </p:sp>
      <p:sp>
        <p:nvSpPr>
          <p:cNvPr id="45" name="灯片编号占位符 44">
            <a:extLst>
              <a:ext uri="{FF2B5EF4-FFF2-40B4-BE49-F238E27FC236}">
                <a16:creationId xmlns:a16="http://schemas.microsoft.com/office/drawing/2014/main" id="{CA8A5244-2C11-FB4E-B2DC-79D3ADAC02CF}"/>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273300" y="292100"/>
            <a:ext cx="46482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66700"/>
            <a:ext cx="7721600" cy="5676900"/>
          </a:xfrm>
          <a:prstGeom prst="rect">
            <a:avLst/>
          </a:prstGeom>
          <a:noFill/>
        </p:spPr>
        <p:txBody>
          <a:bodyPr wrap="none" lIns="0" tIns="0" rIns="0" rtlCol="0">
            <a:spAutoFit/>
          </a:bodyPr>
          <a:lstStyle/>
          <a:p>
            <a:pPr>
              <a:lnSpc>
                <a:spcPts val="5200"/>
              </a:lnSpc>
              <a:tabLst>
                <a:tab pos="342900" algn="l"/>
                <a:tab pos="457200" algn="l"/>
                <a:tab pos="736600" algn="l"/>
                <a:tab pos="1803400" algn="l"/>
              </a:tabLst>
            </a:pPr>
            <a:r>
              <a:rPr lang="en-US" altLang="zh-CN" dirty="0"/>
              <a:t>				</a:t>
            </a:r>
            <a:r>
              <a:rPr lang="en-US" altLang="zh-CN" sz="4002" b="1" dirty="0">
                <a:solidFill>
                  <a:srgbClr val="3D00EA"/>
                </a:solidFill>
                <a:latin typeface="å¾®è½¯éé»" pitchFamily="18" charset="0"/>
                <a:cs typeface="å¾®è½¯éé»" pitchFamily="18" charset="0"/>
              </a:rPr>
              <a:t>软件工程的基本问题</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400"/>
              </a:lnSpc>
              <a:tabLst>
                <a:tab pos="342900" algn="l"/>
                <a:tab pos="457200" algn="l"/>
                <a:tab pos="736600" algn="l"/>
                <a:tab pos="1803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软件开发就是将问题空间</a:t>
            </a:r>
            <a:r>
              <a:rPr lang="en-US" altLang="zh-CN" sz="3402" b="1" dirty="0">
                <a:solidFill>
                  <a:srgbClr val="000000"/>
                </a:solidFill>
                <a:latin typeface="Comic Sans MS" pitchFamily="18" charset="0"/>
                <a:cs typeface="Comic Sans MS" pitchFamily="18" charset="0"/>
              </a:rPr>
              <a:t>(</a:t>
            </a:r>
            <a:r>
              <a:rPr lang="en-US" altLang="zh-CN" sz="3402" b="1" dirty="0">
                <a:solidFill>
                  <a:srgbClr val="000000"/>
                </a:solidFill>
                <a:latin typeface="å¾®è½¯éé»" pitchFamily="18" charset="0"/>
                <a:cs typeface="å¾®è½¯éé»" pitchFamily="18" charset="0"/>
              </a:rPr>
              <a:t>所面临的特</a:t>
            </a:r>
          </a:p>
          <a:p>
            <a:pPr>
              <a:lnSpc>
                <a:spcPts val="4000"/>
              </a:lnSpc>
              <a:tabLst>
                <a:tab pos="342900" algn="l"/>
                <a:tab pos="457200" algn="l"/>
                <a:tab pos="736600" algn="l"/>
                <a:tab pos="1803400" algn="l"/>
              </a:tabLst>
            </a:pPr>
            <a:r>
              <a:rPr lang="en-US" altLang="zh-CN" dirty="0"/>
              <a:t>	</a:t>
            </a:r>
            <a:r>
              <a:rPr lang="en-US" altLang="zh-CN" sz="3402" b="1" dirty="0">
                <a:solidFill>
                  <a:srgbClr val="000000"/>
                </a:solidFill>
                <a:latin typeface="å¾®è½¯éé»" pitchFamily="18" charset="0"/>
                <a:cs typeface="å¾®è½¯éé»" pitchFamily="18" charset="0"/>
              </a:rPr>
              <a:t>定问题域</a:t>
            </a:r>
            <a:r>
              <a:rPr lang="en-US" altLang="zh-CN" sz="3402" b="1" dirty="0">
                <a:solidFill>
                  <a:srgbClr val="000000"/>
                </a:solidFill>
                <a:latin typeface="Comic Sans MS" pitchFamily="18" charset="0"/>
                <a:cs typeface="Comic Sans MS" pitchFamily="18" charset="0"/>
              </a:rPr>
              <a:t>)</a:t>
            </a:r>
            <a:r>
              <a:rPr lang="en-US" altLang="zh-CN" sz="3402" b="1" dirty="0">
                <a:solidFill>
                  <a:srgbClr val="000000"/>
                </a:solidFill>
                <a:latin typeface="å¾®è½¯éé»" pitchFamily="18" charset="0"/>
                <a:cs typeface="å¾®è½¯éé»" pitchFamily="18" charset="0"/>
              </a:rPr>
              <a:t>转化为解空间</a:t>
            </a:r>
            <a:r>
              <a:rPr lang="en-US" altLang="zh-CN" sz="3402" b="1" dirty="0">
                <a:solidFill>
                  <a:srgbClr val="000000"/>
                </a:solidFill>
                <a:latin typeface="Comic Sans MS" pitchFamily="18" charset="0"/>
                <a:cs typeface="Comic Sans MS" pitchFamily="18" charset="0"/>
              </a:rPr>
              <a:t>(</a:t>
            </a:r>
            <a:r>
              <a:rPr lang="en-US" altLang="zh-CN" sz="3402" b="1" dirty="0">
                <a:solidFill>
                  <a:srgbClr val="000000"/>
                </a:solidFill>
                <a:latin typeface="å¾®è½¯éé»" pitchFamily="18" charset="0"/>
                <a:cs typeface="å¾®è½¯éé»" pitchFamily="18" charset="0"/>
              </a:rPr>
              <a:t>代码、文档</a:t>
            </a:r>
            <a:r>
              <a:rPr lang="en-US" altLang="zh-CN" sz="3402" b="1" dirty="0">
                <a:solidFill>
                  <a:srgbClr val="000000"/>
                </a:solidFill>
                <a:latin typeface="Comic Sans MS" pitchFamily="18" charset="0"/>
                <a:cs typeface="Comic Sans MS" pitchFamily="18" charset="0"/>
              </a:rPr>
              <a:t>)</a:t>
            </a:r>
            <a:r>
              <a:rPr lang="en-US" altLang="zh-CN" sz="3402" b="1" dirty="0">
                <a:solidFill>
                  <a:srgbClr val="000000"/>
                </a:solidFill>
                <a:latin typeface="å¾®è½¯éé»" pitchFamily="18" charset="0"/>
                <a:cs typeface="å¾®è½¯éé»" pitchFamily="18" charset="0"/>
              </a:rPr>
              <a:t>的</a:t>
            </a:r>
          </a:p>
          <a:p>
            <a:pPr>
              <a:lnSpc>
                <a:spcPts val="3900"/>
              </a:lnSpc>
              <a:tabLst>
                <a:tab pos="342900" algn="l"/>
                <a:tab pos="457200" algn="l"/>
                <a:tab pos="736600" algn="l"/>
                <a:tab pos="1803400" algn="l"/>
              </a:tabLst>
            </a:pPr>
            <a:r>
              <a:rPr lang="en-US" altLang="zh-CN" dirty="0"/>
              <a:t>	</a:t>
            </a:r>
            <a:r>
              <a:rPr lang="en-US" altLang="zh-CN" sz="3402" b="1" dirty="0">
                <a:solidFill>
                  <a:srgbClr val="000000"/>
                </a:solidFill>
                <a:latin typeface="å¾®è½¯éé»" pitchFamily="18" charset="0"/>
                <a:cs typeface="å¾®è½¯éé»" pitchFamily="18" charset="0"/>
              </a:rPr>
              <a:t>过程</a:t>
            </a:r>
          </a:p>
          <a:p>
            <a:pPr>
              <a:lnSpc>
                <a:spcPts val="4900"/>
              </a:lnSpc>
              <a:tabLst>
                <a:tab pos="342900" algn="l"/>
                <a:tab pos="457200" algn="l"/>
                <a:tab pos="736600" algn="l"/>
                <a:tab pos="1803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主要困难</a:t>
            </a:r>
          </a:p>
          <a:p>
            <a:pPr>
              <a:lnSpc>
                <a:spcPts val="3100"/>
              </a:lnSpc>
              <a:tabLst>
                <a:tab pos="342900" algn="l"/>
                <a:tab pos="457200" algn="l"/>
                <a:tab pos="736600" algn="l"/>
                <a:tab pos="1803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不可见的逻辑产品</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对比：物理学和化学对于制造业、建</a:t>
            </a:r>
          </a:p>
          <a:p>
            <a:pPr>
              <a:lnSpc>
                <a:spcPts val="2600"/>
              </a:lnSpc>
              <a:tabLst>
                <a:tab pos="342900" algn="l"/>
                <a:tab pos="457200" algn="l"/>
                <a:tab pos="736600" algn="l"/>
                <a:tab pos="1803400" algn="l"/>
              </a:tabLst>
            </a:pPr>
            <a:r>
              <a:rPr lang="en-US" altLang="zh-CN" dirty="0"/>
              <a:t>			</a:t>
            </a:r>
            <a:r>
              <a:rPr lang="en-US" altLang="zh-CN" sz="2202" dirty="0">
                <a:solidFill>
                  <a:srgbClr val="000000"/>
                </a:solidFill>
                <a:latin typeface="SimHei" pitchFamily="18" charset="0"/>
                <a:cs typeface="SimHei" pitchFamily="18" charset="0"/>
              </a:rPr>
              <a:t>筑业等成熟领域的工程技术支撑</a:t>
            </a:r>
            <a:r>
              <a:rPr lang="en-US" altLang="zh-CN" sz="2202" dirty="0">
                <a:solidFill>
                  <a:srgbClr val="000000"/>
                </a:solidFill>
                <a:latin typeface="Comic Sans MS" pitchFamily="18" charset="0"/>
                <a:cs typeface="Comic Sans MS" pitchFamily="18" charset="0"/>
              </a:rPr>
              <a:t>)</a:t>
            </a:r>
          </a:p>
          <a:p>
            <a:pPr>
              <a:lnSpc>
                <a:spcPts val="3100"/>
              </a:lnSpc>
              <a:tabLst>
                <a:tab pos="342900" algn="l"/>
                <a:tab pos="457200" algn="l"/>
                <a:tab pos="736600" algn="l"/>
                <a:tab pos="1803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问题空间和解空间之间的巨大鸿沟</a:t>
            </a:r>
          </a:p>
          <a:p>
            <a:pPr>
              <a:lnSpc>
                <a:spcPts val="3300"/>
              </a:lnSpc>
              <a:tabLst>
                <a:tab pos="342900" algn="l"/>
                <a:tab pos="457200" algn="l"/>
                <a:tab pos="736600" algn="l"/>
                <a:tab pos="1803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面临的领域纷繁复杂、分布广泛，不同软件系统之间的差</a:t>
            </a:r>
          </a:p>
          <a:p>
            <a:pPr>
              <a:lnSpc>
                <a:spcPts val="2100"/>
              </a:lnSpc>
              <a:tabLst>
                <a:tab pos="342900" algn="l"/>
                <a:tab pos="457200" algn="l"/>
                <a:tab pos="736600" algn="l"/>
                <a:tab pos="1803400" algn="l"/>
              </a:tabLst>
            </a:pPr>
            <a:r>
              <a:rPr lang="en-US" altLang="zh-CN" dirty="0"/>
              <a:t>			</a:t>
            </a:r>
            <a:r>
              <a:rPr lang="en-US" altLang="zh-CN" sz="2202" dirty="0">
                <a:solidFill>
                  <a:srgbClr val="000000"/>
                </a:solidFill>
                <a:latin typeface="SimHei" pitchFamily="18" charset="0"/>
                <a:cs typeface="SimHei" pitchFamily="18" charset="0"/>
              </a:rPr>
              <a:t>异性很大</a:t>
            </a:r>
          </a:p>
          <a:p>
            <a:pPr>
              <a:lnSpc>
                <a:spcPts val="3500"/>
              </a:lnSpc>
              <a:tabLst>
                <a:tab pos="342900" algn="l"/>
                <a:tab pos="457200" algn="l"/>
                <a:tab pos="736600" algn="l"/>
                <a:tab pos="1803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软件系统的复杂度越来越高</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远高于计算机硬件</a:t>
            </a:r>
            <a:r>
              <a:rPr lang="en-US" altLang="zh-CN" sz="2202" dirty="0">
                <a:solidFill>
                  <a:srgbClr val="000000"/>
                </a:solidFill>
                <a:latin typeface="Comic Sans MS" pitchFamily="18" charset="0"/>
                <a:cs typeface="Comic Sans MS" pitchFamily="18" charset="0"/>
              </a:rPr>
              <a:t>)</a:t>
            </a:r>
          </a:p>
        </p:txBody>
      </p:sp>
      <p:sp>
        <p:nvSpPr>
          <p:cNvPr id="44" name="灯片编号占位符 43">
            <a:extLst>
              <a:ext uri="{FF2B5EF4-FFF2-40B4-BE49-F238E27FC236}">
                <a16:creationId xmlns:a16="http://schemas.microsoft.com/office/drawing/2014/main" id="{0FE230DB-9C61-1946-96A3-C423D3D2A5D6}"/>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768600" y="292100"/>
            <a:ext cx="3644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57200" y="292100"/>
            <a:ext cx="8001000" cy="5346700"/>
          </a:xfrm>
          <a:prstGeom prst="rect">
            <a:avLst/>
          </a:prstGeom>
          <a:noFill/>
        </p:spPr>
        <p:txBody>
          <a:bodyPr wrap="none" lIns="0" tIns="0" rIns="0" rtlCol="0">
            <a:spAutoFit/>
          </a:bodyPr>
          <a:lstStyle/>
          <a:p>
            <a:pPr>
              <a:lnSpc>
                <a:spcPts val="5200"/>
              </a:lnSpc>
              <a:tabLst>
                <a:tab pos="342900" algn="l"/>
                <a:tab pos="457200" algn="l"/>
                <a:tab pos="2311400" algn="l"/>
              </a:tabLst>
            </a:pPr>
            <a:r>
              <a:rPr lang="en-US" altLang="zh-CN" dirty="0"/>
              <a:t>			</a:t>
            </a:r>
            <a:r>
              <a:rPr lang="en-US" altLang="zh-CN" sz="4002" b="1" dirty="0">
                <a:solidFill>
                  <a:srgbClr val="3D00EA"/>
                </a:solidFill>
                <a:latin typeface="å¾®è½¯éé»" pitchFamily="18" charset="0"/>
                <a:cs typeface="å¾®è½¯éé»" pitchFamily="18" charset="0"/>
              </a:rPr>
              <a:t>软件项目的特点</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457200" algn="l"/>
                <a:tab pos="2311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兼具创造性和工程的特点</a:t>
            </a:r>
          </a:p>
          <a:p>
            <a:pPr>
              <a:lnSpc>
                <a:spcPts val="4600"/>
              </a:lnSpc>
              <a:tabLst>
                <a:tab pos="342900" algn="l"/>
                <a:tab pos="457200" algn="l"/>
                <a:tab pos="2311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需求来源广泛，涉及经济社会的各个领域</a:t>
            </a:r>
          </a:p>
          <a:p>
            <a:pPr>
              <a:lnSpc>
                <a:spcPts val="4600"/>
              </a:lnSpc>
              <a:tabLst>
                <a:tab pos="342900" algn="l"/>
                <a:tab pos="457200" algn="l"/>
                <a:tab pos="2311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开发技术以及用户技术需求发展迅速</a:t>
            </a:r>
          </a:p>
          <a:p>
            <a:pPr>
              <a:lnSpc>
                <a:spcPts val="3100"/>
              </a:lnSpc>
              <a:tabLst>
                <a:tab pos="342900" algn="l"/>
                <a:tab pos="457200" algn="l"/>
                <a:tab pos="2311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内部办公系统</a:t>
            </a:r>
            <a:r>
              <a:rPr lang="en-US" altLang="zh-CN" sz="2202" dirty="0">
                <a:solidFill>
                  <a:srgbClr val="000000"/>
                </a:solidFill>
                <a:latin typeface="Times New Roman" pitchFamily="18" charset="0"/>
                <a:cs typeface="Times New Roman" pitchFamily="18" charset="0"/>
              </a:rPr>
              <a:t>—</a:t>
            </a:r>
            <a:r>
              <a:rPr lang="en-US" altLang="zh-CN" sz="2202" dirty="0">
                <a:solidFill>
                  <a:srgbClr val="000000"/>
                </a:solidFill>
                <a:latin typeface="Comic Sans MS" pitchFamily="18" charset="0"/>
                <a:cs typeface="Comic Sans MS" pitchFamily="18" charset="0"/>
              </a:rPr>
              <a:t>&gt;Web</a:t>
            </a:r>
            <a:r>
              <a:rPr lang="en-US" altLang="zh-CN" sz="2202" dirty="0">
                <a:solidFill>
                  <a:srgbClr val="000000"/>
                </a:solidFill>
                <a:latin typeface="SimHei" pitchFamily="18" charset="0"/>
                <a:cs typeface="SimHei" pitchFamily="18" charset="0"/>
              </a:rPr>
              <a:t>信息发布系统</a:t>
            </a:r>
            <a:r>
              <a:rPr lang="en-US" altLang="zh-CN" sz="2202" dirty="0">
                <a:solidFill>
                  <a:srgbClr val="000000"/>
                </a:solidFill>
                <a:latin typeface="Times New Roman" pitchFamily="18" charset="0"/>
                <a:cs typeface="Times New Roman" pitchFamily="18" charset="0"/>
              </a:rPr>
              <a:t>—</a:t>
            </a:r>
            <a:r>
              <a:rPr lang="en-US" altLang="zh-CN" sz="2202" dirty="0">
                <a:solidFill>
                  <a:srgbClr val="000000"/>
                </a:solidFill>
                <a:latin typeface="Comic Sans MS" pitchFamily="18" charset="0"/>
                <a:cs typeface="Comic Sans MS" pitchFamily="18" charset="0"/>
              </a:rPr>
              <a:t>&gt;Web</a:t>
            </a:r>
            <a:r>
              <a:rPr lang="en-US" altLang="zh-CN" sz="2202" dirty="0">
                <a:solidFill>
                  <a:srgbClr val="000000"/>
                </a:solidFill>
                <a:latin typeface="SimHei" pitchFamily="18" charset="0"/>
                <a:cs typeface="SimHei" pitchFamily="18" charset="0"/>
              </a:rPr>
              <a:t>服务系统</a:t>
            </a:r>
          </a:p>
          <a:p>
            <a:pPr>
              <a:lnSpc>
                <a:spcPts val="4600"/>
              </a:lnSpc>
              <a:tabLst>
                <a:tab pos="342900" algn="l"/>
                <a:tab pos="457200" algn="l"/>
                <a:tab pos="2311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导致：项目重复性低，难以凝练、借鉴其</a:t>
            </a:r>
          </a:p>
          <a:p>
            <a:pPr>
              <a:lnSpc>
                <a:spcPts val="3700"/>
              </a:lnSpc>
              <a:tabLst>
                <a:tab pos="342900" algn="l"/>
                <a:tab pos="457200" algn="l"/>
                <a:tab pos="2311400" algn="l"/>
              </a:tabLst>
            </a:pPr>
            <a:r>
              <a:rPr lang="en-US" altLang="zh-CN" dirty="0"/>
              <a:t>	</a:t>
            </a:r>
            <a:r>
              <a:rPr lang="en-US" altLang="zh-CN" sz="3198" b="1" dirty="0">
                <a:solidFill>
                  <a:srgbClr val="000000"/>
                </a:solidFill>
                <a:latin typeface="å¾®è½¯éé»" pitchFamily="18" charset="0"/>
                <a:cs typeface="å¾®è½¯éé»" pitchFamily="18" charset="0"/>
              </a:rPr>
              <a:t>它项目经验</a:t>
            </a:r>
          </a:p>
          <a:p>
            <a:pPr>
              <a:lnSpc>
                <a:spcPts val="4700"/>
              </a:lnSpc>
              <a:tabLst>
                <a:tab pos="342900" algn="l"/>
                <a:tab pos="457200" algn="l"/>
                <a:tab pos="2311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质量难以量化度量和控制</a:t>
            </a:r>
          </a:p>
          <a:p>
            <a:pPr>
              <a:lnSpc>
                <a:spcPts val="3100"/>
              </a:lnSpc>
              <a:tabLst>
                <a:tab pos="342900" algn="l"/>
                <a:tab pos="457200" algn="l"/>
                <a:tab pos="2311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不存在原材料的问题，取决于个人能力以及开发和管理过程</a:t>
            </a:r>
          </a:p>
        </p:txBody>
      </p:sp>
      <p:sp>
        <p:nvSpPr>
          <p:cNvPr id="43" name="灯片编号占位符 42">
            <a:extLst>
              <a:ext uri="{FF2B5EF4-FFF2-40B4-BE49-F238E27FC236}">
                <a16:creationId xmlns:a16="http://schemas.microsoft.com/office/drawing/2014/main" id="{00684D7D-0179-C84E-BAAB-9040BBB66614}"/>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663700" y="88900"/>
            <a:ext cx="5537200" cy="8255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76200"/>
            <a:ext cx="7645400" cy="5283200"/>
          </a:xfrm>
          <a:prstGeom prst="rect">
            <a:avLst/>
          </a:prstGeom>
          <a:noFill/>
        </p:spPr>
        <p:txBody>
          <a:bodyPr wrap="none" lIns="0" tIns="0" rIns="0" rtlCol="0">
            <a:spAutoFit/>
          </a:bodyPr>
          <a:lstStyle/>
          <a:p>
            <a:pPr>
              <a:lnSpc>
                <a:spcPts val="3400"/>
              </a:lnSpc>
              <a:tabLst>
                <a:tab pos="342900" algn="l"/>
                <a:tab pos="1219200" algn="l"/>
                <a:tab pos="2298700" algn="l"/>
              </a:tabLst>
            </a:pPr>
            <a:r>
              <a:rPr lang="en-US" altLang="zh-CN" dirty="0"/>
              <a:t>			</a:t>
            </a:r>
            <a:r>
              <a:rPr lang="en-US" altLang="zh-CN" sz="2598" b="1" dirty="0">
                <a:solidFill>
                  <a:srgbClr val="3D00EA"/>
                </a:solidFill>
                <a:latin typeface="å¾®è½¯éé»" pitchFamily="18" charset="0"/>
                <a:cs typeface="å¾®è½¯éé»" pitchFamily="18" charset="0"/>
              </a:rPr>
              <a:t>软件工程管理的复杂性</a:t>
            </a:r>
          </a:p>
          <a:p>
            <a:pPr>
              <a:lnSpc>
                <a:spcPts val="3200"/>
              </a:lnSpc>
              <a:tabLst>
                <a:tab pos="342900" algn="l"/>
                <a:tab pos="1219200" algn="l"/>
                <a:tab pos="2298700" algn="l"/>
              </a:tabLst>
            </a:pPr>
            <a:r>
              <a:rPr lang="en-US" altLang="zh-CN" dirty="0"/>
              <a:t>		</a:t>
            </a:r>
            <a:r>
              <a:rPr lang="en-US" altLang="zh-CN" sz="2598" b="1" dirty="0">
                <a:solidFill>
                  <a:srgbClr val="3D00EA"/>
                </a:solidFill>
                <a:latin typeface="Times New Roman" pitchFamily="18" charset="0"/>
                <a:cs typeface="Times New Roman" pitchFamily="18" charset="0"/>
              </a:rPr>
              <a:t>—</a:t>
            </a:r>
            <a:r>
              <a:rPr lang="en-US" altLang="zh-CN" sz="2598" b="1" dirty="0">
                <a:solidFill>
                  <a:srgbClr val="3D00EA"/>
                </a:solidFill>
                <a:latin typeface="Comic Sans MS" pitchFamily="18" charset="0"/>
                <a:cs typeface="Comic Sans MS" pitchFamily="18" charset="0"/>
              </a:rPr>
              <a:t>IEEE</a:t>
            </a:r>
            <a:r>
              <a:rPr lang="en-US" altLang="zh-CN" sz="2598" b="1" dirty="0">
                <a:solidFill>
                  <a:srgbClr val="3D00EA"/>
                </a:solidFill>
                <a:latin typeface="å¾®è½¯éé»" pitchFamily="18" charset="0"/>
                <a:cs typeface="å¾®è½¯éé»" pitchFamily="18" charset="0"/>
              </a:rPr>
              <a:t>软件工程知识体系</a:t>
            </a:r>
            <a:r>
              <a:rPr lang="en-US" altLang="zh-CN" sz="2598" b="1" dirty="0">
                <a:solidFill>
                  <a:srgbClr val="3D00EA"/>
                </a:solidFill>
                <a:latin typeface="Comic Sans MS" pitchFamily="18" charset="0"/>
                <a:cs typeface="Comic Sans MS" pitchFamily="18" charset="0"/>
              </a:rPr>
              <a:t>(SWEBOK)</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800"/>
              </a:lnSpc>
              <a:tabLst>
                <a:tab pos="342900" algn="l"/>
                <a:tab pos="1219200" algn="l"/>
                <a:tab pos="22987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软件工程过程本身将不可避免地产生新的</a:t>
            </a:r>
          </a:p>
          <a:p>
            <a:pPr>
              <a:lnSpc>
                <a:spcPts val="3300"/>
              </a:lnSpc>
              <a:tabLst>
                <a:tab pos="342900" algn="l"/>
                <a:tab pos="1219200" algn="l"/>
                <a:tab pos="2298700" algn="l"/>
              </a:tabLst>
            </a:pPr>
            <a:r>
              <a:rPr lang="en-US" altLang="zh-CN" dirty="0"/>
              <a:t>	</a:t>
            </a:r>
            <a:r>
              <a:rPr lang="en-US" altLang="zh-CN" sz="3198" b="1" dirty="0">
                <a:solidFill>
                  <a:srgbClr val="000000"/>
                </a:solidFill>
                <a:latin typeface="å¾®è½¯éé»" pitchFamily="18" charset="0"/>
                <a:cs typeface="å¾®è½¯éé»" pitchFamily="18" charset="0"/>
              </a:rPr>
              <a:t>或变更的客户需求的要求</a:t>
            </a:r>
          </a:p>
          <a:p>
            <a:pPr>
              <a:lnSpc>
                <a:spcPts val="4300"/>
              </a:lnSpc>
              <a:tabLst>
                <a:tab pos="342900" algn="l"/>
                <a:tab pos="1219200" algn="l"/>
                <a:tab pos="2298700" algn="l"/>
              </a:tabLst>
            </a:pPr>
            <a:r>
              <a:rPr lang="en-US" altLang="zh-CN" sz="3198" dirty="0">
                <a:solidFill>
                  <a:srgbClr val="FF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FF0000"/>
                </a:solidFill>
                <a:latin typeface="å¾®è½¯éé»" pitchFamily="18" charset="0"/>
                <a:cs typeface="å¾®è½¯éé»" pitchFamily="18" charset="0"/>
              </a:rPr>
              <a:t>其后果是</a:t>
            </a:r>
            <a:r>
              <a:rPr lang="en-US" altLang="zh-CN" sz="3198" b="1" dirty="0">
                <a:solidFill>
                  <a:srgbClr val="000000"/>
                </a:solidFill>
                <a:latin typeface="å¾®è½¯éé»" pitchFamily="18" charset="0"/>
                <a:cs typeface="å¾®è½¯éé»" pitchFamily="18" charset="0"/>
              </a:rPr>
              <a:t>，软件通常是以迭代的过程开发</a:t>
            </a:r>
          </a:p>
          <a:p>
            <a:pPr>
              <a:lnSpc>
                <a:spcPts val="3300"/>
              </a:lnSpc>
              <a:tabLst>
                <a:tab pos="342900" algn="l"/>
                <a:tab pos="1219200" algn="l"/>
                <a:tab pos="2298700" algn="l"/>
              </a:tabLst>
            </a:pPr>
            <a:r>
              <a:rPr lang="en-US" altLang="zh-CN" dirty="0"/>
              <a:t>	</a:t>
            </a:r>
            <a:r>
              <a:rPr lang="en-US" altLang="zh-CN" sz="3198" b="1" dirty="0">
                <a:solidFill>
                  <a:srgbClr val="000000"/>
                </a:solidFill>
                <a:latin typeface="å¾®è½¯éé»" pitchFamily="18" charset="0"/>
                <a:cs typeface="å¾®è½¯éé»" pitchFamily="18" charset="0"/>
              </a:rPr>
              <a:t>的，而不是一个相继展开的线形任务序列</a:t>
            </a:r>
          </a:p>
          <a:p>
            <a:pPr>
              <a:lnSpc>
                <a:spcPts val="4300"/>
              </a:lnSpc>
              <a:tabLst>
                <a:tab pos="342900" algn="l"/>
                <a:tab pos="1219200" algn="l"/>
                <a:tab pos="22987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软件工程有必要综合创造性和纪律两个方</a:t>
            </a:r>
          </a:p>
          <a:p>
            <a:pPr>
              <a:lnSpc>
                <a:spcPts val="3300"/>
              </a:lnSpc>
              <a:tabLst>
                <a:tab pos="342900" algn="l"/>
                <a:tab pos="1219200" algn="l"/>
                <a:tab pos="2298700" algn="l"/>
              </a:tabLst>
            </a:pPr>
            <a:r>
              <a:rPr lang="en-US" altLang="zh-CN" dirty="0"/>
              <a:t>	</a:t>
            </a:r>
            <a:r>
              <a:rPr lang="en-US" altLang="zh-CN" sz="3198" b="1" dirty="0">
                <a:solidFill>
                  <a:srgbClr val="000000"/>
                </a:solidFill>
                <a:latin typeface="å¾®è½¯éé»" pitchFamily="18" charset="0"/>
                <a:cs typeface="å¾®è½¯éé»" pitchFamily="18" charset="0"/>
              </a:rPr>
              <a:t>面，在二者之间维持平衡常常很困难</a:t>
            </a:r>
          </a:p>
          <a:p>
            <a:pPr>
              <a:lnSpc>
                <a:spcPts val="4300"/>
              </a:lnSpc>
              <a:tabLst>
                <a:tab pos="342900" algn="l"/>
                <a:tab pos="1219200" algn="l"/>
                <a:tab pos="22987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软件的创新性和复杂性通常很高</a:t>
            </a:r>
          </a:p>
          <a:p>
            <a:pPr>
              <a:lnSpc>
                <a:spcPts val="4200"/>
              </a:lnSpc>
              <a:tabLst>
                <a:tab pos="342900" algn="l"/>
                <a:tab pos="1219200" algn="l"/>
                <a:tab pos="22987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基础技术的变化速度很快</a:t>
            </a:r>
          </a:p>
        </p:txBody>
      </p:sp>
      <p:sp>
        <p:nvSpPr>
          <p:cNvPr id="43" name="灯片编号占位符 42">
            <a:extLst>
              <a:ext uri="{FF2B5EF4-FFF2-40B4-BE49-F238E27FC236}">
                <a16:creationId xmlns:a16="http://schemas.microsoft.com/office/drawing/2014/main" id="{0F1685D7-9713-DB4B-98AF-9C7A6452E771}"/>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752600" y="292100"/>
            <a:ext cx="5676900" cy="584200"/>
          </a:xfrm>
          <a:prstGeom prst="rect">
            <a:avLst/>
          </a:prstGeom>
          <a:noFill/>
        </p:spPr>
      </p:pic>
      <p:sp>
        <p:nvSpPr>
          <p:cNvPr id="41" name="TextBox 1"/>
          <p:cNvSpPr txBox="1"/>
          <p:nvPr/>
        </p:nvSpPr>
        <p:spPr>
          <a:xfrm>
            <a:off x="469900" y="312286"/>
            <a:ext cx="7522893" cy="6317114"/>
          </a:xfrm>
          <a:prstGeom prst="rect">
            <a:avLst/>
          </a:prstGeom>
          <a:noFill/>
        </p:spPr>
        <p:txBody>
          <a:bodyPr wrap="none" lIns="0" tIns="0" rIns="0" rtlCol="0">
            <a:spAutoFit/>
          </a:bodyPr>
          <a:lstStyle/>
          <a:p>
            <a:pPr>
              <a:lnSpc>
                <a:spcPts val="5200"/>
              </a:lnSpc>
              <a:tabLst>
                <a:tab pos="457200" algn="l"/>
                <a:tab pos="736600" algn="l"/>
                <a:tab pos="1295400" algn="l"/>
                <a:tab pos="1841500" algn="l"/>
              </a:tabLst>
            </a:pPr>
            <a:r>
              <a:rPr lang="en-US" altLang="zh-CN" dirty="0"/>
              <a:t>			</a:t>
            </a:r>
            <a:r>
              <a:rPr lang="en-US" altLang="zh-CN" sz="4002" b="1" dirty="0">
                <a:solidFill>
                  <a:srgbClr val="3D00EA"/>
                </a:solidFill>
                <a:latin typeface="å¾®è½¯éé»" pitchFamily="18" charset="0"/>
                <a:cs typeface="å¾®è½¯éé»" pitchFamily="18" charset="0"/>
              </a:rPr>
              <a:t>软件开发管理的特殊困难</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457200" algn="l"/>
                <a:tab pos="736600" algn="l"/>
                <a:tab pos="1295400" algn="l"/>
                <a:tab pos="18415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根本原因：</a:t>
            </a:r>
          </a:p>
          <a:p>
            <a:pPr>
              <a:lnSpc>
                <a:spcPts val="3400"/>
              </a:lnSpc>
              <a:tabLst>
                <a:tab pos="457200" algn="l"/>
                <a:tab pos="736600" algn="l"/>
                <a:tab pos="12954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软件所特有的兼具创造性和工程性的双重性</a:t>
            </a:r>
          </a:p>
          <a:p>
            <a:pPr>
              <a:lnSpc>
                <a:spcPts val="3600"/>
              </a:lnSpc>
              <a:tabLst>
                <a:tab pos="457200" algn="l"/>
                <a:tab pos="736600" algn="l"/>
                <a:tab pos="12954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许多客户并没有充分认识软件产品内在的复杂性和</a:t>
            </a:r>
          </a:p>
          <a:p>
            <a:pPr>
              <a:lnSpc>
                <a:spcPts val="2300"/>
              </a:lnSpc>
              <a:tabLst>
                <a:tab pos="457200" algn="l"/>
                <a:tab pos="736600" algn="l"/>
                <a:tab pos="1295400" algn="l"/>
                <a:tab pos="1841500" algn="l"/>
              </a:tabLst>
            </a:pPr>
            <a:r>
              <a:rPr lang="en-US" altLang="zh-CN" dirty="0"/>
              <a:t>		</a:t>
            </a:r>
            <a:r>
              <a:rPr lang="en-US" altLang="zh-CN" sz="2400" dirty="0">
                <a:solidFill>
                  <a:srgbClr val="000000"/>
                </a:solidFill>
                <a:latin typeface="SimHei" pitchFamily="18" charset="0"/>
                <a:cs typeface="SimHei" pitchFamily="18" charset="0"/>
              </a:rPr>
              <a:t>重要价值</a:t>
            </a:r>
          </a:p>
          <a:p>
            <a:pPr>
              <a:lnSpc>
                <a:spcPts val="4900"/>
              </a:lnSpc>
              <a:tabLst>
                <a:tab pos="457200" algn="l"/>
                <a:tab pos="736600" algn="l"/>
                <a:tab pos="1295400" algn="l"/>
                <a:tab pos="18415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表现在：</a:t>
            </a:r>
          </a:p>
          <a:p>
            <a:pPr>
              <a:lnSpc>
                <a:spcPts val="3400"/>
              </a:lnSpc>
              <a:tabLst>
                <a:tab pos="457200" algn="l"/>
                <a:tab pos="736600" algn="l"/>
                <a:tab pos="12954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需求变动频繁且得不到客户的足够理解</a:t>
            </a:r>
          </a:p>
          <a:p>
            <a:pPr>
              <a:lnSpc>
                <a:spcPts val="3600"/>
              </a:lnSpc>
              <a:tabLst>
                <a:tab pos="457200" algn="l"/>
                <a:tab pos="736600" algn="l"/>
                <a:tab pos="12954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人员个体差异大，“可替代性”差，团队士气对项</a:t>
            </a:r>
          </a:p>
          <a:p>
            <a:pPr>
              <a:lnSpc>
                <a:spcPts val="2300"/>
              </a:lnSpc>
              <a:tabLst>
                <a:tab pos="457200" algn="l"/>
                <a:tab pos="736600" algn="l"/>
                <a:tab pos="1295400" algn="l"/>
                <a:tab pos="1841500" algn="l"/>
              </a:tabLst>
            </a:pPr>
            <a:r>
              <a:rPr lang="en-US" altLang="zh-CN" dirty="0"/>
              <a:t>		</a:t>
            </a:r>
            <a:r>
              <a:rPr lang="en-US" altLang="zh-CN" sz="2400" dirty="0">
                <a:solidFill>
                  <a:srgbClr val="000000"/>
                </a:solidFill>
                <a:latin typeface="SimHei" pitchFamily="18" charset="0"/>
                <a:cs typeface="SimHei" pitchFamily="18" charset="0"/>
              </a:rPr>
              <a:t>目的影响大</a:t>
            </a:r>
          </a:p>
          <a:p>
            <a:pPr>
              <a:lnSpc>
                <a:spcPts val="3800"/>
              </a:lnSpc>
              <a:tabLst>
                <a:tab pos="457200" algn="l"/>
                <a:tab pos="736600" algn="l"/>
                <a:tab pos="1295400" algn="l"/>
                <a:tab pos="18415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沟通与交流至关重要，但往往被忽视</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300"/>
              </a:lnSpc>
              <a:tabLst>
                <a:tab pos="457200" algn="l"/>
                <a:tab pos="736600" algn="l"/>
                <a:tab pos="1295400" algn="l"/>
                <a:tab pos="18415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3" name="灯片编号占位符 42">
            <a:extLst>
              <a:ext uri="{FF2B5EF4-FFF2-40B4-BE49-F238E27FC236}">
                <a16:creationId xmlns:a16="http://schemas.microsoft.com/office/drawing/2014/main" id="{9F53F9A5-ED7E-784A-95EB-A835F92891A5}"/>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825500" y="342900"/>
            <a:ext cx="7518400" cy="5715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42900"/>
            <a:ext cx="7963719" cy="2893100"/>
          </a:xfrm>
          <a:prstGeom prst="rect">
            <a:avLst/>
          </a:prstGeom>
          <a:noFill/>
        </p:spPr>
        <p:txBody>
          <a:bodyPr wrap="none" lIns="0" tIns="0" rIns="0" rtlCol="0">
            <a:spAutoFit/>
          </a:bodyPr>
          <a:lstStyle/>
          <a:p>
            <a:pPr>
              <a:lnSpc>
                <a:spcPts val="5000"/>
              </a:lnSpc>
              <a:tabLst>
                <a:tab pos="342900" algn="l"/>
              </a:tabLst>
            </a:pPr>
            <a:r>
              <a:rPr lang="en-US" altLang="zh-CN" dirty="0"/>
              <a:t>	</a:t>
            </a:r>
            <a:r>
              <a:rPr lang="en-US" altLang="zh-CN" sz="3600" b="1" dirty="0">
                <a:solidFill>
                  <a:srgbClr val="3D00EA"/>
                </a:solidFill>
                <a:latin typeface="Comic Sans MS" pitchFamily="18" charset="0"/>
              </a:rPr>
              <a:t>3</a:t>
            </a:r>
            <a:r>
              <a:rPr lang="en-US" altLang="zh-CN" sz="3600" b="1" dirty="0">
                <a:solidFill>
                  <a:srgbClr val="3D00EA"/>
                </a:solidFill>
                <a:latin typeface="Comic Sans MS" pitchFamily="18" charset="0"/>
                <a:cs typeface="Comic Sans MS" pitchFamily="18" charset="0"/>
              </a:rPr>
              <a:t>0</a:t>
            </a:r>
            <a:r>
              <a:rPr lang="en-US" altLang="zh-CN" sz="3600" b="1" dirty="0">
                <a:solidFill>
                  <a:srgbClr val="3D00EA"/>
                </a:solidFill>
                <a:latin typeface="å¾®è½¯éé»" pitchFamily="18" charset="0"/>
                <a:cs typeface="å¾®è½¯éé»" pitchFamily="18" charset="0"/>
              </a:rPr>
              <a:t>多年前的软件项目管理</a:t>
            </a:r>
            <a:r>
              <a:rPr lang="en-US" altLang="zh-CN" sz="3600" b="1" dirty="0">
                <a:solidFill>
                  <a:srgbClr val="3D00EA"/>
                </a:solidFill>
                <a:latin typeface="Comic Sans MS" pitchFamily="18" charset="0"/>
                <a:cs typeface="Comic Sans MS" pitchFamily="18" charset="0"/>
              </a:rPr>
              <a:t>(1984)</a:t>
            </a:r>
            <a:r>
              <a:rPr lang="en-US" altLang="zh-CN" sz="3600" b="1" dirty="0">
                <a:solidFill>
                  <a:srgbClr val="3D00EA"/>
                </a:solidFill>
                <a:latin typeface="Times New Roman" pitchFamily="18" charset="0"/>
                <a:cs typeface="Times New Roman" pitchFamily="18" charset="0"/>
              </a:rPr>
              <a:t>……</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300"/>
              </a:lnSpc>
              <a:tabLst>
                <a:tab pos="342900" algn="l"/>
              </a:tabLst>
            </a:pP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No</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CMM/CMMI</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(1987),</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No</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ISO</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9001</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(1987)</a:t>
            </a:r>
          </a:p>
          <a:p>
            <a:pPr>
              <a:lnSpc>
                <a:spcPts val="3700"/>
              </a:lnSpc>
              <a:tabLst>
                <a:tab pos="342900" algn="l"/>
              </a:tabLst>
            </a:pP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IEEE</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Transactions</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on</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Software</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Engineering,</a:t>
            </a:r>
          </a:p>
          <a:p>
            <a:pPr>
              <a:lnSpc>
                <a:spcPts val="3100"/>
              </a:lnSpc>
              <a:tabLst>
                <a:tab pos="342900" algn="l"/>
              </a:tabLst>
            </a:pPr>
            <a:r>
              <a:rPr lang="en-US" altLang="zh-CN" dirty="0"/>
              <a:t>	</a:t>
            </a:r>
            <a:r>
              <a:rPr lang="en-US" altLang="zh-CN" sz="2598" b="1" dirty="0">
                <a:solidFill>
                  <a:srgbClr val="000000"/>
                </a:solidFill>
                <a:latin typeface="Comic Sans MS" pitchFamily="18" charset="0"/>
                <a:cs typeface="Comic Sans MS" pitchFamily="18" charset="0"/>
              </a:rPr>
              <a:t>Special</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issue</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on</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software</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engineering</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project</a:t>
            </a:r>
          </a:p>
          <a:p>
            <a:pPr>
              <a:lnSpc>
                <a:spcPts val="3100"/>
              </a:lnSpc>
              <a:tabLst>
                <a:tab pos="342900" algn="l"/>
              </a:tabLst>
            </a:pPr>
            <a:r>
              <a:rPr lang="en-US" altLang="zh-CN" dirty="0"/>
              <a:t>	</a:t>
            </a:r>
            <a:r>
              <a:rPr lang="en-US" altLang="zh-CN" sz="2598" b="1" dirty="0">
                <a:solidFill>
                  <a:srgbClr val="000000"/>
                </a:solidFill>
                <a:latin typeface="Comic Sans MS" pitchFamily="18" charset="0"/>
                <a:cs typeface="Comic Sans MS" pitchFamily="18" charset="0"/>
              </a:rPr>
              <a:t>management,</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January</a:t>
            </a:r>
            <a:r>
              <a:rPr lang="en-US" altLang="zh-CN" sz="2598" dirty="0">
                <a:latin typeface="Times New Roman" pitchFamily="18" charset="0"/>
                <a:cs typeface="Times New Roman" pitchFamily="18" charset="0"/>
              </a:rPr>
              <a:t>  </a:t>
            </a:r>
            <a:r>
              <a:rPr lang="en-US" altLang="zh-CN" sz="2598" b="1" dirty="0">
                <a:solidFill>
                  <a:srgbClr val="000000"/>
                </a:solidFill>
                <a:latin typeface="Comic Sans MS" pitchFamily="18" charset="0"/>
                <a:cs typeface="Comic Sans MS" pitchFamily="18" charset="0"/>
              </a:rPr>
              <a:t>1984</a:t>
            </a:r>
          </a:p>
        </p:txBody>
      </p:sp>
      <p:sp>
        <p:nvSpPr>
          <p:cNvPr id="43" name="TextBox 1"/>
          <p:cNvSpPr txBox="1"/>
          <p:nvPr/>
        </p:nvSpPr>
        <p:spPr>
          <a:xfrm>
            <a:off x="927100" y="3187700"/>
            <a:ext cx="139700" cy="2514600"/>
          </a:xfrm>
          <a:prstGeom prst="rect">
            <a:avLst/>
          </a:prstGeom>
          <a:noFill/>
        </p:spPr>
        <p:txBody>
          <a:bodyPr wrap="none" lIns="0" tIns="0" rIns="0" rtlCol="0">
            <a:spAutoFit/>
          </a:bodyPr>
          <a:lstStyle/>
          <a:p>
            <a:pPr>
              <a:lnSpc>
                <a:spcPts val="2700"/>
              </a:lnSpc>
              <a:tabLst/>
            </a:pPr>
            <a:r>
              <a:rPr lang="en-US" altLang="zh-CN" sz="1998" dirty="0">
                <a:solidFill>
                  <a:srgbClr val="010000"/>
                </a:solidFill>
                <a:latin typeface="Comic Sans MS" pitchFamily="18" charset="0"/>
                <a:cs typeface="Comic Sans MS" pitchFamily="18" charset="0"/>
              </a:rPr>
              <a:t>–</a:t>
            </a:r>
          </a:p>
          <a:p>
            <a:pPr>
              <a:lnSpc>
                <a:spcPts val="2800"/>
              </a:lnSpc>
              <a:tabLst/>
            </a:pPr>
            <a:r>
              <a:rPr lang="en-US" altLang="zh-CN" sz="1998" dirty="0">
                <a:solidFill>
                  <a:srgbClr val="010000"/>
                </a:solidFill>
                <a:latin typeface="Comic Sans MS" pitchFamily="18" charset="0"/>
                <a:cs typeface="Comic Sans MS" pitchFamily="18" charset="0"/>
              </a:rPr>
              <a:t>–</a:t>
            </a:r>
          </a:p>
          <a:p>
            <a:pPr>
              <a:lnSpc>
                <a:spcPts val="2800"/>
              </a:lnSpc>
              <a:tabLst/>
            </a:pPr>
            <a:r>
              <a:rPr lang="en-US" altLang="zh-CN" sz="1998" dirty="0">
                <a:solidFill>
                  <a:srgbClr val="010000"/>
                </a:solidFill>
                <a:latin typeface="Comic Sans MS" pitchFamily="18" charset="0"/>
                <a:cs typeface="Comic Sans MS" pitchFamily="18" charset="0"/>
              </a:rPr>
              <a:t>–</a:t>
            </a:r>
          </a:p>
          <a:p>
            <a:pPr>
              <a:lnSpc>
                <a:spcPts val="2800"/>
              </a:lnSpc>
              <a:tabLst/>
            </a:pPr>
            <a:r>
              <a:rPr lang="en-US" altLang="zh-CN" sz="1998" dirty="0">
                <a:solidFill>
                  <a:srgbClr val="010000"/>
                </a:solidFill>
                <a:latin typeface="Comic Sans MS" pitchFamily="18" charset="0"/>
                <a:cs typeface="Comic Sans MS" pitchFamily="18" charset="0"/>
              </a:rPr>
              <a:t>–</a:t>
            </a:r>
          </a:p>
          <a:p>
            <a:pPr>
              <a:lnSpc>
                <a:spcPts val="2800"/>
              </a:lnSpc>
              <a:tabLst/>
            </a:pPr>
            <a:r>
              <a:rPr lang="en-US" altLang="zh-CN" sz="1998" dirty="0">
                <a:solidFill>
                  <a:srgbClr val="010000"/>
                </a:solidFill>
                <a:latin typeface="Comic Sans MS" pitchFamily="18" charset="0"/>
                <a:cs typeface="Comic Sans MS" pitchFamily="18" charset="0"/>
              </a:rPr>
              <a:t>–</a:t>
            </a:r>
          </a:p>
          <a:p>
            <a:pPr>
              <a:lnSpc>
                <a:spcPts val="2800"/>
              </a:lnSpc>
              <a:tabLst/>
            </a:pPr>
            <a:r>
              <a:rPr lang="en-US" altLang="zh-CN" sz="1998" dirty="0">
                <a:solidFill>
                  <a:srgbClr val="010000"/>
                </a:solidFill>
                <a:latin typeface="Comic Sans MS" pitchFamily="18" charset="0"/>
                <a:cs typeface="Comic Sans MS" pitchFamily="18" charset="0"/>
              </a:rPr>
              <a:t>–</a:t>
            </a:r>
          </a:p>
          <a:p>
            <a:pPr>
              <a:lnSpc>
                <a:spcPts val="2600"/>
              </a:lnSpc>
              <a:tabLst/>
            </a:pPr>
            <a:r>
              <a:rPr lang="en-US" altLang="zh-CN" sz="1998" dirty="0">
                <a:solidFill>
                  <a:srgbClr val="010000"/>
                </a:solidFill>
                <a:latin typeface="Times New Roman" pitchFamily="18" charset="0"/>
                <a:cs typeface="Times New Roman" pitchFamily="18" charset="0"/>
              </a:rPr>
              <a:t>–</a:t>
            </a:r>
          </a:p>
        </p:txBody>
      </p:sp>
      <p:sp>
        <p:nvSpPr>
          <p:cNvPr id="44" name="TextBox 1"/>
          <p:cNvSpPr txBox="1"/>
          <p:nvPr/>
        </p:nvSpPr>
        <p:spPr>
          <a:xfrm>
            <a:off x="1206500" y="3251200"/>
            <a:ext cx="2564805" cy="2098010"/>
          </a:xfrm>
          <a:prstGeom prst="rect">
            <a:avLst/>
          </a:prstGeom>
          <a:noFill/>
        </p:spPr>
        <p:txBody>
          <a:bodyPr wrap="none" lIns="0" tIns="0" rIns="0" rtlCol="0">
            <a:spAutoFit/>
          </a:bodyPr>
          <a:lstStyle/>
          <a:p>
            <a:pPr>
              <a:lnSpc>
                <a:spcPts val="1900"/>
              </a:lnSpc>
              <a:tabLst/>
            </a:pPr>
            <a:r>
              <a:rPr lang="en-US" altLang="zh-CN" sz="1998" dirty="0">
                <a:solidFill>
                  <a:srgbClr val="000000"/>
                </a:solidFill>
                <a:latin typeface="SimHei" pitchFamily="18" charset="0"/>
                <a:cs typeface="SimHei" pitchFamily="18" charset="0"/>
              </a:rPr>
              <a:t>软件配置管理</a:t>
            </a:r>
          </a:p>
          <a:p>
            <a:pPr>
              <a:lnSpc>
                <a:spcPts val="2800"/>
              </a:lnSpc>
              <a:tabLst/>
            </a:pPr>
            <a:r>
              <a:rPr lang="en-US" altLang="zh-CN" sz="1998" dirty="0">
                <a:solidFill>
                  <a:srgbClr val="000000"/>
                </a:solidFill>
                <a:latin typeface="SimHei" pitchFamily="18" charset="0"/>
                <a:cs typeface="SimHei" pitchFamily="18" charset="0"/>
              </a:rPr>
              <a:t>软件工程经济学</a:t>
            </a:r>
          </a:p>
          <a:p>
            <a:pPr>
              <a:lnSpc>
                <a:spcPts val="2800"/>
              </a:lnSpc>
              <a:tabLst/>
            </a:pPr>
            <a:r>
              <a:rPr lang="en-US" altLang="zh-CN" sz="1998" dirty="0" err="1">
                <a:solidFill>
                  <a:srgbClr val="000000"/>
                </a:solidFill>
                <a:latin typeface="SimHei" pitchFamily="18" charset="0"/>
                <a:cs typeface="SimHei" pitchFamily="18" charset="0"/>
              </a:rPr>
              <a:t>项目管理计划</a:t>
            </a:r>
            <a:endParaRPr lang="en-US" altLang="zh-CN" sz="1998" dirty="0">
              <a:solidFill>
                <a:srgbClr val="000000"/>
              </a:solidFill>
              <a:latin typeface="SimHei" pitchFamily="18" charset="0"/>
              <a:cs typeface="SimHei" pitchFamily="18" charset="0"/>
            </a:endParaRPr>
          </a:p>
          <a:p>
            <a:pPr>
              <a:lnSpc>
                <a:spcPts val="2800"/>
              </a:lnSpc>
              <a:tabLst/>
            </a:pPr>
            <a:r>
              <a:rPr lang="en-US" altLang="zh-CN" sz="1998" dirty="0">
                <a:solidFill>
                  <a:srgbClr val="000000"/>
                </a:solidFill>
                <a:latin typeface="SimHei" pitchFamily="18" charset="0"/>
                <a:cs typeface="SimHei" pitchFamily="18" charset="0"/>
              </a:rPr>
              <a:t>软件质量保障</a:t>
            </a:r>
          </a:p>
          <a:p>
            <a:pPr>
              <a:lnSpc>
                <a:spcPts val="2800"/>
              </a:lnSpc>
              <a:tabLst/>
            </a:pPr>
            <a:r>
              <a:rPr lang="en-US" altLang="zh-CN" sz="1998" dirty="0">
                <a:solidFill>
                  <a:srgbClr val="000000"/>
                </a:solidFill>
                <a:latin typeface="SimHei" pitchFamily="18" charset="0"/>
                <a:cs typeface="SimHei" pitchFamily="18" charset="0"/>
              </a:rPr>
              <a:t>软件评审、走查和内审</a:t>
            </a:r>
          </a:p>
          <a:p>
            <a:pPr>
              <a:lnSpc>
                <a:spcPts val="1000"/>
              </a:lnSpc>
            </a:pPr>
            <a:endParaRPr lang="en-US" altLang="zh-CN" dirty="0"/>
          </a:p>
          <a:p>
            <a:pPr>
              <a:lnSpc>
                <a:spcPts val="1900"/>
              </a:lnSpc>
              <a:tabLst/>
            </a:pPr>
            <a:r>
              <a:rPr lang="en-US" altLang="zh-CN" sz="1998" dirty="0">
                <a:solidFill>
                  <a:srgbClr val="000000"/>
                </a:solidFill>
                <a:latin typeface="Times New Roman" pitchFamily="18" charset="0"/>
                <a:cs typeface="Times New Roman" pitchFamily="18" charset="0"/>
              </a:rPr>
              <a:t>……</a:t>
            </a:r>
          </a:p>
        </p:txBody>
      </p:sp>
      <p:sp>
        <p:nvSpPr>
          <p:cNvPr id="46" name="灯片编号占位符 45">
            <a:extLst>
              <a:ext uri="{FF2B5EF4-FFF2-40B4-BE49-F238E27FC236}">
                <a16:creationId xmlns:a16="http://schemas.microsoft.com/office/drawing/2014/main" id="{4FD932FF-FCBB-8948-9959-319E131ED7AE}"/>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743200" y="292100"/>
            <a:ext cx="37211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779374" cy="5700087"/>
          </a:xfrm>
          <a:prstGeom prst="rect">
            <a:avLst/>
          </a:prstGeom>
          <a:noFill/>
        </p:spPr>
        <p:txBody>
          <a:bodyPr wrap="none" lIns="0" tIns="0" rIns="0" rtlCol="0">
            <a:spAutoFit/>
          </a:bodyPr>
          <a:lstStyle/>
          <a:p>
            <a:pPr>
              <a:lnSpc>
                <a:spcPts val="5500"/>
              </a:lnSpc>
              <a:tabLst>
                <a:tab pos="342900" algn="l"/>
                <a:tab pos="457200" algn="l"/>
                <a:tab pos="914400" algn="l"/>
                <a:tab pos="2260600" algn="l"/>
              </a:tabLst>
            </a:pPr>
            <a:r>
              <a:rPr lang="en-US" altLang="zh-CN" dirty="0"/>
              <a:t>				</a:t>
            </a:r>
            <a:r>
              <a:rPr lang="en-US" altLang="zh-CN" sz="4002" b="1" dirty="0">
                <a:solidFill>
                  <a:srgbClr val="3D00EA"/>
                </a:solidFill>
                <a:latin typeface="Comic Sans MS" pitchFamily="18" charset="0"/>
              </a:rPr>
              <a:t>3</a:t>
            </a:r>
            <a:r>
              <a:rPr lang="en-US" altLang="zh-CN" sz="4002" b="1" dirty="0">
                <a:solidFill>
                  <a:srgbClr val="3D00EA"/>
                </a:solidFill>
                <a:latin typeface="Comic Sans MS" pitchFamily="18" charset="0"/>
                <a:cs typeface="Comic Sans MS" pitchFamily="18" charset="0"/>
              </a:rPr>
              <a:t>0</a:t>
            </a:r>
            <a:r>
              <a:rPr lang="en-US" altLang="zh-CN" sz="4002" b="1" dirty="0">
                <a:solidFill>
                  <a:srgbClr val="3D00EA"/>
                </a:solidFill>
                <a:latin typeface="å¾®è½¯éé»" pitchFamily="18" charset="0"/>
                <a:cs typeface="å¾®è½¯éé»" pitchFamily="18" charset="0"/>
              </a:rPr>
              <a:t>多年后的今天</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100"/>
              </a:lnSpc>
              <a:tabLst>
                <a:tab pos="342900" algn="l"/>
                <a:tab pos="457200" algn="l"/>
                <a:tab pos="914400" algn="l"/>
                <a:tab pos="22606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制造、建筑、电子设备乃至大型飞机复杂</a:t>
            </a:r>
          </a:p>
          <a:p>
            <a:pPr>
              <a:lnSpc>
                <a:spcPts val="3700"/>
              </a:lnSpc>
              <a:tabLst>
                <a:tab pos="342900" algn="l"/>
                <a:tab pos="457200" algn="l"/>
                <a:tab pos="914400" algn="l"/>
                <a:tab pos="2260600" algn="l"/>
              </a:tabLst>
            </a:pPr>
            <a:r>
              <a:rPr lang="en-US" altLang="zh-CN" dirty="0"/>
              <a:t>	</a:t>
            </a:r>
            <a:r>
              <a:rPr lang="en-US" altLang="zh-CN" sz="3198" b="1" dirty="0">
                <a:solidFill>
                  <a:srgbClr val="000000"/>
                </a:solidFill>
                <a:latin typeface="å¾®è½¯éé»" pitchFamily="18" charset="0"/>
                <a:cs typeface="å¾®è½¯éé»" pitchFamily="18" charset="0"/>
              </a:rPr>
              <a:t>项目的工程化技术逐渐成熟</a:t>
            </a:r>
          </a:p>
          <a:p>
            <a:pPr>
              <a:lnSpc>
                <a:spcPts val="3800"/>
              </a:lnSpc>
              <a:tabLst>
                <a:tab pos="342900" algn="l"/>
                <a:tab pos="457200" algn="l"/>
                <a:tab pos="914400" algn="l"/>
                <a:tab pos="22606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项目的可控性、可管理性越来越高</a:t>
            </a:r>
          </a:p>
          <a:p>
            <a:pPr>
              <a:lnSpc>
                <a:spcPts val="4600"/>
              </a:lnSpc>
              <a:tabLst>
                <a:tab pos="342900" algn="l"/>
                <a:tab pos="457200" algn="l"/>
                <a:tab pos="914400" algn="l"/>
                <a:tab pos="22606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软件项目：项目管理问题依然严重</a:t>
            </a:r>
          </a:p>
          <a:p>
            <a:pPr>
              <a:lnSpc>
                <a:spcPts val="3700"/>
              </a:lnSpc>
              <a:tabLst>
                <a:tab pos="342900" algn="l"/>
                <a:tab pos="457200" algn="l"/>
                <a:tab pos="914400" algn="l"/>
                <a:tab pos="22606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the</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more</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things</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change</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(TSE</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January</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1984)</a:t>
            </a:r>
          </a:p>
          <a:p>
            <a:pPr>
              <a:lnSpc>
                <a:spcPts val="2800"/>
              </a:lnSpc>
              <a:tabLst>
                <a:tab pos="342900" algn="l"/>
                <a:tab pos="457200" algn="l"/>
                <a:tab pos="914400" algn="l"/>
                <a:tab pos="2260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Comic Sans MS" pitchFamily="18" charset="0"/>
                <a:cs typeface="Comic Sans MS" pitchFamily="18" charset="0"/>
              </a:rPr>
              <a:t>ISO</a:t>
            </a:r>
            <a:r>
              <a:rPr lang="en-US" altLang="zh-CN" sz="1998" dirty="0">
                <a:latin typeface="Times New Roman" pitchFamily="18" charset="0"/>
                <a:cs typeface="Times New Roman" pitchFamily="18" charset="0"/>
              </a:rPr>
              <a:t> </a:t>
            </a:r>
            <a:r>
              <a:rPr lang="en-US" altLang="zh-CN" sz="1998" dirty="0">
                <a:solidFill>
                  <a:srgbClr val="000000"/>
                </a:solidFill>
                <a:latin typeface="Comic Sans MS" pitchFamily="18" charset="0"/>
                <a:cs typeface="Comic Sans MS" pitchFamily="18" charset="0"/>
              </a:rPr>
              <a:t>9001</a:t>
            </a:r>
            <a:r>
              <a:rPr lang="en-US" altLang="zh-CN" sz="1998" dirty="0">
                <a:solidFill>
                  <a:srgbClr val="000000"/>
                </a:solidFill>
                <a:latin typeface="æ°å®ä½" pitchFamily="18" charset="0"/>
                <a:cs typeface="æ°å®ä½" pitchFamily="18" charset="0"/>
              </a:rPr>
              <a:t>、</a:t>
            </a:r>
            <a:r>
              <a:rPr lang="en-US" altLang="zh-CN" sz="1998" dirty="0">
                <a:solidFill>
                  <a:srgbClr val="000000"/>
                </a:solidFill>
                <a:latin typeface="Comic Sans MS" pitchFamily="18" charset="0"/>
                <a:cs typeface="Comic Sans MS" pitchFamily="18" charset="0"/>
              </a:rPr>
              <a:t>CMM/CMMI</a:t>
            </a:r>
            <a:r>
              <a:rPr lang="en-US" altLang="zh-CN" sz="1998" dirty="0">
                <a:solidFill>
                  <a:srgbClr val="000000"/>
                </a:solidFill>
                <a:latin typeface="æ°å®ä½" pitchFamily="18" charset="0"/>
                <a:cs typeface="æ°å®ä½" pitchFamily="18" charset="0"/>
              </a:rPr>
              <a:t>、</a:t>
            </a:r>
            <a:r>
              <a:rPr lang="en-US" altLang="zh-CN" sz="1998" dirty="0">
                <a:solidFill>
                  <a:srgbClr val="000000"/>
                </a:solidFill>
                <a:latin typeface="Comic Sans MS" pitchFamily="18" charset="0"/>
                <a:cs typeface="Comic Sans MS" pitchFamily="18" charset="0"/>
              </a:rPr>
              <a:t>PMP</a:t>
            </a:r>
            <a:r>
              <a:rPr lang="en-US" altLang="zh-CN" sz="1998" dirty="0">
                <a:latin typeface="Times New Roman" pitchFamily="18" charset="0"/>
                <a:cs typeface="Times New Roman" pitchFamily="18" charset="0"/>
              </a:rPr>
              <a:t> </a:t>
            </a:r>
            <a:r>
              <a:rPr lang="en-US" altLang="zh-CN" sz="1998" dirty="0">
                <a:solidFill>
                  <a:srgbClr val="000000"/>
                </a:solidFill>
                <a:latin typeface="Times New Roman" pitchFamily="18" charset="0"/>
                <a:cs typeface="Times New Roman" pitchFamily="18" charset="0"/>
              </a:rPr>
              <a:t>…</a:t>
            </a:r>
          </a:p>
          <a:p>
            <a:pPr>
              <a:lnSpc>
                <a:spcPts val="2800"/>
              </a:lnSpc>
              <a:tabLst>
                <a:tab pos="342900" algn="l"/>
                <a:tab pos="457200" algn="l"/>
                <a:tab pos="914400" algn="l"/>
                <a:tab pos="2260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外包、软件复用</a:t>
            </a:r>
            <a:r>
              <a:rPr lang="en-US" altLang="zh-CN" sz="1998" b="1" dirty="0">
                <a:solidFill>
                  <a:srgbClr val="000000"/>
                </a:solidFill>
                <a:latin typeface="Comic Sans MS" pitchFamily="18" charset="0"/>
                <a:cs typeface="Comic Sans MS" pitchFamily="18" charset="0"/>
              </a:rPr>
              <a:t>/</a:t>
            </a:r>
            <a:r>
              <a:rPr lang="en-US" altLang="zh-CN" sz="1998" dirty="0">
                <a:solidFill>
                  <a:srgbClr val="000000"/>
                </a:solidFill>
                <a:latin typeface="æ°å®ä½" pitchFamily="18" charset="0"/>
                <a:cs typeface="æ°å®ä½" pitchFamily="18" charset="0"/>
              </a:rPr>
              <a:t>构件化、开源软件</a:t>
            </a:r>
            <a:r>
              <a:rPr lang="en-US" altLang="zh-CN" sz="1998" b="1" dirty="0">
                <a:solidFill>
                  <a:srgbClr val="000000"/>
                </a:solidFill>
                <a:latin typeface="Times New Roman" pitchFamily="18" charset="0"/>
                <a:cs typeface="Times New Roman" pitchFamily="18" charset="0"/>
              </a:rPr>
              <a:t>…</a:t>
            </a:r>
          </a:p>
          <a:p>
            <a:pPr>
              <a:lnSpc>
                <a:spcPts val="3700"/>
              </a:lnSpc>
              <a:tabLst>
                <a:tab pos="342900" algn="l"/>
                <a:tab pos="457200" algn="l"/>
                <a:tab pos="914400" algn="l"/>
                <a:tab pos="22606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the</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more</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they</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stay</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the</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same</a:t>
            </a:r>
          </a:p>
          <a:p>
            <a:pPr>
              <a:lnSpc>
                <a:spcPts val="2800"/>
              </a:lnSpc>
              <a:tabLst>
                <a:tab pos="342900" algn="l"/>
                <a:tab pos="457200" algn="l"/>
                <a:tab pos="914400" algn="l"/>
                <a:tab pos="2260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失败率仍然很高，结果难以把握</a:t>
            </a:r>
          </a:p>
          <a:p>
            <a:pPr>
              <a:lnSpc>
                <a:spcPts val="2800"/>
              </a:lnSpc>
              <a:tabLst>
                <a:tab pos="342900" algn="l"/>
                <a:tab pos="457200" algn="l"/>
                <a:tab pos="914400" algn="l"/>
                <a:tab pos="2260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很多项目仍然处于手工作坊阶段，人的个体作用依然很大</a:t>
            </a:r>
          </a:p>
        </p:txBody>
      </p:sp>
      <p:sp>
        <p:nvSpPr>
          <p:cNvPr id="43" name="灯片编号占位符 42">
            <a:extLst>
              <a:ext uri="{FF2B5EF4-FFF2-40B4-BE49-F238E27FC236}">
                <a16:creationId xmlns:a16="http://schemas.microsoft.com/office/drawing/2014/main" id="{0C05B54C-1D3C-D641-86A9-63035E7492A3}"/>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447800" y="292100"/>
            <a:ext cx="62992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594600" cy="5410200"/>
          </a:xfrm>
          <a:prstGeom prst="rect">
            <a:avLst/>
          </a:prstGeom>
          <a:noFill/>
        </p:spPr>
        <p:txBody>
          <a:bodyPr wrap="none" lIns="0" tIns="0" rIns="0" rtlCol="0">
            <a:spAutoFit/>
          </a:bodyPr>
          <a:lstStyle/>
          <a:p>
            <a:pPr>
              <a:lnSpc>
                <a:spcPts val="5500"/>
              </a:lnSpc>
              <a:tabLst>
                <a:tab pos="457200" algn="l"/>
                <a:tab pos="736600" algn="l"/>
                <a:tab pos="914400" algn="l"/>
                <a:tab pos="990600" algn="l"/>
              </a:tabLst>
            </a:pPr>
            <a:r>
              <a:rPr lang="en-US" altLang="zh-CN" dirty="0"/>
              <a:t>				</a:t>
            </a:r>
            <a:r>
              <a:rPr lang="en-US" altLang="zh-CN" sz="4002" b="1" dirty="0">
                <a:solidFill>
                  <a:srgbClr val="3D00EA"/>
                </a:solidFill>
                <a:latin typeface="å¾®è½¯éé»" pitchFamily="18" charset="0"/>
                <a:cs typeface="å¾®è½¯éé»" pitchFamily="18" charset="0"/>
              </a:rPr>
              <a:t>软件工程</a:t>
            </a:r>
            <a:r>
              <a:rPr lang="en-US" altLang="zh-CN" sz="4002" b="1" dirty="0">
                <a:solidFill>
                  <a:srgbClr val="3D00EA"/>
                </a:solidFill>
                <a:latin typeface="Comic Sans MS" pitchFamily="18" charset="0"/>
                <a:cs typeface="å¾®è½¯éé»" pitchFamily="18" charset="0"/>
              </a:rPr>
              <a:t>5</a:t>
            </a:r>
            <a:r>
              <a:rPr lang="en-US" altLang="zh-CN" sz="4002" b="1" dirty="0">
                <a:solidFill>
                  <a:srgbClr val="3D00EA"/>
                </a:solidFill>
                <a:latin typeface="Comic Sans MS" pitchFamily="18" charset="0"/>
                <a:cs typeface="Comic Sans MS" pitchFamily="18" charset="0"/>
              </a:rPr>
              <a:t>0</a:t>
            </a:r>
            <a:r>
              <a:rPr lang="en-US" altLang="zh-CN" sz="4002" b="1" dirty="0">
                <a:solidFill>
                  <a:srgbClr val="3D00EA"/>
                </a:solidFill>
                <a:latin typeface="å¾®è½¯éé»" pitchFamily="18" charset="0"/>
                <a:cs typeface="å¾®è½¯éé»" pitchFamily="18" charset="0"/>
              </a:rPr>
              <a:t>年后的现实情况</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800"/>
              </a:lnSpc>
              <a:tabLst>
                <a:tab pos="457200" algn="l"/>
                <a:tab pos="736600" algn="l"/>
                <a:tab pos="914400" algn="l"/>
                <a:tab pos="990600" algn="l"/>
              </a:tabLst>
            </a:pPr>
            <a:r>
              <a:rPr lang="en-US" altLang="zh-CN" sz="3798" dirty="0">
                <a:solidFill>
                  <a:srgbClr val="010000"/>
                </a:solidFill>
                <a:latin typeface="Comic Sans MS" pitchFamily="18" charset="0"/>
                <a:cs typeface="Comic Sans MS" pitchFamily="18" charset="0"/>
              </a:rPr>
              <a:t>•</a:t>
            </a:r>
            <a:r>
              <a:rPr lang="en-US" altLang="zh-CN" sz="3798" dirty="0">
                <a:latin typeface="Times New Roman" pitchFamily="18" charset="0"/>
                <a:cs typeface="Times New Roman" pitchFamily="18" charset="0"/>
              </a:rPr>
              <a:t> </a:t>
            </a:r>
            <a:r>
              <a:rPr lang="en-US" altLang="zh-CN" sz="3798" b="1" dirty="0">
                <a:solidFill>
                  <a:srgbClr val="000000"/>
                </a:solidFill>
                <a:latin typeface="å¾®è½¯éé»" pitchFamily="18" charset="0"/>
                <a:cs typeface="å¾®è½¯éé»" pitchFamily="18" charset="0"/>
              </a:rPr>
              <a:t>挣扎在艺术与工程之间的孤独灵魂</a:t>
            </a:r>
          </a:p>
          <a:p>
            <a:pPr>
              <a:lnSpc>
                <a:spcPts val="4300"/>
              </a:lnSpc>
              <a:tabLst>
                <a:tab pos="457200" algn="l"/>
                <a:tab pos="736600" algn="l"/>
                <a:tab pos="914400" algn="l"/>
                <a:tab pos="990600" algn="l"/>
              </a:tabLst>
            </a:pPr>
            <a:r>
              <a:rPr lang="en-US" altLang="zh-CN" dirty="0"/>
              <a:t>	</a:t>
            </a: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dirty="0">
                <a:solidFill>
                  <a:srgbClr val="000000"/>
                </a:solidFill>
                <a:latin typeface="SimHei" pitchFamily="18" charset="0"/>
                <a:cs typeface="SimHei" pitchFamily="18" charset="0"/>
              </a:rPr>
              <a:t>艺术</a:t>
            </a:r>
            <a:r>
              <a:rPr lang="en-US" altLang="zh-CN" sz="3000" dirty="0">
                <a:solidFill>
                  <a:srgbClr val="000000"/>
                </a:solidFill>
                <a:latin typeface="Comic Sans MS" pitchFamily="18" charset="0"/>
                <a:cs typeface="Comic Sans MS" pitchFamily="18" charset="0"/>
              </a:rPr>
              <a:t>?</a:t>
            </a:r>
            <a:r>
              <a:rPr lang="en-US" altLang="zh-CN" sz="3000" dirty="0">
                <a:solidFill>
                  <a:srgbClr val="000000"/>
                </a:solidFill>
                <a:latin typeface="SimHei" pitchFamily="18" charset="0"/>
                <a:cs typeface="SimHei" pitchFamily="18" charset="0"/>
              </a:rPr>
              <a:t>手工业</a:t>
            </a:r>
            <a:r>
              <a:rPr lang="en-US" altLang="zh-CN" sz="3000" dirty="0">
                <a:solidFill>
                  <a:srgbClr val="000000"/>
                </a:solidFill>
                <a:latin typeface="Comic Sans MS" pitchFamily="18" charset="0"/>
                <a:cs typeface="Comic Sans MS" pitchFamily="18" charset="0"/>
              </a:rPr>
              <a:t>?</a:t>
            </a:r>
            <a:r>
              <a:rPr lang="en-US" altLang="zh-CN" sz="3000" dirty="0">
                <a:solidFill>
                  <a:srgbClr val="000000"/>
                </a:solidFill>
                <a:latin typeface="SimHei" pitchFamily="18" charset="0"/>
                <a:cs typeface="SimHei" pitchFamily="18" charset="0"/>
              </a:rPr>
              <a:t>工业</a:t>
            </a:r>
            <a:r>
              <a:rPr lang="en-US" altLang="zh-CN" sz="3000" dirty="0">
                <a:solidFill>
                  <a:srgbClr val="000000"/>
                </a:solidFill>
                <a:latin typeface="Comic Sans MS" pitchFamily="18" charset="0"/>
                <a:cs typeface="Comic Sans MS" pitchFamily="18" charset="0"/>
              </a:rPr>
              <a:t>?</a:t>
            </a:r>
            <a:r>
              <a:rPr lang="en-US" altLang="zh-CN" sz="3000" dirty="0">
                <a:solidFill>
                  <a:srgbClr val="000000"/>
                </a:solidFill>
                <a:latin typeface="SimHei" pitchFamily="18" charset="0"/>
                <a:cs typeface="SimHei" pitchFamily="18" charset="0"/>
              </a:rPr>
              <a:t>服务业</a:t>
            </a:r>
            <a:r>
              <a:rPr lang="en-US" altLang="zh-CN" sz="3000" dirty="0">
                <a:solidFill>
                  <a:srgbClr val="000000"/>
                </a:solidFill>
                <a:latin typeface="Comic Sans MS" pitchFamily="18" charset="0"/>
                <a:cs typeface="Comic Sans MS" pitchFamily="18" charset="0"/>
              </a:rPr>
              <a:t>?</a:t>
            </a:r>
          </a:p>
          <a:p>
            <a:pPr>
              <a:lnSpc>
                <a:spcPts val="4300"/>
              </a:lnSpc>
              <a:tabLst>
                <a:tab pos="457200" algn="l"/>
                <a:tab pos="736600" algn="l"/>
                <a:tab pos="914400" algn="l"/>
                <a:tab pos="990600" algn="l"/>
              </a:tabLst>
            </a:pPr>
            <a:r>
              <a:rPr lang="en-US" altLang="zh-CN" dirty="0"/>
              <a:t>	</a:t>
            </a: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dirty="0">
                <a:solidFill>
                  <a:srgbClr val="000000"/>
                </a:solidFill>
                <a:latin typeface="SimHei" pitchFamily="18" charset="0"/>
                <a:cs typeface="SimHei" pitchFamily="18" charset="0"/>
              </a:rPr>
              <a:t>硬件制造业一骑绝尘</a:t>
            </a:r>
          </a:p>
          <a:p>
            <a:pPr>
              <a:lnSpc>
                <a:spcPts val="4300"/>
              </a:lnSpc>
              <a:tabLst>
                <a:tab pos="457200" algn="l"/>
                <a:tab pos="736600" algn="l"/>
                <a:tab pos="914400" algn="l"/>
                <a:tab pos="990600" algn="l"/>
              </a:tabLst>
            </a:pPr>
            <a:r>
              <a:rPr lang="en-US" altLang="zh-CN" dirty="0"/>
              <a:t>	</a:t>
            </a: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dirty="0">
                <a:solidFill>
                  <a:srgbClr val="000000"/>
                </a:solidFill>
                <a:latin typeface="SimHei" pitchFamily="18" charset="0"/>
                <a:cs typeface="SimHei" pitchFamily="18" charset="0"/>
              </a:rPr>
              <a:t>人的因素</a:t>
            </a:r>
            <a:r>
              <a:rPr lang="en-US" altLang="zh-CN" sz="3000" dirty="0">
                <a:solidFill>
                  <a:srgbClr val="000000"/>
                </a:solidFill>
                <a:latin typeface="Comic Sans MS" pitchFamily="18" charset="0"/>
                <a:cs typeface="Comic Sans MS" pitchFamily="18" charset="0"/>
              </a:rPr>
              <a:t>(</a:t>
            </a:r>
            <a:r>
              <a:rPr lang="en-US" altLang="zh-CN" sz="3000" dirty="0">
                <a:solidFill>
                  <a:srgbClr val="000000"/>
                </a:solidFill>
                <a:latin typeface="SimHei" pitchFamily="18" charset="0"/>
                <a:cs typeface="SimHei" pitchFamily="18" charset="0"/>
              </a:rPr>
              <a:t>包括交流</a:t>
            </a:r>
            <a:r>
              <a:rPr lang="en-US" altLang="zh-CN" sz="3000" dirty="0">
                <a:solidFill>
                  <a:srgbClr val="000000"/>
                </a:solidFill>
                <a:latin typeface="Comic Sans MS" pitchFamily="18" charset="0"/>
                <a:cs typeface="Comic Sans MS" pitchFamily="18" charset="0"/>
              </a:rPr>
              <a:t>)</a:t>
            </a:r>
            <a:r>
              <a:rPr lang="en-US" altLang="zh-CN" sz="3000" dirty="0">
                <a:solidFill>
                  <a:srgbClr val="000000"/>
                </a:solidFill>
                <a:latin typeface="SimHei" pitchFamily="18" charset="0"/>
                <a:cs typeface="SimHei" pitchFamily="18" charset="0"/>
              </a:rPr>
              <a:t>对于软件项目的成功</a:t>
            </a:r>
          </a:p>
          <a:p>
            <a:pPr>
              <a:lnSpc>
                <a:spcPts val="3100"/>
              </a:lnSpc>
              <a:tabLst>
                <a:tab pos="457200" algn="l"/>
                <a:tab pos="736600" algn="l"/>
                <a:tab pos="914400" algn="l"/>
                <a:tab pos="990600" algn="l"/>
              </a:tabLst>
            </a:pPr>
            <a:r>
              <a:rPr lang="en-US" altLang="zh-CN" dirty="0"/>
              <a:t>		</a:t>
            </a:r>
            <a:r>
              <a:rPr lang="en-US" altLang="zh-CN" sz="3000" dirty="0">
                <a:solidFill>
                  <a:srgbClr val="000000"/>
                </a:solidFill>
                <a:latin typeface="SimHei" pitchFamily="18" charset="0"/>
                <a:cs typeface="SimHei" pitchFamily="18" charset="0"/>
              </a:rPr>
              <a:t>仍然具有决定性作用</a:t>
            </a:r>
          </a:p>
          <a:p>
            <a:pPr>
              <a:lnSpc>
                <a:spcPts val="4900"/>
              </a:lnSpc>
              <a:tabLst>
                <a:tab pos="457200" algn="l"/>
                <a:tab pos="736600" algn="l"/>
                <a:tab pos="914400" algn="l"/>
                <a:tab pos="990600" algn="l"/>
              </a:tabLst>
            </a:pPr>
            <a:r>
              <a:rPr lang="en-US" altLang="zh-CN" dirty="0"/>
              <a:t>	</a:t>
            </a: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dirty="0">
                <a:solidFill>
                  <a:srgbClr val="000000"/>
                </a:solidFill>
                <a:latin typeface="SimHei" pitchFamily="18" charset="0"/>
                <a:cs typeface="SimHei" pitchFamily="18" charset="0"/>
              </a:rPr>
              <a:t>不停地模仿、借鉴汽车工业等成熟工业领</a:t>
            </a:r>
          </a:p>
          <a:p>
            <a:pPr>
              <a:lnSpc>
                <a:spcPts val="2900"/>
              </a:lnSpc>
              <a:tabLst>
                <a:tab pos="457200" algn="l"/>
                <a:tab pos="736600" algn="l"/>
                <a:tab pos="914400" algn="l"/>
                <a:tab pos="990600" algn="l"/>
              </a:tabLst>
            </a:pPr>
            <a:r>
              <a:rPr lang="en-US" altLang="zh-CN" dirty="0"/>
              <a:t>		</a:t>
            </a:r>
            <a:r>
              <a:rPr lang="en-US" altLang="zh-CN" sz="3000" dirty="0">
                <a:solidFill>
                  <a:srgbClr val="000000"/>
                </a:solidFill>
                <a:latin typeface="SimHei" pitchFamily="18" charset="0"/>
                <a:cs typeface="SimHei" pitchFamily="18" charset="0"/>
              </a:rPr>
              <a:t>域的成功经验</a:t>
            </a:r>
          </a:p>
          <a:p>
            <a:pPr>
              <a:lnSpc>
                <a:spcPts val="4100"/>
              </a:lnSpc>
              <a:tabLst>
                <a:tab pos="457200" algn="l"/>
                <a:tab pos="736600" algn="l"/>
                <a:tab pos="914400" algn="l"/>
                <a:tab pos="9906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æ°å®ä½" pitchFamily="18" charset="0"/>
                <a:cs typeface="æ°å®ä½" pitchFamily="18" charset="0"/>
              </a:rPr>
              <a:t>全面质量管理、自动化、构件化</a:t>
            </a:r>
            <a:r>
              <a:rPr lang="en-US" altLang="zh-CN" sz="2598" b="1" dirty="0">
                <a:solidFill>
                  <a:srgbClr val="000000"/>
                </a:solidFill>
                <a:latin typeface="Times New Roman" pitchFamily="18" charset="0"/>
                <a:cs typeface="Times New Roman" pitchFamily="18" charset="0"/>
              </a:rPr>
              <a:t>……</a:t>
            </a:r>
          </a:p>
        </p:txBody>
      </p:sp>
      <p:sp>
        <p:nvSpPr>
          <p:cNvPr id="43" name="灯片编号占位符 42">
            <a:extLst>
              <a:ext uri="{FF2B5EF4-FFF2-40B4-BE49-F238E27FC236}">
                <a16:creationId xmlns:a16="http://schemas.microsoft.com/office/drawing/2014/main" id="{DA8F4B53-7AF5-B64E-AB29-31EB7FEB7682}"/>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5400"/>
            <a:ext cx="9080500" cy="67691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 name="TextBox 1"/>
          <p:cNvSpPr txBox="1"/>
          <p:nvPr/>
        </p:nvSpPr>
        <p:spPr>
          <a:xfrm>
            <a:off x="1612900" y="203200"/>
            <a:ext cx="5892800" cy="698500"/>
          </a:xfrm>
          <a:prstGeom prst="rect">
            <a:avLst/>
          </a:prstGeom>
          <a:noFill/>
        </p:spPr>
        <p:txBody>
          <a:bodyPr wrap="none" lIns="0" tIns="0" rIns="0" rtlCol="0">
            <a:spAutoFit/>
          </a:bodyPr>
          <a:lstStyle/>
          <a:p>
            <a:pPr>
              <a:lnSpc>
                <a:spcPts val="5500"/>
              </a:lnSpc>
              <a:tabLst/>
            </a:pPr>
            <a:r>
              <a:rPr lang="en-US" altLang="zh-CN" sz="4002" b="1" dirty="0">
                <a:solidFill>
                  <a:srgbClr val="3D00EA"/>
                </a:solidFill>
                <a:latin typeface="Comic Sans MS" pitchFamily="18" charset="0"/>
                <a:cs typeface="Comic Sans MS" pitchFamily="18" charset="0"/>
              </a:rPr>
              <a:t>Software</a:t>
            </a:r>
            <a:r>
              <a:rPr lang="en-US" altLang="zh-CN" sz="4002" dirty="0">
                <a:latin typeface="Times New Roman" pitchFamily="18" charset="0"/>
                <a:cs typeface="Times New Roman" pitchFamily="18" charset="0"/>
              </a:rPr>
              <a:t>  </a:t>
            </a:r>
            <a:r>
              <a:rPr lang="en-US" altLang="zh-CN" sz="4002" b="1" dirty="0">
                <a:solidFill>
                  <a:srgbClr val="3D00EA"/>
                </a:solidFill>
                <a:latin typeface="Comic Sans MS" pitchFamily="18" charset="0"/>
                <a:cs typeface="Comic Sans MS" pitchFamily="18" charset="0"/>
              </a:rPr>
              <a:t>Vs.</a:t>
            </a:r>
            <a:r>
              <a:rPr lang="en-US" altLang="zh-CN" sz="4002" dirty="0">
                <a:latin typeface="Times New Roman" pitchFamily="18" charset="0"/>
                <a:cs typeface="Times New Roman" pitchFamily="18" charset="0"/>
              </a:rPr>
              <a:t>  </a:t>
            </a:r>
            <a:r>
              <a:rPr lang="en-US" altLang="zh-CN" sz="4002" b="1" dirty="0">
                <a:solidFill>
                  <a:srgbClr val="3D00EA"/>
                </a:solidFill>
                <a:latin typeface="Comic Sans MS" pitchFamily="18" charset="0"/>
                <a:cs typeface="Comic Sans MS" pitchFamily="18" charset="0"/>
              </a:rPr>
              <a:t>Hardware</a:t>
            </a:r>
          </a:p>
        </p:txBody>
      </p:sp>
      <p:sp>
        <p:nvSpPr>
          <p:cNvPr id="5" name="TextBox 1"/>
          <p:cNvSpPr txBox="1"/>
          <p:nvPr/>
        </p:nvSpPr>
        <p:spPr>
          <a:xfrm>
            <a:off x="647700" y="1714500"/>
            <a:ext cx="88900" cy="1676400"/>
          </a:xfrm>
          <a:prstGeom prst="rect">
            <a:avLst/>
          </a:prstGeom>
          <a:noFill/>
        </p:spPr>
        <p:txBody>
          <a:bodyPr wrap="none" lIns="0" tIns="0" rIns="0" rtlCol="0">
            <a:spAutoFit/>
          </a:bodyPr>
          <a:lstStyle/>
          <a:p>
            <a:pPr>
              <a:lnSpc>
                <a:spcPts val="2000"/>
              </a:lnSpc>
              <a:tabLst/>
            </a:pPr>
            <a:r>
              <a:rPr lang="en-US" altLang="zh-CN" sz="2202" dirty="0">
                <a:solidFill>
                  <a:srgbClr val="000000"/>
                </a:solidFill>
                <a:latin typeface="Times New Roman" pitchFamily="18" charset="0"/>
                <a:cs typeface="Times New Roman" pitchFamily="18" charset="0"/>
              </a:rPr>
              <a:t>•</a:t>
            </a:r>
          </a:p>
          <a:p>
            <a:pPr>
              <a:lnSpc>
                <a:spcPts val="2900"/>
              </a:lnSpc>
              <a:tabLst/>
            </a:pPr>
            <a:r>
              <a:rPr lang="en-US" altLang="zh-CN" sz="2202" dirty="0">
                <a:solidFill>
                  <a:srgbClr val="000000"/>
                </a:solidFill>
                <a:latin typeface="Times New Roman" pitchFamily="18" charset="0"/>
                <a:cs typeface="Times New Roman" pitchFamily="18" charset="0"/>
              </a:rPr>
              <a:t>•</a:t>
            </a:r>
          </a:p>
          <a:p>
            <a:pPr>
              <a:lnSpc>
                <a:spcPts val="2900"/>
              </a:lnSpc>
              <a:tabLst/>
            </a:pPr>
            <a:r>
              <a:rPr lang="en-US" altLang="zh-CN" sz="2202" dirty="0">
                <a:solidFill>
                  <a:srgbClr val="000000"/>
                </a:solidFill>
                <a:latin typeface="Times New Roman" pitchFamily="18" charset="0"/>
                <a:cs typeface="Times New Roman" pitchFamily="18" charset="0"/>
              </a:rPr>
              <a:t>•</a:t>
            </a:r>
          </a:p>
          <a:p>
            <a:pPr>
              <a:lnSpc>
                <a:spcPts val="2600"/>
              </a:lnSpc>
              <a:tabLst/>
            </a:pPr>
            <a:r>
              <a:rPr lang="en-US" altLang="zh-CN" sz="2202" dirty="0">
                <a:solidFill>
                  <a:srgbClr val="000000"/>
                </a:solidFill>
                <a:latin typeface="Times New Roman" pitchFamily="18" charset="0"/>
                <a:cs typeface="Times New Roman" pitchFamily="18" charset="0"/>
              </a:rPr>
              <a:t>•</a:t>
            </a:r>
          </a:p>
          <a:p>
            <a:pPr>
              <a:lnSpc>
                <a:spcPts val="2600"/>
              </a:lnSpc>
              <a:tabLst/>
            </a:pPr>
            <a:r>
              <a:rPr lang="en-US" altLang="zh-CN" sz="2202" dirty="0">
                <a:solidFill>
                  <a:srgbClr val="000000"/>
                </a:solidFill>
                <a:latin typeface="Times New Roman" pitchFamily="18" charset="0"/>
                <a:cs typeface="Times New Roman" pitchFamily="18" charset="0"/>
              </a:rPr>
              <a:t>•</a:t>
            </a:r>
          </a:p>
        </p:txBody>
      </p:sp>
      <p:sp>
        <p:nvSpPr>
          <p:cNvPr id="6" name="TextBox 1"/>
          <p:cNvSpPr txBox="1"/>
          <p:nvPr/>
        </p:nvSpPr>
        <p:spPr>
          <a:xfrm>
            <a:off x="876300" y="1206500"/>
            <a:ext cx="2882900" cy="2197100"/>
          </a:xfrm>
          <a:prstGeom prst="rect">
            <a:avLst/>
          </a:prstGeom>
          <a:noFill/>
        </p:spPr>
        <p:txBody>
          <a:bodyPr wrap="none" lIns="0" tIns="0" rIns="0" rtlCol="0">
            <a:spAutoFit/>
          </a:bodyPr>
          <a:lstStyle/>
          <a:p>
            <a:pPr>
              <a:lnSpc>
                <a:spcPts val="2200"/>
              </a:lnSpc>
              <a:tabLst>
                <a:tab pos="914400" algn="l"/>
              </a:tabLst>
            </a:pPr>
            <a:r>
              <a:rPr lang="en-US" altLang="zh-CN" dirty="0"/>
              <a:t>	</a:t>
            </a:r>
            <a:r>
              <a:rPr lang="en-US" altLang="zh-CN" sz="1602" b="1" dirty="0">
                <a:solidFill>
                  <a:srgbClr val="FF0000"/>
                </a:solidFill>
                <a:latin typeface="Comic Sans MS" pitchFamily="18" charset="0"/>
                <a:cs typeface="Comic Sans MS" pitchFamily="18" charset="0"/>
              </a:rPr>
              <a:t>Hardware</a:t>
            </a:r>
          </a:p>
          <a:p>
            <a:pPr>
              <a:lnSpc>
                <a:spcPts val="1000"/>
              </a:lnSpc>
            </a:pPr>
            <a:endParaRPr lang="en-US" altLang="zh-CN" dirty="0"/>
          </a:p>
          <a:p>
            <a:pPr>
              <a:lnSpc>
                <a:spcPts val="2800"/>
              </a:lnSpc>
              <a:tabLst>
                <a:tab pos="914400" algn="l"/>
              </a:tabLst>
            </a:pPr>
            <a:r>
              <a:rPr lang="en-US" altLang="zh-CN" sz="2202" dirty="0">
                <a:solidFill>
                  <a:srgbClr val="000000"/>
                </a:solidFill>
                <a:latin typeface="Times New Roman" pitchFamily="18" charset="0"/>
                <a:cs typeface="Times New Roman" pitchFamily="18" charset="0"/>
              </a:rPr>
              <a:t>Physical</a:t>
            </a:r>
            <a:r>
              <a:rPr lang="en-US" altLang="zh-CN" sz="2202" dirty="0">
                <a:latin typeface="Times New Roman" pitchFamily="18" charset="0"/>
                <a:cs typeface="Times New Roman" pitchFamily="18" charset="0"/>
              </a:rPr>
              <a:t> </a:t>
            </a:r>
            <a:r>
              <a:rPr lang="en-US" altLang="zh-CN" sz="2202" dirty="0">
                <a:solidFill>
                  <a:srgbClr val="000000"/>
                </a:solidFill>
                <a:latin typeface="Times New Roman" pitchFamily="18" charset="0"/>
                <a:cs typeface="Times New Roman" pitchFamily="18" charset="0"/>
              </a:rPr>
              <a:t>form</a:t>
            </a:r>
          </a:p>
          <a:p>
            <a:pPr>
              <a:lnSpc>
                <a:spcPts val="2900"/>
              </a:lnSpc>
              <a:tabLst>
                <a:tab pos="914400" algn="l"/>
              </a:tabLst>
            </a:pPr>
            <a:r>
              <a:rPr lang="en-US" altLang="zh-CN" sz="2202" dirty="0">
                <a:solidFill>
                  <a:srgbClr val="000000"/>
                </a:solidFill>
                <a:latin typeface="Times New Roman" pitchFamily="18" charset="0"/>
                <a:cs typeface="Times New Roman" pitchFamily="18" charset="0"/>
              </a:rPr>
              <a:t>Manufactured</a:t>
            </a:r>
          </a:p>
          <a:p>
            <a:pPr>
              <a:lnSpc>
                <a:spcPts val="2900"/>
              </a:lnSpc>
              <a:tabLst>
                <a:tab pos="914400" algn="l"/>
              </a:tabLst>
            </a:pPr>
            <a:r>
              <a:rPr lang="en-US" altLang="zh-CN" sz="2202" dirty="0">
                <a:solidFill>
                  <a:srgbClr val="000000"/>
                </a:solidFill>
                <a:latin typeface="Times New Roman" pitchFamily="18" charset="0"/>
                <a:cs typeface="Times New Roman" pitchFamily="18" charset="0"/>
              </a:rPr>
              <a:t>Wears</a:t>
            </a:r>
            <a:r>
              <a:rPr lang="en-US" altLang="zh-CN" sz="2202" dirty="0">
                <a:latin typeface="Times New Roman" pitchFamily="18" charset="0"/>
                <a:cs typeface="Times New Roman" pitchFamily="18" charset="0"/>
              </a:rPr>
              <a:t> </a:t>
            </a:r>
            <a:r>
              <a:rPr lang="en-US" altLang="zh-CN" sz="2202" dirty="0">
                <a:solidFill>
                  <a:srgbClr val="000000"/>
                </a:solidFill>
                <a:latin typeface="Times New Roman" pitchFamily="18" charset="0"/>
                <a:cs typeface="Times New Roman" pitchFamily="18" charset="0"/>
              </a:rPr>
              <a:t>out</a:t>
            </a:r>
          </a:p>
          <a:p>
            <a:pPr>
              <a:lnSpc>
                <a:spcPts val="2600"/>
              </a:lnSpc>
              <a:tabLst>
                <a:tab pos="914400" algn="l"/>
              </a:tabLst>
            </a:pPr>
            <a:r>
              <a:rPr lang="en-US" altLang="zh-CN" sz="2202" dirty="0">
                <a:solidFill>
                  <a:srgbClr val="000000"/>
                </a:solidFill>
                <a:latin typeface="Times New Roman" pitchFamily="18" charset="0"/>
                <a:cs typeface="Times New Roman" pitchFamily="18" charset="0"/>
              </a:rPr>
              <a:t>Built</a:t>
            </a:r>
            <a:r>
              <a:rPr lang="en-US" altLang="zh-CN" sz="2202" dirty="0">
                <a:latin typeface="Times New Roman" pitchFamily="18" charset="0"/>
                <a:cs typeface="Times New Roman" pitchFamily="18" charset="0"/>
              </a:rPr>
              <a:t> </a:t>
            </a:r>
            <a:r>
              <a:rPr lang="en-US" altLang="zh-CN" sz="2202" dirty="0">
                <a:solidFill>
                  <a:srgbClr val="000000"/>
                </a:solidFill>
                <a:latin typeface="Times New Roman" pitchFamily="18" charset="0"/>
                <a:cs typeface="Times New Roman" pitchFamily="18" charset="0"/>
              </a:rPr>
              <a:t>using</a:t>
            </a:r>
            <a:r>
              <a:rPr lang="en-US" altLang="zh-CN" sz="2202" dirty="0">
                <a:latin typeface="Times New Roman" pitchFamily="18" charset="0"/>
                <a:cs typeface="Times New Roman" pitchFamily="18" charset="0"/>
              </a:rPr>
              <a:t> </a:t>
            </a:r>
            <a:r>
              <a:rPr lang="en-US" altLang="zh-CN" sz="2202" dirty="0">
                <a:solidFill>
                  <a:srgbClr val="000000"/>
                </a:solidFill>
                <a:latin typeface="Times New Roman" pitchFamily="18" charset="0"/>
                <a:cs typeface="Times New Roman" pitchFamily="18" charset="0"/>
              </a:rPr>
              <a:t>components</a:t>
            </a:r>
          </a:p>
          <a:p>
            <a:pPr>
              <a:lnSpc>
                <a:spcPts val="2600"/>
              </a:lnSpc>
              <a:tabLst>
                <a:tab pos="914400" algn="l"/>
              </a:tabLst>
            </a:pPr>
            <a:r>
              <a:rPr lang="en-US" altLang="zh-CN" sz="2202" dirty="0">
                <a:solidFill>
                  <a:srgbClr val="000000"/>
                </a:solidFill>
                <a:latin typeface="Times New Roman" pitchFamily="18" charset="0"/>
                <a:cs typeface="Times New Roman" pitchFamily="18" charset="0"/>
              </a:rPr>
              <a:t>Relatively</a:t>
            </a:r>
            <a:r>
              <a:rPr lang="en-US" altLang="zh-CN" sz="2202" dirty="0">
                <a:latin typeface="Times New Roman" pitchFamily="18" charset="0"/>
                <a:cs typeface="Times New Roman" pitchFamily="18" charset="0"/>
              </a:rPr>
              <a:t> </a:t>
            </a:r>
            <a:r>
              <a:rPr lang="en-US" altLang="zh-CN" sz="2202" dirty="0">
                <a:solidFill>
                  <a:srgbClr val="000000"/>
                </a:solidFill>
                <a:latin typeface="Times New Roman" pitchFamily="18" charset="0"/>
                <a:cs typeface="Times New Roman" pitchFamily="18" charset="0"/>
              </a:rPr>
              <a:t>simple</a:t>
            </a:r>
          </a:p>
        </p:txBody>
      </p:sp>
      <p:sp>
        <p:nvSpPr>
          <p:cNvPr id="7" name="TextBox 1"/>
          <p:cNvSpPr txBox="1"/>
          <p:nvPr/>
        </p:nvSpPr>
        <p:spPr>
          <a:xfrm>
            <a:off x="4622800" y="1714500"/>
            <a:ext cx="88900" cy="1714500"/>
          </a:xfrm>
          <a:prstGeom prst="rect">
            <a:avLst/>
          </a:prstGeom>
          <a:noFill/>
        </p:spPr>
        <p:txBody>
          <a:bodyPr wrap="none" lIns="0" tIns="0" rIns="0" rtlCol="0">
            <a:spAutoFit/>
          </a:bodyPr>
          <a:lstStyle/>
          <a:p>
            <a:pPr>
              <a:lnSpc>
                <a:spcPts val="2000"/>
              </a:lnSpc>
              <a:tabLst/>
            </a:pPr>
            <a:r>
              <a:rPr lang="en-US" altLang="zh-CN" sz="2202" dirty="0">
                <a:solidFill>
                  <a:srgbClr val="000000"/>
                </a:solidFill>
                <a:latin typeface="Times New Roman" pitchFamily="18" charset="0"/>
                <a:cs typeface="Times New Roman" pitchFamily="18" charset="0"/>
              </a:rPr>
              <a:t>•</a:t>
            </a:r>
          </a:p>
          <a:p>
            <a:pPr>
              <a:lnSpc>
                <a:spcPts val="2900"/>
              </a:lnSpc>
              <a:tabLst/>
            </a:pPr>
            <a:r>
              <a:rPr lang="en-US" altLang="zh-CN" sz="2202" dirty="0">
                <a:solidFill>
                  <a:srgbClr val="000000"/>
                </a:solidFill>
                <a:latin typeface="Times New Roman" pitchFamily="18" charset="0"/>
                <a:cs typeface="Times New Roman" pitchFamily="18" charset="0"/>
              </a:rPr>
              <a:t>•</a:t>
            </a:r>
          </a:p>
          <a:p>
            <a:pPr>
              <a:lnSpc>
                <a:spcPts val="2900"/>
              </a:lnSpc>
              <a:tabLst/>
            </a:pPr>
            <a:r>
              <a:rPr lang="en-US" altLang="zh-CN" sz="2202" dirty="0">
                <a:solidFill>
                  <a:srgbClr val="000000"/>
                </a:solidFill>
                <a:latin typeface="Times New Roman" pitchFamily="18" charset="0"/>
                <a:cs typeface="Times New Roman" pitchFamily="18" charset="0"/>
              </a:rPr>
              <a:t>•</a:t>
            </a:r>
          </a:p>
          <a:p>
            <a:pPr>
              <a:lnSpc>
                <a:spcPts val="2600"/>
              </a:lnSpc>
              <a:tabLst/>
            </a:pPr>
            <a:r>
              <a:rPr lang="en-US" altLang="zh-CN" sz="2202" dirty="0">
                <a:solidFill>
                  <a:srgbClr val="000000"/>
                </a:solidFill>
                <a:latin typeface="Times New Roman" pitchFamily="18" charset="0"/>
                <a:cs typeface="Times New Roman" pitchFamily="18" charset="0"/>
              </a:rPr>
              <a:t>•</a:t>
            </a:r>
          </a:p>
          <a:p>
            <a:pPr>
              <a:lnSpc>
                <a:spcPts val="2900"/>
              </a:lnSpc>
              <a:tabLst/>
            </a:pPr>
            <a:r>
              <a:rPr lang="en-US" altLang="zh-CN" sz="2202" dirty="0">
                <a:solidFill>
                  <a:srgbClr val="000000"/>
                </a:solidFill>
                <a:latin typeface="Times New Roman" pitchFamily="18" charset="0"/>
                <a:cs typeface="Times New Roman" pitchFamily="18" charset="0"/>
              </a:rPr>
              <a:t>•</a:t>
            </a:r>
          </a:p>
        </p:txBody>
      </p:sp>
      <p:sp>
        <p:nvSpPr>
          <p:cNvPr id="8" name="TextBox 1"/>
          <p:cNvSpPr txBox="1"/>
          <p:nvPr/>
        </p:nvSpPr>
        <p:spPr>
          <a:xfrm>
            <a:off x="4851400" y="1206500"/>
            <a:ext cx="2832100" cy="2235200"/>
          </a:xfrm>
          <a:prstGeom prst="rect">
            <a:avLst/>
          </a:prstGeom>
          <a:noFill/>
        </p:spPr>
        <p:txBody>
          <a:bodyPr wrap="none" lIns="0" tIns="0" rIns="0" rtlCol="0">
            <a:spAutoFit/>
          </a:bodyPr>
          <a:lstStyle/>
          <a:p>
            <a:pPr>
              <a:lnSpc>
                <a:spcPts val="2200"/>
              </a:lnSpc>
              <a:tabLst>
                <a:tab pos="939800" algn="l"/>
              </a:tabLst>
            </a:pPr>
            <a:r>
              <a:rPr lang="en-US" altLang="zh-CN" dirty="0"/>
              <a:t>	</a:t>
            </a:r>
            <a:r>
              <a:rPr lang="en-US" altLang="zh-CN" sz="1602" b="1" dirty="0">
                <a:solidFill>
                  <a:srgbClr val="FF0000"/>
                </a:solidFill>
                <a:latin typeface="Comic Sans MS" pitchFamily="18" charset="0"/>
                <a:cs typeface="Comic Sans MS" pitchFamily="18" charset="0"/>
              </a:rPr>
              <a:t>Software</a:t>
            </a:r>
          </a:p>
          <a:p>
            <a:pPr>
              <a:lnSpc>
                <a:spcPts val="1000"/>
              </a:lnSpc>
            </a:pPr>
            <a:endParaRPr lang="en-US" altLang="zh-CN" dirty="0"/>
          </a:p>
          <a:p>
            <a:pPr>
              <a:lnSpc>
                <a:spcPts val="2800"/>
              </a:lnSpc>
              <a:tabLst>
                <a:tab pos="939800" algn="l"/>
              </a:tabLst>
            </a:pPr>
            <a:r>
              <a:rPr lang="en-US" altLang="zh-CN" sz="2202" dirty="0">
                <a:solidFill>
                  <a:srgbClr val="000000"/>
                </a:solidFill>
                <a:latin typeface="Times New Roman" pitchFamily="18" charset="0"/>
                <a:cs typeface="Times New Roman" pitchFamily="18" charset="0"/>
              </a:rPr>
              <a:t>Purely</a:t>
            </a:r>
            <a:r>
              <a:rPr lang="en-US" altLang="zh-CN" sz="2202" dirty="0">
                <a:latin typeface="Times New Roman" pitchFamily="18" charset="0"/>
                <a:cs typeface="Times New Roman" pitchFamily="18" charset="0"/>
              </a:rPr>
              <a:t> </a:t>
            </a:r>
            <a:r>
              <a:rPr lang="en-US" altLang="zh-CN" sz="2202" dirty="0">
                <a:solidFill>
                  <a:srgbClr val="000000"/>
                </a:solidFill>
                <a:latin typeface="Times New Roman" pitchFamily="18" charset="0"/>
                <a:cs typeface="Times New Roman" pitchFamily="18" charset="0"/>
              </a:rPr>
              <a:t>logical</a:t>
            </a:r>
            <a:r>
              <a:rPr lang="en-US" altLang="zh-CN" sz="2202" dirty="0">
                <a:latin typeface="Times New Roman" pitchFamily="18" charset="0"/>
                <a:cs typeface="Times New Roman" pitchFamily="18" charset="0"/>
              </a:rPr>
              <a:t> </a:t>
            </a:r>
            <a:r>
              <a:rPr lang="en-US" altLang="zh-CN" sz="2202" dirty="0">
                <a:solidFill>
                  <a:srgbClr val="000000"/>
                </a:solidFill>
                <a:latin typeface="Times New Roman" pitchFamily="18" charset="0"/>
                <a:cs typeface="Times New Roman" pitchFamily="18" charset="0"/>
              </a:rPr>
              <a:t>product</a:t>
            </a:r>
          </a:p>
          <a:p>
            <a:pPr>
              <a:lnSpc>
                <a:spcPts val="2900"/>
              </a:lnSpc>
              <a:tabLst>
                <a:tab pos="939800" algn="l"/>
              </a:tabLst>
            </a:pPr>
            <a:r>
              <a:rPr lang="en-US" altLang="zh-CN" sz="2202" dirty="0">
                <a:solidFill>
                  <a:srgbClr val="000000"/>
                </a:solidFill>
                <a:latin typeface="Times New Roman" pitchFamily="18" charset="0"/>
                <a:cs typeface="Times New Roman" pitchFamily="18" charset="0"/>
              </a:rPr>
              <a:t>Developed/Engineered</a:t>
            </a:r>
          </a:p>
          <a:p>
            <a:pPr>
              <a:lnSpc>
                <a:spcPts val="2900"/>
              </a:lnSpc>
              <a:tabLst>
                <a:tab pos="939800" algn="l"/>
              </a:tabLst>
            </a:pPr>
            <a:r>
              <a:rPr lang="en-US" altLang="zh-CN" sz="2202" dirty="0">
                <a:solidFill>
                  <a:srgbClr val="000000"/>
                </a:solidFill>
                <a:latin typeface="Times New Roman" pitchFamily="18" charset="0"/>
                <a:cs typeface="Times New Roman" pitchFamily="18" charset="0"/>
              </a:rPr>
              <a:t>Deteriorates</a:t>
            </a:r>
          </a:p>
          <a:p>
            <a:pPr>
              <a:lnSpc>
                <a:spcPts val="2600"/>
              </a:lnSpc>
              <a:tabLst>
                <a:tab pos="939800" algn="l"/>
              </a:tabLst>
            </a:pPr>
            <a:r>
              <a:rPr lang="en-US" altLang="zh-CN" sz="2202" dirty="0">
                <a:solidFill>
                  <a:srgbClr val="000000"/>
                </a:solidFill>
                <a:latin typeface="Times New Roman" pitchFamily="18" charset="0"/>
                <a:cs typeface="Times New Roman" pitchFamily="18" charset="0"/>
              </a:rPr>
              <a:t>Custom</a:t>
            </a:r>
            <a:r>
              <a:rPr lang="en-US" altLang="zh-CN" sz="2202" dirty="0">
                <a:latin typeface="Times New Roman" pitchFamily="18" charset="0"/>
                <a:cs typeface="Times New Roman" pitchFamily="18" charset="0"/>
              </a:rPr>
              <a:t> </a:t>
            </a:r>
            <a:r>
              <a:rPr lang="en-US" altLang="zh-CN" sz="2202" dirty="0">
                <a:solidFill>
                  <a:srgbClr val="000000"/>
                </a:solidFill>
                <a:latin typeface="Times New Roman" pitchFamily="18" charset="0"/>
                <a:cs typeface="Times New Roman" pitchFamily="18" charset="0"/>
              </a:rPr>
              <a:t>built</a:t>
            </a:r>
          </a:p>
          <a:p>
            <a:pPr>
              <a:lnSpc>
                <a:spcPts val="2900"/>
              </a:lnSpc>
              <a:tabLst>
                <a:tab pos="939800" algn="l"/>
              </a:tabLst>
            </a:pPr>
            <a:r>
              <a:rPr lang="en-US" altLang="zh-CN" sz="2202" dirty="0">
                <a:solidFill>
                  <a:srgbClr val="000000"/>
                </a:solidFill>
                <a:latin typeface="Times New Roman" pitchFamily="18" charset="0"/>
                <a:cs typeface="Times New Roman" pitchFamily="18" charset="0"/>
              </a:rPr>
              <a:t>Complex</a:t>
            </a:r>
          </a:p>
        </p:txBody>
      </p:sp>
      <p:sp>
        <p:nvSpPr>
          <p:cNvPr id="9" name="灯片编号占位符 8">
            <a:extLst>
              <a:ext uri="{FF2B5EF4-FFF2-40B4-BE49-F238E27FC236}">
                <a16:creationId xmlns:a16="http://schemas.microsoft.com/office/drawing/2014/main" id="{A04B7857-7A03-C24D-8478-3C669BA39656}"/>
              </a:ext>
            </a:extLst>
          </p:cNvPr>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530600" y="292100"/>
            <a:ext cx="2120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66700"/>
            <a:ext cx="7645400" cy="5448300"/>
          </a:xfrm>
          <a:prstGeom prst="rect">
            <a:avLst/>
          </a:prstGeom>
          <a:noFill/>
        </p:spPr>
        <p:txBody>
          <a:bodyPr wrap="none" lIns="0" tIns="0" rIns="0" rtlCol="0">
            <a:spAutoFit/>
          </a:bodyPr>
          <a:lstStyle/>
          <a:p>
            <a:pPr>
              <a:lnSpc>
                <a:spcPts val="5200"/>
              </a:lnSpc>
              <a:tabLst>
                <a:tab pos="3429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没有银弹</a:t>
            </a:r>
          </a:p>
          <a:p>
            <a:pPr>
              <a:lnSpc>
                <a:spcPts val="1000"/>
              </a:lnSpc>
            </a:pPr>
            <a:endParaRPr lang="en-US" altLang="zh-CN" dirty="0"/>
          </a:p>
          <a:p>
            <a:pPr>
              <a:lnSpc>
                <a:spcPts val="5400"/>
              </a:lnSpc>
              <a:tabLst>
                <a:tab pos="3429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1986</a:t>
            </a:r>
            <a:r>
              <a:rPr lang="en-US" altLang="zh-CN" sz="3198" b="1" dirty="0">
                <a:solidFill>
                  <a:srgbClr val="000000"/>
                </a:solidFill>
                <a:latin typeface="å¾®è½¯éé»" pitchFamily="18" charset="0"/>
                <a:cs typeface="å¾®è½¯éé»" pitchFamily="18" charset="0"/>
              </a:rPr>
              <a:t>年</a:t>
            </a:r>
            <a:r>
              <a:rPr lang="en-US" altLang="zh-CN" sz="3198" b="1" dirty="0">
                <a:solidFill>
                  <a:srgbClr val="000000"/>
                </a:solidFill>
                <a:latin typeface="Comic Sans MS" pitchFamily="18" charset="0"/>
                <a:cs typeface="Comic Sans MS" pitchFamily="18" charset="0"/>
              </a:rPr>
              <a:t>Brooks</a:t>
            </a:r>
            <a:r>
              <a:rPr lang="en-US" altLang="zh-CN" sz="3198" b="1" dirty="0">
                <a:solidFill>
                  <a:srgbClr val="000000"/>
                </a:solidFill>
                <a:latin typeface="å¾®è½¯éé»" pitchFamily="18" charset="0"/>
                <a:cs typeface="å¾®è½¯éé»" pitchFamily="18" charset="0"/>
              </a:rPr>
              <a:t>的《没有银弹》首次发表</a:t>
            </a:r>
          </a:p>
          <a:p>
            <a:pPr>
              <a:lnSpc>
                <a:spcPts val="3300"/>
              </a:lnSpc>
              <a:tabLst>
                <a:tab pos="342900" algn="l"/>
                <a:tab pos="3086100" algn="l"/>
              </a:tabLst>
            </a:pPr>
            <a:r>
              <a:rPr lang="en-US" altLang="zh-CN" dirty="0"/>
              <a:t>	</a:t>
            </a:r>
            <a:r>
              <a:rPr lang="en-US" altLang="zh-CN" sz="2802" b="1" dirty="0">
                <a:solidFill>
                  <a:srgbClr val="000000"/>
                </a:solidFill>
                <a:latin typeface="Comic Sans MS" pitchFamily="18" charset="0"/>
                <a:cs typeface="Comic Sans MS" pitchFamily="18" charset="0"/>
              </a:rPr>
              <a:t>No</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Silver</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Bullet</a:t>
            </a:r>
            <a:r>
              <a:rPr lang="en-US" altLang="zh-CN" sz="2802" dirty="0">
                <a:latin typeface="Times New Roman" pitchFamily="18" charset="0"/>
                <a:cs typeface="Times New Roman" pitchFamily="18" charset="0"/>
              </a:rPr>
              <a:t>  </a:t>
            </a:r>
            <a:r>
              <a:rPr lang="en-US" altLang="zh-CN" sz="2802" b="1" dirty="0">
                <a:solidFill>
                  <a:srgbClr val="000000"/>
                </a:solidFill>
                <a:latin typeface="Times New Roman" pitchFamily="18" charset="0"/>
                <a:cs typeface="Times New Roman"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Essence</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and</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Accident</a:t>
            </a:r>
          </a:p>
          <a:p>
            <a:pPr>
              <a:lnSpc>
                <a:spcPts val="3300"/>
              </a:lnSpc>
              <a:tabLst>
                <a:tab pos="342900" algn="l"/>
                <a:tab pos="3086100" algn="l"/>
              </a:tabLst>
            </a:pPr>
            <a:r>
              <a:rPr lang="en-US" altLang="zh-CN" dirty="0"/>
              <a:t>	</a:t>
            </a:r>
            <a:r>
              <a:rPr lang="en-US" altLang="zh-CN" sz="2802" b="1" dirty="0">
                <a:solidFill>
                  <a:srgbClr val="000000"/>
                </a:solidFill>
                <a:latin typeface="Comic Sans MS" pitchFamily="18" charset="0"/>
                <a:cs typeface="Comic Sans MS" pitchFamily="18" charset="0"/>
              </a:rPr>
              <a:t>in</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Software</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Engineering</a:t>
            </a:r>
          </a:p>
          <a:p>
            <a:pPr>
              <a:lnSpc>
                <a:spcPts val="4600"/>
              </a:lnSpc>
              <a:tabLst>
                <a:tab pos="3429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基本论断：没有任何一种单纯的技术或管</a:t>
            </a:r>
          </a:p>
          <a:p>
            <a:pPr>
              <a:lnSpc>
                <a:spcPts val="3700"/>
              </a:lnSpc>
              <a:tabLst>
                <a:tab pos="342900" algn="l"/>
                <a:tab pos="3086100" algn="l"/>
              </a:tabLst>
            </a:pPr>
            <a:r>
              <a:rPr lang="en-US" altLang="zh-CN" dirty="0"/>
              <a:t>	</a:t>
            </a:r>
            <a:r>
              <a:rPr lang="en-US" altLang="zh-CN" sz="3198" b="1" dirty="0">
                <a:solidFill>
                  <a:srgbClr val="000000"/>
                </a:solidFill>
                <a:latin typeface="å¾®è½¯éé»" pitchFamily="18" charset="0"/>
                <a:cs typeface="å¾®è½¯éé»" pitchFamily="18" charset="0"/>
              </a:rPr>
              <a:t>理上的进步能够独立地承诺在十年内大幅</a:t>
            </a:r>
          </a:p>
          <a:p>
            <a:pPr>
              <a:lnSpc>
                <a:spcPts val="3800"/>
              </a:lnSpc>
              <a:tabLst>
                <a:tab pos="342900" algn="l"/>
                <a:tab pos="3086100" algn="l"/>
              </a:tabLst>
            </a:pPr>
            <a:r>
              <a:rPr lang="en-US" altLang="zh-CN" dirty="0"/>
              <a:t>	</a:t>
            </a:r>
            <a:r>
              <a:rPr lang="en-US" altLang="zh-CN" sz="3198" b="1" dirty="0">
                <a:solidFill>
                  <a:srgbClr val="000000"/>
                </a:solidFill>
                <a:latin typeface="å¾®è½¯éé»" pitchFamily="18" charset="0"/>
                <a:cs typeface="å¾®è½¯éé»" pitchFamily="18" charset="0"/>
              </a:rPr>
              <a:t>度提高软件生产率、可靠性和简洁性</a:t>
            </a:r>
          </a:p>
          <a:p>
            <a:pPr>
              <a:lnSpc>
                <a:spcPts val="4700"/>
              </a:lnSpc>
              <a:tabLst>
                <a:tab pos="3429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对比：计算机硬件工业中的微电子器件、</a:t>
            </a:r>
          </a:p>
          <a:p>
            <a:pPr>
              <a:lnSpc>
                <a:spcPts val="3700"/>
              </a:lnSpc>
              <a:tabLst>
                <a:tab pos="342900" algn="l"/>
                <a:tab pos="3086100" algn="l"/>
              </a:tabLst>
            </a:pPr>
            <a:r>
              <a:rPr lang="en-US" altLang="zh-CN" dirty="0"/>
              <a:t>	</a:t>
            </a:r>
            <a:r>
              <a:rPr lang="en-US" altLang="zh-CN" sz="3198" b="1" dirty="0">
                <a:solidFill>
                  <a:srgbClr val="000000"/>
                </a:solidFill>
                <a:latin typeface="å¾®è½¯éé»" pitchFamily="18" charset="0"/>
                <a:cs typeface="å¾®è½¯éé»" pitchFamily="18" charset="0"/>
              </a:rPr>
              <a:t>晶体管、大规模集成对于生产率、可靠性</a:t>
            </a:r>
          </a:p>
          <a:p>
            <a:pPr>
              <a:lnSpc>
                <a:spcPts val="3800"/>
              </a:lnSpc>
              <a:tabLst>
                <a:tab pos="342900" algn="l"/>
                <a:tab pos="3086100" algn="l"/>
              </a:tabLst>
            </a:pPr>
            <a:r>
              <a:rPr lang="en-US" altLang="zh-CN" dirty="0"/>
              <a:t>	</a:t>
            </a:r>
            <a:r>
              <a:rPr lang="en-US" altLang="zh-CN" sz="3198" b="1" dirty="0">
                <a:solidFill>
                  <a:srgbClr val="000000"/>
                </a:solidFill>
                <a:latin typeface="å¾®è½¯éé»" pitchFamily="18" charset="0"/>
                <a:cs typeface="å¾®è½¯éé»" pitchFamily="18" charset="0"/>
              </a:rPr>
              <a:t>和简洁程度的巨大提高</a:t>
            </a:r>
          </a:p>
        </p:txBody>
      </p:sp>
      <p:sp>
        <p:nvSpPr>
          <p:cNvPr id="44" name="灯片编号占位符 43">
            <a:extLst>
              <a:ext uri="{FF2B5EF4-FFF2-40B4-BE49-F238E27FC236}">
                <a16:creationId xmlns:a16="http://schemas.microsoft.com/office/drawing/2014/main" id="{19D44067-64BF-FF4C-9D01-7890F569476D}"/>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273300" y="292100"/>
            <a:ext cx="46482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66700"/>
            <a:ext cx="7696200" cy="5448300"/>
          </a:xfrm>
          <a:prstGeom prst="rect">
            <a:avLst/>
          </a:prstGeom>
          <a:noFill/>
        </p:spPr>
        <p:txBody>
          <a:bodyPr wrap="none" lIns="0" tIns="0" rIns="0" rtlCol="0">
            <a:spAutoFit/>
          </a:bodyPr>
          <a:lstStyle/>
          <a:p>
            <a:pPr>
              <a:lnSpc>
                <a:spcPts val="5200"/>
              </a:lnSpc>
              <a:tabLst>
                <a:tab pos="342900" algn="l"/>
                <a:tab pos="355600" algn="l"/>
                <a:tab pos="457200" algn="l"/>
                <a:tab pos="736600" algn="l"/>
                <a:tab pos="1803400" algn="l"/>
              </a:tabLst>
            </a:pPr>
            <a:r>
              <a:rPr lang="en-US" altLang="zh-CN" dirty="0"/>
              <a:t>					</a:t>
            </a:r>
            <a:r>
              <a:rPr lang="en-US" altLang="zh-CN" sz="4002" b="1" dirty="0">
                <a:solidFill>
                  <a:srgbClr val="3D00EA"/>
                </a:solidFill>
                <a:latin typeface="å¾®è½¯éé»" pitchFamily="18" charset="0"/>
                <a:cs typeface="å¾®è½¯éé»" pitchFamily="18" charset="0"/>
              </a:rPr>
              <a:t>软件开发的根本困难</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700"/>
              </a:lnSpc>
              <a:tabLst>
                <a:tab pos="342900" algn="l"/>
                <a:tab pos="355600" algn="l"/>
                <a:tab pos="457200" algn="l"/>
                <a:tab pos="736600" algn="l"/>
                <a:tab pos="1803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软件特性中固有的困难</a:t>
            </a:r>
          </a:p>
          <a:p>
            <a:pPr>
              <a:lnSpc>
                <a:spcPts val="3000"/>
              </a:lnSpc>
              <a:tabLst>
                <a:tab pos="342900" algn="l"/>
                <a:tab pos="355600" algn="l"/>
                <a:tab pos="457200" algn="l"/>
                <a:tab pos="736600" algn="l"/>
                <a:tab pos="1803400" algn="l"/>
              </a:tabLst>
            </a:pPr>
            <a:r>
              <a:rPr lang="en-US" altLang="zh-CN" dirty="0"/>
              <a:t>		</a:t>
            </a:r>
            <a:r>
              <a:rPr lang="en-US" altLang="zh-CN" sz="2327" b="1" dirty="0">
                <a:solidFill>
                  <a:srgbClr val="000000"/>
                </a:solidFill>
                <a:latin typeface="å¾®è½¯éé»" pitchFamily="18" charset="0"/>
                <a:cs typeface="å¾®è½¯éé»" pitchFamily="18" charset="0"/>
              </a:rPr>
              <a:t>软件开发中困难的部分是规格化、设计和测试这些概念上的</a:t>
            </a:r>
          </a:p>
          <a:p>
            <a:pPr>
              <a:lnSpc>
                <a:spcPts val="2600"/>
              </a:lnSpc>
              <a:tabLst>
                <a:tab pos="342900" algn="l"/>
                <a:tab pos="355600" algn="l"/>
                <a:tab pos="457200" algn="l"/>
                <a:tab pos="736600" algn="l"/>
                <a:tab pos="1803400" algn="l"/>
              </a:tabLst>
            </a:pPr>
            <a:r>
              <a:rPr lang="en-US" altLang="zh-CN" dirty="0"/>
              <a:t>	</a:t>
            </a:r>
            <a:r>
              <a:rPr lang="en-US" altLang="zh-CN" sz="2327" b="1" dirty="0">
                <a:solidFill>
                  <a:srgbClr val="000000"/>
                </a:solidFill>
                <a:latin typeface="å¾®è½¯éé»" pitchFamily="18" charset="0"/>
                <a:cs typeface="å¾®è½¯éé»" pitchFamily="18" charset="0"/>
              </a:rPr>
              <a:t>结构，而不是对概念进行表达和对实现逼真程度进行验证</a:t>
            </a:r>
          </a:p>
          <a:p>
            <a:pPr>
              <a:lnSpc>
                <a:spcPts val="3000"/>
              </a:lnSpc>
              <a:tabLst>
                <a:tab pos="342900" algn="l"/>
                <a:tab pos="355600" algn="l"/>
                <a:tab pos="457200" algn="l"/>
                <a:tab pos="736600" algn="l"/>
                <a:tab pos="1803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软件的</a:t>
            </a:r>
            <a:r>
              <a:rPr lang="en-US" altLang="zh-CN" sz="1998" dirty="0">
                <a:solidFill>
                  <a:srgbClr val="FF0000"/>
                </a:solidFill>
                <a:latin typeface="SimHei" pitchFamily="18" charset="0"/>
                <a:cs typeface="SimHei" pitchFamily="18" charset="0"/>
              </a:rPr>
              <a:t>复杂度</a:t>
            </a:r>
            <a:r>
              <a:rPr lang="en-US" altLang="zh-CN" sz="1998" dirty="0">
                <a:solidFill>
                  <a:srgbClr val="000000"/>
                </a:solidFill>
                <a:latin typeface="SimHei" pitchFamily="18" charset="0"/>
                <a:cs typeface="SimHei" pitchFamily="18" charset="0"/>
              </a:rPr>
              <a:t>是必要属性，不是次要因素：不仅导致技术上的</a:t>
            </a:r>
          </a:p>
          <a:p>
            <a:pPr>
              <a:lnSpc>
                <a:spcPts val="1900"/>
              </a:lnSpc>
              <a:tabLst>
                <a:tab pos="342900" algn="l"/>
                <a:tab pos="355600" algn="l"/>
                <a:tab pos="457200" algn="l"/>
                <a:tab pos="736600" algn="l"/>
                <a:tab pos="1803400" algn="l"/>
              </a:tabLst>
            </a:pPr>
            <a:r>
              <a:rPr lang="en-US" altLang="zh-CN" dirty="0"/>
              <a:t>				</a:t>
            </a:r>
            <a:r>
              <a:rPr lang="en-US" altLang="zh-CN" sz="1998" dirty="0">
                <a:solidFill>
                  <a:srgbClr val="000000"/>
                </a:solidFill>
                <a:latin typeface="SimHei" pitchFamily="18" charset="0"/>
                <a:cs typeface="SimHei" pitchFamily="18" charset="0"/>
              </a:rPr>
              <a:t>困难，还引发了很多管理上的问题</a:t>
            </a:r>
          </a:p>
          <a:p>
            <a:pPr>
              <a:lnSpc>
                <a:spcPts val="3100"/>
              </a:lnSpc>
              <a:tabLst>
                <a:tab pos="342900" algn="l"/>
                <a:tab pos="355600" algn="l"/>
                <a:tab pos="457200" algn="l"/>
                <a:tab pos="736600" algn="l"/>
                <a:tab pos="1803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与各种接口</a:t>
            </a:r>
            <a:r>
              <a:rPr lang="en-US" altLang="zh-CN" sz="1998" dirty="0">
                <a:solidFill>
                  <a:srgbClr val="000000"/>
                </a:solidFill>
                <a:latin typeface="Comic Sans MS" pitchFamily="18" charset="0"/>
                <a:cs typeface="Comic Sans MS" pitchFamily="18" charset="0"/>
              </a:rPr>
              <a:t>(</a:t>
            </a:r>
            <a:r>
              <a:rPr lang="en-US" altLang="zh-CN" sz="1998" dirty="0">
                <a:solidFill>
                  <a:srgbClr val="000000"/>
                </a:solidFill>
                <a:latin typeface="SimHei" pitchFamily="18" charset="0"/>
                <a:cs typeface="SimHei" pitchFamily="18" charset="0"/>
              </a:rPr>
              <a:t>软硬件、人</a:t>
            </a:r>
            <a:r>
              <a:rPr lang="en-US" altLang="zh-CN" sz="1998" dirty="0">
                <a:solidFill>
                  <a:srgbClr val="000000"/>
                </a:solidFill>
                <a:latin typeface="Times New Roman" pitchFamily="18" charset="0"/>
                <a:cs typeface="Times New Roman" pitchFamily="18" charset="0"/>
              </a:rPr>
              <a:t>…</a:t>
            </a:r>
            <a:r>
              <a:rPr lang="en-US" altLang="zh-CN" sz="1998" dirty="0">
                <a:solidFill>
                  <a:srgbClr val="000000"/>
                </a:solidFill>
                <a:latin typeface="Comic Sans MS" pitchFamily="18" charset="0"/>
                <a:cs typeface="Comic Sans MS" pitchFamily="18" charset="0"/>
              </a:rPr>
              <a:t>)</a:t>
            </a:r>
            <a:r>
              <a:rPr lang="en-US" altLang="zh-CN" sz="1998" dirty="0">
                <a:solidFill>
                  <a:srgbClr val="000000"/>
                </a:solidFill>
                <a:latin typeface="SimHei" pitchFamily="18" charset="0"/>
                <a:cs typeface="SimHei" pitchFamily="18" charset="0"/>
              </a:rPr>
              <a:t>的</a:t>
            </a:r>
            <a:r>
              <a:rPr lang="en-US" altLang="zh-CN" sz="1998" dirty="0">
                <a:solidFill>
                  <a:srgbClr val="FF0000"/>
                </a:solidFill>
                <a:latin typeface="SimHei" pitchFamily="18" charset="0"/>
                <a:cs typeface="SimHei" pitchFamily="18" charset="0"/>
              </a:rPr>
              <a:t>一致性</a:t>
            </a:r>
          </a:p>
          <a:p>
            <a:pPr>
              <a:lnSpc>
                <a:spcPts val="2800"/>
              </a:lnSpc>
              <a:tabLst>
                <a:tab pos="342900" algn="l"/>
                <a:tab pos="355600" algn="l"/>
                <a:tab pos="457200" algn="l"/>
                <a:tab pos="736600" algn="l"/>
                <a:tab pos="1803400" algn="l"/>
              </a:tabLst>
            </a:pPr>
            <a:r>
              <a:rPr lang="en-US" altLang="zh-CN" dirty="0"/>
              <a:t>			</a:t>
            </a:r>
            <a:r>
              <a:rPr lang="en-US" altLang="zh-CN" sz="1998" dirty="0">
                <a:solidFill>
                  <a:srgbClr val="FF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FF0000"/>
                </a:solidFill>
                <a:latin typeface="SimHei" pitchFamily="18" charset="0"/>
                <a:cs typeface="SimHei" pitchFamily="18" charset="0"/>
              </a:rPr>
              <a:t>变化性</a:t>
            </a:r>
            <a:r>
              <a:rPr lang="en-US" altLang="zh-CN" sz="1998" dirty="0">
                <a:solidFill>
                  <a:srgbClr val="000000"/>
                </a:solidFill>
                <a:latin typeface="SimHei" pitchFamily="18" charset="0"/>
                <a:cs typeface="SimHei" pitchFamily="18" charset="0"/>
              </a:rPr>
              <a:t>：软件产品扎根于庞大的母体中</a:t>
            </a:r>
            <a:r>
              <a:rPr lang="en-US" altLang="zh-CN" sz="1998" dirty="0">
                <a:solidFill>
                  <a:srgbClr val="000000"/>
                </a:solidFill>
                <a:latin typeface="Comic Sans MS" pitchFamily="18" charset="0"/>
                <a:cs typeface="Comic Sans MS" pitchFamily="18" charset="0"/>
              </a:rPr>
              <a:t>(</a:t>
            </a:r>
            <a:r>
              <a:rPr lang="en-US" altLang="zh-CN" sz="1998" dirty="0">
                <a:solidFill>
                  <a:srgbClr val="000000"/>
                </a:solidFill>
                <a:latin typeface="SimHei" pitchFamily="18" charset="0"/>
                <a:cs typeface="SimHei" pitchFamily="18" charset="0"/>
              </a:rPr>
              <a:t>如各种应用、用户、自</a:t>
            </a:r>
          </a:p>
          <a:p>
            <a:pPr>
              <a:lnSpc>
                <a:spcPts val="2300"/>
              </a:lnSpc>
              <a:tabLst>
                <a:tab pos="342900" algn="l"/>
                <a:tab pos="355600" algn="l"/>
                <a:tab pos="457200" algn="l"/>
                <a:tab pos="736600" algn="l"/>
                <a:tab pos="1803400" algn="l"/>
              </a:tabLst>
            </a:pPr>
            <a:r>
              <a:rPr lang="en-US" altLang="zh-CN" dirty="0"/>
              <a:t>				</a:t>
            </a:r>
            <a:r>
              <a:rPr lang="en-US" altLang="zh-CN" sz="1998" dirty="0">
                <a:solidFill>
                  <a:srgbClr val="000000"/>
                </a:solidFill>
                <a:latin typeface="SimHei" pitchFamily="18" charset="0"/>
                <a:cs typeface="SimHei" pitchFamily="18" charset="0"/>
              </a:rPr>
              <a:t>然及社会规律、计算机硬件等</a:t>
            </a:r>
            <a:r>
              <a:rPr lang="en-US" altLang="zh-CN" sz="1998" dirty="0">
                <a:solidFill>
                  <a:srgbClr val="000000"/>
                </a:solidFill>
                <a:latin typeface="Comic Sans MS" pitchFamily="18" charset="0"/>
                <a:cs typeface="Comic Sans MS" pitchFamily="18" charset="0"/>
              </a:rPr>
              <a:t>)</a:t>
            </a:r>
            <a:r>
              <a:rPr lang="en-US" altLang="zh-CN" sz="1998" dirty="0">
                <a:solidFill>
                  <a:srgbClr val="000000"/>
                </a:solidFill>
                <a:latin typeface="SimHei" pitchFamily="18" charset="0"/>
                <a:cs typeface="SimHei" pitchFamily="18" charset="0"/>
              </a:rPr>
              <a:t>后者持续不断地变化着，并强迫</a:t>
            </a:r>
          </a:p>
          <a:p>
            <a:pPr>
              <a:lnSpc>
                <a:spcPts val="2000"/>
              </a:lnSpc>
              <a:tabLst>
                <a:tab pos="342900" algn="l"/>
                <a:tab pos="355600" algn="l"/>
                <a:tab pos="457200" algn="l"/>
                <a:tab pos="736600" algn="l"/>
                <a:tab pos="1803400" algn="l"/>
              </a:tabLst>
            </a:pPr>
            <a:r>
              <a:rPr lang="en-US" altLang="zh-CN" dirty="0"/>
              <a:t>				</a:t>
            </a:r>
            <a:r>
              <a:rPr lang="en-US" altLang="zh-CN" sz="1998" dirty="0">
                <a:solidFill>
                  <a:srgbClr val="000000"/>
                </a:solidFill>
                <a:latin typeface="SimHei" pitchFamily="18" charset="0"/>
                <a:cs typeface="SimHei" pitchFamily="18" charset="0"/>
              </a:rPr>
              <a:t>着软件随之变化</a:t>
            </a:r>
          </a:p>
          <a:p>
            <a:pPr>
              <a:lnSpc>
                <a:spcPts val="3100"/>
              </a:lnSpc>
              <a:tabLst>
                <a:tab pos="342900" algn="l"/>
                <a:tab pos="355600" algn="l"/>
                <a:tab pos="457200" algn="l"/>
                <a:tab pos="736600" algn="l"/>
                <a:tab pos="1803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软件的客观存在不具有空间的形体特征</a:t>
            </a:r>
            <a:r>
              <a:rPr lang="en-US" altLang="zh-CN" sz="1998" dirty="0">
                <a:solidFill>
                  <a:srgbClr val="000000"/>
                </a:solidFill>
                <a:latin typeface="Comic Sans MS" pitchFamily="18" charset="0"/>
                <a:cs typeface="Comic Sans MS" pitchFamily="18" charset="0"/>
              </a:rPr>
              <a:t>(</a:t>
            </a:r>
            <a:r>
              <a:rPr lang="en-US" altLang="zh-CN" sz="1998" dirty="0">
                <a:solidFill>
                  <a:srgbClr val="FF0000"/>
                </a:solidFill>
                <a:latin typeface="SimHei" pitchFamily="18" charset="0"/>
                <a:cs typeface="SimHei" pitchFamily="18" charset="0"/>
              </a:rPr>
              <a:t>不可见性</a:t>
            </a:r>
            <a:r>
              <a:rPr lang="en-US" altLang="zh-CN" sz="1998" dirty="0">
                <a:solidFill>
                  <a:srgbClr val="000000"/>
                </a:solidFill>
                <a:latin typeface="Comic Sans MS" pitchFamily="18" charset="0"/>
                <a:cs typeface="Comic Sans MS" pitchFamily="18" charset="0"/>
              </a:rPr>
              <a:t>)</a:t>
            </a:r>
            <a:r>
              <a:rPr lang="en-US" altLang="zh-CN" sz="1998" dirty="0">
                <a:solidFill>
                  <a:srgbClr val="000000"/>
                </a:solidFill>
                <a:latin typeface="SimHei" pitchFamily="18" charset="0"/>
                <a:cs typeface="SimHei" pitchFamily="18" charset="0"/>
              </a:rPr>
              <a:t>：无法构造</a:t>
            </a:r>
          </a:p>
          <a:p>
            <a:pPr>
              <a:lnSpc>
                <a:spcPts val="2200"/>
              </a:lnSpc>
              <a:tabLst>
                <a:tab pos="342900" algn="l"/>
                <a:tab pos="355600" algn="l"/>
                <a:tab pos="457200" algn="l"/>
                <a:tab pos="736600" algn="l"/>
                <a:tab pos="1803400" algn="l"/>
              </a:tabLst>
            </a:pPr>
            <a:r>
              <a:rPr lang="en-US" altLang="zh-CN" dirty="0"/>
              <a:t>				</a:t>
            </a:r>
            <a:r>
              <a:rPr lang="en-US" altLang="zh-CN" sz="1998" dirty="0">
                <a:solidFill>
                  <a:srgbClr val="000000"/>
                </a:solidFill>
                <a:latin typeface="SimHei" pitchFamily="18" charset="0"/>
                <a:cs typeface="SimHei" pitchFamily="18" charset="0"/>
              </a:rPr>
              <a:t>具有强大功能的可视化概念工具，限制了个人的设计过程，严</a:t>
            </a:r>
          </a:p>
          <a:p>
            <a:pPr>
              <a:lnSpc>
                <a:spcPts val="2200"/>
              </a:lnSpc>
              <a:tabLst>
                <a:tab pos="342900" algn="l"/>
                <a:tab pos="355600" algn="l"/>
                <a:tab pos="457200" algn="l"/>
                <a:tab pos="736600" algn="l"/>
                <a:tab pos="1803400" algn="l"/>
              </a:tabLst>
            </a:pPr>
            <a:r>
              <a:rPr lang="en-US" altLang="zh-CN" dirty="0"/>
              <a:t>				</a:t>
            </a:r>
            <a:r>
              <a:rPr lang="en-US" altLang="zh-CN" sz="1998" dirty="0">
                <a:solidFill>
                  <a:srgbClr val="000000"/>
                </a:solidFill>
                <a:latin typeface="SimHei" pitchFamily="18" charset="0"/>
                <a:cs typeface="SimHei" pitchFamily="18" charset="0"/>
              </a:rPr>
              <a:t>重地阻碍了相互之间的交流</a:t>
            </a:r>
          </a:p>
        </p:txBody>
      </p:sp>
      <p:sp>
        <p:nvSpPr>
          <p:cNvPr id="43" name="灯片编号占位符 42">
            <a:extLst>
              <a:ext uri="{FF2B5EF4-FFF2-40B4-BE49-F238E27FC236}">
                <a16:creationId xmlns:a16="http://schemas.microsoft.com/office/drawing/2014/main" id="{DF362710-D376-944D-BB86-145BA8D48EFF}"/>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273300" y="292100"/>
            <a:ext cx="46482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92100"/>
            <a:ext cx="7645400" cy="5499100"/>
          </a:xfrm>
          <a:prstGeom prst="rect">
            <a:avLst/>
          </a:prstGeom>
          <a:noFill/>
        </p:spPr>
        <p:txBody>
          <a:bodyPr wrap="none" lIns="0" tIns="0" rIns="0" rtlCol="0">
            <a:spAutoFit/>
          </a:bodyPr>
          <a:lstStyle/>
          <a:p>
            <a:pPr>
              <a:lnSpc>
                <a:spcPts val="5200"/>
              </a:lnSpc>
              <a:tabLst>
                <a:tab pos="342900" algn="l"/>
                <a:tab pos="457200" algn="l"/>
                <a:tab pos="736600" algn="l"/>
                <a:tab pos="914400" algn="l"/>
                <a:tab pos="1143000" algn="l"/>
                <a:tab pos="1803400" algn="l"/>
              </a:tabLst>
            </a:pPr>
            <a:r>
              <a:rPr lang="en-US" altLang="zh-CN" dirty="0"/>
              <a:t>						</a:t>
            </a:r>
            <a:r>
              <a:rPr lang="en-US" altLang="zh-CN" sz="4002" b="1" dirty="0">
                <a:solidFill>
                  <a:srgbClr val="3D00EA"/>
                </a:solidFill>
                <a:latin typeface="å¾®è½¯éé»" pitchFamily="18" charset="0"/>
                <a:cs typeface="å¾®è½¯éé»" pitchFamily="18" charset="0"/>
              </a:rPr>
              <a:t>软件开发的次要困难</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457200" algn="l"/>
                <a:tab pos="736600" algn="l"/>
                <a:tab pos="914400" algn="l"/>
                <a:tab pos="1143000" algn="l"/>
                <a:tab pos="1803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目前或曾经存在，但并非那些与生俱来的</a:t>
            </a:r>
          </a:p>
          <a:p>
            <a:pPr>
              <a:lnSpc>
                <a:spcPts val="3700"/>
              </a:lnSpc>
              <a:tabLst>
                <a:tab pos="342900" algn="l"/>
                <a:tab pos="457200" algn="l"/>
                <a:tab pos="736600" algn="l"/>
                <a:tab pos="914400" algn="l"/>
                <a:tab pos="1143000" algn="l"/>
                <a:tab pos="1803400" algn="l"/>
              </a:tabLst>
            </a:pPr>
            <a:r>
              <a:rPr lang="en-US" altLang="zh-CN" dirty="0"/>
              <a:t>	</a:t>
            </a:r>
            <a:r>
              <a:rPr lang="en-US" altLang="zh-CN" sz="3198" b="1" dirty="0">
                <a:solidFill>
                  <a:srgbClr val="000000"/>
                </a:solidFill>
                <a:latin typeface="å¾®è½¯éé»" pitchFamily="18" charset="0"/>
                <a:cs typeface="å¾®è½¯éé»" pitchFamily="18" charset="0"/>
              </a:rPr>
              <a:t>固有困难</a:t>
            </a:r>
          </a:p>
          <a:p>
            <a:pPr>
              <a:lnSpc>
                <a:spcPts val="4700"/>
              </a:lnSpc>
              <a:tabLst>
                <a:tab pos="342900" algn="l"/>
                <a:tab pos="457200" algn="l"/>
                <a:tab pos="736600" algn="l"/>
                <a:tab pos="914400" algn="l"/>
                <a:tab pos="1143000" algn="l"/>
                <a:tab pos="1803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在这些方面已经取得了许多重要的进展</a:t>
            </a:r>
          </a:p>
          <a:p>
            <a:pPr>
              <a:lnSpc>
                <a:spcPts val="3600"/>
              </a:lnSpc>
              <a:tabLst>
                <a:tab pos="342900" algn="l"/>
                <a:tab pos="457200" algn="l"/>
                <a:tab pos="736600" algn="l"/>
                <a:tab pos="914400" algn="l"/>
                <a:tab pos="1143000" algn="l"/>
                <a:tab pos="1803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高级语言：开发生产率至少提高了五倍，同时可靠</a:t>
            </a:r>
          </a:p>
          <a:p>
            <a:pPr>
              <a:lnSpc>
                <a:spcPts val="2300"/>
              </a:lnSpc>
              <a:tabLst>
                <a:tab pos="342900" algn="l"/>
                <a:tab pos="457200" algn="l"/>
                <a:tab pos="736600" algn="l"/>
                <a:tab pos="914400" algn="l"/>
                <a:tab pos="1143000" algn="l"/>
                <a:tab pos="1803400" algn="l"/>
              </a:tabLst>
            </a:pPr>
            <a:r>
              <a:rPr lang="en-US" altLang="zh-CN" dirty="0"/>
              <a:t>			</a:t>
            </a:r>
            <a:r>
              <a:rPr lang="en-US" altLang="zh-CN" sz="2400" dirty="0">
                <a:solidFill>
                  <a:srgbClr val="000000"/>
                </a:solidFill>
                <a:latin typeface="SimHei" pitchFamily="18" charset="0"/>
                <a:cs typeface="SimHei" pitchFamily="18" charset="0"/>
              </a:rPr>
              <a:t>性、简洁性和理解程度也大为提高</a:t>
            </a:r>
          </a:p>
          <a:p>
            <a:pPr>
              <a:lnSpc>
                <a:spcPts val="3900"/>
              </a:lnSpc>
              <a:tabLst>
                <a:tab pos="342900" algn="l"/>
                <a:tab pos="457200" algn="l"/>
                <a:tab pos="736600" algn="l"/>
                <a:tab pos="914400" algn="l"/>
                <a:tab pos="1143000" algn="l"/>
                <a:tab pos="1803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分时：保证了及时性，从而使我们能维持对复杂程</a:t>
            </a:r>
          </a:p>
          <a:p>
            <a:pPr>
              <a:lnSpc>
                <a:spcPts val="2300"/>
              </a:lnSpc>
              <a:tabLst>
                <a:tab pos="342900" algn="l"/>
                <a:tab pos="457200" algn="l"/>
                <a:tab pos="736600" algn="l"/>
                <a:tab pos="914400" algn="l"/>
                <a:tab pos="1143000" algn="l"/>
                <a:tab pos="1803400" algn="l"/>
              </a:tabLst>
            </a:pPr>
            <a:r>
              <a:rPr lang="en-US" altLang="zh-CN" dirty="0"/>
              <a:t>			</a:t>
            </a:r>
            <a:r>
              <a:rPr lang="en-US" altLang="zh-CN" sz="2400" dirty="0">
                <a:solidFill>
                  <a:srgbClr val="000000"/>
                </a:solidFill>
                <a:latin typeface="SimHei" pitchFamily="18" charset="0"/>
                <a:cs typeface="SimHei" pitchFamily="18" charset="0"/>
              </a:rPr>
              <a:t>度的一个总体把握</a:t>
            </a:r>
          </a:p>
          <a:p>
            <a:pPr>
              <a:lnSpc>
                <a:spcPts val="3300"/>
              </a:lnSpc>
              <a:tabLst>
                <a:tab pos="342900" algn="l"/>
                <a:tab pos="457200" algn="l"/>
                <a:tab pos="736600" algn="l"/>
                <a:tab pos="914400" algn="l"/>
                <a:tab pos="1143000" algn="l"/>
                <a:tab pos="18034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批处理时代：必须停下编程才能调用编译程序或者执行程</a:t>
            </a:r>
          </a:p>
          <a:p>
            <a:pPr>
              <a:lnSpc>
                <a:spcPts val="1900"/>
              </a:lnSpc>
              <a:tabLst>
                <a:tab pos="342900" algn="l"/>
                <a:tab pos="457200" algn="l"/>
                <a:tab pos="736600" algn="l"/>
                <a:tab pos="914400" algn="l"/>
                <a:tab pos="1143000" algn="l"/>
                <a:tab pos="1803400" algn="l"/>
              </a:tabLst>
            </a:pPr>
            <a:r>
              <a:rPr lang="en-US" altLang="zh-CN" dirty="0"/>
              <a:t>					</a:t>
            </a:r>
            <a:r>
              <a:rPr lang="en-US" altLang="zh-CN" sz="1998" dirty="0">
                <a:solidFill>
                  <a:srgbClr val="000000"/>
                </a:solidFill>
                <a:latin typeface="æ°å®ä½" pitchFamily="18" charset="0"/>
                <a:cs typeface="æ°å®ä½" pitchFamily="18" charset="0"/>
              </a:rPr>
              <a:t>序，思维上的中断使我们不得不重新进行思考</a:t>
            </a:r>
          </a:p>
          <a:p>
            <a:pPr>
              <a:lnSpc>
                <a:spcPts val="3700"/>
              </a:lnSpc>
              <a:tabLst>
                <a:tab pos="342900" algn="l"/>
                <a:tab pos="457200" algn="l"/>
                <a:tab pos="736600" algn="l"/>
                <a:tab pos="914400" algn="l"/>
                <a:tab pos="1143000" algn="l"/>
                <a:tab pos="1803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统一的集成开发环境</a:t>
            </a:r>
          </a:p>
        </p:txBody>
      </p:sp>
      <p:sp>
        <p:nvSpPr>
          <p:cNvPr id="43" name="灯片编号占位符 42">
            <a:extLst>
              <a:ext uri="{FF2B5EF4-FFF2-40B4-BE49-F238E27FC236}">
                <a16:creationId xmlns:a16="http://schemas.microsoft.com/office/drawing/2014/main" id="{B26708F9-55A5-114C-9585-9210CC543E69}"/>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1"/>
          <p:cNvSpPr txBox="1"/>
          <p:nvPr/>
        </p:nvSpPr>
        <p:spPr>
          <a:xfrm>
            <a:off x="846187" y="308481"/>
            <a:ext cx="6261100" cy="6273800"/>
          </a:xfrm>
          <a:prstGeom prst="rect">
            <a:avLst/>
          </a:prstGeom>
          <a:noFill/>
        </p:spPr>
        <p:txBody>
          <a:bodyPr wrap="none" lIns="0" tIns="0" rIns="0" rtlCol="0">
            <a:spAutoFit/>
          </a:bodyPr>
          <a:lstStyle/>
          <a:p>
            <a:pPr>
              <a:lnSpc>
                <a:spcPts val="5200"/>
              </a:lnSpc>
              <a:tabLst>
                <a:tab pos="457200" algn="l"/>
                <a:tab pos="1841500" algn="l"/>
                <a:tab pos="2438400" algn="l"/>
              </a:tabLst>
            </a:pPr>
            <a:r>
              <a:rPr lang="en-US" altLang="zh-CN" dirty="0"/>
              <a:t>			</a:t>
            </a:r>
            <a:r>
              <a:rPr lang="en-US" altLang="zh-CN" sz="4002" b="1" dirty="0">
                <a:solidFill>
                  <a:srgbClr val="3D00EA"/>
                </a:solidFill>
                <a:latin typeface="Times New Roman" pitchFamily="18" charset="0"/>
                <a:cs typeface="Times New Roman" pitchFamily="18" charset="0"/>
              </a:rPr>
              <a:t>“</a:t>
            </a:r>
            <a:r>
              <a:rPr lang="en-US" altLang="zh-CN" sz="4002" b="1" dirty="0">
                <a:solidFill>
                  <a:srgbClr val="3D00EA"/>
                </a:solidFill>
                <a:latin typeface="å¾®è½¯éé»" pitchFamily="18" charset="0"/>
                <a:cs typeface="å¾®è½¯éé»" pitchFamily="18" charset="0"/>
              </a:rPr>
              <a:t>可能”的银弹</a:t>
            </a:r>
          </a:p>
          <a:p>
            <a:pPr>
              <a:lnSpc>
                <a:spcPts val="1000"/>
              </a:lnSpc>
            </a:pPr>
            <a:endParaRPr lang="en-US" altLang="zh-CN" dirty="0"/>
          </a:p>
          <a:p>
            <a:pPr>
              <a:lnSpc>
                <a:spcPts val="4500"/>
              </a:lnSpc>
              <a:tabLst>
                <a:tab pos="457200" algn="l"/>
                <a:tab pos="1841500" algn="l"/>
                <a:tab pos="2438400" algn="l"/>
              </a:tabLst>
            </a:pPr>
            <a:r>
              <a:rPr lang="en-US" altLang="zh-CN" sz="3102" dirty="0">
                <a:solidFill>
                  <a:srgbClr val="010000"/>
                </a:solidFill>
                <a:latin typeface="Comic Sans MS" pitchFamily="18" charset="0"/>
                <a:cs typeface="Comic Sans MS" pitchFamily="18" charset="0"/>
              </a:rPr>
              <a:t>•</a:t>
            </a:r>
            <a:r>
              <a:rPr lang="en-US" altLang="zh-CN" sz="3102" dirty="0">
                <a:latin typeface="Times New Roman" pitchFamily="18" charset="0"/>
                <a:cs typeface="Times New Roman" pitchFamily="18" charset="0"/>
              </a:rPr>
              <a:t>  </a:t>
            </a:r>
            <a:r>
              <a:rPr lang="en-US" altLang="zh-CN" sz="3102" b="1" dirty="0">
                <a:solidFill>
                  <a:srgbClr val="000000"/>
                </a:solidFill>
                <a:latin typeface="Comic Sans MS" pitchFamily="18" charset="0"/>
                <a:cs typeface="Comic Sans MS" pitchFamily="18" charset="0"/>
              </a:rPr>
              <a:t>Ada</a:t>
            </a:r>
            <a:r>
              <a:rPr lang="en-US" altLang="zh-CN" sz="3102" b="1" dirty="0">
                <a:solidFill>
                  <a:srgbClr val="000000"/>
                </a:solidFill>
                <a:latin typeface="å¾®è½¯éé»" pitchFamily="18" charset="0"/>
                <a:cs typeface="å¾®è½¯éé»" pitchFamily="18" charset="0"/>
              </a:rPr>
              <a:t>和其他高级编程语言</a:t>
            </a:r>
          </a:p>
          <a:p>
            <a:pPr>
              <a:lnSpc>
                <a:spcPts val="3100"/>
              </a:lnSpc>
              <a:tabLst>
                <a:tab pos="457200" algn="l"/>
                <a:tab pos="1841500" algn="l"/>
                <a:tab pos="24384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抽象数据类型、层次结构的模块化</a:t>
            </a:r>
          </a:p>
          <a:p>
            <a:pPr>
              <a:lnSpc>
                <a:spcPts val="3700"/>
              </a:lnSpc>
              <a:tabLst>
                <a:tab pos="457200" algn="l"/>
                <a:tab pos="1841500" algn="l"/>
                <a:tab pos="2438400" algn="l"/>
              </a:tabLst>
            </a:pPr>
            <a:r>
              <a:rPr lang="en-US" altLang="zh-CN" sz="3102" dirty="0">
                <a:solidFill>
                  <a:srgbClr val="010000"/>
                </a:solidFill>
                <a:latin typeface="Comic Sans MS" pitchFamily="18" charset="0"/>
                <a:cs typeface="Comic Sans MS" pitchFamily="18" charset="0"/>
              </a:rPr>
              <a:t>•</a:t>
            </a:r>
            <a:r>
              <a:rPr lang="en-US" altLang="zh-CN" sz="3102" dirty="0">
                <a:latin typeface="Times New Roman" pitchFamily="18" charset="0"/>
                <a:cs typeface="Times New Roman" pitchFamily="18" charset="0"/>
              </a:rPr>
              <a:t>  </a:t>
            </a:r>
            <a:r>
              <a:rPr lang="en-US" altLang="zh-CN" sz="3102" b="1" dirty="0">
                <a:solidFill>
                  <a:srgbClr val="000000"/>
                </a:solidFill>
                <a:latin typeface="å¾®è½¯éé»" pitchFamily="18" charset="0"/>
                <a:cs typeface="å¾®è½¯éé»" pitchFamily="18" charset="0"/>
              </a:rPr>
              <a:t>面向对象编程</a:t>
            </a:r>
          </a:p>
          <a:p>
            <a:pPr>
              <a:lnSpc>
                <a:spcPts val="3700"/>
              </a:lnSpc>
              <a:tabLst>
                <a:tab pos="457200" algn="l"/>
                <a:tab pos="1841500" algn="l"/>
                <a:tab pos="2438400" algn="l"/>
              </a:tabLst>
            </a:pPr>
            <a:r>
              <a:rPr lang="en-US" altLang="zh-CN" sz="3102" dirty="0">
                <a:solidFill>
                  <a:srgbClr val="010000"/>
                </a:solidFill>
                <a:latin typeface="Comic Sans MS" pitchFamily="18" charset="0"/>
                <a:cs typeface="Comic Sans MS" pitchFamily="18" charset="0"/>
              </a:rPr>
              <a:t>•</a:t>
            </a:r>
            <a:r>
              <a:rPr lang="en-US" altLang="zh-CN" sz="3102" dirty="0">
                <a:latin typeface="Times New Roman" pitchFamily="18" charset="0"/>
                <a:cs typeface="Times New Roman" pitchFamily="18" charset="0"/>
              </a:rPr>
              <a:t>  </a:t>
            </a:r>
            <a:r>
              <a:rPr lang="en-US" altLang="zh-CN" sz="3102" b="1" dirty="0">
                <a:solidFill>
                  <a:srgbClr val="000000"/>
                </a:solidFill>
                <a:latin typeface="å¾®è½¯éé»" pitchFamily="18" charset="0"/>
                <a:cs typeface="å¾®è½¯éé»" pitchFamily="18" charset="0"/>
              </a:rPr>
              <a:t>人工智能</a:t>
            </a:r>
          </a:p>
          <a:p>
            <a:pPr>
              <a:lnSpc>
                <a:spcPts val="3700"/>
              </a:lnSpc>
              <a:tabLst>
                <a:tab pos="457200" algn="l"/>
                <a:tab pos="1841500" algn="l"/>
                <a:tab pos="2438400" algn="l"/>
              </a:tabLst>
            </a:pPr>
            <a:r>
              <a:rPr lang="en-US" altLang="zh-CN" sz="3102" dirty="0">
                <a:solidFill>
                  <a:srgbClr val="010000"/>
                </a:solidFill>
                <a:latin typeface="Comic Sans MS" pitchFamily="18" charset="0"/>
                <a:cs typeface="Comic Sans MS" pitchFamily="18" charset="0"/>
              </a:rPr>
              <a:t>•</a:t>
            </a:r>
            <a:r>
              <a:rPr lang="en-US" altLang="zh-CN" sz="3102" dirty="0">
                <a:latin typeface="Times New Roman" pitchFamily="18" charset="0"/>
                <a:cs typeface="Times New Roman" pitchFamily="18" charset="0"/>
              </a:rPr>
              <a:t>  </a:t>
            </a:r>
            <a:r>
              <a:rPr lang="en-US" altLang="zh-CN" sz="3102" b="1" dirty="0">
                <a:solidFill>
                  <a:srgbClr val="000000"/>
                </a:solidFill>
                <a:latin typeface="å¾®è½¯éé»" pitchFamily="18" charset="0"/>
                <a:cs typeface="å¾®è½¯éé»" pitchFamily="18" charset="0"/>
              </a:rPr>
              <a:t>专家系统</a:t>
            </a:r>
          </a:p>
          <a:p>
            <a:pPr>
              <a:lnSpc>
                <a:spcPts val="3100"/>
              </a:lnSpc>
              <a:tabLst>
                <a:tab pos="457200" algn="l"/>
                <a:tab pos="1841500" algn="l"/>
                <a:tab pos="24384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SimHei" pitchFamily="18" charset="0"/>
                <a:cs typeface="SimHei" pitchFamily="18" charset="0"/>
              </a:rPr>
              <a:t>具体应用的复杂性与程序本身相分离</a:t>
            </a:r>
          </a:p>
          <a:p>
            <a:pPr>
              <a:lnSpc>
                <a:spcPts val="3600"/>
              </a:lnSpc>
              <a:tabLst>
                <a:tab pos="457200" algn="l"/>
                <a:tab pos="1841500" algn="l"/>
                <a:tab pos="2438400" algn="l"/>
              </a:tabLst>
            </a:pPr>
            <a:r>
              <a:rPr lang="en-US" altLang="zh-CN" sz="3102" dirty="0">
                <a:solidFill>
                  <a:srgbClr val="010000"/>
                </a:solidFill>
                <a:latin typeface="Times New Roman" pitchFamily="18" charset="0"/>
                <a:cs typeface="Times New Roman" pitchFamily="18" charset="0"/>
              </a:rPr>
              <a:t>•</a:t>
            </a:r>
            <a:r>
              <a:rPr lang="en-US" altLang="zh-CN" sz="3102" dirty="0">
                <a:latin typeface="Times New Roman" pitchFamily="18" charset="0"/>
                <a:cs typeface="Times New Roman" pitchFamily="18" charset="0"/>
              </a:rPr>
              <a:t>  </a:t>
            </a:r>
            <a:r>
              <a:rPr lang="en-US" altLang="zh-CN" sz="3102" b="1" dirty="0">
                <a:solidFill>
                  <a:srgbClr val="000000"/>
                </a:solidFill>
                <a:latin typeface="å¾®è½¯éé»" pitchFamily="18" charset="0"/>
                <a:cs typeface="å¾®è½¯éé»" pitchFamily="18" charset="0"/>
              </a:rPr>
              <a:t>“自动”编程</a:t>
            </a:r>
          </a:p>
          <a:p>
            <a:pPr>
              <a:lnSpc>
                <a:spcPts val="3800"/>
              </a:lnSpc>
              <a:tabLst>
                <a:tab pos="457200" algn="l"/>
                <a:tab pos="1841500" algn="l"/>
                <a:tab pos="2438400" algn="l"/>
              </a:tabLst>
            </a:pPr>
            <a:r>
              <a:rPr lang="en-US" altLang="zh-CN" sz="3102" dirty="0">
                <a:solidFill>
                  <a:srgbClr val="010000"/>
                </a:solidFill>
                <a:latin typeface="Comic Sans MS" pitchFamily="18" charset="0"/>
                <a:cs typeface="Comic Sans MS" pitchFamily="18" charset="0"/>
              </a:rPr>
              <a:t>•</a:t>
            </a:r>
            <a:r>
              <a:rPr lang="en-US" altLang="zh-CN" sz="3102" dirty="0">
                <a:latin typeface="Times New Roman" pitchFamily="18" charset="0"/>
                <a:cs typeface="Times New Roman" pitchFamily="18" charset="0"/>
              </a:rPr>
              <a:t>  </a:t>
            </a:r>
            <a:r>
              <a:rPr lang="en-US" altLang="zh-CN" sz="3102" b="1" dirty="0">
                <a:solidFill>
                  <a:srgbClr val="000000"/>
                </a:solidFill>
                <a:latin typeface="å¾®è½¯éé»" pitchFamily="18" charset="0"/>
                <a:cs typeface="å¾®è½¯éé»" pitchFamily="18" charset="0"/>
              </a:rPr>
              <a:t>图形化编程</a:t>
            </a:r>
          </a:p>
          <a:p>
            <a:pPr>
              <a:lnSpc>
                <a:spcPts val="3700"/>
              </a:lnSpc>
              <a:tabLst>
                <a:tab pos="457200" algn="l"/>
                <a:tab pos="1841500" algn="l"/>
                <a:tab pos="2438400" algn="l"/>
              </a:tabLst>
            </a:pPr>
            <a:r>
              <a:rPr lang="en-US" altLang="zh-CN" sz="3102" dirty="0">
                <a:solidFill>
                  <a:srgbClr val="010000"/>
                </a:solidFill>
                <a:latin typeface="Comic Sans MS" pitchFamily="18" charset="0"/>
                <a:cs typeface="Comic Sans MS" pitchFamily="18" charset="0"/>
              </a:rPr>
              <a:t>•</a:t>
            </a:r>
            <a:r>
              <a:rPr lang="en-US" altLang="zh-CN" sz="3102" dirty="0">
                <a:latin typeface="Times New Roman" pitchFamily="18" charset="0"/>
                <a:cs typeface="Times New Roman" pitchFamily="18" charset="0"/>
              </a:rPr>
              <a:t>  </a:t>
            </a:r>
            <a:r>
              <a:rPr lang="en-US" altLang="zh-CN" sz="3102" b="1" dirty="0">
                <a:solidFill>
                  <a:srgbClr val="000000"/>
                </a:solidFill>
                <a:latin typeface="å¾®è½¯éé»" pitchFamily="18" charset="0"/>
                <a:cs typeface="å¾®è½¯éé»" pitchFamily="18" charset="0"/>
              </a:rPr>
              <a:t>程序验证</a:t>
            </a:r>
          </a:p>
          <a:p>
            <a:pPr>
              <a:lnSpc>
                <a:spcPts val="3700"/>
              </a:lnSpc>
              <a:tabLst>
                <a:tab pos="457200" algn="l"/>
                <a:tab pos="1841500" algn="l"/>
                <a:tab pos="2438400" algn="l"/>
              </a:tabLst>
            </a:pPr>
            <a:r>
              <a:rPr lang="en-US" altLang="zh-CN" sz="3102" dirty="0">
                <a:solidFill>
                  <a:srgbClr val="010000"/>
                </a:solidFill>
                <a:latin typeface="Comic Sans MS" pitchFamily="18" charset="0"/>
                <a:cs typeface="Comic Sans MS" pitchFamily="18" charset="0"/>
              </a:rPr>
              <a:t>•</a:t>
            </a:r>
            <a:r>
              <a:rPr lang="en-US" altLang="zh-CN" sz="3102" dirty="0">
                <a:latin typeface="Times New Roman" pitchFamily="18" charset="0"/>
                <a:cs typeface="Times New Roman" pitchFamily="18" charset="0"/>
              </a:rPr>
              <a:t>  </a:t>
            </a:r>
            <a:r>
              <a:rPr lang="en-US" altLang="zh-CN" sz="3102" b="1" dirty="0">
                <a:solidFill>
                  <a:srgbClr val="000000"/>
                </a:solidFill>
                <a:latin typeface="å¾®è½¯éé»" pitchFamily="18" charset="0"/>
                <a:cs typeface="å¾®è½¯éé»" pitchFamily="18" charset="0"/>
              </a:rPr>
              <a:t>环境和工具</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300"/>
              </a:lnSpc>
              <a:tabLst>
                <a:tab pos="457200" algn="l"/>
                <a:tab pos="1841500" algn="l"/>
                <a:tab pos="24384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灯片编号占位符 41">
            <a:extLst>
              <a:ext uri="{FF2B5EF4-FFF2-40B4-BE49-F238E27FC236}">
                <a16:creationId xmlns:a16="http://schemas.microsoft.com/office/drawing/2014/main" id="{8F9A2826-C35A-D541-A108-7A63EB62F24B}"/>
              </a:ext>
            </a:extLst>
          </p:cNvPr>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85800" y="292100"/>
            <a:ext cx="77470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962900" cy="5448300"/>
          </a:xfrm>
          <a:prstGeom prst="rect">
            <a:avLst/>
          </a:prstGeom>
          <a:noFill/>
        </p:spPr>
        <p:txBody>
          <a:bodyPr wrap="none" lIns="0" tIns="0" rIns="0" rtlCol="0">
            <a:spAutoFit/>
          </a:bodyPr>
          <a:lstStyle/>
          <a:p>
            <a:pPr>
              <a:lnSpc>
                <a:spcPts val="5500"/>
              </a:lnSpc>
              <a:tabLst>
                <a:tab pos="228600" algn="l"/>
                <a:tab pos="342900" algn="l"/>
                <a:tab pos="457200" algn="l"/>
                <a:tab pos="736600" algn="l"/>
                <a:tab pos="914400" algn="l"/>
                <a:tab pos="1143000" algn="l"/>
              </a:tabLst>
            </a:pPr>
            <a:r>
              <a:rPr lang="en-US" altLang="zh-CN" dirty="0"/>
              <a:t>	</a:t>
            </a:r>
            <a:r>
              <a:rPr lang="en-US" altLang="zh-CN" sz="4002" b="1" dirty="0">
                <a:solidFill>
                  <a:srgbClr val="3D00EA"/>
                </a:solidFill>
                <a:latin typeface="å¾®è½¯éé»" pitchFamily="18" charset="0"/>
                <a:cs typeface="å¾®è½¯éé»" pitchFamily="18" charset="0"/>
              </a:rPr>
              <a:t>针对根本问题有希望的解决途径</a:t>
            </a:r>
            <a:r>
              <a:rPr lang="en-US" altLang="zh-CN" sz="4002" b="1" dirty="0">
                <a:solidFill>
                  <a:srgbClr val="3D00EA"/>
                </a:solidFill>
                <a:latin typeface="Comic Sans MS" pitchFamily="18" charset="0"/>
                <a:cs typeface="Comic Sans MS" pitchFamily="18" charset="0"/>
              </a:rPr>
              <a:t>-1</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300"/>
              </a:lnSpc>
              <a:tabLst>
                <a:tab pos="228600" algn="l"/>
                <a:tab pos="342900" algn="l"/>
                <a:tab pos="457200" algn="l"/>
                <a:tab pos="736600" algn="l"/>
                <a:tab pos="914400" algn="l"/>
                <a:tab pos="1143000" algn="l"/>
              </a:tabLst>
            </a:pPr>
            <a:r>
              <a:rPr lang="en-US" altLang="zh-CN" sz="2802" dirty="0">
                <a:solidFill>
                  <a:srgbClr val="FF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FF0000"/>
                </a:solidFill>
                <a:latin typeface="å¾®è½¯éé»" pitchFamily="18" charset="0"/>
                <a:cs typeface="å¾®è½¯éé»" pitchFamily="18" charset="0"/>
              </a:rPr>
              <a:t>购买和自行开发：构建软件最可能的彻底解决</a:t>
            </a:r>
          </a:p>
          <a:p>
            <a:pPr>
              <a:lnSpc>
                <a:spcPts val="2900"/>
              </a:lnSpc>
              <a:tabLst>
                <a:tab pos="228600" algn="l"/>
                <a:tab pos="342900" algn="l"/>
                <a:tab pos="457200" algn="l"/>
                <a:tab pos="736600" algn="l"/>
                <a:tab pos="914400" algn="l"/>
                <a:tab pos="1143000" algn="l"/>
              </a:tabLst>
            </a:pPr>
            <a:r>
              <a:rPr lang="en-US" altLang="zh-CN" dirty="0"/>
              <a:t>		</a:t>
            </a:r>
            <a:r>
              <a:rPr lang="en-US" altLang="zh-CN" sz="2802" b="1" dirty="0">
                <a:solidFill>
                  <a:srgbClr val="FF0000"/>
                </a:solidFill>
                <a:latin typeface="å¾®è½¯éé»" pitchFamily="18" charset="0"/>
                <a:cs typeface="å¾®è½¯éé»" pitchFamily="18" charset="0"/>
              </a:rPr>
              <a:t>方案是不开发任何软件</a:t>
            </a:r>
          </a:p>
          <a:p>
            <a:pPr>
              <a:lnSpc>
                <a:spcPts val="2900"/>
              </a:lnSpc>
              <a:tabLst>
                <a:tab pos="228600" algn="l"/>
                <a:tab pos="342900" algn="l"/>
                <a:tab pos="457200" algn="l"/>
                <a:tab pos="736600" algn="l"/>
                <a:tab pos="914400" algn="l"/>
                <a:tab pos="11430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对于软件消费者和开发者</a:t>
            </a:r>
          </a:p>
          <a:p>
            <a:pPr>
              <a:lnSpc>
                <a:spcPts val="2300"/>
              </a:lnSpc>
              <a:tabLst>
                <a:tab pos="228600" algn="l"/>
                <a:tab pos="342900" algn="l"/>
                <a:tab pos="457200" algn="l"/>
                <a:tab pos="736600" algn="l"/>
                <a:tab pos="914400" algn="l"/>
                <a:tab pos="1143000" algn="l"/>
              </a:tabLst>
            </a:pPr>
            <a:r>
              <a:rPr lang="en-US" altLang="zh-CN" dirty="0"/>
              <a:t>					</a:t>
            </a:r>
            <a:r>
              <a:rPr lang="en-US" altLang="zh-CN" sz="1800" dirty="0">
                <a:solidFill>
                  <a:srgbClr val="01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æ°å®ä½" pitchFamily="18" charset="0"/>
                <a:cs typeface="æ°å®ä½" pitchFamily="18" charset="0"/>
              </a:rPr>
              <a:t>对于消费者：面向大众的软件销售和使用</a:t>
            </a:r>
            <a:r>
              <a:rPr lang="en-US" altLang="zh-CN" sz="1800" b="1" dirty="0">
                <a:solidFill>
                  <a:srgbClr val="000000"/>
                </a:solidFill>
                <a:latin typeface="Times New Roman" pitchFamily="18" charset="0"/>
                <a:cs typeface="Times New Roman" pitchFamily="18" charset="0"/>
              </a:rPr>
              <a:t>—</a:t>
            </a:r>
            <a:r>
              <a:rPr lang="en-US" altLang="zh-CN" sz="1800" dirty="0">
                <a:solidFill>
                  <a:srgbClr val="000000"/>
                </a:solidFill>
                <a:latin typeface="æ°å®ä½" pitchFamily="18" charset="0"/>
                <a:cs typeface="æ°å®ä½" pitchFamily="18" charset="0"/>
              </a:rPr>
              <a:t>已经实现</a:t>
            </a:r>
          </a:p>
          <a:p>
            <a:pPr>
              <a:lnSpc>
                <a:spcPts val="2300"/>
              </a:lnSpc>
              <a:tabLst>
                <a:tab pos="228600" algn="l"/>
                <a:tab pos="342900" algn="l"/>
                <a:tab pos="457200" algn="l"/>
                <a:tab pos="736600" algn="l"/>
                <a:tab pos="914400" algn="l"/>
                <a:tab pos="1143000" algn="l"/>
              </a:tabLst>
            </a:pPr>
            <a:r>
              <a:rPr lang="en-US" altLang="zh-CN" dirty="0"/>
              <a:t>					</a:t>
            </a:r>
            <a:r>
              <a:rPr lang="en-US" altLang="zh-CN" sz="1800" dirty="0">
                <a:solidFill>
                  <a:srgbClr val="FF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FF0000"/>
                </a:solidFill>
                <a:latin typeface="æ°å®ä½" pitchFamily="18" charset="0"/>
                <a:cs typeface="æ°å®ä½" pitchFamily="18" charset="0"/>
              </a:rPr>
              <a:t>对于开发者：大量使用商用第三方构件</a:t>
            </a:r>
            <a:r>
              <a:rPr lang="en-US" altLang="zh-CN" sz="1800" b="1" dirty="0">
                <a:solidFill>
                  <a:srgbClr val="FF0000"/>
                </a:solidFill>
                <a:latin typeface="Comic Sans MS" pitchFamily="18" charset="0"/>
                <a:cs typeface="Comic Sans MS" pitchFamily="18" charset="0"/>
              </a:rPr>
              <a:t>(COTS)</a:t>
            </a:r>
          </a:p>
          <a:p>
            <a:pPr>
              <a:lnSpc>
                <a:spcPts val="2900"/>
              </a:lnSpc>
              <a:tabLst>
                <a:tab pos="228600" algn="l"/>
                <a:tab pos="342900" algn="l"/>
                <a:tab pos="457200" algn="l"/>
                <a:tab pos="736600" algn="l"/>
                <a:tab pos="914400" algn="l"/>
                <a:tab pos="11430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蕴含着复用和软件构件的思想</a:t>
            </a:r>
          </a:p>
          <a:p>
            <a:pPr>
              <a:lnSpc>
                <a:spcPts val="3000"/>
              </a:lnSpc>
              <a:tabLst>
                <a:tab pos="228600" algn="l"/>
                <a:tab pos="342900" algn="l"/>
                <a:tab pos="457200" algn="l"/>
                <a:tab pos="736600" algn="l"/>
                <a:tab pos="914400" algn="l"/>
                <a:tab pos="11430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根本问题并未改变：需求过于专业，能够购买复用的仅仅</a:t>
            </a:r>
          </a:p>
          <a:p>
            <a:pPr>
              <a:lnSpc>
                <a:spcPts val="1900"/>
              </a:lnSpc>
              <a:tabLst>
                <a:tab pos="228600" algn="l"/>
                <a:tab pos="342900" algn="l"/>
                <a:tab pos="457200" algn="l"/>
                <a:tab pos="736600" algn="l"/>
                <a:tab pos="914400" algn="l"/>
                <a:tab pos="1143000" algn="l"/>
              </a:tabLst>
            </a:pPr>
            <a:r>
              <a:rPr lang="en-US" altLang="zh-CN" dirty="0"/>
              <a:t>				</a:t>
            </a:r>
            <a:r>
              <a:rPr lang="en-US" altLang="zh-CN" sz="2202" dirty="0">
                <a:solidFill>
                  <a:srgbClr val="000000"/>
                </a:solidFill>
                <a:latin typeface="SimHei" pitchFamily="18" charset="0"/>
                <a:cs typeface="SimHei" pitchFamily="18" charset="0"/>
              </a:rPr>
              <a:t>是少量通用软件包</a:t>
            </a:r>
          </a:p>
          <a:p>
            <a:pPr>
              <a:lnSpc>
                <a:spcPts val="3200"/>
              </a:lnSpc>
              <a:tabLst>
                <a:tab pos="228600" algn="l"/>
                <a:tab pos="342900" algn="l"/>
                <a:tab pos="457200" algn="l"/>
                <a:tab pos="736600" algn="l"/>
                <a:tab pos="914400" algn="l"/>
                <a:tab pos="11430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重大的变化在于计算机硬件</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软件成本比例</a:t>
            </a:r>
          </a:p>
          <a:p>
            <a:pPr>
              <a:lnSpc>
                <a:spcPts val="2300"/>
              </a:lnSpc>
              <a:tabLst>
                <a:tab pos="228600" algn="l"/>
                <a:tab pos="342900" algn="l"/>
                <a:tab pos="457200" algn="l"/>
                <a:tab pos="736600" algn="l"/>
                <a:tab pos="914400" algn="l"/>
                <a:tab pos="1143000" algn="l"/>
              </a:tabLst>
            </a:pPr>
            <a:r>
              <a:rPr lang="en-US" altLang="zh-CN" dirty="0"/>
              <a:t>					</a:t>
            </a:r>
            <a:r>
              <a:rPr lang="en-US" altLang="zh-CN" sz="1800" dirty="0">
                <a:solidFill>
                  <a:srgbClr val="01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æ°å®ä½" pitchFamily="18" charset="0"/>
                <a:cs typeface="æ°å®ä½" pitchFamily="18" charset="0"/>
              </a:rPr>
              <a:t>在</a:t>
            </a:r>
            <a:r>
              <a:rPr lang="en-US" altLang="zh-CN" sz="1800" b="1" dirty="0">
                <a:solidFill>
                  <a:srgbClr val="000000"/>
                </a:solidFill>
                <a:latin typeface="Comic Sans MS" pitchFamily="18" charset="0"/>
                <a:cs typeface="Comic Sans MS" pitchFamily="18" charset="0"/>
              </a:rPr>
              <a:t>1960</a:t>
            </a:r>
            <a:r>
              <a:rPr lang="en-US" altLang="zh-CN" sz="1800" dirty="0">
                <a:solidFill>
                  <a:srgbClr val="000000"/>
                </a:solidFill>
                <a:latin typeface="æ°å®ä½" pitchFamily="18" charset="0"/>
                <a:cs typeface="æ°å®ä½" pitchFamily="18" charset="0"/>
              </a:rPr>
              <a:t>年，</a:t>
            </a:r>
            <a:r>
              <a:rPr lang="en-US" altLang="zh-CN" sz="1800" b="1" dirty="0">
                <a:solidFill>
                  <a:srgbClr val="000000"/>
                </a:solidFill>
                <a:latin typeface="Comic Sans MS" pitchFamily="18" charset="0"/>
                <a:cs typeface="Comic Sans MS" pitchFamily="18" charset="0"/>
              </a:rPr>
              <a:t>200</a:t>
            </a:r>
            <a:r>
              <a:rPr lang="en-US" altLang="zh-CN" sz="1800" dirty="0">
                <a:solidFill>
                  <a:srgbClr val="000000"/>
                </a:solidFill>
                <a:latin typeface="æ°å®ä½" pitchFamily="18" charset="0"/>
                <a:cs typeface="æ°å®ä½" pitchFamily="18" charset="0"/>
              </a:rPr>
              <a:t>万美元机器的购买者觉得他可以为定制的薪资系</a:t>
            </a:r>
          </a:p>
          <a:p>
            <a:pPr>
              <a:lnSpc>
                <a:spcPts val="1900"/>
              </a:lnSpc>
              <a:tabLst>
                <a:tab pos="228600" algn="l"/>
                <a:tab pos="342900" algn="l"/>
                <a:tab pos="457200" algn="l"/>
                <a:tab pos="736600" algn="l"/>
                <a:tab pos="914400" algn="l"/>
                <a:tab pos="1143000" algn="l"/>
              </a:tabLst>
            </a:pPr>
            <a:r>
              <a:rPr lang="en-US" altLang="zh-CN" dirty="0"/>
              <a:t>						</a:t>
            </a:r>
            <a:r>
              <a:rPr lang="en-US" altLang="zh-CN" sz="1800" dirty="0">
                <a:solidFill>
                  <a:srgbClr val="000000"/>
                </a:solidFill>
                <a:latin typeface="æ°å®ä½" pitchFamily="18" charset="0"/>
                <a:cs typeface="æ°å®ä½" pitchFamily="18" charset="0"/>
              </a:rPr>
              <a:t>统支付</a:t>
            </a:r>
            <a:r>
              <a:rPr lang="en-US" altLang="zh-CN" sz="1800" b="1" dirty="0">
                <a:solidFill>
                  <a:srgbClr val="000000"/>
                </a:solidFill>
                <a:latin typeface="Comic Sans MS" pitchFamily="18" charset="0"/>
                <a:cs typeface="Comic Sans MS" pitchFamily="18" charset="0"/>
              </a:rPr>
              <a:t>25</a:t>
            </a:r>
            <a:r>
              <a:rPr lang="en-US" altLang="zh-CN" sz="1800" dirty="0">
                <a:solidFill>
                  <a:srgbClr val="000000"/>
                </a:solidFill>
                <a:latin typeface="æ°å®ä½" pitchFamily="18" charset="0"/>
                <a:cs typeface="æ°å®ä½" pitchFamily="18" charset="0"/>
              </a:rPr>
              <a:t>万美元</a:t>
            </a:r>
          </a:p>
          <a:p>
            <a:pPr>
              <a:lnSpc>
                <a:spcPts val="2300"/>
              </a:lnSpc>
              <a:tabLst>
                <a:tab pos="228600" algn="l"/>
                <a:tab pos="342900" algn="l"/>
                <a:tab pos="457200" algn="l"/>
                <a:tab pos="736600" algn="l"/>
                <a:tab pos="914400" algn="l"/>
                <a:tab pos="1143000" algn="l"/>
              </a:tabLst>
            </a:pPr>
            <a:r>
              <a:rPr lang="en-US" altLang="zh-CN" dirty="0"/>
              <a:t>					</a:t>
            </a:r>
            <a:r>
              <a:rPr lang="en-US" altLang="zh-CN" sz="1800" dirty="0">
                <a:solidFill>
                  <a:srgbClr val="010000"/>
                </a:solidFill>
                <a:latin typeface="Comic Sans MS" pitchFamily="18" charset="0"/>
                <a:cs typeface="Comic Sans MS" pitchFamily="18" charset="0"/>
              </a:rPr>
              <a:t>•</a:t>
            </a:r>
            <a:r>
              <a:rPr lang="en-US" altLang="zh-CN" sz="1800" dirty="0">
                <a:latin typeface="Times New Roman" pitchFamily="18" charset="0"/>
                <a:cs typeface="Times New Roman" pitchFamily="18" charset="0"/>
              </a:rPr>
              <a:t>   </a:t>
            </a:r>
            <a:r>
              <a:rPr lang="en-US" altLang="zh-CN" sz="1800" dirty="0">
                <a:solidFill>
                  <a:srgbClr val="000000"/>
                </a:solidFill>
                <a:latin typeface="æ°å®ä½" pitchFamily="18" charset="0"/>
                <a:cs typeface="æ°å®ä½" pitchFamily="18" charset="0"/>
              </a:rPr>
              <a:t>现在，对</a:t>
            </a:r>
            <a:r>
              <a:rPr lang="en-US" altLang="zh-CN" sz="1800" b="1" dirty="0">
                <a:solidFill>
                  <a:srgbClr val="000000"/>
                </a:solidFill>
                <a:latin typeface="Comic Sans MS" pitchFamily="18" charset="0"/>
                <a:cs typeface="Comic Sans MS" pitchFamily="18" charset="0"/>
              </a:rPr>
              <a:t>5</a:t>
            </a:r>
            <a:r>
              <a:rPr lang="en-US" altLang="zh-CN" sz="1800" dirty="0">
                <a:solidFill>
                  <a:srgbClr val="000000"/>
                </a:solidFill>
                <a:latin typeface="æ°å®ä½" pitchFamily="18" charset="0"/>
                <a:cs typeface="æ°å®ä½" pitchFamily="18" charset="0"/>
              </a:rPr>
              <a:t>万美元的办公室机器购买者而言，很难想象能为定制薪</a:t>
            </a:r>
          </a:p>
          <a:p>
            <a:pPr>
              <a:lnSpc>
                <a:spcPts val="1600"/>
              </a:lnSpc>
              <a:tabLst>
                <a:tab pos="228600" algn="l"/>
                <a:tab pos="342900" algn="l"/>
                <a:tab pos="457200" algn="l"/>
                <a:tab pos="736600" algn="l"/>
                <a:tab pos="914400" algn="l"/>
                <a:tab pos="1143000" algn="l"/>
              </a:tabLst>
            </a:pPr>
            <a:r>
              <a:rPr lang="en-US" altLang="zh-CN" dirty="0"/>
              <a:t>						</a:t>
            </a:r>
            <a:r>
              <a:rPr lang="en-US" altLang="zh-CN" sz="1800" dirty="0">
                <a:solidFill>
                  <a:srgbClr val="000000"/>
                </a:solidFill>
                <a:latin typeface="æ°å®ä½" pitchFamily="18" charset="0"/>
                <a:cs typeface="æ°å®ä½" pitchFamily="18" charset="0"/>
              </a:rPr>
              <a:t>资系统再支付如此高的费用</a:t>
            </a:r>
          </a:p>
        </p:txBody>
      </p:sp>
      <p:sp>
        <p:nvSpPr>
          <p:cNvPr id="44" name="灯片编号占位符 43">
            <a:extLst>
              <a:ext uri="{FF2B5EF4-FFF2-40B4-BE49-F238E27FC236}">
                <a16:creationId xmlns:a16="http://schemas.microsoft.com/office/drawing/2014/main" id="{72962B8D-0AB0-0449-9082-36C116F75B73}"/>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962900" cy="5588000"/>
          </a:xfrm>
          <a:prstGeom prst="rect">
            <a:avLst/>
          </a:prstGeom>
          <a:noFill/>
        </p:spPr>
        <p:txBody>
          <a:bodyPr wrap="none" lIns="0" tIns="0" rIns="0" rtlCol="0">
            <a:spAutoFit/>
          </a:bodyPr>
          <a:lstStyle/>
          <a:p>
            <a:pPr>
              <a:lnSpc>
                <a:spcPts val="5500"/>
              </a:lnSpc>
              <a:tabLst>
                <a:tab pos="228600" algn="l"/>
                <a:tab pos="457200" algn="l"/>
                <a:tab pos="736600" algn="l"/>
              </a:tabLst>
            </a:pPr>
            <a:r>
              <a:rPr lang="en-US" altLang="zh-CN" dirty="0"/>
              <a:t>	</a:t>
            </a:r>
            <a:r>
              <a:rPr lang="en-US" altLang="zh-CN" sz="4002" b="1" dirty="0">
                <a:solidFill>
                  <a:srgbClr val="3D00EA"/>
                </a:solidFill>
                <a:latin typeface="å¾®è½¯éé»" pitchFamily="18" charset="0"/>
                <a:cs typeface="å¾®è½¯éé»" pitchFamily="18" charset="0"/>
              </a:rPr>
              <a:t>针对根本问题有希望的解决途径</a:t>
            </a:r>
            <a:r>
              <a:rPr lang="en-US" altLang="zh-CN" sz="4002" b="1" dirty="0">
                <a:solidFill>
                  <a:srgbClr val="3D00EA"/>
                </a:solidFill>
                <a:latin typeface="Comic Sans MS" pitchFamily="18" charset="0"/>
                <a:cs typeface="Comic Sans MS" pitchFamily="18" charset="0"/>
              </a:rPr>
              <a:t>-2</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100"/>
              </a:lnSpc>
              <a:tabLst>
                <a:tab pos="228600" algn="l"/>
                <a:tab pos="457200" algn="l"/>
                <a:tab pos="736600" algn="l"/>
              </a:tabLst>
            </a:pPr>
            <a:r>
              <a:rPr lang="en-US" altLang="zh-CN" sz="3198" dirty="0">
                <a:solidFill>
                  <a:srgbClr val="FF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FF0000"/>
                </a:solidFill>
                <a:latin typeface="å¾®è½¯éé»" pitchFamily="18" charset="0"/>
                <a:cs typeface="å¾®è½¯éé»" pitchFamily="18" charset="0"/>
              </a:rPr>
              <a:t>需求精化和快速原型</a:t>
            </a:r>
          </a:p>
          <a:p>
            <a:pPr>
              <a:lnSpc>
                <a:spcPts val="3100"/>
              </a:lnSpc>
              <a:tabLst>
                <a:tab pos="228600" algn="l"/>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软件开发最困难的部分：精确地确定搭建什么样的系统</a:t>
            </a:r>
          </a:p>
          <a:p>
            <a:pPr>
              <a:lnSpc>
                <a:spcPts val="3300"/>
              </a:lnSpc>
              <a:tabLst>
                <a:tab pos="228600" algn="l"/>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谬误：事先明确地阐述系统，竞标然后进行实际开发，最</a:t>
            </a:r>
          </a:p>
          <a:p>
            <a:pPr>
              <a:lnSpc>
                <a:spcPts val="2100"/>
              </a:lnSpc>
              <a:tabLst>
                <a:tab pos="228600" algn="l"/>
                <a:tab pos="457200" algn="l"/>
                <a:tab pos="736600" algn="l"/>
              </a:tabLst>
            </a:pPr>
            <a:r>
              <a:rPr lang="en-US" altLang="zh-CN" dirty="0"/>
              <a:t>			</a:t>
            </a:r>
            <a:r>
              <a:rPr lang="en-US" altLang="zh-CN" sz="2202" dirty="0">
                <a:solidFill>
                  <a:srgbClr val="000000"/>
                </a:solidFill>
                <a:latin typeface="SimHei" pitchFamily="18" charset="0"/>
                <a:cs typeface="SimHei" pitchFamily="18" charset="0"/>
              </a:rPr>
              <a:t>后安装</a:t>
            </a:r>
          </a:p>
          <a:p>
            <a:pPr>
              <a:lnSpc>
                <a:spcPts val="3600"/>
              </a:lnSpc>
              <a:tabLst>
                <a:tab pos="228600" algn="l"/>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快速原型化系统的方法和工具：解决了软件的根本而非次</a:t>
            </a:r>
          </a:p>
          <a:p>
            <a:pPr>
              <a:lnSpc>
                <a:spcPts val="2100"/>
              </a:lnSpc>
              <a:tabLst>
                <a:tab pos="228600" algn="l"/>
                <a:tab pos="457200" algn="l"/>
                <a:tab pos="736600" algn="l"/>
              </a:tabLst>
            </a:pPr>
            <a:r>
              <a:rPr lang="en-US" altLang="zh-CN" dirty="0"/>
              <a:t>			</a:t>
            </a:r>
            <a:r>
              <a:rPr lang="en-US" altLang="zh-CN" sz="2202" dirty="0">
                <a:solidFill>
                  <a:srgbClr val="000000"/>
                </a:solidFill>
                <a:latin typeface="SimHei" pitchFamily="18" charset="0"/>
                <a:cs typeface="SimHei" pitchFamily="18" charset="0"/>
              </a:rPr>
              <a:t>要问题</a:t>
            </a:r>
          </a:p>
          <a:p>
            <a:pPr>
              <a:lnSpc>
                <a:spcPts val="4900"/>
              </a:lnSpc>
              <a:tabLst>
                <a:tab pos="228600" algn="l"/>
                <a:tab pos="457200" algn="l"/>
                <a:tab pos="736600" algn="l"/>
              </a:tabLst>
            </a:pPr>
            <a:r>
              <a:rPr lang="en-US" altLang="zh-CN" sz="3198" dirty="0">
                <a:solidFill>
                  <a:srgbClr val="FF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FF0000"/>
                </a:solidFill>
                <a:latin typeface="å¾®è½¯éé»" pitchFamily="18" charset="0"/>
                <a:cs typeface="å¾®è½¯éé»" pitchFamily="18" charset="0"/>
              </a:rPr>
              <a:t>增量开发</a:t>
            </a:r>
            <a:r>
              <a:rPr lang="en-US" altLang="zh-CN" sz="3198" b="1" dirty="0">
                <a:solidFill>
                  <a:srgbClr val="FF0000"/>
                </a:solidFill>
                <a:latin typeface="Times New Roman" pitchFamily="18" charset="0"/>
                <a:cs typeface="Times New Roman" pitchFamily="18" charset="0"/>
              </a:rPr>
              <a:t>—</a:t>
            </a:r>
            <a:r>
              <a:rPr lang="en-US" altLang="zh-CN" sz="3198" b="1" dirty="0">
                <a:solidFill>
                  <a:srgbClr val="FF0000"/>
                </a:solidFill>
                <a:latin typeface="å¾®è½¯éé»" pitchFamily="18" charset="0"/>
                <a:cs typeface="å¾®è½¯éé»" pitchFamily="18" charset="0"/>
              </a:rPr>
              <a:t>增长，而非一次性搭建</a:t>
            </a:r>
          </a:p>
          <a:p>
            <a:pPr>
              <a:lnSpc>
                <a:spcPts val="3100"/>
              </a:lnSpc>
              <a:tabLst>
                <a:tab pos="228600" algn="l"/>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使逆向跟踪很方便，并非常容易进行原型开发</a:t>
            </a:r>
          </a:p>
          <a:p>
            <a:pPr>
              <a:lnSpc>
                <a:spcPts val="3100"/>
              </a:lnSpc>
              <a:tabLst>
                <a:tab pos="228600" algn="l"/>
                <a:tab pos="457200" algn="l"/>
                <a:tab pos="7366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对士气的推动是令人震惊的</a:t>
            </a:r>
          </a:p>
          <a:p>
            <a:pPr>
              <a:lnSpc>
                <a:spcPts val="4600"/>
              </a:lnSpc>
              <a:tabLst>
                <a:tab pos="228600" algn="l"/>
                <a:tab pos="457200" algn="l"/>
                <a:tab pos="7366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卓越的设计人员</a:t>
            </a:r>
          </a:p>
        </p:txBody>
      </p:sp>
      <p:sp>
        <p:nvSpPr>
          <p:cNvPr id="43" name="灯片编号占位符 42">
            <a:extLst>
              <a:ext uri="{FF2B5EF4-FFF2-40B4-BE49-F238E27FC236}">
                <a16:creationId xmlns:a16="http://schemas.microsoft.com/office/drawing/2014/main" id="{F8DECF27-0A6B-BD43-800B-09AD92DEE27C}"/>
              </a:ext>
            </a:extLst>
          </p:cNvPr>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568700" y="292100"/>
            <a:ext cx="2082800" cy="584200"/>
          </a:xfrm>
          <a:prstGeom prst="rect">
            <a:avLst/>
          </a:prstGeom>
          <a:noFill/>
        </p:spPr>
      </p:pic>
      <p:pic>
        <p:nvPicPr>
          <p:cNvPr id="41" name="Picture 3"/>
          <p:cNvPicPr>
            <a:picLocks noChangeAspect="1" noChangeArrowheads="1"/>
          </p:cNvPicPr>
          <p:nvPr/>
        </p:nvPicPr>
        <p:blipFill>
          <a:blip r:embed="rId3"/>
          <a:srcRect/>
          <a:stretch>
            <a:fillRect/>
          </a:stretch>
        </p:blipFill>
        <p:spPr bwMode="auto">
          <a:xfrm>
            <a:off x="495300" y="3873500"/>
            <a:ext cx="5435600" cy="6477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3" name="TextBox 1"/>
          <p:cNvSpPr txBox="1"/>
          <p:nvPr/>
        </p:nvSpPr>
        <p:spPr>
          <a:xfrm>
            <a:off x="469900" y="254000"/>
            <a:ext cx="5359400" cy="4318000"/>
          </a:xfrm>
          <a:prstGeom prst="rect">
            <a:avLst/>
          </a:prstGeom>
          <a:noFill/>
        </p:spPr>
        <p:txBody>
          <a:bodyPr wrap="none" lIns="0" tIns="0" rIns="0" rtlCol="0">
            <a:spAutoFit/>
          </a:bodyPr>
          <a:lstStyle/>
          <a:p>
            <a:pPr>
              <a:lnSpc>
                <a:spcPts val="5200"/>
              </a:lnSpc>
              <a:tabLst>
                <a:tab pos="3086100" algn="l"/>
              </a:tabLst>
            </a:pPr>
            <a:r>
              <a:rPr lang="en-US" altLang="zh-CN" dirty="0"/>
              <a:t>	</a:t>
            </a:r>
            <a:r>
              <a:rPr lang="en-US" altLang="zh-CN" sz="4002" b="1" dirty="0">
                <a:solidFill>
                  <a:srgbClr val="3D00EA"/>
                </a:solidFill>
                <a:latin typeface="å¾®è½¯éé»" pitchFamily="18" charset="0"/>
                <a:cs typeface="å¾®è½¯éé»" pitchFamily="18" charset="0"/>
              </a:rPr>
              <a:t>内容摘要</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67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软件工程的提出</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软件生存周期</a:t>
            </a:r>
          </a:p>
          <a:p>
            <a:pPr>
              <a:lnSpc>
                <a:spcPts val="6300"/>
              </a:lnSpc>
              <a:tabLst>
                <a:tab pos="30861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没有银弹</a:t>
            </a:r>
          </a:p>
          <a:p>
            <a:pPr>
              <a:lnSpc>
                <a:spcPts val="6300"/>
              </a:lnSpc>
              <a:tabLst>
                <a:tab pos="3086100" algn="l"/>
              </a:tabLst>
            </a:pPr>
            <a:r>
              <a:rPr lang="en-US" altLang="zh-CN" sz="4398" dirty="0">
                <a:solidFill>
                  <a:srgbClr val="FF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u="sng" dirty="0">
                <a:solidFill>
                  <a:srgbClr val="FF0000"/>
                </a:solidFill>
                <a:latin typeface="å¾®è½¯éé»" pitchFamily="18" charset="0"/>
                <a:cs typeface="å¾®è½¯éé»" pitchFamily="18" charset="0"/>
              </a:rPr>
              <a:t>软件工程的重要进展</a:t>
            </a:r>
          </a:p>
        </p:txBody>
      </p:sp>
      <p:sp>
        <p:nvSpPr>
          <p:cNvPr id="44" name="灯片编号占位符 43">
            <a:extLst>
              <a:ext uri="{FF2B5EF4-FFF2-40B4-BE49-F238E27FC236}">
                <a16:creationId xmlns:a16="http://schemas.microsoft.com/office/drawing/2014/main" id="{1C8A3168-0E8D-3444-9C65-8C87A9A0B021}"/>
              </a:ext>
            </a:extLst>
          </p:cNvPr>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209800" y="292100"/>
            <a:ext cx="46990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1460500"/>
            <a:ext cx="177800" cy="3441700"/>
          </a:xfrm>
          <a:prstGeom prst="rect">
            <a:avLst/>
          </a:prstGeom>
          <a:noFill/>
        </p:spPr>
        <p:txBody>
          <a:bodyPr wrap="none" lIns="0" tIns="0" rIns="0" rtlCol="0">
            <a:spAutoFit/>
          </a:bodyPr>
          <a:lstStyle/>
          <a:p>
            <a:pPr>
              <a:lnSpc>
                <a:spcPts val="5200"/>
              </a:lnSpc>
              <a:tabLst/>
            </a:pPr>
            <a:r>
              <a:rPr lang="en-US" altLang="zh-CN" sz="3798" dirty="0">
                <a:solidFill>
                  <a:srgbClr val="010000"/>
                </a:solidFill>
                <a:latin typeface="Comic Sans MS" pitchFamily="18" charset="0"/>
                <a:cs typeface="Comic Sans MS" pitchFamily="18" charset="0"/>
              </a:rPr>
              <a:t>•</a:t>
            </a:r>
          </a:p>
          <a:p>
            <a:pPr>
              <a:lnSpc>
                <a:spcPts val="5400"/>
              </a:lnSpc>
              <a:tabLst/>
            </a:pPr>
            <a:r>
              <a:rPr lang="en-US" altLang="zh-CN" sz="3798" dirty="0">
                <a:solidFill>
                  <a:srgbClr val="010000"/>
                </a:solidFill>
                <a:latin typeface="Comic Sans MS" pitchFamily="18" charset="0"/>
                <a:cs typeface="Comic Sans MS" pitchFamily="18" charset="0"/>
              </a:rPr>
              <a:t>•</a:t>
            </a:r>
          </a:p>
          <a:p>
            <a:pPr>
              <a:lnSpc>
                <a:spcPts val="5400"/>
              </a:lnSpc>
              <a:tabLst/>
            </a:pPr>
            <a:r>
              <a:rPr lang="en-US" altLang="zh-CN" sz="3798" dirty="0">
                <a:solidFill>
                  <a:srgbClr val="010000"/>
                </a:solidFill>
                <a:latin typeface="Comic Sans MS" pitchFamily="18" charset="0"/>
                <a:cs typeface="Comic Sans MS" pitchFamily="18" charset="0"/>
              </a:rPr>
              <a:t>•</a:t>
            </a:r>
          </a:p>
          <a:p>
            <a:pPr>
              <a:lnSpc>
                <a:spcPts val="5400"/>
              </a:lnSpc>
              <a:tabLst/>
            </a:pPr>
            <a:r>
              <a:rPr lang="en-US" altLang="zh-CN" sz="3798" dirty="0">
                <a:solidFill>
                  <a:srgbClr val="010000"/>
                </a:solidFill>
                <a:latin typeface="Comic Sans MS" pitchFamily="18" charset="0"/>
                <a:cs typeface="Comic Sans MS" pitchFamily="18" charset="0"/>
              </a:rPr>
              <a:t>•</a:t>
            </a:r>
          </a:p>
          <a:p>
            <a:pPr>
              <a:lnSpc>
                <a:spcPts val="5400"/>
              </a:lnSpc>
              <a:tabLst/>
            </a:pPr>
            <a:r>
              <a:rPr lang="en-US" altLang="zh-CN" sz="3798" dirty="0">
                <a:solidFill>
                  <a:srgbClr val="010000"/>
                </a:solidFill>
                <a:latin typeface="Comic Sans MS" pitchFamily="18" charset="0"/>
                <a:cs typeface="Comic Sans MS" pitchFamily="18" charset="0"/>
              </a:rPr>
              <a:t>•</a:t>
            </a:r>
          </a:p>
        </p:txBody>
      </p:sp>
      <p:sp>
        <p:nvSpPr>
          <p:cNvPr id="43" name="TextBox 1"/>
          <p:cNvSpPr txBox="1"/>
          <p:nvPr/>
        </p:nvSpPr>
        <p:spPr>
          <a:xfrm>
            <a:off x="812800" y="228600"/>
            <a:ext cx="7353300" cy="4610100"/>
          </a:xfrm>
          <a:prstGeom prst="rect">
            <a:avLst/>
          </a:prstGeom>
          <a:noFill/>
        </p:spPr>
        <p:txBody>
          <a:bodyPr wrap="none" lIns="0" tIns="0" rIns="0" rtlCol="0">
            <a:spAutoFit/>
          </a:bodyPr>
          <a:lstStyle/>
          <a:p>
            <a:pPr>
              <a:lnSpc>
                <a:spcPts val="5500"/>
              </a:lnSpc>
              <a:tabLst>
                <a:tab pos="1409700" algn="l"/>
              </a:tabLst>
            </a:pPr>
            <a:r>
              <a:rPr lang="en-US" altLang="zh-CN" dirty="0"/>
              <a:t>	</a:t>
            </a:r>
            <a:r>
              <a:rPr lang="en-US" altLang="zh-CN" sz="4002" b="1" dirty="0">
                <a:solidFill>
                  <a:srgbClr val="3D00EA"/>
                </a:solidFill>
                <a:latin typeface="å¾®è½¯éé»" pitchFamily="18" charset="0"/>
                <a:cs typeface="å¾®è½¯éé»" pitchFamily="18" charset="0"/>
              </a:rPr>
              <a:t>软件工程重要进展</a:t>
            </a:r>
            <a:r>
              <a:rPr lang="en-US" altLang="zh-CN" sz="4002" b="1" dirty="0">
                <a:solidFill>
                  <a:srgbClr val="3D00EA"/>
                </a:solidFill>
                <a:latin typeface="Comic Sans MS" pitchFamily="18" charset="0"/>
                <a:cs typeface="Comic Sans MS" pitchFamily="18" charset="0"/>
              </a:rPr>
              <a:t>-1</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800"/>
              </a:lnSpc>
              <a:tabLst>
                <a:tab pos="1409700" algn="l"/>
              </a:tabLst>
            </a:pPr>
            <a:r>
              <a:rPr lang="en-US" altLang="zh-CN" sz="3798" b="1" dirty="0">
                <a:solidFill>
                  <a:srgbClr val="000000"/>
                </a:solidFill>
                <a:latin typeface="å¾®è½¯éé»" pitchFamily="18" charset="0"/>
                <a:cs typeface="å¾®è½¯éé»" pitchFamily="18" charset="0"/>
              </a:rPr>
              <a:t>高级语言的出现</a:t>
            </a:r>
            <a:r>
              <a:rPr lang="en-US" altLang="zh-CN" sz="3798" dirty="0">
                <a:latin typeface="Times New Roman" pitchFamily="18" charset="0"/>
                <a:cs typeface="Times New Roman" pitchFamily="18" charset="0"/>
              </a:rPr>
              <a:t>  </a:t>
            </a:r>
            <a:r>
              <a:rPr lang="en-US" altLang="zh-CN" sz="3798" b="1" dirty="0">
                <a:solidFill>
                  <a:srgbClr val="000000"/>
                </a:solidFill>
                <a:latin typeface="Comic Sans MS" pitchFamily="18" charset="0"/>
                <a:cs typeface="Comic Sans MS" pitchFamily="18" charset="0"/>
              </a:rPr>
              <a:t>1954</a:t>
            </a:r>
            <a:r>
              <a:rPr lang="en-US" altLang="zh-CN" sz="3798" b="1" dirty="0">
                <a:solidFill>
                  <a:srgbClr val="000000"/>
                </a:solidFill>
                <a:latin typeface="å¾®è½¯éé»" pitchFamily="18" charset="0"/>
                <a:cs typeface="å¾®è½¯éé»" pitchFamily="18" charset="0"/>
              </a:rPr>
              <a:t>年</a:t>
            </a:r>
            <a:r>
              <a:rPr lang="en-US" altLang="zh-CN" sz="3798" b="1" dirty="0">
                <a:solidFill>
                  <a:srgbClr val="000000"/>
                </a:solidFill>
                <a:latin typeface="Comic Sans MS" pitchFamily="18" charset="0"/>
                <a:cs typeface="Comic Sans MS" pitchFamily="18" charset="0"/>
              </a:rPr>
              <a:t>(Fortran)</a:t>
            </a:r>
          </a:p>
          <a:p>
            <a:pPr>
              <a:lnSpc>
                <a:spcPts val="5400"/>
              </a:lnSpc>
              <a:tabLst>
                <a:tab pos="1409700" algn="l"/>
              </a:tabLst>
            </a:pPr>
            <a:r>
              <a:rPr lang="en-US" altLang="zh-CN" sz="3798" b="1" dirty="0">
                <a:solidFill>
                  <a:srgbClr val="000000"/>
                </a:solidFill>
                <a:latin typeface="å¾®è½¯éé»" pitchFamily="18" charset="0"/>
                <a:cs typeface="å¾®è½¯éé»" pitchFamily="18" charset="0"/>
              </a:rPr>
              <a:t>软件工程的提出</a:t>
            </a:r>
            <a:r>
              <a:rPr lang="en-US" altLang="zh-CN" sz="3798" dirty="0">
                <a:latin typeface="Times New Roman" pitchFamily="18" charset="0"/>
                <a:cs typeface="Times New Roman" pitchFamily="18" charset="0"/>
              </a:rPr>
              <a:t>  </a:t>
            </a:r>
            <a:r>
              <a:rPr lang="en-US" altLang="zh-CN" sz="3798" b="1" dirty="0">
                <a:solidFill>
                  <a:srgbClr val="000000"/>
                </a:solidFill>
                <a:latin typeface="Comic Sans MS" pitchFamily="18" charset="0"/>
                <a:cs typeface="Comic Sans MS" pitchFamily="18" charset="0"/>
              </a:rPr>
              <a:t>1968</a:t>
            </a:r>
            <a:r>
              <a:rPr lang="en-US" altLang="zh-CN" sz="3798" b="1" dirty="0">
                <a:solidFill>
                  <a:srgbClr val="000000"/>
                </a:solidFill>
                <a:latin typeface="å¾®è½¯éé»" pitchFamily="18" charset="0"/>
                <a:cs typeface="å¾®è½¯éé»" pitchFamily="18" charset="0"/>
              </a:rPr>
              <a:t>年</a:t>
            </a:r>
          </a:p>
          <a:p>
            <a:pPr>
              <a:lnSpc>
                <a:spcPts val="5400"/>
              </a:lnSpc>
              <a:tabLst>
                <a:tab pos="1409700" algn="l"/>
              </a:tabLst>
            </a:pPr>
            <a:r>
              <a:rPr lang="en-US" altLang="zh-CN" sz="3798" b="1" dirty="0">
                <a:solidFill>
                  <a:srgbClr val="000000"/>
                </a:solidFill>
                <a:latin typeface="å¾®è½¯éé»" pitchFamily="18" charset="0"/>
                <a:cs typeface="å¾®è½¯éé»" pitchFamily="18" charset="0"/>
              </a:rPr>
              <a:t>瀑布模型</a:t>
            </a:r>
            <a:r>
              <a:rPr lang="en-US" altLang="zh-CN" sz="3798" dirty="0">
                <a:latin typeface="Times New Roman" pitchFamily="18" charset="0"/>
                <a:cs typeface="Times New Roman" pitchFamily="18" charset="0"/>
              </a:rPr>
              <a:t>  </a:t>
            </a:r>
            <a:r>
              <a:rPr lang="en-US" altLang="zh-CN" sz="3798" b="1" dirty="0">
                <a:solidFill>
                  <a:srgbClr val="000000"/>
                </a:solidFill>
                <a:latin typeface="Comic Sans MS" pitchFamily="18" charset="0"/>
                <a:cs typeface="Comic Sans MS" pitchFamily="18" charset="0"/>
              </a:rPr>
              <a:t>1970</a:t>
            </a:r>
            <a:r>
              <a:rPr lang="en-US" altLang="zh-CN" sz="3798" b="1" dirty="0">
                <a:solidFill>
                  <a:srgbClr val="000000"/>
                </a:solidFill>
                <a:latin typeface="å¾®è½¯éé»" pitchFamily="18" charset="0"/>
                <a:cs typeface="å¾®è½¯éé»" pitchFamily="18" charset="0"/>
              </a:rPr>
              <a:t>年</a:t>
            </a:r>
          </a:p>
          <a:p>
            <a:pPr>
              <a:lnSpc>
                <a:spcPts val="5400"/>
              </a:lnSpc>
              <a:tabLst>
                <a:tab pos="1409700" algn="l"/>
              </a:tabLst>
            </a:pPr>
            <a:r>
              <a:rPr lang="en-US" altLang="zh-CN" sz="3798" b="1" dirty="0">
                <a:solidFill>
                  <a:srgbClr val="000000"/>
                </a:solidFill>
                <a:latin typeface="å¾®è½¯éé»" pitchFamily="18" charset="0"/>
                <a:cs typeface="å¾®è½¯éé»" pitchFamily="18" charset="0"/>
              </a:rPr>
              <a:t>模块化与信息隐藏</a:t>
            </a:r>
            <a:r>
              <a:rPr lang="en-US" altLang="zh-CN" sz="3798" dirty="0">
                <a:latin typeface="Times New Roman" pitchFamily="18" charset="0"/>
                <a:cs typeface="Times New Roman" pitchFamily="18" charset="0"/>
              </a:rPr>
              <a:t>  </a:t>
            </a:r>
            <a:r>
              <a:rPr lang="en-US" altLang="zh-CN" sz="3798" b="1" dirty="0">
                <a:solidFill>
                  <a:srgbClr val="000000"/>
                </a:solidFill>
                <a:latin typeface="Comic Sans MS" pitchFamily="18" charset="0"/>
                <a:cs typeface="Comic Sans MS" pitchFamily="18" charset="0"/>
              </a:rPr>
              <a:t>1971</a:t>
            </a:r>
            <a:r>
              <a:rPr lang="en-US" altLang="zh-CN" sz="3798" b="1" dirty="0">
                <a:solidFill>
                  <a:srgbClr val="000000"/>
                </a:solidFill>
                <a:latin typeface="å¾®è½¯éé»" pitchFamily="18" charset="0"/>
                <a:cs typeface="å¾®è½¯éé»" pitchFamily="18" charset="0"/>
              </a:rPr>
              <a:t>年</a:t>
            </a:r>
          </a:p>
          <a:p>
            <a:pPr>
              <a:lnSpc>
                <a:spcPts val="5400"/>
              </a:lnSpc>
              <a:tabLst>
                <a:tab pos="1409700" algn="l"/>
              </a:tabLst>
            </a:pPr>
            <a:r>
              <a:rPr lang="en-US" altLang="zh-CN" sz="3798" b="1" dirty="0">
                <a:solidFill>
                  <a:srgbClr val="000000"/>
                </a:solidFill>
                <a:latin typeface="å¾®è½¯éé»" pitchFamily="18" charset="0"/>
                <a:cs typeface="å¾®è½¯éé»" pitchFamily="18" charset="0"/>
              </a:rPr>
              <a:t>结构化编程及开发方法</a:t>
            </a:r>
            <a:r>
              <a:rPr lang="en-US" altLang="zh-CN" sz="3798" dirty="0">
                <a:latin typeface="Times New Roman" pitchFamily="18" charset="0"/>
                <a:cs typeface="Times New Roman" pitchFamily="18" charset="0"/>
              </a:rPr>
              <a:t>  </a:t>
            </a:r>
            <a:r>
              <a:rPr lang="en-US" altLang="zh-CN" sz="3798" b="1" dirty="0">
                <a:solidFill>
                  <a:srgbClr val="000000"/>
                </a:solidFill>
                <a:latin typeface="Comic Sans MS" pitchFamily="18" charset="0"/>
                <a:cs typeface="Comic Sans MS" pitchFamily="18" charset="0"/>
              </a:rPr>
              <a:t>1972</a:t>
            </a:r>
            <a:r>
              <a:rPr lang="en-US" altLang="zh-CN" sz="3798" b="1" dirty="0">
                <a:solidFill>
                  <a:srgbClr val="000000"/>
                </a:solidFill>
                <a:latin typeface="å¾®è½¯éé»" pitchFamily="18" charset="0"/>
                <a:cs typeface="å¾®è½¯éé»" pitchFamily="18" charset="0"/>
              </a:rPr>
              <a:t>年</a:t>
            </a:r>
          </a:p>
        </p:txBody>
      </p:sp>
      <p:sp>
        <p:nvSpPr>
          <p:cNvPr id="44" name="灯片编号占位符 43">
            <a:extLst>
              <a:ext uri="{FF2B5EF4-FFF2-40B4-BE49-F238E27FC236}">
                <a16:creationId xmlns:a16="http://schemas.microsoft.com/office/drawing/2014/main" id="{8481D3D1-E393-5445-93D5-1F5B481BB4FC}"/>
              </a:ext>
            </a:extLst>
          </p:cNvPr>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209800" y="292100"/>
            <a:ext cx="47498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658100" cy="4978400"/>
          </a:xfrm>
          <a:prstGeom prst="rect">
            <a:avLst/>
          </a:prstGeom>
          <a:noFill/>
        </p:spPr>
        <p:txBody>
          <a:bodyPr wrap="none" lIns="0" tIns="0" rIns="0" rtlCol="0">
            <a:spAutoFit/>
          </a:bodyPr>
          <a:lstStyle/>
          <a:p>
            <a:pPr>
              <a:lnSpc>
                <a:spcPts val="5500"/>
              </a:lnSpc>
              <a:tabLst>
                <a:tab pos="342900" algn="l"/>
                <a:tab pos="1752600" algn="l"/>
              </a:tabLst>
            </a:pPr>
            <a:r>
              <a:rPr lang="en-US" altLang="zh-CN" dirty="0"/>
              <a:t>		</a:t>
            </a:r>
            <a:r>
              <a:rPr lang="en-US" altLang="zh-CN" sz="4002" b="1" dirty="0">
                <a:solidFill>
                  <a:srgbClr val="3D00EA"/>
                </a:solidFill>
                <a:latin typeface="å¾®è½¯éé»" pitchFamily="18" charset="0"/>
                <a:cs typeface="å¾®è½¯éé»" pitchFamily="18" charset="0"/>
              </a:rPr>
              <a:t>软件工程重要进展</a:t>
            </a:r>
            <a:r>
              <a:rPr lang="en-US" altLang="zh-CN" sz="4002" b="1" dirty="0">
                <a:solidFill>
                  <a:srgbClr val="3D00EA"/>
                </a:solidFill>
                <a:latin typeface="Comic Sans MS" pitchFamily="18" charset="0"/>
                <a:cs typeface="Comic Sans MS" pitchFamily="18" charset="0"/>
              </a:rPr>
              <a:t>-2</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600"/>
              </a:lnSpc>
              <a:tabLst>
                <a:tab pos="342900" algn="l"/>
                <a:tab pos="17526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面向对象开发方法</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1970</a:t>
            </a:r>
            <a:r>
              <a:rPr lang="en-US" altLang="zh-CN" sz="3600" b="1" dirty="0">
                <a:solidFill>
                  <a:srgbClr val="000000"/>
                </a:solidFill>
                <a:latin typeface="å¾®è½¯éé»" pitchFamily="18" charset="0"/>
                <a:cs typeface="å¾®è½¯éé»" pitchFamily="18" charset="0"/>
              </a:rPr>
              <a:t>年代后期</a:t>
            </a:r>
          </a:p>
          <a:p>
            <a:pPr>
              <a:lnSpc>
                <a:spcPts val="5100"/>
              </a:lnSpc>
              <a:tabLst>
                <a:tab pos="342900" algn="l"/>
                <a:tab pos="17526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基于构件的开发</a:t>
            </a:r>
            <a:r>
              <a:rPr lang="en-US" altLang="zh-CN" sz="3600" b="1" dirty="0">
                <a:solidFill>
                  <a:srgbClr val="000000"/>
                </a:solidFill>
                <a:latin typeface="Comic Sans MS" pitchFamily="18" charset="0"/>
                <a:cs typeface="Comic Sans MS" pitchFamily="18" charset="0"/>
              </a:rPr>
              <a:t>/</a:t>
            </a:r>
            <a:r>
              <a:rPr lang="en-US" altLang="zh-CN" sz="3600" b="1" dirty="0">
                <a:solidFill>
                  <a:srgbClr val="000000"/>
                </a:solidFill>
                <a:latin typeface="å¾®è½¯éé»" pitchFamily="18" charset="0"/>
                <a:cs typeface="å¾®è½¯éé»" pitchFamily="18" charset="0"/>
              </a:rPr>
              <a:t>软件产品线</a:t>
            </a:r>
          </a:p>
          <a:p>
            <a:pPr>
              <a:lnSpc>
                <a:spcPts val="4300"/>
              </a:lnSpc>
              <a:tabLst>
                <a:tab pos="342900" algn="l"/>
                <a:tab pos="1752600" algn="l"/>
              </a:tabLst>
            </a:pPr>
            <a:r>
              <a:rPr lang="en-US" altLang="zh-CN" dirty="0"/>
              <a:t>	</a:t>
            </a:r>
            <a:r>
              <a:rPr lang="en-US" altLang="zh-CN" sz="3600" b="1" dirty="0">
                <a:solidFill>
                  <a:srgbClr val="000000"/>
                </a:solidFill>
                <a:latin typeface="Comic Sans MS" pitchFamily="18" charset="0"/>
                <a:cs typeface="Comic Sans MS" pitchFamily="18" charset="0"/>
              </a:rPr>
              <a:t>1980</a:t>
            </a:r>
            <a:r>
              <a:rPr lang="en-US" altLang="zh-CN" sz="3600" b="1" dirty="0">
                <a:solidFill>
                  <a:srgbClr val="000000"/>
                </a:solidFill>
                <a:latin typeface="å¾®è½¯éé»" pitchFamily="18" charset="0"/>
                <a:cs typeface="å¾®è½¯éé»" pitchFamily="18" charset="0"/>
              </a:rPr>
              <a:t>年代后期</a:t>
            </a:r>
          </a:p>
          <a:p>
            <a:pPr>
              <a:lnSpc>
                <a:spcPts val="5100"/>
              </a:lnSpc>
              <a:tabLst>
                <a:tab pos="342900" algn="l"/>
                <a:tab pos="17526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CMM/CMMI</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1986/1991</a:t>
            </a:r>
            <a:r>
              <a:rPr lang="en-US" altLang="zh-CN" sz="3600" b="1" dirty="0">
                <a:solidFill>
                  <a:srgbClr val="000000"/>
                </a:solidFill>
                <a:latin typeface="å¾®è½¯éé»" pitchFamily="18" charset="0"/>
                <a:cs typeface="å¾®è½¯éé»" pitchFamily="18" charset="0"/>
              </a:rPr>
              <a:t>年</a:t>
            </a:r>
          </a:p>
          <a:p>
            <a:pPr>
              <a:lnSpc>
                <a:spcPts val="5100"/>
              </a:lnSpc>
              <a:tabLst>
                <a:tab pos="342900" algn="l"/>
                <a:tab pos="17526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敏捷开发方法</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2001</a:t>
            </a:r>
            <a:r>
              <a:rPr lang="en-US" altLang="zh-CN" sz="3600" b="1" dirty="0">
                <a:solidFill>
                  <a:srgbClr val="000000"/>
                </a:solidFill>
                <a:latin typeface="å¾®è½¯éé»" pitchFamily="18" charset="0"/>
                <a:cs typeface="å¾®è½¯éé»" pitchFamily="18" charset="0"/>
              </a:rPr>
              <a:t>年</a:t>
            </a:r>
          </a:p>
          <a:p>
            <a:pPr>
              <a:lnSpc>
                <a:spcPts val="5100"/>
              </a:lnSpc>
              <a:tabLst>
                <a:tab pos="342900" algn="l"/>
                <a:tab pos="17526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Internet</a:t>
            </a:r>
            <a:r>
              <a:rPr lang="en-US" altLang="zh-CN" sz="3600" b="1" dirty="0">
                <a:solidFill>
                  <a:srgbClr val="000000"/>
                </a:solidFill>
                <a:latin typeface="å¾®è½¯éé»" pitchFamily="18" charset="0"/>
                <a:cs typeface="å¾®è½¯éé»" pitchFamily="18" charset="0"/>
              </a:rPr>
              <a:t>环境下的软件工程</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2000</a:t>
            </a:r>
            <a:r>
              <a:rPr lang="en-US" altLang="zh-CN" sz="3600" b="1" dirty="0">
                <a:solidFill>
                  <a:srgbClr val="000000"/>
                </a:solidFill>
                <a:latin typeface="å¾®è½¯éé»" pitchFamily="18" charset="0"/>
                <a:cs typeface="å¾®è½¯éé»" pitchFamily="18" charset="0"/>
              </a:rPr>
              <a:t>年</a:t>
            </a:r>
          </a:p>
        </p:txBody>
      </p:sp>
      <p:sp>
        <p:nvSpPr>
          <p:cNvPr id="44" name="灯片编号占位符 43">
            <a:extLst>
              <a:ext uri="{FF2B5EF4-FFF2-40B4-BE49-F238E27FC236}">
                <a16:creationId xmlns:a16="http://schemas.microsoft.com/office/drawing/2014/main" id="{4A32545F-40E1-CF47-9465-3E759D3866F6}"/>
              </a:ext>
            </a:extLst>
          </p:cNvPr>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530600" y="292100"/>
            <a:ext cx="2120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54000"/>
            <a:ext cx="7950200" cy="5308600"/>
          </a:xfrm>
          <a:prstGeom prst="rect">
            <a:avLst/>
          </a:prstGeom>
          <a:noFill/>
        </p:spPr>
        <p:txBody>
          <a:bodyPr wrap="none" lIns="0" tIns="0" rIns="0" rtlCol="0">
            <a:spAutoFit/>
          </a:bodyPr>
          <a:lstStyle/>
          <a:p>
            <a:pPr>
              <a:lnSpc>
                <a:spcPts val="5200"/>
              </a:lnSpc>
              <a:tabLst>
                <a:tab pos="342900" algn="l"/>
                <a:tab pos="457200" algn="l"/>
                <a:tab pos="736600" algn="l"/>
                <a:tab pos="3086100" algn="l"/>
              </a:tabLst>
            </a:pPr>
            <a:r>
              <a:rPr lang="en-US" altLang="zh-CN" dirty="0"/>
              <a:t>				</a:t>
            </a:r>
            <a:r>
              <a:rPr lang="en-US" altLang="zh-CN" sz="4002" b="1" dirty="0">
                <a:solidFill>
                  <a:srgbClr val="3D00EA"/>
                </a:solidFill>
                <a:latin typeface="å¾®è½¯éé»" pitchFamily="18" charset="0"/>
                <a:cs typeface="å¾®è½¯éé»" pitchFamily="18" charset="0"/>
              </a:rPr>
              <a:t>瀑布模型</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200"/>
              </a:lnSpc>
              <a:tabLst>
                <a:tab pos="342900" algn="l"/>
                <a:tab pos="457200" algn="l"/>
                <a:tab pos="7366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假设软件项目只进行一次开发过程</a:t>
            </a:r>
          </a:p>
          <a:p>
            <a:pPr>
              <a:lnSpc>
                <a:spcPts val="4600"/>
              </a:lnSpc>
              <a:tabLst>
                <a:tab pos="342900" algn="l"/>
                <a:tab pos="457200" algn="l"/>
                <a:tab pos="7366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在最初的顺序模型基础上进行了一些改进</a:t>
            </a:r>
          </a:p>
          <a:p>
            <a:pPr>
              <a:lnSpc>
                <a:spcPts val="4000"/>
              </a:lnSpc>
              <a:tabLst>
                <a:tab pos="342900" algn="l"/>
                <a:tab pos="457200" algn="l"/>
                <a:tab pos="736600" algn="l"/>
                <a:tab pos="30861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存在从一个阶段向前一阶段的反馈</a:t>
            </a:r>
          </a:p>
          <a:p>
            <a:pPr>
              <a:lnSpc>
                <a:spcPts val="4200"/>
              </a:lnSpc>
              <a:tabLst>
                <a:tab pos="342900" algn="l"/>
                <a:tab pos="457200" algn="l"/>
                <a:tab pos="736600" algn="l"/>
                <a:tab pos="30861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将反馈限制在相邻的阶段间，从而降低由此</a:t>
            </a:r>
          </a:p>
          <a:p>
            <a:pPr>
              <a:lnSpc>
                <a:spcPts val="2700"/>
              </a:lnSpc>
              <a:tabLst>
                <a:tab pos="342900" algn="l"/>
                <a:tab pos="457200" algn="l"/>
                <a:tab pos="736600" algn="l"/>
                <a:tab pos="3086100" algn="l"/>
              </a:tabLst>
            </a:pPr>
            <a:r>
              <a:rPr lang="en-US" altLang="zh-CN" dirty="0"/>
              <a:t>			</a:t>
            </a:r>
            <a:r>
              <a:rPr lang="en-US" altLang="zh-CN" sz="2802" dirty="0">
                <a:solidFill>
                  <a:srgbClr val="000000"/>
                </a:solidFill>
                <a:latin typeface="SimHei" pitchFamily="18" charset="0"/>
                <a:cs typeface="SimHei" pitchFamily="18" charset="0"/>
              </a:rPr>
              <a:t>带来的成本增加和进度延迟</a:t>
            </a:r>
          </a:p>
          <a:p>
            <a:pPr>
              <a:lnSpc>
                <a:spcPts val="5000"/>
              </a:lnSpc>
              <a:tabLst>
                <a:tab pos="342900" algn="l"/>
                <a:tab pos="457200" algn="l"/>
                <a:tab pos="736600" algn="l"/>
                <a:tab pos="3086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经验法则：</a:t>
            </a:r>
            <a:r>
              <a:rPr lang="en-US" altLang="zh-CN" sz="3198" b="1" dirty="0">
                <a:solidFill>
                  <a:srgbClr val="000000"/>
                </a:solidFill>
                <a:latin typeface="Comic Sans MS" pitchFamily="18" charset="0"/>
                <a:cs typeface="Comic Sans MS" pitchFamily="18" charset="0"/>
              </a:rPr>
              <a:t>1/3</a:t>
            </a:r>
            <a:r>
              <a:rPr lang="en-US" altLang="zh-CN" sz="3198" b="1" dirty="0">
                <a:solidFill>
                  <a:srgbClr val="000000"/>
                </a:solidFill>
                <a:latin typeface="å¾®è½¯éé»" pitchFamily="18" charset="0"/>
                <a:cs typeface="å¾®è½¯éé»" pitchFamily="18" charset="0"/>
              </a:rPr>
              <a:t>的时间用于</a:t>
            </a:r>
            <a:r>
              <a:rPr lang="en-US" altLang="zh-CN" sz="3198" b="1" dirty="0">
                <a:solidFill>
                  <a:srgbClr val="FF0000"/>
                </a:solidFill>
                <a:latin typeface="å¾®è½¯éé»" pitchFamily="18" charset="0"/>
                <a:cs typeface="å¾®è½¯éé»" pitchFamily="18" charset="0"/>
              </a:rPr>
              <a:t>计划</a:t>
            </a:r>
            <a:r>
              <a:rPr lang="en-US" altLang="zh-CN" sz="3198" b="1" dirty="0">
                <a:solidFill>
                  <a:srgbClr val="000000"/>
                </a:solidFill>
                <a:latin typeface="å¾®è½¯éé»" pitchFamily="18" charset="0"/>
                <a:cs typeface="å¾®è½¯éé»" pitchFamily="18" charset="0"/>
              </a:rPr>
              <a:t>、</a:t>
            </a:r>
            <a:r>
              <a:rPr lang="en-US" altLang="zh-CN" sz="3198" b="1" dirty="0">
                <a:solidFill>
                  <a:srgbClr val="000000"/>
                </a:solidFill>
                <a:latin typeface="Comic Sans MS" pitchFamily="18" charset="0"/>
                <a:cs typeface="Comic Sans MS" pitchFamily="18" charset="0"/>
              </a:rPr>
              <a:t>1/6</a:t>
            </a:r>
            <a:r>
              <a:rPr lang="en-US" altLang="zh-CN" sz="3198" b="1" dirty="0">
                <a:solidFill>
                  <a:srgbClr val="000000"/>
                </a:solidFill>
                <a:latin typeface="å¾®è½¯éé»" pitchFamily="18" charset="0"/>
                <a:cs typeface="å¾®è½¯éé»" pitchFamily="18" charset="0"/>
              </a:rPr>
              <a:t>的</a:t>
            </a:r>
          </a:p>
          <a:p>
            <a:pPr>
              <a:lnSpc>
                <a:spcPts val="3800"/>
              </a:lnSpc>
              <a:tabLst>
                <a:tab pos="342900" algn="l"/>
                <a:tab pos="457200" algn="l"/>
                <a:tab pos="736600" algn="l"/>
                <a:tab pos="3086100" algn="l"/>
              </a:tabLst>
            </a:pPr>
            <a:r>
              <a:rPr lang="en-US" altLang="zh-CN" dirty="0"/>
              <a:t>	</a:t>
            </a:r>
            <a:r>
              <a:rPr lang="en-US" altLang="zh-CN" sz="3198" b="1" dirty="0">
                <a:solidFill>
                  <a:srgbClr val="000000"/>
                </a:solidFill>
                <a:latin typeface="å¾®è½¯éé»" pitchFamily="18" charset="0"/>
                <a:cs typeface="å¾®è½¯éé»" pitchFamily="18" charset="0"/>
              </a:rPr>
              <a:t>时间用于</a:t>
            </a:r>
            <a:r>
              <a:rPr lang="en-US" altLang="zh-CN" sz="3198" b="1" dirty="0">
                <a:solidFill>
                  <a:srgbClr val="FF0000"/>
                </a:solidFill>
                <a:latin typeface="å¾®è½¯éé»" pitchFamily="18" charset="0"/>
                <a:cs typeface="å¾®è½¯éé»" pitchFamily="18" charset="0"/>
              </a:rPr>
              <a:t>编码</a:t>
            </a:r>
            <a:r>
              <a:rPr lang="en-US" altLang="zh-CN" sz="3198" b="1" dirty="0">
                <a:solidFill>
                  <a:srgbClr val="000000"/>
                </a:solidFill>
                <a:latin typeface="å¾®è½¯éé»" pitchFamily="18" charset="0"/>
                <a:cs typeface="å¾®è½¯éé»" pitchFamily="18" charset="0"/>
              </a:rPr>
              <a:t>、</a:t>
            </a:r>
            <a:r>
              <a:rPr lang="en-US" altLang="zh-CN" sz="3198" b="1" dirty="0">
                <a:solidFill>
                  <a:srgbClr val="000000"/>
                </a:solidFill>
                <a:latin typeface="Comic Sans MS" pitchFamily="18" charset="0"/>
                <a:cs typeface="Comic Sans MS" pitchFamily="18" charset="0"/>
              </a:rPr>
              <a:t>1/4</a:t>
            </a:r>
            <a:r>
              <a:rPr lang="en-US" altLang="zh-CN" sz="3198" b="1" dirty="0">
                <a:solidFill>
                  <a:srgbClr val="000000"/>
                </a:solidFill>
                <a:latin typeface="å¾®è½¯éé»" pitchFamily="18" charset="0"/>
                <a:cs typeface="å¾®è½¯éé»" pitchFamily="18" charset="0"/>
              </a:rPr>
              <a:t>的时间用于</a:t>
            </a:r>
            <a:r>
              <a:rPr lang="en-US" altLang="zh-CN" sz="3198" b="1" dirty="0">
                <a:solidFill>
                  <a:srgbClr val="FF0000"/>
                </a:solidFill>
                <a:latin typeface="å¾®è½¯éé»" pitchFamily="18" charset="0"/>
                <a:cs typeface="å¾®è½¯éé»" pitchFamily="18" charset="0"/>
              </a:rPr>
              <a:t>单元测试</a:t>
            </a:r>
            <a:r>
              <a:rPr lang="en-US" altLang="zh-CN" sz="3198" b="1" dirty="0">
                <a:solidFill>
                  <a:srgbClr val="000000"/>
                </a:solidFill>
                <a:latin typeface="å¾®è½¯éé»" pitchFamily="18" charset="0"/>
                <a:cs typeface="å¾®è½¯éé»" pitchFamily="18" charset="0"/>
              </a:rPr>
              <a:t>、</a:t>
            </a:r>
          </a:p>
          <a:p>
            <a:pPr>
              <a:lnSpc>
                <a:spcPts val="3800"/>
              </a:lnSpc>
              <a:tabLst>
                <a:tab pos="342900" algn="l"/>
                <a:tab pos="457200" algn="l"/>
                <a:tab pos="736600" algn="l"/>
                <a:tab pos="3086100" algn="l"/>
              </a:tabLst>
            </a:pPr>
            <a:r>
              <a:rPr lang="en-US" altLang="zh-CN" dirty="0"/>
              <a:t>	</a:t>
            </a:r>
            <a:r>
              <a:rPr lang="en-US" altLang="zh-CN" sz="3198" b="1" dirty="0">
                <a:solidFill>
                  <a:srgbClr val="000000"/>
                </a:solidFill>
                <a:latin typeface="Comic Sans MS" pitchFamily="18" charset="0"/>
                <a:cs typeface="Comic Sans MS" pitchFamily="18" charset="0"/>
              </a:rPr>
              <a:t>1/4</a:t>
            </a:r>
            <a:r>
              <a:rPr lang="en-US" altLang="zh-CN" sz="3198" b="1" dirty="0">
                <a:solidFill>
                  <a:srgbClr val="000000"/>
                </a:solidFill>
                <a:latin typeface="å¾®è½¯éé»" pitchFamily="18" charset="0"/>
                <a:cs typeface="å¾®è½¯éé»" pitchFamily="18" charset="0"/>
              </a:rPr>
              <a:t>的时间用于</a:t>
            </a:r>
            <a:r>
              <a:rPr lang="en-US" altLang="zh-CN" sz="3198" b="1" dirty="0">
                <a:solidFill>
                  <a:srgbClr val="FF0000"/>
                </a:solidFill>
                <a:latin typeface="å¾®è½¯éé»" pitchFamily="18" charset="0"/>
                <a:cs typeface="å¾®è½¯éé»" pitchFamily="18" charset="0"/>
              </a:rPr>
              <a:t>系统测试</a:t>
            </a:r>
          </a:p>
        </p:txBody>
      </p:sp>
      <p:sp>
        <p:nvSpPr>
          <p:cNvPr id="43" name="灯片编号占位符 42">
            <a:extLst>
              <a:ext uri="{FF2B5EF4-FFF2-40B4-BE49-F238E27FC236}">
                <a16:creationId xmlns:a16="http://schemas.microsoft.com/office/drawing/2014/main" id="{DC5C37FF-799A-574B-AA06-4E554C48CC7B}"/>
              </a:ext>
            </a:extLst>
          </p:cNvPr>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768600" y="292100"/>
            <a:ext cx="3644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81000"/>
            <a:ext cx="7658100" cy="5270500"/>
          </a:xfrm>
          <a:prstGeom prst="rect">
            <a:avLst/>
          </a:prstGeom>
          <a:noFill/>
        </p:spPr>
        <p:txBody>
          <a:bodyPr wrap="none" lIns="0" tIns="0" rIns="0" rtlCol="0">
            <a:spAutoFit/>
          </a:bodyPr>
          <a:lstStyle/>
          <a:p>
            <a:pPr>
              <a:lnSpc>
                <a:spcPts val="5200"/>
              </a:lnSpc>
              <a:tabLst>
                <a:tab pos="342900" algn="l"/>
                <a:tab pos="2311400" algn="l"/>
              </a:tabLst>
            </a:pPr>
            <a:r>
              <a:rPr lang="en-US" altLang="zh-CN" dirty="0"/>
              <a:t>		</a:t>
            </a:r>
            <a:r>
              <a:rPr lang="en-US" altLang="zh-CN" sz="4002" b="1" dirty="0">
                <a:solidFill>
                  <a:srgbClr val="3D00EA"/>
                </a:solidFill>
                <a:latin typeface="å¾®è½¯éé»" pitchFamily="18" charset="0"/>
                <a:cs typeface="å¾®è½¯éé»" pitchFamily="18" charset="0"/>
              </a:rPr>
              <a:t>软件工程的诞生</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700"/>
              </a:lnSpc>
              <a:tabLst>
                <a:tab pos="342900" algn="l"/>
                <a:tab pos="2311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60</a:t>
            </a:r>
            <a:r>
              <a:rPr lang="en-US" altLang="zh-CN" sz="3600" b="1" dirty="0">
                <a:solidFill>
                  <a:srgbClr val="000000"/>
                </a:solidFill>
                <a:latin typeface="å¾®è½¯éé»" pitchFamily="18" charset="0"/>
                <a:cs typeface="å¾®è½¯éé»" pitchFamily="18" charset="0"/>
              </a:rPr>
              <a:t>多年前，计算机科学从电子学中</a:t>
            </a:r>
          </a:p>
          <a:p>
            <a:pPr>
              <a:lnSpc>
                <a:spcPts val="4200"/>
              </a:lnSpc>
              <a:tabLst>
                <a:tab pos="342900" algn="l"/>
                <a:tab pos="2311400" algn="l"/>
              </a:tabLst>
            </a:pPr>
            <a:r>
              <a:rPr lang="en-US" altLang="zh-CN" dirty="0"/>
              <a:t>	</a:t>
            </a:r>
            <a:r>
              <a:rPr lang="en-US" altLang="zh-CN" sz="3600" b="1" dirty="0">
                <a:solidFill>
                  <a:srgbClr val="000000"/>
                </a:solidFill>
                <a:latin typeface="å¾®è½¯éé»" pitchFamily="18" charset="0"/>
                <a:cs typeface="å¾®è½¯éé»" pitchFamily="18" charset="0"/>
              </a:rPr>
              <a:t>脱颖而出</a:t>
            </a:r>
          </a:p>
          <a:p>
            <a:pPr>
              <a:lnSpc>
                <a:spcPts val="5300"/>
              </a:lnSpc>
              <a:tabLst>
                <a:tab pos="342900" algn="l"/>
                <a:tab pos="2311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为克服以手工作坊方式为主生产软件</a:t>
            </a:r>
          </a:p>
          <a:p>
            <a:pPr>
              <a:lnSpc>
                <a:spcPts val="4200"/>
              </a:lnSpc>
              <a:tabLst>
                <a:tab pos="342900" algn="l"/>
                <a:tab pos="2311400" algn="l"/>
              </a:tabLst>
            </a:pPr>
            <a:r>
              <a:rPr lang="en-US" altLang="zh-CN" dirty="0"/>
              <a:t>	</a:t>
            </a:r>
            <a:r>
              <a:rPr lang="en-US" altLang="zh-CN" sz="3600" b="1" dirty="0">
                <a:solidFill>
                  <a:srgbClr val="000000"/>
                </a:solidFill>
                <a:latin typeface="å¾®è½¯éé»" pitchFamily="18" charset="0"/>
                <a:cs typeface="å¾®è½¯éé»" pitchFamily="18" charset="0"/>
              </a:rPr>
              <a:t>带来的软件危机，</a:t>
            </a:r>
            <a:r>
              <a:rPr lang="en-US" altLang="zh-CN" sz="3600" b="1" dirty="0">
                <a:solidFill>
                  <a:srgbClr val="000000"/>
                </a:solidFill>
                <a:latin typeface="Comic Sans MS" pitchFamily="18" charset="0"/>
                <a:cs typeface="Comic Sans MS" pitchFamily="18" charset="0"/>
              </a:rPr>
              <a:t>1968</a:t>
            </a:r>
            <a:r>
              <a:rPr lang="en-US" altLang="zh-CN" sz="3600" b="1" dirty="0">
                <a:solidFill>
                  <a:srgbClr val="000000"/>
                </a:solidFill>
                <a:latin typeface="å¾®è½¯éé»" pitchFamily="18" charset="0"/>
                <a:cs typeface="å¾®è½¯éé»" pitchFamily="18" charset="0"/>
              </a:rPr>
              <a:t>年</a:t>
            </a:r>
            <a:r>
              <a:rPr lang="en-US" altLang="zh-CN" sz="3600" b="1" dirty="0">
                <a:solidFill>
                  <a:srgbClr val="000000"/>
                </a:solidFill>
                <a:latin typeface="Comic Sans MS" pitchFamily="18" charset="0"/>
                <a:cs typeface="Comic Sans MS" pitchFamily="18" charset="0"/>
              </a:rPr>
              <a:t>NATO</a:t>
            </a:r>
            <a:r>
              <a:rPr lang="en-US" altLang="zh-CN" sz="3600" b="1" dirty="0">
                <a:solidFill>
                  <a:srgbClr val="000000"/>
                </a:solidFill>
                <a:latin typeface="å¾®è½¯éé»" pitchFamily="18" charset="0"/>
                <a:cs typeface="å¾®è½¯éé»" pitchFamily="18" charset="0"/>
              </a:rPr>
              <a:t>会</a:t>
            </a:r>
          </a:p>
          <a:p>
            <a:pPr>
              <a:lnSpc>
                <a:spcPts val="4200"/>
              </a:lnSpc>
              <a:tabLst>
                <a:tab pos="342900" algn="l"/>
                <a:tab pos="2311400" algn="l"/>
              </a:tabLst>
            </a:pPr>
            <a:r>
              <a:rPr lang="en-US" altLang="zh-CN" dirty="0"/>
              <a:t>	</a:t>
            </a:r>
            <a:r>
              <a:rPr lang="en-US" altLang="zh-CN" sz="3600" b="1" dirty="0">
                <a:solidFill>
                  <a:srgbClr val="000000"/>
                </a:solidFill>
                <a:latin typeface="å¾®è½¯éé»" pitchFamily="18" charset="0"/>
                <a:cs typeface="å¾®è½¯éé»" pitchFamily="18" charset="0"/>
              </a:rPr>
              <a:t>议上，第一次提出了软件工程的概念</a:t>
            </a:r>
          </a:p>
          <a:p>
            <a:pPr>
              <a:lnSpc>
                <a:spcPts val="5300"/>
              </a:lnSpc>
              <a:tabLst>
                <a:tab pos="342900" algn="l"/>
                <a:tab pos="23114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从此，软件从硬件中脱颖而出，软件</a:t>
            </a:r>
          </a:p>
          <a:p>
            <a:pPr>
              <a:lnSpc>
                <a:spcPts val="4100"/>
              </a:lnSpc>
              <a:tabLst>
                <a:tab pos="342900" algn="l"/>
                <a:tab pos="2311400" algn="l"/>
              </a:tabLst>
            </a:pPr>
            <a:r>
              <a:rPr lang="en-US" altLang="zh-CN" dirty="0"/>
              <a:t>	</a:t>
            </a:r>
            <a:r>
              <a:rPr lang="en-US" altLang="zh-CN" sz="3600" b="1" dirty="0">
                <a:solidFill>
                  <a:srgbClr val="000000"/>
                </a:solidFill>
                <a:latin typeface="å¾®è½¯éé»" pitchFamily="18" charset="0"/>
                <a:cs typeface="å¾®è½¯éé»" pitchFamily="18" charset="0"/>
              </a:rPr>
              <a:t>工程从计算机体系结构中脱颖而出</a:t>
            </a:r>
          </a:p>
        </p:txBody>
      </p:sp>
      <p:sp>
        <p:nvSpPr>
          <p:cNvPr id="43" name="灯片编号占位符 42">
            <a:extLst>
              <a:ext uri="{FF2B5EF4-FFF2-40B4-BE49-F238E27FC236}">
                <a16:creationId xmlns:a16="http://schemas.microsoft.com/office/drawing/2014/main" id="{6F913980-6B21-A248-AB77-F9063610F38E}"/>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514600" y="292100"/>
            <a:ext cx="41402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04800"/>
            <a:ext cx="7780976" cy="5893921"/>
          </a:xfrm>
          <a:prstGeom prst="rect">
            <a:avLst/>
          </a:prstGeom>
          <a:noFill/>
        </p:spPr>
        <p:txBody>
          <a:bodyPr wrap="none" lIns="0" tIns="0" rIns="0" rtlCol="0">
            <a:spAutoFit/>
          </a:bodyPr>
          <a:lstStyle/>
          <a:p>
            <a:pPr>
              <a:lnSpc>
                <a:spcPts val="5200"/>
              </a:lnSpc>
              <a:tabLst>
                <a:tab pos="342900" algn="l"/>
                <a:tab pos="457200" algn="l"/>
                <a:tab pos="736600" algn="l"/>
                <a:tab pos="2057400" algn="l"/>
              </a:tabLst>
            </a:pPr>
            <a:r>
              <a:rPr lang="en-US" altLang="zh-CN" dirty="0"/>
              <a:t>				</a:t>
            </a:r>
            <a:r>
              <a:rPr lang="en-US" altLang="zh-CN" sz="4002" b="1" dirty="0">
                <a:solidFill>
                  <a:srgbClr val="3D00EA"/>
                </a:solidFill>
                <a:latin typeface="å¾®è½¯éé»" pitchFamily="18" charset="0"/>
                <a:cs typeface="å¾®è½¯éé»" pitchFamily="18" charset="0"/>
              </a:rPr>
              <a:t>瀑布模型是错误的</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700"/>
              </a:lnSpc>
              <a:tabLst>
                <a:tab pos="342900" algn="l"/>
                <a:tab pos="457200" algn="l"/>
                <a:tab pos="736600" algn="l"/>
                <a:tab pos="20574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瀑布模型是错误的，没有构建用于抛弃的原型</a:t>
            </a:r>
          </a:p>
          <a:p>
            <a:pPr>
              <a:lnSpc>
                <a:spcPts val="4000"/>
              </a:lnSpc>
              <a:tabLst>
                <a:tab pos="342900" algn="l"/>
                <a:tab pos="457200" algn="l"/>
                <a:tab pos="736600" algn="l"/>
                <a:tab pos="20574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逆向的反馈总是存在</a:t>
            </a:r>
            <a:r>
              <a:rPr lang="en-US" altLang="zh-CN" sz="2802" b="1" dirty="0">
                <a:solidFill>
                  <a:srgbClr val="000000"/>
                </a:solidFill>
                <a:latin typeface="Comic Sans MS" pitchFamily="18" charset="0"/>
                <a:cs typeface="Comic Sans MS" pitchFamily="18" charset="0"/>
              </a:rPr>
              <a:t>(</a:t>
            </a:r>
            <a:r>
              <a:rPr lang="en-US" altLang="zh-CN" sz="2802" b="1" dirty="0">
                <a:solidFill>
                  <a:srgbClr val="000000"/>
                </a:solidFill>
                <a:latin typeface="å¾®è½¯éé»" pitchFamily="18" charset="0"/>
                <a:cs typeface="å¾®è½¯éé»" pitchFamily="18" charset="0"/>
              </a:rPr>
              <a:t>例如编码时所发现的设计</a:t>
            </a:r>
          </a:p>
          <a:p>
            <a:pPr>
              <a:lnSpc>
                <a:spcPts val="3300"/>
              </a:lnSpc>
              <a:tabLst>
                <a:tab pos="342900" algn="l"/>
                <a:tab pos="457200" algn="l"/>
                <a:tab pos="736600" algn="l"/>
                <a:tab pos="2057400" algn="l"/>
              </a:tabLst>
            </a:pPr>
            <a:r>
              <a:rPr lang="en-US" altLang="zh-CN" dirty="0"/>
              <a:t>	</a:t>
            </a:r>
            <a:r>
              <a:rPr lang="en-US" altLang="zh-CN" sz="2802" b="1" dirty="0">
                <a:solidFill>
                  <a:srgbClr val="000000"/>
                </a:solidFill>
                <a:latin typeface="å¾®è½¯éé»" pitchFamily="18" charset="0"/>
                <a:cs typeface="å¾®è½¯éé»" pitchFamily="18" charset="0"/>
              </a:rPr>
              <a:t>缺陷</a:t>
            </a:r>
            <a:r>
              <a:rPr lang="en-US" altLang="zh-CN" sz="2802" b="1" dirty="0">
                <a:solidFill>
                  <a:srgbClr val="000000"/>
                </a:solidFill>
                <a:latin typeface="Comic Sans MS" pitchFamily="18" charset="0"/>
                <a:cs typeface="Comic Sans MS" pitchFamily="18" charset="0"/>
              </a:rPr>
              <a:t>)</a:t>
            </a:r>
          </a:p>
          <a:p>
            <a:pPr>
              <a:lnSpc>
                <a:spcPts val="3300"/>
              </a:lnSpc>
              <a:tabLst>
                <a:tab pos="342900" algn="l"/>
                <a:tab pos="457200" algn="l"/>
                <a:tab pos="736600" algn="l"/>
                <a:tab pos="2057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大多数系统需求很难通过一次性的需求分析过程全面、准</a:t>
            </a:r>
          </a:p>
          <a:p>
            <a:pPr>
              <a:lnSpc>
                <a:spcPts val="2100"/>
              </a:lnSpc>
              <a:tabLst>
                <a:tab pos="342900" algn="l"/>
                <a:tab pos="457200" algn="l"/>
                <a:tab pos="736600" algn="l"/>
                <a:tab pos="2057400" algn="l"/>
              </a:tabLst>
            </a:pPr>
            <a:r>
              <a:rPr lang="en-US" altLang="zh-CN" dirty="0"/>
              <a:t>			</a:t>
            </a:r>
            <a:r>
              <a:rPr lang="en-US" altLang="zh-CN" sz="2202" dirty="0">
                <a:solidFill>
                  <a:srgbClr val="000000"/>
                </a:solidFill>
                <a:latin typeface="SimHei" pitchFamily="18" charset="0"/>
                <a:cs typeface="SimHei" pitchFamily="18" charset="0"/>
              </a:rPr>
              <a:t>确地得到理解，变化总是存在</a:t>
            </a:r>
          </a:p>
          <a:p>
            <a:pPr>
              <a:lnSpc>
                <a:spcPts val="3600"/>
              </a:lnSpc>
              <a:tabLst>
                <a:tab pos="342900" algn="l"/>
                <a:tab pos="457200" algn="l"/>
                <a:tab pos="736600" algn="l"/>
                <a:tab pos="2057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无法百分之百保证正确的系统设计，无法证明系统正确性</a:t>
            </a:r>
          </a:p>
          <a:p>
            <a:pPr>
              <a:lnSpc>
                <a:spcPts val="2300"/>
              </a:lnSpc>
              <a:tabLst>
                <a:tab pos="342900" algn="l"/>
                <a:tab pos="457200" algn="l"/>
                <a:tab pos="736600" algn="l"/>
                <a:tab pos="2057400" algn="l"/>
              </a:tabLst>
            </a:pPr>
            <a:r>
              <a:rPr lang="en-US" altLang="zh-CN" dirty="0"/>
              <a:t>			</a:t>
            </a:r>
            <a:r>
              <a:rPr lang="en-US" altLang="zh-CN" sz="2202" dirty="0">
                <a:solidFill>
                  <a:srgbClr val="000000"/>
                </a:solidFill>
                <a:latin typeface="SimHei" pitchFamily="18" charset="0"/>
                <a:cs typeface="SimHei" pitchFamily="18" charset="0"/>
              </a:rPr>
              <a:t>的软件测试</a:t>
            </a:r>
            <a:r>
              <a:rPr lang="en-US" altLang="zh-CN" sz="2202" dirty="0">
                <a:solidFill>
                  <a:srgbClr val="000000"/>
                </a:solidFill>
                <a:latin typeface="Times New Roman" pitchFamily="18" charset="0"/>
                <a:cs typeface="Times New Roman" pitchFamily="18" charset="0"/>
              </a:rPr>
              <a:t>…</a:t>
            </a:r>
          </a:p>
          <a:p>
            <a:pPr>
              <a:lnSpc>
                <a:spcPts val="4200"/>
              </a:lnSpc>
              <a:tabLst>
                <a:tab pos="342900" algn="l"/>
                <a:tab pos="457200" algn="l"/>
                <a:tab pos="736600" algn="l"/>
                <a:tab pos="2057400" algn="l"/>
              </a:tabLst>
            </a:pPr>
            <a:r>
              <a:rPr lang="en-US" altLang="zh-CN" sz="2802" dirty="0">
                <a:solidFill>
                  <a:srgbClr val="010000"/>
                </a:solidFill>
                <a:latin typeface="Times New Roman" pitchFamily="18" charset="0"/>
                <a:cs typeface="Times New Roman"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Times New Roman" pitchFamily="18" charset="0"/>
                <a:cs typeface="Times New Roman" pitchFamily="18" charset="0"/>
              </a:rPr>
              <a:t>“</a:t>
            </a:r>
            <a:r>
              <a:rPr lang="en-US" altLang="zh-CN" sz="2802" b="1" dirty="0">
                <a:solidFill>
                  <a:srgbClr val="000000"/>
                </a:solidFill>
                <a:latin typeface="å¾®è½¯éé»" pitchFamily="18" charset="0"/>
                <a:cs typeface="å¾®è½¯éé»" pitchFamily="18" charset="0"/>
              </a:rPr>
              <a:t>不幸”成为美国军方标准</a:t>
            </a:r>
            <a:r>
              <a:rPr lang="en-US" altLang="zh-CN" sz="2802" b="1" dirty="0">
                <a:solidFill>
                  <a:srgbClr val="000000"/>
                </a:solidFill>
                <a:latin typeface="Comic Sans MS" pitchFamily="18" charset="0"/>
                <a:cs typeface="Comic Sans MS" pitchFamily="18" charset="0"/>
              </a:rPr>
              <a:t>DOD-STD-2167</a:t>
            </a:r>
            <a:r>
              <a:rPr lang="en-US" altLang="zh-CN" sz="2802" b="1" dirty="0">
                <a:solidFill>
                  <a:srgbClr val="000000"/>
                </a:solidFill>
                <a:latin typeface="å¾®è½¯éé»" pitchFamily="18" charset="0"/>
                <a:cs typeface="å¾®è½¯éé»" pitchFamily="18" charset="0"/>
              </a:rPr>
              <a:t>，</a:t>
            </a:r>
          </a:p>
          <a:p>
            <a:pPr>
              <a:lnSpc>
                <a:spcPts val="3300"/>
              </a:lnSpc>
              <a:tabLst>
                <a:tab pos="342900" algn="l"/>
                <a:tab pos="457200" algn="l"/>
                <a:tab pos="736600" algn="l"/>
                <a:tab pos="2057400" algn="l"/>
              </a:tabLst>
            </a:pPr>
            <a:r>
              <a:rPr lang="en-US" altLang="zh-CN" dirty="0"/>
              <a:t>	</a:t>
            </a:r>
            <a:r>
              <a:rPr lang="en-US" altLang="zh-CN" sz="2802" b="1" dirty="0">
                <a:solidFill>
                  <a:srgbClr val="000000"/>
                </a:solidFill>
                <a:latin typeface="å¾®è½¯éé»" pitchFamily="18" charset="0"/>
                <a:cs typeface="å¾®è½¯éé»" pitchFamily="18" charset="0"/>
              </a:rPr>
              <a:t>因此得以幸存，但此后仍然逐渐被软件工业界</a:t>
            </a:r>
          </a:p>
          <a:p>
            <a:pPr>
              <a:lnSpc>
                <a:spcPts val="3300"/>
              </a:lnSpc>
              <a:tabLst>
                <a:tab pos="342900" algn="l"/>
                <a:tab pos="457200" algn="l"/>
                <a:tab pos="736600" algn="l"/>
                <a:tab pos="2057400" algn="l"/>
              </a:tabLst>
            </a:pPr>
            <a:r>
              <a:rPr lang="en-US" altLang="zh-CN" dirty="0"/>
              <a:t>	</a:t>
            </a:r>
            <a:r>
              <a:rPr lang="en-US" altLang="zh-CN" sz="2802" b="1" dirty="0" err="1">
                <a:solidFill>
                  <a:srgbClr val="000000"/>
                </a:solidFill>
                <a:latin typeface="å¾®è½¯éé»" pitchFamily="18" charset="0"/>
                <a:cs typeface="å¾®è½¯éé»" pitchFamily="18" charset="0"/>
              </a:rPr>
              <a:t>抛弃</a:t>
            </a:r>
            <a:endParaRPr lang="en-US" altLang="zh-CN" sz="2802" b="1" dirty="0">
              <a:solidFill>
                <a:srgbClr val="000000"/>
              </a:solidFill>
              <a:latin typeface="å¾®è½¯éé»" pitchFamily="18" charset="0"/>
              <a:cs typeface="å¾®è½¯éé»" pitchFamily="18" charset="0"/>
            </a:endParaRPr>
          </a:p>
          <a:p>
            <a:pPr marL="457200" indent="-457200">
              <a:lnSpc>
                <a:spcPts val="3300"/>
              </a:lnSpc>
              <a:buFont typeface="Arial" panose="020B0604020202020204" pitchFamily="34" charset="0"/>
              <a:buChar char="•"/>
              <a:tabLst>
                <a:tab pos="342900" algn="l"/>
                <a:tab pos="457200" algn="l"/>
                <a:tab pos="736600" algn="l"/>
                <a:tab pos="2057400" algn="l"/>
              </a:tabLst>
            </a:pPr>
            <a:r>
              <a:rPr lang="zh-CN" altLang="en-US" sz="2802" b="1" dirty="0">
                <a:solidFill>
                  <a:schemeClr val="accent6"/>
                </a:solidFill>
                <a:latin typeface="å¾®è½¯éé»" pitchFamily="18" charset="0"/>
                <a:cs typeface="å¾®è½¯éé»" pitchFamily="18" charset="0"/>
              </a:rPr>
              <a:t>抛弃的是形而不是“神”！</a:t>
            </a:r>
            <a:endParaRPr lang="en-US" altLang="zh-CN" sz="2802" b="1" dirty="0">
              <a:solidFill>
                <a:schemeClr val="accent6"/>
              </a:solidFill>
              <a:latin typeface="å¾®è½¯éé»" pitchFamily="18" charset="0"/>
              <a:cs typeface="å¾®è½¯éé»" pitchFamily="18" charset="0"/>
            </a:endParaRPr>
          </a:p>
        </p:txBody>
      </p:sp>
      <p:sp>
        <p:nvSpPr>
          <p:cNvPr id="44" name="灯片编号占位符 43">
            <a:extLst>
              <a:ext uri="{FF2B5EF4-FFF2-40B4-BE49-F238E27FC236}">
                <a16:creationId xmlns:a16="http://schemas.microsoft.com/office/drawing/2014/main" id="{FD59E495-3DD0-724D-99D8-73FF3266C045}"/>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209800" y="292100"/>
            <a:ext cx="46990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645400" cy="5803900"/>
          </a:xfrm>
          <a:prstGeom prst="rect">
            <a:avLst/>
          </a:prstGeom>
          <a:noFill/>
        </p:spPr>
        <p:txBody>
          <a:bodyPr wrap="none" lIns="0" tIns="0" rIns="0" rtlCol="0">
            <a:spAutoFit/>
          </a:bodyPr>
          <a:lstStyle/>
          <a:p>
            <a:pPr>
              <a:lnSpc>
                <a:spcPts val="5500"/>
              </a:lnSpc>
              <a:tabLst>
                <a:tab pos="457200" algn="l"/>
                <a:tab pos="914400" algn="l"/>
                <a:tab pos="1143000" algn="l"/>
                <a:tab pos="1752600" algn="l"/>
              </a:tabLst>
            </a:pPr>
            <a:r>
              <a:rPr lang="en-US" altLang="zh-CN" dirty="0"/>
              <a:t>				</a:t>
            </a:r>
            <a:r>
              <a:rPr lang="en-US" altLang="zh-CN" sz="4002" b="1" dirty="0">
                <a:solidFill>
                  <a:srgbClr val="3D00EA"/>
                </a:solidFill>
                <a:latin typeface="å¾®è½¯éé»" pitchFamily="18" charset="0"/>
                <a:cs typeface="å¾®è½¯éé»" pitchFamily="18" charset="0"/>
              </a:rPr>
              <a:t>模块化与信息隐藏</a:t>
            </a:r>
            <a:r>
              <a:rPr lang="en-US" altLang="zh-CN" sz="4002" b="1" dirty="0">
                <a:solidFill>
                  <a:srgbClr val="3D00EA"/>
                </a:solidFill>
                <a:latin typeface="Comic Sans MS" pitchFamily="18" charset="0"/>
                <a:cs typeface="Comic Sans MS" pitchFamily="18" charset="0"/>
              </a:rPr>
              <a:t>-1</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600"/>
              </a:lnSpc>
              <a:tabLst>
                <a:tab pos="457200" algn="l"/>
                <a:tab pos="914400" algn="l"/>
                <a:tab pos="1143000" algn="l"/>
                <a:tab pos="17526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两种观点的对比</a:t>
            </a:r>
          </a:p>
          <a:p>
            <a:pPr>
              <a:lnSpc>
                <a:spcPts val="3400"/>
              </a:lnSpc>
              <a:tabLst>
                <a:tab pos="457200" algn="l"/>
                <a:tab pos="914400" algn="l"/>
                <a:tab pos="1143000" algn="l"/>
                <a:tab pos="1752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err="1">
                <a:solidFill>
                  <a:srgbClr val="000000"/>
                </a:solidFill>
                <a:latin typeface="SimHei" pitchFamily="18" charset="0"/>
                <a:cs typeface="SimHei" pitchFamily="18" charset="0"/>
              </a:rPr>
              <a:t>编程是个开放性的公共过程</a:t>
            </a:r>
            <a:r>
              <a:rPr lang="zh-CN" altLang="en-US" sz="2400" dirty="0">
                <a:solidFill>
                  <a:srgbClr val="000000"/>
                </a:solidFill>
                <a:latin typeface="SimHei" pitchFamily="18" charset="0"/>
                <a:cs typeface="SimHei" pitchFamily="18" charset="0"/>
              </a:rPr>
              <a:t>（</a:t>
            </a:r>
            <a:r>
              <a:rPr lang="en-US" altLang="zh-CN" sz="2400" dirty="0">
                <a:solidFill>
                  <a:srgbClr val="000000"/>
                </a:solidFill>
                <a:latin typeface="SimHei" pitchFamily="18" charset="0"/>
                <a:cs typeface="SimHei" pitchFamily="18" charset="0"/>
              </a:rPr>
              <a:t>Brooks</a:t>
            </a:r>
            <a:r>
              <a:rPr lang="zh-CN" altLang="en-US" sz="2400" dirty="0">
                <a:solidFill>
                  <a:srgbClr val="000000"/>
                </a:solidFill>
                <a:latin typeface="SimHei" pitchFamily="18" charset="0"/>
                <a:cs typeface="SimHei" pitchFamily="18" charset="0"/>
              </a:rPr>
              <a:t>）</a:t>
            </a:r>
            <a:endParaRPr lang="en-US" altLang="zh-CN" sz="2400" dirty="0">
              <a:solidFill>
                <a:srgbClr val="000000"/>
              </a:solidFill>
              <a:latin typeface="SimHei" pitchFamily="18" charset="0"/>
              <a:cs typeface="SimHei" pitchFamily="18" charset="0"/>
            </a:endParaRPr>
          </a:p>
          <a:p>
            <a:pPr>
              <a:lnSpc>
                <a:spcPts val="2900"/>
              </a:lnSpc>
              <a:tabLst>
                <a:tab pos="457200" algn="l"/>
                <a:tab pos="914400" algn="l"/>
                <a:tab pos="1143000" algn="l"/>
                <a:tab pos="1752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把所有工作都暴露在每个人的凝视之下，能够帮助质量控</a:t>
            </a:r>
          </a:p>
          <a:p>
            <a:pPr>
              <a:lnSpc>
                <a:spcPts val="2000"/>
              </a:lnSpc>
              <a:tabLst>
                <a:tab pos="457200" algn="l"/>
                <a:tab pos="914400" algn="l"/>
                <a:tab pos="1143000" algn="l"/>
                <a:tab pos="1752600" algn="l"/>
              </a:tabLst>
            </a:pPr>
            <a:r>
              <a:rPr lang="en-US" altLang="zh-CN" dirty="0"/>
              <a:t>			</a:t>
            </a:r>
            <a:r>
              <a:rPr lang="en-US" altLang="zh-CN" sz="1998" dirty="0">
                <a:solidFill>
                  <a:srgbClr val="000000"/>
                </a:solidFill>
                <a:latin typeface="æ°å®ä½" pitchFamily="18" charset="0"/>
                <a:cs typeface="æ°å®ä½" pitchFamily="18" charset="0"/>
              </a:rPr>
              <a:t>制，这既源于其他人优秀工作的压力，也由于同伴能帮助</a:t>
            </a:r>
          </a:p>
          <a:p>
            <a:pPr>
              <a:lnSpc>
                <a:spcPts val="2500"/>
              </a:lnSpc>
              <a:tabLst>
                <a:tab pos="457200" algn="l"/>
                <a:tab pos="914400" algn="l"/>
                <a:tab pos="1143000" algn="l"/>
                <a:tab pos="1752600" algn="l"/>
              </a:tabLst>
            </a:pPr>
            <a:r>
              <a:rPr lang="en-US" altLang="zh-CN" dirty="0"/>
              <a:t>			</a:t>
            </a:r>
            <a:r>
              <a:rPr lang="en-US" altLang="zh-CN" sz="1998" dirty="0">
                <a:solidFill>
                  <a:srgbClr val="000000"/>
                </a:solidFill>
                <a:latin typeface="æ°å®ä½" pitchFamily="18" charset="0"/>
                <a:cs typeface="æ°å®ä½" pitchFamily="18" charset="0"/>
              </a:rPr>
              <a:t>发现缺陷和</a:t>
            </a:r>
            <a:r>
              <a:rPr lang="en-US" altLang="zh-CN" sz="1998" b="1" dirty="0">
                <a:solidFill>
                  <a:srgbClr val="000000"/>
                </a:solidFill>
                <a:latin typeface="Comic Sans MS" pitchFamily="18" charset="0"/>
                <a:cs typeface="Comic Sans MS" pitchFamily="18" charset="0"/>
              </a:rPr>
              <a:t>bug</a:t>
            </a:r>
          </a:p>
          <a:p>
            <a:pPr>
              <a:lnSpc>
                <a:spcPts val="2800"/>
              </a:lnSpc>
              <a:tabLst>
                <a:tab pos="457200" algn="l"/>
                <a:tab pos="914400" algn="l"/>
                <a:tab pos="1143000" algn="l"/>
                <a:tab pos="1752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在操作系统</a:t>
            </a:r>
            <a:r>
              <a:rPr lang="en-US" altLang="zh-CN" sz="1998" b="1" dirty="0">
                <a:solidFill>
                  <a:srgbClr val="000000"/>
                </a:solidFill>
                <a:latin typeface="Comic Sans MS" pitchFamily="18" charset="0"/>
                <a:cs typeface="Comic Sans MS" pitchFamily="18" charset="0"/>
              </a:rPr>
              <a:t>OS/360</a:t>
            </a:r>
            <a:r>
              <a:rPr lang="en-US" altLang="zh-CN" sz="1998" dirty="0">
                <a:solidFill>
                  <a:srgbClr val="000000"/>
                </a:solidFill>
                <a:latin typeface="æ°å®ä½" pitchFamily="18" charset="0"/>
                <a:cs typeface="æ°å®ä½" pitchFamily="18" charset="0"/>
              </a:rPr>
              <a:t>项目中，我们决定所有的程序员应该</a:t>
            </a:r>
          </a:p>
          <a:p>
            <a:pPr>
              <a:lnSpc>
                <a:spcPts val="2300"/>
              </a:lnSpc>
              <a:tabLst>
                <a:tab pos="457200" algn="l"/>
                <a:tab pos="914400" algn="l"/>
                <a:tab pos="1143000" algn="l"/>
                <a:tab pos="1752600" algn="l"/>
              </a:tabLst>
            </a:pPr>
            <a:r>
              <a:rPr lang="en-US" altLang="zh-CN" dirty="0"/>
              <a:t>			</a:t>
            </a:r>
            <a:r>
              <a:rPr lang="en-US" altLang="zh-CN" sz="1998" dirty="0">
                <a:solidFill>
                  <a:srgbClr val="000000"/>
                </a:solidFill>
                <a:latin typeface="æ°å®ä½" pitchFamily="18" charset="0"/>
                <a:cs typeface="æ°å®ä½" pitchFamily="18" charset="0"/>
              </a:rPr>
              <a:t>了解所有的材料</a:t>
            </a:r>
            <a:r>
              <a:rPr lang="en-US" altLang="zh-CN" sz="1998" b="1" dirty="0">
                <a:solidFill>
                  <a:srgbClr val="000000"/>
                </a:solidFill>
                <a:latin typeface="Times New Roman" pitchFamily="18" charset="0"/>
                <a:cs typeface="Times New Roman" pitchFamily="18" charset="0"/>
              </a:rPr>
              <a:t>——</a:t>
            </a:r>
            <a:r>
              <a:rPr lang="en-US" altLang="zh-CN" sz="1998" dirty="0">
                <a:solidFill>
                  <a:srgbClr val="000000"/>
                </a:solidFill>
                <a:latin typeface="æ°å®ä½" pitchFamily="18" charset="0"/>
                <a:cs typeface="æ°å®ä½" pitchFamily="18" charset="0"/>
              </a:rPr>
              <a:t>每个项目成员都拥有一份大约</a:t>
            </a:r>
            <a:r>
              <a:rPr lang="en-US" altLang="zh-CN" sz="1998" b="1" dirty="0">
                <a:solidFill>
                  <a:srgbClr val="000000"/>
                </a:solidFill>
                <a:latin typeface="Comic Sans MS" pitchFamily="18" charset="0"/>
                <a:cs typeface="Comic Sans MS" pitchFamily="18" charset="0"/>
              </a:rPr>
              <a:t>10,000</a:t>
            </a:r>
          </a:p>
          <a:p>
            <a:pPr>
              <a:lnSpc>
                <a:spcPts val="2000"/>
              </a:lnSpc>
              <a:tabLst>
                <a:tab pos="457200" algn="l"/>
                <a:tab pos="914400" algn="l"/>
                <a:tab pos="1143000" algn="l"/>
                <a:tab pos="1752600" algn="l"/>
              </a:tabLst>
            </a:pPr>
            <a:r>
              <a:rPr lang="en-US" altLang="zh-CN" dirty="0"/>
              <a:t>			</a:t>
            </a:r>
            <a:r>
              <a:rPr lang="en-US" altLang="zh-CN" sz="1998" dirty="0">
                <a:solidFill>
                  <a:srgbClr val="000000"/>
                </a:solidFill>
                <a:latin typeface="æ°å®ä½" pitchFamily="18" charset="0"/>
                <a:cs typeface="æ°å®ä½" pitchFamily="18" charset="0"/>
              </a:rPr>
              <a:t>页的项目工作手册拷贝</a:t>
            </a:r>
          </a:p>
          <a:p>
            <a:pPr>
              <a:lnSpc>
                <a:spcPts val="3700"/>
              </a:lnSpc>
              <a:tabLst>
                <a:tab pos="457200" algn="l"/>
                <a:tab pos="914400" algn="l"/>
                <a:tab pos="1143000" algn="l"/>
                <a:tab pos="1752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b="1" dirty="0">
                <a:solidFill>
                  <a:srgbClr val="000000"/>
                </a:solidFill>
                <a:latin typeface="Comic Sans MS" pitchFamily="18" charset="0"/>
                <a:cs typeface="Comic Sans MS" pitchFamily="18" charset="0"/>
              </a:rPr>
              <a:t>David</a:t>
            </a:r>
            <a:r>
              <a:rPr lang="en-US" altLang="zh-CN" sz="2400" dirty="0">
                <a:latin typeface="Times New Roman" pitchFamily="18" charset="0"/>
                <a:cs typeface="Times New Roman" pitchFamily="18" charset="0"/>
              </a:rPr>
              <a:t>  </a:t>
            </a:r>
            <a:r>
              <a:rPr lang="en-US" altLang="zh-CN" sz="2400" b="1" dirty="0">
                <a:solidFill>
                  <a:srgbClr val="000000"/>
                </a:solidFill>
                <a:latin typeface="Comic Sans MS" pitchFamily="18" charset="0"/>
                <a:cs typeface="Comic Sans MS" pitchFamily="18" charset="0"/>
              </a:rPr>
              <a:t>Parnas</a:t>
            </a:r>
            <a:r>
              <a:rPr lang="en-US" altLang="zh-CN" sz="2400" dirty="0">
                <a:solidFill>
                  <a:srgbClr val="000000"/>
                </a:solidFill>
                <a:latin typeface="SimHei" pitchFamily="18" charset="0"/>
                <a:cs typeface="SimHei" pitchFamily="18" charset="0"/>
              </a:rPr>
              <a:t>的观点：信息隐藏</a:t>
            </a:r>
          </a:p>
          <a:p>
            <a:pPr>
              <a:lnSpc>
                <a:spcPts val="2900"/>
              </a:lnSpc>
              <a:tabLst>
                <a:tab pos="457200" algn="l"/>
                <a:tab pos="914400" algn="l"/>
                <a:tab pos="1143000" algn="l"/>
                <a:tab pos="1752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代码模块应该采用定义良好的接口来封装，这些模块的内</a:t>
            </a:r>
          </a:p>
          <a:p>
            <a:pPr>
              <a:lnSpc>
                <a:spcPts val="1900"/>
              </a:lnSpc>
              <a:tabLst>
                <a:tab pos="457200" algn="l"/>
                <a:tab pos="914400" algn="l"/>
                <a:tab pos="1143000" algn="l"/>
                <a:tab pos="1752600" algn="l"/>
              </a:tabLst>
            </a:pPr>
            <a:r>
              <a:rPr lang="en-US" altLang="zh-CN" dirty="0"/>
              <a:t>			</a:t>
            </a:r>
            <a:r>
              <a:rPr lang="en-US" altLang="zh-CN" sz="1998" dirty="0">
                <a:solidFill>
                  <a:srgbClr val="000000"/>
                </a:solidFill>
                <a:latin typeface="æ°å®ä½" pitchFamily="18" charset="0"/>
                <a:cs typeface="æ°å®ä½" pitchFamily="18" charset="0"/>
              </a:rPr>
              <a:t>部结构应该是程序员的私有财产，外部是不可见的</a:t>
            </a:r>
          </a:p>
          <a:p>
            <a:pPr>
              <a:lnSpc>
                <a:spcPts val="3300"/>
              </a:lnSpc>
              <a:tabLst>
                <a:tab pos="457200" algn="l"/>
                <a:tab pos="914400" algn="l"/>
                <a:tab pos="1143000" algn="l"/>
                <a:tab pos="1752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æ°å®ä½" pitchFamily="18" charset="0"/>
                <a:cs typeface="æ°å®ä½" pitchFamily="18" charset="0"/>
              </a:rPr>
              <a:t>编程人员被屏蔽而不是暴露在他人模块内部结构面前。这</a:t>
            </a:r>
          </a:p>
          <a:p>
            <a:pPr>
              <a:lnSpc>
                <a:spcPts val="1900"/>
              </a:lnSpc>
              <a:tabLst>
                <a:tab pos="457200" algn="l"/>
                <a:tab pos="914400" algn="l"/>
                <a:tab pos="1143000" algn="l"/>
                <a:tab pos="1752600" algn="l"/>
              </a:tabLst>
            </a:pPr>
            <a:r>
              <a:rPr lang="en-US" altLang="zh-CN" dirty="0"/>
              <a:t>			</a:t>
            </a:r>
            <a:r>
              <a:rPr lang="en-US" altLang="zh-CN" sz="1998" dirty="0">
                <a:solidFill>
                  <a:srgbClr val="000000"/>
                </a:solidFill>
                <a:latin typeface="æ°å®ä½" pitchFamily="18" charset="0"/>
                <a:cs typeface="æ°å®ä½" pitchFamily="18" charset="0"/>
              </a:rPr>
              <a:t>种情况下工作效率最高</a:t>
            </a:r>
          </a:p>
        </p:txBody>
      </p:sp>
      <p:sp>
        <p:nvSpPr>
          <p:cNvPr id="43" name="灯片编号占位符 42">
            <a:extLst>
              <a:ext uri="{FF2B5EF4-FFF2-40B4-BE49-F238E27FC236}">
                <a16:creationId xmlns:a16="http://schemas.microsoft.com/office/drawing/2014/main" id="{A79697EC-9985-244B-913A-B773416C8778}"/>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209800" y="292100"/>
            <a:ext cx="47498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92100"/>
            <a:ext cx="8026400" cy="5346700"/>
          </a:xfrm>
          <a:prstGeom prst="rect">
            <a:avLst/>
          </a:prstGeom>
          <a:noFill/>
        </p:spPr>
        <p:txBody>
          <a:bodyPr wrap="none" lIns="0" tIns="0" rIns="0" rtlCol="0">
            <a:spAutoFit/>
          </a:bodyPr>
          <a:lstStyle/>
          <a:p>
            <a:pPr>
              <a:lnSpc>
                <a:spcPts val="5500"/>
              </a:lnSpc>
              <a:tabLst>
                <a:tab pos="342900" algn="l"/>
                <a:tab pos="457200" algn="l"/>
                <a:tab pos="736600" algn="l"/>
                <a:tab pos="1752600" algn="l"/>
              </a:tabLst>
            </a:pPr>
            <a:r>
              <a:rPr lang="en-US" altLang="zh-CN" dirty="0"/>
              <a:t>				</a:t>
            </a:r>
            <a:r>
              <a:rPr lang="en-US" altLang="zh-CN" sz="4002" b="1" dirty="0">
                <a:solidFill>
                  <a:srgbClr val="3D00EA"/>
                </a:solidFill>
                <a:latin typeface="å¾®è½¯éé»" pitchFamily="18" charset="0"/>
                <a:cs typeface="å¾®è½¯éé»" pitchFamily="18" charset="0"/>
              </a:rPr>
              <a:t>模块化与信息隐藏</a:t>
            </a:r>
            <a:r>
              <a:rPr lang="en-US" altLang="zh-CN" sz="4002" b="1" dirty="0">
                <a:solidFill>
                  <a:srgbClr val="3D00EA"/>
                </a:solidFill>
                <a:latin typeface="Comic Sans MS" pitchFamily="18" charset="0"/>
                <a:cs typeface="Comic Sans MS" pitchFamily="18" charset="0"/>
              </a:rPr>
              <a:t>-2</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6100"/>
              </a:lnSpc>
              <a:tabLst>
                <a:tab pos="342900" algn="l"/>
                <a:tab pos="457200" algn="l"/>
                <a:tab pos="736600" algn="l"/>
                <a:tab pos="17526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Comic Sans MS" pitchFamily="18" charset="0"/>
                <a:cs typeface="Comic Sans MS" pitchFamily="18" charset="0"/>
              </a:rPr>
              <a:t>Brooks(1995</a:t>
            </a:r>
            <a:r>
              <a:rPr lang="en-US" altLang="zh-CN" sz="4002" b="1" dirty="0">
                <a:solidFill>
                  <a:srgbClr val="000000"/>
                </a:solidFill>
                <a:latin typeface="å¾®è½¯éé»" pitchFamily="18" charset="0"/>
                <a:cs typeface="å¾®è½¯éé»" pitchFamily="18" charset="0"/>
              </a:rPr>
              <a:t>年</a:t>
            </a:r>
            <a:r>
              <a:rPr lang="en-US" altLang="zh-CN" sz="4002" b="1" dirty="0">
                <a:solidFill>
                  <a:srgbClr val="000000"/>
                </a:solidFill>
                <a:latin typeface="Comic Sans MS" pitchFamily="18" charset="0"/>
                <a:cs typeface="Comic Sans MS" pitchFamily="18" charset="0"/>
              </a:rPr>
              <a:t>)</a:t>
            </a:r>
          </a:p>
          <a:p>
            <a:pPr>
              <a:lnSpc>
                <a:spcPts val="4700"/>
              </a:lnSpc>
              <a:tabLst>
                <a:tab pos="342900" algn="l"/>
                <a:tab pos="457200" algn="l"/>
                <a:tab pos="736600" algn="l"/>
                <a:tab pos="1752600" algn="l"/>
              </a:tabLst>
            </a:pPr>
            <a:r>
              <a:rPr lang="en-US" altLang="zh-CN" dirty="0"/>
              <a:t>	</a:t>
            </a:r>
            <a:r>
              <a:rPr lang="en-US" altLang="zh-CN" sz="4002" b="1" dirty="0">
                <a:solidFill>
                  <a:srgbClr val="FF0000"/>
                </a:solidFill>
                <a:latin typeface="å¾®è½¯éé»" pitchFamily="18" charset="0"/>
                <a:cs typeface="å¾®è½¯éé»" pitchFamily="18" charset="0"/>
              </a:rPr>
              <a:t>关于信息隐藏，</a:t>
            </a:r>
            <a:r>
              <a:rPr lang="en-US" altLang="zh-CN" sz="4002" b="1" dirty="0">
                <a:solidFill>
                  <a:srgbClr val="FF0000"/>
                </a:solidFill>
                <a:latin typeface="Comic Sans MS" pitchFamily="18" charset="0"/>
                <a:cs typeface="Comic Sans MS" pitchFamily="18" charset="0"/>
              </a:rPr>
              <a:t>Parnas</a:t>
            </a:r>
            <a:r>
              <a:rPr lang="en-US" altLang="zh-CN" sz="4002" b="1" dirty="0">
                <a:solidFill>
                  <a:srgbClr val="FF0000"/>
                </a:solidFill>
                <a:latin typeface="å¾®è½¯éé»" pitchFamily="18" charset="0"/>
                <a:cs typeface="å¾®è½¯éé»" pitchFamily="18" charset="0"/>
              </a:rPr>
              <a:t>是正确的，</a:t>
            </a:r>
          </a:p>
          <a:p>
            <a:pPr>
              <a:lnSpc>
                <a:spcPts val="4600"/>
              </a:lnSpc>
              <a:tabLst>
                <a:tab pos="342900" algn="l"/>
                <a:tab pos="457200" algn="l"/>
                <a:tab pos="736600" algn="l"/>
                <a:tab pos="1752600" algn="l"/>
              </a:tabLst>
            </a:pPr>
            <a:r>
              <a:rPr lang="en-US" altLang="zh-CN" dirty="0"/>
              <a:t>	</a:t>
            </a:r>
            <a:r>
              <a:rPr lang="en-US" altLang="zh-CN" sz="4002" b="1" dirty="0">
                <a:solidFill>
                  <a:srgbClr val="FF0000"/>
                </a:solidFill>
                <a:latin typeface="å¾®è½¯éé»" pitchFamily="18" charset="0"/>
                <a:cs typeface="å¾®è½¯éé»" pitchFamily="18" charset="0"/>
              </a:rPr>
              <a:t>我是错误的</a:t>
            </a:r>
          </a:p>
          <a:p>
            <a:pPr>
              <a:lnSpc>
                <a:spcPts val="4100"/>
              </a:lnSpc>
              <a:tabLst>
                <a:tab pos="342900" algn="l"/>
                <a:tab pos="457200" algn="l"/>
                <a:tab pos="736600" algn="l"/>
                <a:tab pos="17526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信息隐藏</a:t>
            </a:r>
            <a:r>
              <a:rPr lang="en-US" altLang="zh-CN" sz="2802" dirty="0">
                <a:solidFill>
                  <a:srgbClr val="000000"/>
                </a:solidFill>
                <a:latin typeface="Times New Roman" pitchFamily="18" charset="0"/>
                <a:cs typeface="Times New Roman" pitchFamily="18" charset="0"/>
              </a:rPr>
              <a:t>——</a:t>
            </a:r>
            <a:r>
              <a:rPr lang="en-US" altLang="zh-CN" sz="2802" dirty="0">
                <a:solidFill>
                  <a:srgbClr val="000000"/>
                </a:solidFill>
                <a:latin typeface="SimHei" pitchFamily="18" charset="0"/>
                <a:cs typeface="SimHei" pitchFamily="18" charset="0"/>
              </a:rPr>
              <a:t>现在常常内建于面向对象的编</a:t>
            </a:r>
          </a:p>
          <a:p>
            <a:pPr>
              <a:lnSpc>
                <a:spcPts val="3000"/>
              </a:lnSpc>
              <a:tabLst>
                <a:tab pos="342900" algn="l"/>
                <a:tab pos="457200" algn="l"/>
                <a:tab pos="736600" algn="l"/>
                <a:tab pos="1752600" algn="l"/>
              </a:tabLst>
            </a:pPr>
            <a:r>
              <a:rPr lang="en-US" altLang="zh-CN" dirty="0"/>
              <a:t>			</a:t>
            </a:r>
            <a:r>
              <a:rPr lang="en-US" altLang="zh-CN" sz="2802" dirty="0">
                <a:solidFill>
                  <a:srgbClr val="000000"/>
                </a:solidFill>
                <a:latin typeface="SimHei" pitchFamily="18" charset="0"/>
                <a:cs typeface="SimHei" pitchFamily="18" charset="0"/>
              </a:rPr>
              <a:t>程中</a:t>
            </a:r>
            <a:r>
              <a:rPr lang="en-US" altLang="zh-CN" sz="2802" dirty="0">
                <a:solidFill>
                  <a:srgbClr val="000000"/>
                </a:solidFill>
                <a:latin typeface="Times New Roman" pitchFamily="18" charset="0"/>
                <a:cs typeface="Times New Roman" pitchFamily="18" charset="0"/>
              </a:rPr>
              <a:t>——</a:t>
            </a:r>
            <a:r>
              <a:rPr lang="en-US" altLang="zh-CN" sz="2802" dirty="0">
                <a:solidFill>
                  <a:srgbClr val="000000"/>
                </a:solidFill>
                <a:latin typeface="SimHei" pitchFamily="18" charset="0"/>
                <a:cs typeface="SimHei" pitchFamily="18" charset="0"/>
              </a:rPr>
              <a:t>是唯一提高软件设计水平的途径</a:t>
            </a:r>
          </a:p>
          <a:p>
            <a:pPr>
              <a:lnSpc>
                <a:spcPts val="6000"/>
              </a:lnSpc>
              <a:tabLst>
                <a:tab pos="342900" algn="l"/>
                <a:tab pos="457200" algn="l"/>
                <a:tab pos="736600" algn="l"/>
                <a:tab pos="1752600" algn="l"/>
              </a:tabLst>
            </a:pPr>
            <a:r>
              <a:rPr lang="en-US" altLang="zh-CN" sz="4002" dirty="0">
                <a:solidFill>
                  <a:srgbClr val="010000"/>
                </a:solidFill>
                <a:latin typeface="Comic Sans MS" pitchFamily="18" charset="0"/>
                <a:cs typeface="Comic Sans MS" pitchFamily="18" charset="0"/>
              </a:rPr>
              <a:t>•</a:t>
            </a:r>
            <a:r>
              <a:rPr lang="en-US" altLang="zh-CN" sz="4002" dirty="0">
                <a:latin typeface="Times New Roman" pitchFamily="18" charset="0"/>
                <a:cs typeface="Times New Roman" pitchFamily="18" charset="0"/>
              </a:rPr>
              <a:t> </a:t>
            </a:r>
            <a:r>
              <a:rPr lang="en-US" altLang="zh-CN" sz="4002" b="1" dirty="0">
                <a:solidFill>
                  <a:srgbClr val="000000"/>
                </a:solidFill>
                <a:latin typeface="å¾®è½¯éé»" pitchFamily="18" charset="0"/>
                <a:cs typeface="å¾®è½¯éé»" pitchFamily="18" charset="0"/>
              </a:rPr>
              <a:t>信息隐藏的思想是面向对象编程</a:t>
            </a:r>
          </a:p>
          <a:p>
            <a:pPr>
              <a:lnSpc>
                <a:spcPts val="4600"/>
              </a:lnSpc>
              <a:tabLst>
                <a:tab pos="342900" algn="l"/>
                <a:tab pos="457200" algn="l"/>
                <a:tab pos="736600" algn="l"/>
                <a:tab pos="1752600" algn="l"/>
              </a:tabLst>
            </a:pPr>
            <a:r>
              <a:rPr lang="en-US" altLang="zh-CN" dirty="0"/>
              <a:t>	</a:t>
            </a:r>
            <a:r>
              <a:rPr lang="en-US" altLang="zh-CN" sz="4002" b="1" dirty="0">
                <a:solidFill>
                  <a:srgbClr val="000000"/>
                </a:solidFill>
                <a:latin typeface="å¾®è½¯éé»" pitchFamily="18" charset="0"/>
                <a:cs typeface="å¾®è½¯éé»" pitchFamily="18" charset="0"/>
              </a:rPr>
              <a:t>的鼻祖</a:t>
            </a:r>
          </a:p>
        </p:txBody>
      </p:sp>
      <p:sp>
        <p:nvSpPr>
          <p:cNvPr id="43" name="灯片编号占位符 42">
            <a:extLst>
              <a:ext uri="{FF2B5EF4-FFF2-40B4-BE49-F238E27FC236}">
                <a16:creationId xmlns:a16="http://schemas.microsoft.com/office/drawing/2014/main" id="{7159E4CA-074B-1445-937F-C4720A84EBB6}"/>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276600" y="292100"/>
            <a:ext cx="2628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79400"/>
            <a:ext cx="7825860" cy="4547399"/>
          </a:xfrm>
          <a:prstGeom prst="rect">
            <a:avLst/>
          </a:prstGeom>
          <a:noFill/>
        </p:spPr>
        <p:txBody>
          <a:bodyPr wrap="none" lIns="0" tIns="0" rIns="0" rtlCol="0">
            <a:spAutoFit/>
          </a:bodyPr>
          <a:lstStyle/>
          <a:p>
            <a:pPr>
              <a:lnSpc>
                <a:spcPts val="5200"/>
              </a:lnSpc>
              <a:tabLst>
                <a:tab pos="342900" algn="l"/>
                <a:tab pos="457200" algn="l"/>
                <a:tab pos="2819400" algn="l"/>
              </a:tabLst>
            </a:pPr>
            <a:r>
              <a:rPr lang="en-US" altLang="zh-CN" dirty="0"/>
              <a:t>			</a:t>
            </a:r>
            <a:r>
              <a:rPr lang="en-US" altLang="zh-CN" sz="4002" b="1" dirty="0">
                <a:solidFill>
                  <a:srgbClr val="3D00EA"/>
                </a:solidFill>
                <a:latin typeface="å¾®è½¯éé»" pitchFamily="18" charset="0"/>
                <a:cs typeface="å¾®è½¯éé»" pitchFamily="18" charset="0"/>
              </a:rPr>
              <a:t>结构化方法</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400"/>
              </a:lnSpc>
              <a:tabLst>
                <a:tab pos="342900" algn="l"/>
                <a:tab pos="457200" algn="l"/>
                <a:tab pos="2819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建立在对于</a:t>
            </a:r>
            <a:r>
              <a:rPr lang="en-US" altLang="zh-CN" sz="3402" b="1" dirty="0">
                <a:solidFill>
                  <a:srgbClr val="000000"/>
                </a:solidFill>
                <a:latin typeface="Comic Sans MS" pitchFamily="18" charset="0"/>
                <a:cs typeface="Comic Sans MS" pitchFamily="18" charset="0"/>
              </a:rPr>
              <a:t>goto</a:t>
            </a:r>
            <a:r>
              <a:rPr lang="en-US" altLang="zh-CN" sz="3402" b="1" dirty="0">
                <a:solidFill>
                  <a:srgbClr val="000000"/>
                </a:solidFill>
                <a:latin typeface="å¾®è½¯éé»" pitchFamily="18" charset="0"/>
                <a:cs typeface="å¾®è½¯éé»" pitchFamily="18" charset="0"/>
              </a:rPr>
              <a:t>语句的批判基础上</a:t>
            </a:r>
          </a:p>
          <a:p>
            <a:pPr>
              <a:lnSpc>
                <a:spcPts val="4800"/>
              </a:lnSpc>
              <a:tabLst>
                <a:tab pos="342900" algn="l"/>
                <a:tab pos="457200" algn="l"/>
                <a:tab pos="2819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该方法所设计程序的控制结构，仅包含</a:t>
            </a:r>
          </a:p>
          <a:p>
            <a:pPr>
              <a:lnSpc>
                <a:spcPts val="4000"/>
              </a:lnSpc>
              <a:tabLst>
                <a:tab pos="342900" algn="l"/>
                <a:tab pos="457200" algn="l"/>
                <a:tab pos="28194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语句形式的循环结构，例如</a:t>
            </a:r>
            <a:r>
              <a:rPr lang="en-US" altLang="zh-CN" sz="2802" dirty="0">
                <a:solidFill>
                  <a:srgbClr val="000000"/>
                </a:solidFill>
                <a:latin typeface="Comic Sans MS" pitchFamily="18" charset="0"/>
                <a:cs typeface="Comic Sans MS" pitchFamily="18" charset="0"/>
              </a:rPr>
              <a:t>DO</a:t>
            </a:r>
            <a:r>
              <a:rPr lang="en-US" altLang="zh-CN" sz="2802" dirty="0">
                <a:latin typeface="Times New Roman" pitchFamily="18" charset="0"/>
                <a:cs typeface="Times New Roman" pitchFamily="18" charset="0"/>
              </a:rPr>
              <a:t> </a:t>
            </a:r>
            <a:r>
              <a:rPr lang="en-US" altLang="zh-CN" sz="2802" dirty="0">
                <a:solidFill>
                  <a:srgbClr val="000000"/>
                </a:solidFill>
                <a:latin typeface="Comic Sans MS" pitchFamily="18" charset="0"/>
                <a:cs typeface="Comic Sans MS" pitchFamily="18" charset="0"/>
              </a:rPr>
              <a:t>WHILE</a:t>
            </a:r>
          </a:p>
          <a:p>
            <a:pPr>
              <a:lnSpc>
                <a:spcPts val="4000"/>
              </a:lnSpc>
              <a:tabLst>
                <a:tab pos="342900" algn="l"/>
                <a:tab pos="457200" algn="l"/>
                <a:tab pos="28194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Comic Sans MS" pitchFamily="18" charset="0"/>
                <a:cs typeface="Comic Sans MS" pitchFamily="18" charset="0"/>
              </a:rPr>
              <a:t>IF...THEN...ELSE</a:t>
            </a:r>
            <a:r>
              <a:rPr lang="en-US" altLang="zh-CN" sz="2802" dirty="0">
                <a:solidFill>
                  <a:srgbClr val="000000"/>
                </a:solidFill>
                <a:latin typeface="SimHei" pitchFamily="18" charset="0"/>
                <a:cs typeface="SimHei" pitchFamily="18" charset="0"/>
              </a:rPr>
              <a:t>这样的条件判断结构</a:t>
            </a:r>
          </a:p>
          <a:p>
            <a:pPr>
              <a:lnSpc>
                <a:spcPts val="4800"/>
              </a:lnSpc>
              <a:tabLst>
                <a:tab pos="342900" algn="l"/>
                <a:tab pos="457200" algn="l"/>
                <a:tab pos="2819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Comic Sans MS" pitchFamily="18" charset="0"/>
                <a:cs typeface="Comic Sans MS" pitchFamily="18" charset="0"/>
              </a:rPr>
              <a:t>Bohm</a:t>
            </a:r>
            <a:r>
              <a:rPr lang="en-US" altLang="zh-CN" sz="3402" b="1" dirty="0">
                <a:solidFill>
                  <a:srgbClr val="000000"/>
                </a:solidFill>
                <a:latin typeface="å¾®è½¯éé»" pitchFamily="18" charset="0"/>
                <a:cs typeface="å¾®è½¯éé»" pitchFamily="18" charset="0"/>
              </a:rPr>
              <a:t>和</a:t>
            </a:r>
            <a:r>
              <a:rPr lang="en-US" altLang="zh-CN" sz="3402" b="1" dirty="0">
                <a:solidFill>
                  <a:srgbClr val="000000"/>
                </a:solidFill>
                <a:latin typeface="Comic Sans MS" pitchFamily="18" charset="0"/>
                <a:cs typeface="Comic Sans MS" pitchFamily="18" charset="0"/>
              </a:rPr>
              <a:t>Jacopini</a:t>
            </a:r>
            <a:r>
              <a:rPr lang="en-US" altLang="zh-CN" sz="3402" b="1" dirty="0">
                <a:solidFill>
                  <a:srgbClr val="000000"/>
                </a:solidFill>
                <a:latin typeface="å¾®è½¯éé»" pitchFamily="18" charset="0"/>
                <a:cs typeface="å¾®è½¯éé»" pitchFamily="18" charset="0"/>
              </a:rPr>
              <a:t>展示了这些结构在理</a:t>
            </a:r>
          </a:p>
          <a:p>
            <a:pPr>
              <a:lnSpc>
                <a:spcPts val="3900"/>
              </a:lnSpc>
              <a:tabLst>
                <a:tab pos="342900" algn="l"/>
                <a:tab pos="457200" algn="l"/>
                <a:tab pos="2819400" algn="l"/>
              </a:tabLst>
            </a:pPr>
            <a:r>
              <a:rPr lang="en-US" altLang="zh-CN" dirty="0"/>
              <a:t>	</a:t>
            </a:r>
            <a:r>
              <a:rPr lang="en-US" altLang="zh-CN" sz="3402" b="1" dirty="0" err="1">
                <a:solidFill>
                  <a:srgbClr val="000000"/>
                </a:solidFill>
                <a:latin typeface="å¾®è½¯éé»" pitchFamily="18" charset="0"/>
                <a:cs typeface="å¾®è½¯éé»" pitchFamily="18" charset="0"/>
              </a:rPr>
              <a:t>论上是可以证明</a:t>
            </a:r>
            <a:r>
              <a:rPr lang="en-US" altLang="zh-CN" sz="3402" b="1" dirty="0">
                <a:solidFill>
                  <a:srgbClr val="000000"/>
                </a:solidFill>
                <a:latin typeface="å¾®è½¯éé»" pitchFamily="18" charset="0"/>
                <a:cs typeface="å¾®è½¯éé»" pitchFamily="18" charset="0"/>
              </a:rPr>
              <a:t>(1960’s)</a:t>
            </a:r>
          </a:p>
        </p:txBody>
      </p:sp>
      <p:sp>
        <p:nvSpPr>
          <p:cNvPr id="45" name="灯片编号占位符 44">
            <a:extLst>
              <a:ext uri="{FF2B5EF4-FFF2-40B4-BE49-F238E27FC236}">
                <a16:creationId xmlns:a16="http://schemas.microsoft.com/office/drawing/2014/main" id="{DD6B40E3-6B76-C34E-8330-34B26226BD04}"/>
              </a:ext>
            </a:extLst>
          </p:cNvPr>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222500" y="292100"/>
            <a:ext cx="4686300" cy="584200"/>
          </a:xfrm>
          <a:prstGeom prst="rect">
            <a:avLst/>
          </a:prstGeom>
          <a:noFill/>
        </p:spPr>
      </p:pic>
      <p:sp>
        <p:nvSpPr>
          <p:cNvPr id="41" name="TextBox 1"/>
          <p:cNvSpPr txBox="1"/>
          <p:nvPr/>
        </p:nvSpPr>
        <p:spPr>
          <a:xfrm>
            <a:off x="469900" y="228600"/>
            <a:ext cx="7532511" cy="6384440"/>
          </a:xfrm>
          <a:prstGeom prst="rect">
            <a:avLst/>
          </a:prstGeom>
          <a:noFill/>
        </p:spPr>
        <p:txBody>
          <a:bodyPr wrap="none" lIns="0" tIns="0" rIns="0" rtlCol="0">
            <a:spAutoFit/>
          </a:bodyPr>
          <a:lstStyle/>
          <a:p>
            <a:pPr>
              <a:lnSpc>
                <a:spcPts val="5500"/>
              </a:lnSpc>
              <a:tabLst>
                <a:tab pos="457200" algn="l"/>
                <a:tab pos="736600" algn="l"/>
                <a:tab pos="1752600" algn="l"/>
                <a:tab pos="1841500" algn="l"/>
              </a:tabLst>
            </a:pPr>
            <a:r>
              <a:rPr lang="en-US" altLang="zh-CN" dirty="0"/>
              <a:t>			</a:t>
            </a:r>
            <a:r>
              <a:rPr lang="en-US" altLang="zh-CN" sz="4002" b="1" dirty="0">
                <a:solidFill>
                  <a:srgbClr val="3D00EA"/>
                </a:solidFill>
                <a:latin typeface="å¾®è½¯éé»" pitchFamily="18" charset="0"/>
                <a:cs typeface="å¾®è½¯éé»" pitchFamily="18" charset="0"/>
              </a:rPr>
              <a:t>面向对象开发方法</a:t>
            </a:r>
            <a:r>
              <a:rPr lang="en-US" altLang="zh-CN" sz="4002" b="1" dirty="0">
                <a:solidFill>
                  <a:srgbClr val="3D00EA"/>
                </a:solidFill>
                <a:latin typeface="Comic Sans MS" pitchFamily="18" charset="0"/>
                <a:cs typeface="Comic Sans MS" pitchFamily="18" charset="0"/>
              </a:rPr>
              <a:t>-1</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600"/>
              </a:lnSpc>
              <a:tabLst>
                <a:tab pos="457200" algn="l"/>
                <a:tab pos="736600" algn="l"/>
                <a:tab pos="1752600" algn="l"/>
                <a:tab pos="18415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面向对象编程的基本特征</a:t>
            </a:r>
          </a:p>
          <a:p>
            <a:pPr>
              <a:lnSpc>
                <a:spcPts val="4000"/>
              </a:lnSpc>
              <a:tabLst>
                <a:tab pos="457200" algn="l"/>
                <a:tab pos="736600" algn="l"/>
                <a:tab pos="1752600" algn="l"/>
                <a:tab pos="18415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强制的模块化和清晰的接口</a:t>
            </a:r>
          </a:p>
          <a:p>
            <a:pPr>
              <a:lnSpc>
                <a:spcPts val="4000"/>
              </a:lnSpc>
              <a:tabLst>
                <a:tab pos="457200" algn="l"/>
                <a:tab pos="736600" algn="l"/>
                <a:tab pos="1752600" algn="l"/>
                <a:tab pos="18415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强调继承、层次化类结构以及虚函数</a:t>
            </a:r>
          </a:p>
          <a:p>
            <a:pPr>
              <a:lnSpc>
                <a:spcPts val="4000"/>
              </a:lnSpc>
              <a:tabLst>
                <a:tab pos="457200" algn="l"/>
                <a:tab pos="736600" algn="l"/>
                <a:tab pos="1752600" algn="l"/>
                <a:tab pos="18415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强调封装</a:t>
            </a:r>
          </a:p>
          <a:p>
            <a:pPr>
              <a:lnSpc>
                <a:spcPts val="4200"/>
              </a:lnSpc>
              <a:tabLst>
                <a:tab pos="457200" algn="l"/>
                <a:tab pos="736600" algn="l"/>
                <a:tab pos="1752600" algn="l"/>
                <a:tab pos="18415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强调强抽象数据类型化：确保某种特定的数</a:t>
            </a:r>
          </a:p>
          <a:p>
            <a:pPr>
              <a:lnSpc>
                <a:spcPts val="2700"/>
              </a:lnSpc>
              <a:tabLst>
                <a:tab pos="457200" algn="l"/>
                <a:tab pos="736600" algn="l"/>
                <a:tab pos="1752600" algn="l"/>
                <a:tab pos="1841500" algn="l"/>
              </a:tabLst>
            </a:pPr>
            <a:r>
              <a:rPr lang="en-US" altLang="zh-CN" dirty="0"/>
              <a:t>		</a:t>
            </a:r>
            <a:r>
              <a:rPr lang="en-US" altLang="zh-CN" sz="2802" dirty="0">
                <a:solidFill>
                  <a:srgbClr val="000000"/>
                </a:solidFill>
                <a:latin typeface="SimHei" pitchFamily="18" charset="0"/>
                <a:cs typeface="SimHei" pitchFamily="18" charset="0"/>
              </a:rPr>
              <a:t>据类型只能由它自身的相应函数来操作</a:t>
            </a:r>
          </a:p>
          <a:p>
            <a:pPr>
              <a:lnSpc>
                <a:spcPts val="5600"/>
              </a:lnSpc>
              <a:tabLst>
                <a:tab pos="457200" algn="l"/>
                <a:tab pos="736600" algn="l"/>
                <a:tab pos="1752600" algn="l"/>
                <a:tab pos="18415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存在大量可用的类库，促进了复用</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800"/>
              </a:lnSpc>
              <a:tabLst>
                <a:tab pos="457200" algn="l"/>
                <a:tab pos="736600" algn="l"/>
                <a:tab pos="1752600" algn="l"/>
                <a:tab pos="18415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3" name="灯片编号占位符 42">
            <a:extLst>
              <a:ext uri="{FF2B5EF4-FFF2-40B4-BE49-F238E27FC236}">
                <a16:creationId xmlns:a16="http://schemas.microsoft.com/office/drawing/2014/main" id="{00F8E8A6-8DA2-BC4E-9E7C-F22E8165B6E1}"/>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222500" y="292100"/>
            <a:ext cx="47371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658100" cy="5334000"/>
          </a:xfrm>
          <a:prstGeom prst="rect">
            <a:avLst/>
          </a:prstGeom>
          <a:noFill/>
        </p:spPr>
        <p:txBody>
          <a:bodyPr wrap="none" lIns="0" tIns="0" rIns="0" rtlCol="0">
            <a:spAutoFit/>
          </a:bodyPr>
          <a:lstStyle/>
          <a:p>
            <a:pPr>
              <a:lnSpc>
                <a:spcPts val="5500"/>
              </a:lnSpc>
              <a:tabLst>
                <a:tab pos="342900" algn="l"/>
                <a:tab pos="1752600" algn="l"/>
              </a:tabLst>
            </a:pPr>
            <a:r>
              <a:rPr lang="en-US" altLang="zh-CN" dirty="0"/>
              <a:t>		</a:t>
            </a:r>
            <a:r>
              <a:rPr lang="en-US" altLang="zh-CN" sz="4002" b="1" dirty="0">
                <a:solidFill>
                  <a:srgbClr val="3D00EA"/>
                </a:solidFill>
                <a:latin typeface="å¾®è½¯éé»" pitchFamily="18" charset="0"/>
                <a:cs typeface="å¾®è½¯éé»" pitchFamily="18" charset="0"/>
              </a:rPr>
              <a:t>面向对象开发方法</a:t>
            </a:r>
            <a:r>
              <a:rPr lang="en-US" altLang="zh-CN" sz="4002" b="1" dirty="0">
                <a:solidFill>
                  <a:srgbClr val="3D00EA"/>
                </a:solidFill>
                <a:latin typeface="Comic Sans MS" pitchFamily="18" charset="0"/>
                <a:cs typeface="Comic Sans MS" pitchFamily="18" charset="0"/>
              </a:rPr>
              <a:t>-2</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600"/>
              </a:lnSpc>
              <a:tabLst>
                <a:tab pos="342900" algn="l"/>
                <a:tab pos="17526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在编程语言方面十分成功，但作为开</a:t>
            </a:r>
          </a:p>
          <a:p>
            <a:pPr>
              <a:lnSpc>
                <a:spcPts val="4100"/>
              </a:lnSpc>
              <a:tabLst>
                <a:tab pos="342900" algn="l"/>
                <a:tab pos="1752600" algn="l"/>
              </a:tabLst>
            </a:pPr>
            <a:r>
              <a:rPr lang="en-US" altLang="zh-CN" dirty="0"/>
              <a:t>	</a:t>
            </a:r>
            <a:r>
              <a:rPr lang="en-US" altLang="zh-CN" sz="3600" b="1" dirty="0">
                <a:solidFill>
                  <a:srgbClr val="000000"/>
                </a:solidFill>
                <a:latin typeface="å¾®è½¯éé»" pitchFamily="18" charset="0"/>
                <a:cs typeface="å¾®è½¯éé»" pitchFamily="18" charset="0"/>
              </a:rPr>
              <a:t>发方法却发展缓慢</a:t>
            </a:r>
          </a:p>
          <a:p>
            <a:pPr>
              <a:lnSpc>
                <a:spcPts val="5200"/>
              </a:lnSpc>
              <a:tabLst>
                <a:tab pos="342900" algn="l"/>
                <a:tab pos="17526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David</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Parnas</a:t>
            </a:r>
          </a:p>
          <a:p>
            <a:pPr>
              <a:lnSpc>
                <a:spcPts val="2600"/>
              </a:lnSpc>
              <a:tabLst>
                <a:tab pos="342900" algn="l"/>
                <a:tab pos="1752600" algn="l"/>
              </a:tabLst>
            </a:pPr>
            <a:r>
              <a:rPr lang="en-US" altLang="zh-CN" dirty="0"/>
              <a:t>	</a:t>
            </a:r>
            <a:r>
              <a:rPr lang="en-US" altLang="zh-CN" sz="2327" b="1" dirty="0">
                <a:solidFill>
                  <a:srgbClr val="000000"/>
                </a:solidFill>
                <a:latin typeface="å¾®è½¯éé»" pitchFamily="18" charset="0"/>
                <a:cs typeface="å¾®è½¯éé»" pitchFamily="18" charset="0"/>
              </a:rPr>
              <a:t>答案很简单。因为</a:t>
            </a:r>
            <a:r>
              <a:rPr lang="en-US" altLang="zh-CN" sz="2327" b="1" dirty="0">
                <a:solidFill>
                  <a:srgbClr val="000000"/>
                </a:solidFill>
                <a:latin typeface="Comic Sans MS" pitchFamily="18" charset="0"/>
                <a:cs typeface="Comic Sans MS" pitchFamily="18" charset="0"/>
              </a:rPr>
              <a:t>OO</a:t>
            </a:r>
            <a:r>
              <a:rPr lang="en-US" altLang="zh-CN" sz="2327" b="1" dirty="0">
                <a:solidFill>
                  <a:srgbClr val="000000"/>
                </a:solidFill>
                <a:latin typeface="å¾®è½¯éé»" pitchFamily="18" charset="0"/>
                <a:cs typeface="å¾®è½¯éé»" pitchFamily="18" charset="0"/>
              </a:rPr>
              <a:t>和各种复杂语言的联系已经很紧密。</a:t>
            </a:r>
          </a:p>
          <a:p>
            <a:pPr>
              <a:lnSpc>
                <a:spcPts val="2600"/>
              </a:lnSpc>
              <a:tabLst>
                <a:tab pos="342900" algn="l"/>
                <a:tab pos="1752600" algn="l"/>
              </a:tabLst>
            </a:pPr>
            <a:r>
              <a:rPr lang="en-US" altLang="zh-CN" dirty="0"/>
              <a:t>	</a:t>
            </a:r>
            <a:r>
              <a:rPr lang="en-US" altLang="zh-CN" sz="2327" b="1" dirty="0">
                <a:solidFill>
                  <a:srgbClr val="000000"/>
                </a:solidFill>
                <a:latin typeface="å¾®è½¯éé»" pitchFamily="18" charset="0"/>
                <a:cs typeface="å¾®è½¯éé»" pitchFamily="18" charset="0"/>
              </a:rPr>
              <a:t>人们并没有被告诉</a:t>
            </a:r>
            <a:r>
              <a:rPr lang="en-US" altLang="zh-CN" sz="2327" b="1" dirty="0">
                <a:solidFill>
                  <a:srgbClr val="000000"/>
                </a:solidFill>
                <a:latin typeface="Comic Sans MS" pitchFamily="18" charset="0"/>
                <a:cs typeface="Comic Sans MS" pitchFamily="18" charset="0"/>
              </a:rPr>
              <a:t>O-O</a:t>
            </a:r>
            <a:r>
              <a:rPr lang="en-US" altLang="zh-CN" sz="2327" b="1" dirty="0">
                <a:solidFill>
                  <a:srgbClr val="000000"/>
                </a:solidFill>
                <a:latin typeface="å¾®è½¯éé»" pitchFamily="18" charset="0"/>
                <a:cs typeface="å¾®è½¯éé»" pitchFamily="18" charset="0"/>
              </a:rPr>
              <a:t>是一种设计的方法，并向他们讲授设</a:t>
            </a:r>
          </a:p>
          <a:p>
            <a:pPr>
              <a:lnSpc>
                <a:spcPts val="2600"/>
              </a:lnSpc>
              <a:tabLst>
                <a:tab pos="342900" algn="l"/>
                <a:tab pos="1752600" algn="l"/>
              </a:tabLst>
            </a:pPr>
            <a:r>
              <a:rPr lang="en-US" altLang="zh-CN" dirty="0"/>
              <a:t>	</a:t>
            </a:r>
            <a:r>
              <a:rPr lang="en-US" altLang="zh-CN" sz="2327" b="1" dirty="0">
                <a:solidFill>
                  <a:srgbClr val="000000"/>
                </a:solidFill>
                <a:latin typeface="å¾®è½¯éé»" pitchFamily="18" charset="0"/>
                <a:cs typeface="å¾®è½¯éé»" pitchFamily="18" charset="0"/>
              </a:rPr>
              <a:t>计方法和原理，大家只是被告知</a:t>
            </a:r>
            <a:r>
              <a:rPr lang="en-US" altLang="zh-CN" sz="2327" b="1" dirty="0">
                <a:solidFill>
                  <a:srgbClr val="000000"/>
                </a:solidFill>
                <a:latin typeface="Comic Sans MS" pitchFamily="18" charset="0"/>
                <a:cs typeface="Comic Sans MS" pitchFamily="18" charset="0"/>
              </a:rPr>
              <a:t>OO</a:t>
            </a:r>
            <a:r>
              <a:rPr lang="en-US" altLang="zh-CN" sz="2327" b="1" dirty="0">
                <a:solidFill>
                  <a:srgbClr val="000000"/>
                </a:solidFill>
                <a:latin typeface="å¾®è½¯éé»" pitchFamily="18" charset="0"/>
                <a:cs typeface="å¾®è½¯éé»" pitchFamily="18" charset="0"/>
              </a:rPr>
              <a:t>是一种特殊工具。而我</a:t>
            </a:r>
          </a:p>
          <a:p>
            <a:pPr>
              <a:lnSpc>
                <a:spcPts val="2500"/>
              </a:lnSpc>
              <a:tabLst>
                <a:tab pos="342900" algn="l"/>
                <a:tab pos="1752600" algn="l"/>
              </a:tabLst>
            </a:pPr>
            <a:r>
              <a:rPr lang="en-US" altLang="zh-CN" dirty="0"/>
              <a:t>	</a:t>
            </a:r>
            <a:r>
              <a:rPr lang="en-US" altLang="zh-CN" sz="2327" b="1" dirty="0">
                <a:solidFill>
                  <a:srgbClr val="000000"/>
                </a:solidFill>
                <a:latin typeface="å¾®è½¯éé»" pitchFamily="18" charset="0"/>
                <a:cs typeface="å¾®è½¯éé»" pitchFamily="18" charset="0"/>
              </a:rPr>
              <a:t>们可以用任何工具写出优质或低劣的代码。除非我们给人们</a:t>
            </a:r>
          </a:p>
          <a:p>
            <a:pPr>
              <a:lnSpc>
                <a:spcPts val="2600"/>
              </a:lnSpc>
              <a:tabLst>
                <a:tab pos="342900" algn="l"/>
                <a:tab pos="1752600" algn="l"/>
              </a:tabLst>
            </a:pPr>
            <a:r>
              <a:rPr lang="en-US" altLang="zh-CN" dirty="0"/>
              <a:t>	</a:t>
            </a:r>
            <a:r>
              <a:rPr lang="en-US" altLang="zh-CN" sz="2327" b="1" dirty="0">
                <a:solidFill>
                  <a:srgbClr val="000000"/>
                </a:solidFill>
                <a:latin typeface="å¾®è½¯éé»" pitchFamily="18" charset="0"/>
                <a:cs typeface="å¾®è½¯éé»" pitchFamily="18" charset="0"/>
              </a:rPr>
              <a:t>讲解如何设计，否则语言所起的作用非常小。结果是人们使</a:t>
            </a:r>
          </a:p>
          <a:p>
            <a:pPr>
              <a:lnSpc>
                <a:spcPts val="2600"/>
              </a:lnSpc>
              <a:tabLst>
                <a:tab pos="342900" algn="l"/>
                <a:tab pos="1752600" algn="l"/>
              </a:tabLst>
            </a:pPr>
            <a:r>
              <a:rPr lang="en-US" altLang="zh-CN" dirty="0"/>
              <a:t>	</a:t>
            </a:r>
            <a:r>
              <a:rPr lang="en-US" altLang="zh-CN" sz="2327" b="1" dirty="0">
                <a:solidFill>
                  <a:srgbClr val="000000"/>
                </a:solidFill>
                <a:latin typeface="å¾®è½¯éé»" pitchFamily="18" charset="0"/>
                <a:cs typeface="å¾®è½¯éé»" pitchFamily="18" charset="0"/>
              </a:rPr>
              <a:t>用这种语言做出不好的设计，没有从中获得什么价值。而一</a:t>
            </a:r>
          </a:p>
          <a:p>
            <a:pPr>
              <a:lnSpc>
                <a:spcPts val="2600"/>
              </a:lnSpc>
              <a:tabLst>
                <a:tab pos="342900" algn="l"/>
                <a:tab pos="1752600" algn="l"/>
              </a:tabLst>
            </a:pPr>
            <a:r>
              <a:rPr lang="en-US" altLang="zh-CN" dirty="0"/>
              <a:t>	</a:t>
            </a:r>
            <a:r>
              <a:rPr lang="en-US" altLang="zh-CN" sz="2327" b="1" dirty="0">
                <a:solidFill>
                  <a:srgbClr val="000000"/>
                </a:solidFill>
                <a:latin typeface="å¾®è½¯éé»" pitchFamily="18" charset="0"/>
                <a:cs typeface="å¾®è½¯éé»" pitchFamily="18" charset="0"/>
              </a:rPr>
              <a:t>旦获得的价值少，它就不会流行。</a:t>
            </a:r>
          </a:p>
        </p:txBody>
      </p:sp>
      <p:sp>
        <p:nvSpPr>
          <p:cNvPr id="43" name="灯片编号占位符 42">
            <a:extLst>
              <a:ext uri="{FF2B5EF4-FFF2-40B4-BE49-F238E27FC236}">
                <a16:creationId xmlns:a16="http://schemas.microsoft.com/office/drawing/2014/main" id="{9D04921C-BA03-1643-869A-75B58066FCB3}"/>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955800" y="292100"/>
            <a:ext cx="52197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721600" cy="5664200"/>
          </a:xfrm>
          <a:prstGeom prst="rect">
            <a:avLst/>
          </a:prstGeom>
          <a:noFill/>
        </p:spPr>
        <p:txBody>
          <a:bodyPr wrap="none" lIns="0" tIns="0" rIns="0" rtlCol="0">
            <a:spAutoFit/>
          </a:bodyPr>
          <a:lstStyle/>
          <a:p>
            <a:pPr>
              <a:lnSpc>
                <a:spcPts val="5500"/>
              </a:lnSpc>
              <a:tabLst>
                <a:tab pos="342900" algn="l"/>
                <a:tab pos="457200" algn="l"/>
                <a:tab pos="736600" algn="l"/>
                <a:tab pos="1498600" algn="l"/>
              </a:tabLst>
            </a:pPr>
            <a:r>
              <a:rPr lang="en-US" altLang="zh-CN" dirty="0"/>
              <a:t>				</a:t>
            </a:r>
            <a:r>
              <a:rPr lang="en-US" altLang="zh-CN" sz="4002" b="1" dirty="0">
                <a:solidFill>
                  <a:srgbClr val="3D00EA"/>
                </a:solidFill>
                <a:latin typeface="å¾®è½¯éé»" pitchFamily="18" charset="0"/>
                <a:cs typeface="å¾®è½¯éé»" pitchFamily="18" charset="0"/>
              </a:rPr>
              <a:t>软件复用与构件技术</a:t>
            </a:r>
            <a:r>
              <a:rPr lang="en-US" altLang="zh-CN" sz="4002" b="1" dirty="0">
                <a:solidFill>
                  <a:srgbClr val="3D00EA"/>
                </a:solidFill>
                <a:latin typeface="Comic Sans MS" pitchFamily="18" charset="0"/>
                <a:cs typeface="Comic Sans MS" pitchFamily="18" charset="0"/>
              </a:rPr>
              <a:t>-1</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100"/>
              </a:lnSpc>
              <a:tabLst>
                <a:tab pos="342900" algn="l"/>
                <a:tab pos="457200" algn="l"/>
                <a:tab pos="736600" algn="l"/>
                <a:tab pos="14986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Brooks</a:t>
            </a:r>
            <a:r>
              <a:rPr lang="en-US" altLang="zh-CN" sz="3198" b="1" dirty="0">
                <a:solidFill>
                  <a:srgbClr val="000000"/>
                </a:solidFill>
                <a:latin typeface="å¾®è½¯éé»" pitchFamily="18" charset="0"/>
                <a:cs typeface="å¾®è½¯éé»" pitchFamily="18" charset="0"/>
              </a:rPr>
              <a:t>：解决软件构建根本困难的最佳方</a:t>
            </a:r>
          </a:p>
          <a:p>
            <a:pPr>
              <a:lnSpc>
                <a:spcPts val="3800"/>
              </a:lnSpc>
              <a:tabLst>
                <a:tab pos="342900" algn="l"/>
                <a:tab pos="457200" algn="l"/>
                <a:tab pos="736600" algn="l"/>
                <a:tab pos="1498600" algn="l"/>
              </a:tabLst>
            </a:pPr>
            <a:r>
              <a:rPr lang="en-US" altLang="zh-CN" dirty="0"/>
              <a:t>	</a:t>
            </a:r>
            <a:r>
              <a:rPr lang="en-US" altLang="zh-CN" sz="3198" b="1" dirty="0">
                <a:solidFill>
                  <a:srgbClr val="000000"/>
                </a:solidFill>
                <a:latin typeface="å¾®è½¯éé»" pitchFamily="18" charset="0"/>
                <a:cs typeface="å¾®è½¯éé»" pitchFamily="18" charset="0"/>
              </a:rPr>
              <a:t>法是不进行任何开发</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复用</a:t>
            </a:r>
            <a:r>
              <a:rPr lang="en-US" altLang="zh-CN" sz="3198" b="1" dirty="0">
                <a:solidFill>
                  <a:srgbClr val="000000"/>
                </a:solidFill>
                <a:latin typeface="Comic Sans MS" pitchFamily="18" charset="0"/>
                <a:cs typeface="Comic Sans MS" pitchFamily="18" charset="0"/>
              </a:rPr>
              <a:t>)</a:t>
            </a:r>
          </a:p>
          <a:p>
            <a:pPr>
              <a:lnSpc>
                <a:spcPts val="3400"/>
              </a:lnSpc>
              <a:tabLst>
                <a:tab pos="342900" algn="l"/>
                <a:tab pos="457200" algn="l"/>
                <a:tab pos="736600" algn="l"/>
                <a:tab pos="1498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第三方软件包</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商业、开源</a:t>
            </a:r>
            <a:r>
              <a:rPr lang="en-US" altLang="zh-CN" sz="2400" dirty="0">
                <a:solidFill>
                  <a:srgbClr val="000000"/>
                </a:solidFill>
                <a:latin typeface="Comic Sans MS" pitchFamily="18" charset="0"/>
                <a:cs typeface="Comic Sans MS" pitchFamily="18" charset="0"/>
              </a:rPr>
              <a:t>)</a:t>
            </a:r>
          </a:p>
          <a:p>
            <a:pPr>
              <a:lnSpc>
                <a:spcPts val="3600"/>
              </a:lnSpc>
              <a:tabLst>
                <a:tab pos="342900" algn="l"/>
                <a:tab pos="457200" algn="l"/>
                <a:tab pos="736600" algn="l"/>
                <a:tab pos="1498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程序复用：类的容易重用和通过继承方便地定制是</a:t>
            </a:r>
          </a:p>
          <a:p>
            <a:pPr>
              <a:lnSpc>
                <a:spcPts val="2300"/>
              </a:lnSpc>
              <a:tabLst>
                <a:tab pos="342900" algn="l"/>
                <a:tab pos="457200" algn="l"/>
                <a:tab pos="736600" algn="l"/>
                <a:tab pos="1498600" algn="l"/>
              </a:tabLst>
            </a:pPr>
            <a:r>
              <a:rPr lang="en-US" altLang="zh-CN" dirty="0"/>
              <a:t>			</a:t>
            </a:r>
            <a:r>
              <a:rPr lang="en-US" altLang="zh-CN" sz="2400" dirty="0">
                <a:solidFill>
                  <a:srgbClr val="000000"/>
                </a:solidFill>
                <a:latin typeface="SimHei" pitchFamily="18" charset="0"/>
                <a:cs typeface="SimHei" pitchFamily="18" charset="0"/>
              </a:rPr>
              <a:t>面向对象技术最吸引人的地方</a:t>
            </a:r>
          </a:p>
          <a:p>
            <a:pPr>
              <a:lnSpc>
                <a:spcPts val="4900"/>
              </a:lnSpc>
              <a:tabLst>
                <a:tab pos="342900" algn="l"/>
                <a:tab pos="457200" algn="l"/>
                <a:tab pos="736600" algn="l"/>
                <a:tab pos="14986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Parnas</a:t>
            </a:r>
            <a:r>
              <a:rPr lang="en-US" altLang="zh-CN" sz="3198" b="1" dirty="0">
                <a:solidFill>
                  <a:srgbClr val="000000"/>
                </a:solidFill>
                <a:latin typeface="å¾®è½¯éé»" pitchFamily="18" charset="0"/>
                <a:cs typeface="å¾®è½¯éé»" pitchFamily="18" charset="0"/>
              </a:rPr>
              <a:t>：复用是一件说起来容易，做起来</a:t>
            </a:r>
          </a:p>
          <a:p>
            <a:pPr>
              <a:lnSpc>
                <a:spcPts val="3700"/>
              </a:lnSpc>
              <a:tabLst>
                <a:tab pos="342900" algn="l"/>
                <a:tab pos="457200" algn="l"/>
                <a:tab pos="736600" algn="l"/>
                <a:tab pos="1498600" algn="l"/>
              </a:tabLst>
            </a:pPr>
            <a:r>
              <a:rPr lang="en-US" altLang="zh-CN" dirty="0"/>
              <a:t>	</a:t>
            </a:r>
            <a:r>
              <a:rPr lang="en-US" altLang="zh-CN" sz="3198" b="1" dirty="0">
                <a:solidFill>
                  <a:srgbClr val="000000"/>
                </a:solidFill>
                <a:latin typeface="å¾®è½¯éé»" pitchFamily="18" charset="0"/>
                <a:cs typeface="å¾®è½¯éé»" pitchFamily="18" charset="0"/>
              </a:rPr>
              <a:t>难的事情</a:t>
            </a:r>
          </a:p>
          <a:p>
            <a:pPr>
              <a:lnSpc>
                <a:spcPts val="3700"/>
              </a:lnSpc>
              <a:tabLst>
                <a:tab pos="342900" algn="l"/>
                <a:tab pos="457200" algn="l"/>
                <a:tab pos="736600" algn="l"/>
                <a:tab pos="1498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它同时需要良好的设计和文档。即使我们看到了并</a:t>
            </a:r>
          </a:p>
          <a:p>
            <a:pPr>
              <a:lnSpc>
                <a:spcPts val="2500"/>
              </a:lnSpc>
              <a:tabLst>
                <a:tab pos="342900" algn="l"/>
                <a:tab pos="457200" algn="l"/>
                <a:tab pos="736600" algn="l"/>
                <a:tab pos="1498600" algn="l"/>
              </a:tabLst>
            </a:pPr>
            <a:r>
              <a:rPr lang="en-US" altLang="zh-CN" dirty="0"/>
              <a:t>			</a:t>
            </a:r>
            <a:r>
              <a:rPr lang="en-US" altLang="zh-CN" sz="2400" dirty="0">
                <a:solidFill>
                  <a:srgbClr val="000000"/>
                </a:solidFill>
                <a:latin typeface="SimHei" pitchFamily="18" charset="0"/>
                <a:cs typeface="SimHei" pitchFamily="18" charset="0"/>
              </a:rPr>
              <a:t>不十分常见的优秀设计，但如果没有好的文档，我</a:t>
            </a:r>
          </a:p>
          <a:p>
            <a:pPr>
              <a:lnSpc>
                <a:spcPts val="2700"/>
              </a:lnSpc>
              <a:tabLst>
                <a:tab pos="342900" algn="l"/>
                <a:tab pos="457200" algn="l"/>
                <a:tab pos="736600" algn="l"/>
                <a:tab pos="1498600" algn="l"/>
              </a:tabLst>
            </a:pPr>
            <a:r>
              <a:rPr lang="en-US" altLang="zh-CN" dirty="0"/>
              <a:t>			</a:t>
            </a:r>
            <a:r>
              <a:rPr lang="en-US" altLang="zh-CN" sz="2400" dirty="0">
                <a:solidFill>
                  <a:srgbClr val="000000"/>
                </a:solidFill>
                <a:latin typeface="SimHei" pitchFamily="18" charset="0"/>
                <a:cs typeface="SimHei" pitchFamily="18" charset="0"/>
              </a:rPr>
              <a:t>们也不会看到能重用的构件。</a:t>
            </a:r>
          </a:p>
        </p:txBody>
      </p:sp>
      <p:sp>
        <p:nvSpPr>
          <p:cNvPr id="44" name="灯片编号占位符 43">
            <a:extLst>
              <a:ext uri="{FF2B5EF4-FFF2-40B4-BE49-F238E27FC236}">
                <a16:creationId xmlns:a16="http://schemas.microsoft.com/office/drawing/2014/main" id="{D6302D29-88A9-0546-8C25-08DB444B51CF}"/>
              </a:ext>
            </a:extLst>
          </p:cNvPr>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955800" y="292100"/>
            <a:ext cx="52578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594600" cy="3530600"/>
          </a:xfrm>
          <a:prstGeom prst="rect">
            <a:avLst/>
          </a:prstGeom>
          <a:noFill/>
        </p:spPr>
        <p:txBody>
          <a:bodyPr wrap="none" lIns="0" tIns="0" rIns="0" rtlCol="0">
            <a:spAutoFit/>
          </a:bodyPr>
          <a:lstStyle/>
          <a:p>
            <a:pPr>
              <a:lnSpc>
                <a:spcPts val="5500"/>
              </a:lnSpc>
              <a:tabLst>
                <a:tab pos="457200" algn="l"/>
                <a:tab pos="736600" algn="l"/>
                <a:tab pos="1498600" algn="l"/>
              </a:tabLst>
            </a:pPr>
            <a:r>
              <a:rPr lang="en-US" altLang="zh-CN" dirty="0"/>
              <a:t>			</a:t>
            </a:r>
            <a:r>
              <a:rPr lang="en-US" altLang="zh-CN" sz="4002" b="1" dirty="0">
                <a:solidFill>
                  <a:srgbClr val="3D00EA"/>
                </a:solidFill>
                <a:latin typeface="å¾®è½¯éé»" pitchFamily="18" charset="0"/>
                <a:cs typeface="å¾®è½¯éé»" pitchFamily="18" charset="0"/>
              </a:rPr>
              <a:t>软件复用与构件技术</a:t>
            </a:r>
            <a:r>
              <a:rPr lang="en-US" altLang="zh-CN" sz="4002" b="1" dirty="0">
                <a:solidFill>
                  <a:srgbClr val="3D00EA"/>
                </a:solidFill>
                <a:latin typeface="Comic Sans MS" pitchFamily="18" charset="0"/>
                <a:cs typeface="Comic Sans MS" pitchFamily="18" charset="0"/>
              </a:rPr>
              <a:t>-2</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800"/>
              </a:lnSpc>
              <a:tabLst>
                <a:tab pos="457200" algn="l"/>
                <a:tab pos="736600" algn="l"/>
                <a:tab pos="14986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软件构件</a:t>
            </a:r>
          </a:p>
          <a:p>
            <a:pPr>
              <a:lnSpc>
                <a:spcPts val="2900"/>
              </a:lnSpc>
              <a:tabLst>
                <a:tab pos="457200" algn="l"/>
                <a:tab pos="736600" algn="l"/>
                <a:tab pos="1498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计算机百科全书的定义：软件构件是软件系统中具有</a:t>
            </a:r>
            <a:r>
              <a:rPr lang="en-US" altLang="zh-CN" sz="1998" dirty="0">
                <a:solidFill>
                  <a:srgbClr val="FF0000"/>
                </a:solidFill>
                <a:latin typeface="SimHei" pitchFamily="18" charset="0"/>
                <a:cs typeface="SimHei" pitchFamily="18" charset="0"/>
              </a:rPr>
              <a:t>相对独立</a:t>
            </a:r>
          </a:p>
          <a:p>
            <a:pPr>
              <a:lnSpc>
                <a:spcPts val="2000"/>
              </a:lnSpc>
              <a:tabLst>
                <a:tab pos="457200" algn="l"/>
                <a:tab pos="736600" algn="l"/>
                <a:tab pos="1498600" algn="l"/>
              </a:tabLst>
            </a:pPr>
            <a:r>
              <a:rPr lang="en-US" altLang="zh-CN" dirty="0"/>
              <a:t>		</a:t>
            </a:r>
            <a:r>
              <a:rPr lang="en-US" altLang="zh-CN" sz="1998" dirty="0">
                <a:solidFill>
                  <a:srgbClr val="FF0000"/>
                </a:solidFill>
                <a:latin typeface="SimHei" pitchFamily="18" charset="0"/>
                <a:cs typeface="SimHei" pitchFamily="18" charset="0"/>
              </a:rPr>
              <a:t>功能</a:t>
            </a:r>
            <a:r>
              <a:rPr lang="en-US" altLang="zh-CN" sz="1998" dirty="0">
                <a:solidFill>
                  <a:srgbClr val="000000"/>
                </a:solidFill>
                <a:latin typeface="SimHei" pitchFamily="18" charset="0"/>
                <a:cs typeface="SimHei" pitchFamily="18" charset="0"/>
              </a:rPr>
              <a:t>，</a:t>
            </a:r>
            <a:r>
              <a:rPr lang="en-US" altLang="zh-CN" sz="1998" dirty="0">
                <a:solidFill>
                  <a:srgbClr val="FF0000"/>
                </a:solidFill>
                <a:latin typeface="SimHei" pitchFamily="18" charset="0"/>
                <a:cs typeface="SimHei" pitchFamily="18" charset="0"/>
              </a:rPr>
              <a:t>可以明确标识</a:t>
            </a:r>
            <a:r>
              <a:rPr lang="en-US" altLang="zh-CN" sz="1998" dirty="0">
                <a:solidFill>
                  <a:srgbClr val="000000"/>
                </a:solidFill>
                <a:latin typeface="SimHei" pitchFamily="18" charset="0"/>
                <a:cs typeface="SimHei" pitchFamily="18" charset="0"/>
              </a:rPr>
              <a:t>，</a:t>
            </a:r>
            <a:r>
              <a:rPr lang="en-US" altLang="zh-CN" sz="1998" dirty="0">
                <a:solidFill>
                  <a:srgbClr val="FF0000"/>
                </a:solidFill>
                <a:latin typeface="SimHei" pitchFamily="18" charset="0"/>
                <a:cs typeface="SimHei" pitchFamily="18" charset="0"/>
              </a:rPr>
              <a:t>接口由规约指定</a:t>
            </a:r>
            <a:r>
              <a:rPr lang="en-US" altLang="zh-CN" sz="1998" dirty="0">
                <a:solidFill>
                  <a:srgbClr val="000000"/>
                </a:solidFill>
                <a:latin typeface="SimHei" pitchFamily="18" charset="0"/>
                <a:cs typeface="SimHei" pitchFamily="18" charset="0"/>
              </a:rPr>
              <a:t>，</a:t>
            </a:r>
            <a:r>
              <a:rPr lang="en-US" altLang="zh-CN" sz="1998" dirty="0">
                <a:solidFill>
                  <a:srgbClr val="FF0000"/>
                </a:solidFill>
                <a:latin typeface="SimHei" pitchFamily="18" charset="0"/>
                <a:cs typeface="SimHei" pitchFamily="18" charset="0"/>
              </a:rPr>
              <a:t>与语境有明显依赖关</a:t>
            </a:r>
          </a:p>
          <a:p>
            <a:pPr>
              <a:lnSpc>
                <a:spcPts val="2300"/>
              </a:lnSpc>
              <a:tabLst>
                <a:tab pos="457200" algn="l"/>
                <a:tab pos="736600" algn="l"/>
                <a:tab pos="1498600" algn="l"/>
              </a:tabLst>
            </a:pPr>
            <a:r>
              <a:rPr lang="en-US" altLang="zh-CN" dirty="0"/>
              <a:t>		</a:t>
            </a:r>
            <a:r>
              <a:rPr lang="en-US" altLang="zh-CN" sz="1998" dirty="0">
                <a:solidFill>
                  <a:srgbClr val="FF0000"/>
                </a:solidFill>
                <a:latin typeface="SimHei" pitchFamily="18" charset="0"/>
                <a:cs typeface="SimHei" pitchFamily="18" charset="0"/>
              </a:rPr>
              <a:t>系</a:t>
            </a:r>
            <a:r>
              <a:rPr lang="en-US" altLang="zh-CN" sz="1998" dirty="0">
                <a:solidFill>
                  <a:srgbClr val="000000"/>
                </a:solidFill>
                <a:latin typeface="SimHei" pitchFamily="18" charset="0"/>
                <a:cs typeface="SimHei" pitchFamily="18" charset="0"/>
              </a:rPr>
              <a:t>，</a:t>
            </a:r>
            <a:r>
              <a:rPr lang="en-US" altLang="zh-CN" sz="1998" dirty="0">
                <a:solidFill>
                  <a:srgbClr val="FF0000"/>
                </a:solidFill>
                <a:latin typeface="SimHei" pitchFamily="18" charset="0"/>
                <a:cs typeface="SimHei" pitchFamily="18" charset="0"/>
              </a:rPr>
              <a:t>可独立部署，且多由第三方提供</a:t>
            </a:r>
            <a:r>
              <a:rPr lang="en-US" altLang="zh-CN" sz="1998" dirty="0">
                <a:solidFill>
                  <a:srgbClr val="000000"/>
                </a:solidFill>
                <a:latin typeface="SimHei" pitchFamily="18" charset="0"/>
                <a:cs typeface="SimHei" pitchFamily="18" charset="0"/>
              </a:rPr>
              <a:t>的</a:t>
            </a:r>
            <a:r>
              <a:rPr lang="en-US" altLang="zh-CN" sz="1998" dirty="0">
                <a:solidFill>
                  <a:srgbClr val="FF0000"/>
                </a:solidFill>
                <a:latin typeface="SimHei" pitchFamily="18" charset="0"/>
                <a:cs typeface="SimHei" pitchFamily="18" charset="0"/>
              </a:rPr>
              <a:t>可组装</a:t>
            </a:r>
            <a:r>
              <a:rPr lang="en-US" altLang="zh-CN" sz="1998" dirty="0">
                <a:solidFill>
                  <a:srgbClr val="000000"/>
                </a:solidFill>
                <a:latin typeface="SimHei" pitchFamily="18" charset="0"/>
                <a:cs typeface="SimHei" pitchFamily="18" charset="0"/>
              </a:rPr>
              <a:t>软件实体。软件</a:t>
            </a:r>
          </a:p>
          <a:p>
            <a:pPr>
              <a:lnSpc>
                <a:spcPts val="2200"/>
              </a:lnSpc>
              <a:tabLst>
                <a:tab pos="457200" algn="l"/>
                <a:tab pos="736600" algn="l"/>
                <a:tab pos="1498600" algn="l"/>
              </a:tabLst>
            </a:pPr>
            <a:r>
              <a:rPr lang="en-US" altLang="zh-CN" dirty="0"/>
              <a:t>		</a:t>
            </a:r>
            <a:r>
              <a:rPr lang="en-US" altLang="zh-CN" sz="1998" dirty="0">
                <a:solidFill>
                  <a:srgbClr val="000000"/>
                </a:solidFill>
                <a:latin typeface="SimHei" pitchFamily="18" charset="0"/>
                <a:cs typeface="SimHei" pitchFamily="18" charset="0"/>
              </a:rPr>
              <a:t>构件须承载有用的功能，并</a:t>
            </a:r>
            <a:r>
              <a:rPr lang="en-US" altLang="zh-CN" sz="1998" dirty="0">
                <a:solidFill>
                  <a:srgbClr val="FF0000"/>
                </a:solidFill>
                <a:latin typeface="SimHei" pitchFamily="18" charset="0"/>
                <a:cs typeface="SimHei" pitchFamily="18" charset="0"/>
              </a:rPr>
              <a:t>遵循某种构件模型</a:t>
            </a:r>
            <a:r>
              <a:rPr lang="en-US" altLang="zh-CN" sz="1998" dirty="0">
                <a:solidFill>
                  <a:srgbClr val="000000"/>
                </a:solidFill>
                <a:latin typeface="SimHei" pitchFamily="18" charset="0"/>
                <a:cs typeface="SimHei" pitchFamily="18" charset="0"/>
              </a:rPr>
              <a:t>。</a:t>
            </a:r>
          </a:p>
          <a:p>
            <a:pPr>
              <a:lnSpc>
                <a:spcPts val="4600"/>
              </a:lnSpc>
              <a:tabLst>
                <a:tab pos="457200" algn="l"/>
                <a:tab pos="736600" algn="l"/>
                <a:tab pos="1498600" algn="l"/>
              </a:tabLst>
            </a:pPr>
            <a:r>
              <a:rPr lang="en-US" altLang="zh-CN" sz="3000" dirty="0">
                <a:solidFill>
                  <a:srgbClr val="010000"/>
                </a:solidFill>
                <a:latin typeface="Comic Sans MS" pitchFamily="18" charset="0"/>
                <a:cs typeface="Comic Sans MS" pitchFamily="18" charset="0"/>
              </a:rPr>
              <a:t>•</a:t>
            </a:r>
            <a:r>
              <a:rPr lang="en-US" altLang="zh-CN" sz="3000" dirty="0">
                <a:latin typeface="Times New Roman" pitchFamily="18" charset="0"/>
                <a:cs typeface="Times New Roman" pitchFamily="18" charset="0"/>
              </a:rPr>
              <a:t>  </a:t>
            </a:r>
            <a:r>
              <a:rPr lang="en-US" altLang="zh-CN" sz="3000" b="1" dirty="0">
                <a:solidFill>
                  <a:srgbClr val="000000"/>
                </a:solidFill>
                <a:latin typeface="å¾®è½¯éé»" pitchFamily="18" charset="0"/>
                <a:cs typeface="å¾®è½¯éé»" pitchFamily="18" charset="0"/>
              </a:rPr>
              <a:t>软件构件是大规模工业化生产、复用的基础</a:t>
            </a:r>
          </a:p>
        </p:txBody>
      </p:sp>
      <p:sp>
        <p:nvSpPr>
          <p:cNvPr id="43" name="TextBox 1"/>
          <p:cNvSpPr txBox="1"/>
          <p:nvPr/>
        </p:nvSpPr>
        <p:spPr>
          <a:xfrm>
            <a:off x="927100" y="3771900"/>
            <a:ext cx="101600" cy="1447800"/>
          </a:xfrm>
          <a:prstGeom prst="rect">
            <a:avLst/>
          </a:prstGeom>
          <a:noFill/>
        </p:spPr>
        <p:txBody>
          <a:bodyPr wrap="none" lIns="0" tIns="0" rIns="0" rtlCol="0">
            <a:spAutoFit/>
          </a:bodyPr>
          <a:lstStyle/>
          <a:p>
            <a:pPr>
              <a:lnSpc>
                <a:spcPts val="2700"/>
              </a:lnSpc>
              <a:tabLst/>
            </a:pPr>
            <a:r>
              <a:rPr lang="en-US" altLang="zh-CN" sz="1998" dirty="0">
                <a:solidFill>
                  <a:srgbClr val="010000"/>
                </a:solidFill>
                <a:latin typeface="Comic Sans MS" pitchFamily="18" charset="0"/>
                <a:cs typeface="Comic Sans MS" pitchFamily="18" charset="0"/>
              </a:rPr>
              <a:t>–</a:t>
            </a:r>
          </a:p>
          <a:p>
            <a:pPr>
              <a:lnSpc>
                <a:spcPts val="2800"/>
              </a:lnSpc>
              <a:tabLst/>
            </a:pPr>
            <a:r>
              <a:rPr lang="en-US" altLang="zh-CN" sz="1998" dirty="0">
                <a:solidFill>
                  <a:srgbClr val="010000"/>
                </a:solidFill>
                <a:latin typeface="Comic Sans MS" pitchFamily="18" charset="0"/>
                <a:cs typeface="Comic Sans MS" pitchFamily="18" charset="0"/>
              </a:rPr>
              <a:t>–</a:t>
            </a:r>
          </a:p>
          <a:p>
            <a:pPr>
              <a:lnSpc>
                <a:spcPts val="2800"/>
              </a:lnSpc>
              <a:tabLst/>
            </a:pPr>
            <a:r>
              <a:rPr lang="en-US" altLang="zh-CN" sz="1998" dirty="0">
                <a:solidFill>
                  <a:srgbClr val="010000"/>
                </a:solidFill>
                <a:latin typeface="Comic Sans MS" pitchFamily="18" charset="0"/>
                <a:cs typeface="Comic Sans MS" pitchFamily="18" charset="0"/>
              </a:rPr>
              <a:t>–</a:t>
            </a:r>
          </a:p>
          <a:p>
            <a:pPr>
              <a:lnSpc>
                <a:spcPts val="2800"/>
              </a:lnSpc>
              <a:tabLst/>
            </a:pPr>
            <a:r>
              <a:rPr lang="en-US" altLang="zh-CN" sz="1998" dirty="0">
                <a:solidFill>
                  <a:srgbClr val="010000"/>
                </a:solidFill>
                <a:latin typeface="Comic Sans MS" pitchFamily="18" charset="0"/>
                <a:cs typeface="Comic Sans MS" pitchFamily="18" charset="0"/>
              </a:rPr>
              <a:t>–</a:t>
            </a:r>
          </a:p>
        </p:txBody>
      </p:sp>
      <p:sp>
        <p:nvSpPr>
          <p:cNvPr id="44" name="TextBox 1"/>
          <p:cNvSpPr txBox="1"/>
          <p:nvPr/>
        </p:nvSpPr>
        <p:spPr>
          <a:xfrm>
            <a:off x="1206500" y="3835400"/>
            <a:ext cx="5854700" cy="1358900"/>
          </a:xfrm>
          <a:prstGeom prst="rect">
            <a:avLst/>
          </a:prstGeom>
          <a:noFill/>
        </p:spPr>
        <p:txBody>
          <a:bodyPr wrap="none" lIns="0" tIns="0" rIns="0" rtlCol="0">
            <a:spAutoFit/>
          </a:bodyPr>
          <a:lstStyle/>
          <a:p>
            <a:pPr>
              <a:lnSpc>
                <a:spcPts val="2100"/>
              </a:lnSpc>
              <a:tabLst/>
            </a:pPr>
            <a:r>
              <a:rPr lang="en-US" altLang="zh-CN" sz="1998" dirty="0">
                <a:solidFill>
                  <a:srgbClr val="000000"/>
                </a:solidFill>
                <a:latin typeface="SimHei" pitchFamily="18" charset="0"/>
                <a:cs typeface="SimHei" pitchFamily="18" charset="0"/>
              </a:rPr>
              <a:t>技术上：结构化、面向对象</a:t>
            </a:r>
            <a:r>
              <a:rPr lang="en-US" altLang="zh-CN" sz="1998" dirty="0">
                <a:solidFill>
                  <a:srgbClr val="000000"/>
                </a:solidFill>
                <a:latin typeface="Times New Roman" pitchFamily="18" charset="0"/>
                <a:cs typeface="Times New Roman" pitchFamily="18" charset="0"/>
              </a:rPr>
              <a:t>—</a:t>
            </a:r>
            <a:r>
              <a:rPr lang="en-US" altLang="zh-CN" sz="1998" dirty="0">
                <a:solidFill>
                  <a:srgbClr val="000000"/>
                </a:solidFill>
                <a:latin typeface="SimHei" pitchFamily="18" charset="0"/>
                <a:cs typeface="SimHei" pitchFamily="18" charset="0"/>
              </a:rPr>
              <a:t>构件</a:t>
            </a:r>
          </a:p>
          <a:p>
            <a:pPr>
              <a:lnSpc>
                <a:spcPts val="2800"/>
              </a:lnSpc>
              <a:tabLst/>
            </a:pPr>
            <a:r>
              <a:rPr lang="en-US" altLang="zh-CN" sz="1998" dirty="0">
                <a:solidFill>
                  <a:srgbClr val="000000"/>
                </a:solidFill>
                <a:latin typeface="SimHei" pitchFamily="18" charset="0"/>
                <a:cs typeface="SimHei" pitchFamily="18" charset="0"/>
              </a:rPr>
              <a:t>系统层：构件中间件</a:t>
            </a:r>
            <a:r>
              <a:rPr lang="en-US" altLang="zh-CN" sz="1998" dirty="0">
                <a:solidFill>
                  <a:srgbClr val="000000"/>
                </a:solidFill>
                <a:latin typeface="Times New Roman" pitchFamily="18" charset="0"/>
                <a:cs typeface="Times New Roman" pitchFamily="18" charset="0"/>
              </a:rPr>
              <a:t>—</a:t>
            </a:r>
            <a:r>
              <a:rPr lang="en-US" altLang="zh-CN" sz="1998" dirty="0">
                <a:solidFill>
                  <a:srgbClr val="000000"/>
                </a:solidFill>
                <a:latin typeface="SimHei" pitchFamily="18" charset="0"/>
                <a:cs typeface="SimHei" pitchFamily="18" charset="0"/>
              </a:rPr>
              <a:t>软件构件运行基础</a:t>
            </a:r>
          </a:p>
          <a:p>
            <a:pPr>
              <a:lnSpc>
                <a:spcPts val="3000"/>
              </a:lnSpc>
              <a:tabLst/>
            </a:pPr>
            <a:r>
              <a:rPr lang="en-US" altLang="zh-CN" sz="1998" dirty="0">
                <a:solidFill>
                  <a:srgbClr val="000000"/>
                </a:solidFill>
                <a:latin typeface="SimHei" pitchFamily="18" charset="0"/>
                <a:cs typeface="SimHei" pitchFamily="18" charset="0"/>
              </a:rPr>
              <a:t>应用层：软件平台化</a:t>
            </a:r>
            <a:r>
              <a:rPr lang="en-US" altLang="zh-CN" sz="1998" dirty="0">
                <a:solidFill>
                  <a:srgbClr val="000000"/>
                </a:solidFill>
                <a:latin typeface="Times New Roman" pitchFamily="18" charset="0"/>
                <a:cs typeface="Times New Roman" pitchFamily="18" charset="0"/>
              </a:rPr>
              <a:t>—</a:t>
            </a:r>
            <a:r>
              <a:rPr lang="en-US" altLang="zh-CN" sz="1998" dirty="0">
                <a:solidFill>
                  <a:srgbClr val="000000"/>
                </a:solidFill>
                <a:latin typeface="Comic Sans MS" pitchFamily="18" charset="0"/>
                <a:cs typeface="Comic Sans MS" pitchFamily="18" charset="0"/>
              </a:rPr>
              <a:t>SAP</a:t>
            </a:r>
            <a:r>
              <a:rPr lang="en-US" altLang="zh-CN" sz="1998" dirty="0">
                <a:solidFill>
                  <a:srgbClr val="000000"/>
                </a:solidFill>
                <a:latin typeface="SimHei" pitchFamily="18" charset="0"/>
                <a:cs typeface="SimHei" pitchFamily="18" charset="0"/>
              </a:rPr>
              <a:t>、</a:t>
            </a:r>
            <a:r>
              <a:rPr lang="en-US" altLang="zh-CN" sz="1998" dirty="0">
                <a:solidFill>
                  <a:srgbClr val="000000"/>
                </a:solidFill>
                <a:latin typeface="Comic Sans MS" pitchFamily="18" charset="0"/>
                <a:cs typeface="Comic Sans MS" pitchFamily="18" charset="0"/>
              </a:rPr>
              <a:t>Oracle</a:t>
            </a:r>
            <a:r>
              <a:rPr lang="en-US" altLang="zh-CN" sz="1998" dirty="0">
                <a:solidFill>
                  <a:srgbClr val="000000"/>
                </a:solidFill>
                <a:latin typeface="Times New Roman" pitchFamily="18" charset="0"/>
                <a:cs typeface="Times New Roman" pitchFamily="18" charset="0"/>
              </a:rPr>
              <a:t>—</a:t>
            </a:r>
            <a:r>
              <a:rPr lang="en-US" altLang="zh-CN" sz="1998" dirty="0">
                <a:solidFill>
                  <a:srgbClr val="000000"/>
                </a:solidFill>
                <a:latin typeface="SimHei" pitchFamily="18" charset="0"/>
                <a:cs typeface="SimHei" pitchFamily="18" charset="0"/>
              </a:rPr>
              <a:t>软件构件开发</a:t>
            </a:r>
          </a:p>
          <a:p>
            <a:pPr>
              <a:lnSpc>
                <a:spcPts val="2700"/>
              </a:lnSpc>
              <a:tabLst/>
            </a:pPr>
            <a:r>
              <a:rPr lang="en-US" altLang="zh-CN" sz="1998" dirty="0">
                <a:solidFill>
                  <a:srgbClr val="000000"/>
                </a:solidFill>
                <a:latin typeface="SimHei" pitchFamily="18" charset="0"/>
                <a:cs typeface="SimHei" pitchFamily="18" charset="0"/>
              </a:rPr>
              <a:t>形态上：“软件服务化”</a:t>
            </a:r>
            <a:r>
              <a:rPr lang="en-US" altLang="zh-CN" sz="1998" dirty="0">
                <a:solidFill>
                  <a:srgbClr val="000000"/>
                </a:solidFill>
                <a:latin typeface="Times New Roman" pitchFamily="18" charset="0"/>
                <a:cs typeface="Times New Roman" pitchFamily="18" charset="0"/>
              </a:rPr>
              <a:t>—</a:t>
            </a:r>
            <a:r>
              <a:rPr lang="en-US" altLang="zh-CN" sz="1998" dirty="0">
                <a:solidFill>
                  <a:srgbClr val="000000"/>
                </a:solidFill>
                <a:latin typeface="SimHei" pitchFamily="18" charset="0"/>
                <a:cs typeface="SimHei" pitchFamily="18" charset="0"/>
              </a:rPr>
              <a:t>构件的一种形态</a:t>
            </a:r>
          </a:p>
        </p:txBody>
      </p:sp>
      <p:sp>
        <p:nvSpPr>
          <p:cNvPr id="45" name="灯片编号占位符 44">
            <a:extLst>
              <a:ext uri="{FF2B5EF4-FFF2-40B4-BE49-F238E27FC236}">
                <a16:creationId xmlns:a16="http://schemas.microsoft.com/office/drawing/2014/main" id="{ECE8ABCF-306C-3C49-B0DB-1B16DB4B737F}"/>
              </a:ext>
            </a:extLst>
          </p:cNvPr>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955800" y="292100"/>
            <a:ext cx="52451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683500" cy="3708400"/>
          </a:xfrm>
          <a:prstGeom prst="rect">
            <a:avLst/>
          </a:prstGeom>
          <a:noFill/>
        </p:spPr>
        <p:txBody>
          <a:bodyPr wrap="none" lIns="0" tIns="0" rIns="0" rtlCol="0">
            <a:spAutoFit/>
          </a:bodyPr>
          <a:lstStyle/>
          <a:p>
            <a:pPr>
              <a:lnSpc>
                <a:spcPts val="5500"/>
              </a:lnSpc>
              <a:tabLst>
                <a:tab pos="457200" algn="l"/>
                <a:tab pos="736600" algn="l"/>
                <a:tab pos="1498600" algn="l"/>
              </a:tabLst>
            </a:pPr>
            <a:r>
              <a:rPr lang="en-US" altLang="zh-CN" dirty="0"/>
              <a:t>			</a:t>
            </a:r>
            <a:r>
              <a:rPr lang="en-US" altLang="zh-CN" sz="4002" b="1" dirty="0">
                <a:solidFill>
                  <a:srgbClr val="3D00EA"/>
                </a:solidFill>
                <a:latin typeface="å¾®è½¯éé»" pitchFamily="18" charset="0"/>
                <a:cs typeface="å¾®è½¯éé»" pitchFamily="18" charset="0"/>
              </a:rPr>
              <a:t>软件复用与构件技术</a:t>
            </a:r>
            <a:r>
              <a:rPr lang="en-US" altLang="zh-CN" sz="4002" b="1" dirty="0">
                <a:solidFill>
                  <a:srgbClr val="3D00EA"/>
                </a:solidFill>
                <a:latin typeface="Comic Sans MS" pitchFamily="18" charset="0"/>
                <a:cs typeface="Comic Sans MS" pitchFamily="18" charset="0"/>
              </a:rPr>
              <a:t>-3</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6300"/>
              </a:lnSpc>
              <a:tabLst>
                <a:tab pos="457200" algn="l"/>
                <a:tab pos="736600" algn="l"/>
                <a:tab pos="1498600" algn="l"/>
              </a:tabLst>
            </a:pPr>
            <a:r>
              <a:rPr lang="en-US" altLang="zh-CN" sz="4200" dirty="0">
                <a:solidFill>
                  <a:srgbClr val="010000"/>
                </a:solidFill>
                <a:latin typeface="Comic Sans MS" pitchFamily="18" charset="0"/>
                <a:cs typeface="Comic Sans MS" pitchFamily="18" charset="0"/>
              </a:rPr>
              <a:t>•</a:t>
            </a:r>
            <a:r>
              <a:rPr lang="en-US" altLang="zh-CN" sz="4200" dirty="0">
                <a:latin typeface="Times New Roman" pitchFamily="18" charset="0"/>
                <a:cs typeface="Times New Roman" pitchFamily="18" charset="0"/>
              </a:rPr>
              <a:t> </a:t>
            </a:r>
            <a:r>
              <a:rPr lang="en-US" altLang="zh-CN" sz="4200" b="1" dirty="0">
                <a:solidFill>
                  <a:srgbClr val="000000"/>
                </a:solidFill>
                <a:latin typeface="å¾®è½¯éé»" pitchFamily="18" charset="0"/>
                <a:cs typeface="å¾®è½¯éé»" pitchFamily="18" charset="0"/>
              </a:rPr>
              <a:t>偶然的复用与系统</a:t>
            </a:r>
            <a:r>
              <a:rPr lang="en-US" altLang="zh-CN" sz="4200" b="1" dirty="0">
                <a:solidFill>
                  <a:srgbClr val="000000"/>
                </a:solidFill>
                <a:latin typeface="Comic Sans MS" pitchFamily="18" charset="0"/>
                <a:cs typeface="Comic Sans MS" pitchFamily="18" charset="0"/>
              </a:rPr>
              <a:t>/</a:t>
            </a:r>
            <a:r>
              <a:rPr lang="en-US" altLang="zh-CN" sz="4200" b="1" dirty="0">
                <a:solidFill>
                  <a:srgbClr val="000000"/>
                </a:solidFill>
                <a:latin typeface="å¾®è½¯éé»" pitchFamily="18" charset="0"/>
                <a:cs typeface="å¾®è½¯éé»" pitchFamily="18" charset="0"/>
              </a:rPr>
              <a:t>全面的复用</a:t>
            </a:r>
          </a:p>
          <a:p>
            <a:pPr>
              <a:lnSpc>
                <a:spcPts val="4100"/>
              </a:lnSpc>
              <a:tabLst>
                <a:tab pos="457200" algn="l"/>
                <a:tab pos="736600" algn="l"/>
                <a:tab pos="14986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偶然的复用只会在很低的层次上带来一些不</a:t>
            </a:r>
          </a:p>
          <a:p>
            <a:pPr>
              <a:lnSpc>
                <a:spcPts val="2700"/>
              </a:lnSpc>
              <a:tabLst>
                <a:tab pos="457200" algn="l"/>
                <a:tab pos="736600" algn="l"/>
                <a:tab pos="1498600" algn="l"/>
              </a:tabLst>
            </a:pPr>
            <a:r>
              <a:rPr lang="en-US" altLang="zh-CN" dirty="0"/>
              <a:t>		</a:t>
            </a:r>
            <a:r>
              <a:rPr lang="en-US" altLang="zh-CN" sz="2802" dirty="0">
                <a:solidFill>
                  <a:srgbClr val="000000"/>
                </a:solidFill>
                <a:latin typeface="SimHei" pitchFamily="18" charset="0"/>
                <a:cs typeface="SimHei" pitchFamily="18" charset="0"/>
              </a:rPr>
              <a:t>确定的效益</a:t>
            </a:r>
          </a:p>
          <a:p>
            <a:pPr>
              <a:lnSpc>
                <a:spcPts val="4400"/>
              </a:lnSpc>
              <a:tabLst>
                <a:tab pos="457200" algn="l"/>
                <a:tab pos="736600" algn="l"/>
                <a:tab pos="1498600" algn="l"/>
              </a:tabLst>
            </a:pPr>
            <a:r>
              <a:rPr lang="en-US" altLang="zh-CN" dirty="0"/>
              <a:t>	</a:t>
            </a: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dirty="0">
                <a:solidFill>
                  <a:srgbClr val="000000"/>
                </a:solidFill>
                <a:latin typeface="SimHei" pitchFamily="18" charset="0"/>
                <a:cs typeface="SimHei" pitchFamily="18" charset="0"/>
              </a:rPr>
              <a:t>系统</a:t>
            </a:r>
            <a:r>
              <a:rPr lang="en-US" altLang="zh-CN" sz="2802" dirty="0">
                <a:solidFill>
                  <a:srgbClr val="000000"/>
                </a:solidFill>
                <a:latin typeface="Comic Sans MS" pitchFamily="18" charset="0"/>
                <a:cs typeface="Comic Sans MS" pitchFamily="18" charset="0"/>
              </a:rPr>
              <a:t>/</a:t>
            </a:r>
            <a:r>
              <a:rPr lang="en-US" altLang="zh-CN" sz="2802" dirty="0">
                <a:solidFill>
                  <a:srgbClr val="000000"/>
                </a:solidFill>
                <a:latin typeface="SimHei" pitchFamily="18" charset="0"/>
                <a:cs typeface="SimHei" pitchFamily="18" charset="0"/>
              </a:rPr>
              <a:t>全面的复用是指基于复用的思想全面地</a:t>
            </a:r>
          </a:p>
          <a:p>
            <a:pPr>
              <a:lnSpc>
                <a:spcPts val="2900"/>
              </a:lnSpc>
              <a:tabLst>
                <a:tab pos="457200" algn="l"/>
                <a:tab pos="736600" algn="l"/>
                <a:tab pos="1498600" algn="l"/>
              </a:tabLst>
            </a:pPr>
            <a:r>
              <a:rPr lang="en-US" altLang="zh-CN" dirty="0"/>
              <a:t>		</a:t>
            </a:r>
            <a:r>
              <a:rPr lang="en-US" altLang="zh-CN" sz="2802" dirty="0">
                <a:solidFill>
                  <a:srgbClr val="000000"/>
                </a:solidFill>
                <a:latin typeface="SimHei" pitchFamily="18" charset="0"/>
                <a:cs typeface="SimHei" pitchFamily="18" charset="0"/>
              </a:rPr>
              <a:t>进行系统的分析、设计、实现以及开发管理</a:t>
            </a:r>
          </a:p>
        </p:txBody>
      </p:sp>
      <p:sp>
        <p:nvSpPr>
          <p:cNvPr id="43" name="TextBox 1"/>
          <p:cNvSpPr txBox="1"/>
          <p:nvPr/>
        </p:nvSpPr>
        <p:spPr>
          <a:xfrm>
            <a:off x="1384300" y="4013200"/>
            <a:ext cx="101600" cy="1587500"/>
          </a:xfrm>
          <a:prstGeom prst="rect">
            <a:avLst/>
          </a:prstGeom>
          <a:noFill/>
        </p:spPr>
        <p:txBody>
          <a:bodyPr wrap="none" lIns="0" tIns="0" rIns="0" rtlCol="0">
            <a:spAutoFit/>
          </a:bodyPr>
          <a:lstStyle/>
          <a:p>
            <a:pPr>
              <a:lnSpc>
                <a:spcPts val="30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p:txBody>
      </p:sp>
      <p:sp>
        <p:nvSpPr>
          <p:cNvPr id="44" name="TextBox 1"/>
          <p:cNvSpPr txBox="1"/>
          <p:nvPr/>
        </p:nvSpPr>
        <p:spPr>
          <a:xfrm>
            <a:off x="1612900" y="4076700"/>
            <a:ext cx="4775200" cy="1485900"/>
          </a:xfrm>
          <a:prstGeom prst="rect">
            <a:avLst/>
          </a:prstGeom>
          <a:noFill/>
        </p:spPr>
        <p:txBody>
          <a:bodyPr wrap="none" lIns="0" tIns="0" rIns="0" rtlCol="0">
            <a:spAutoFit/>
          </a:bodyPr>
          <a:lstStyle/>
          <a:p>
            <a:pPr>
              <a:lnSpc>
                <a:spcPts val="2100"/>
              </a:lnSpc>
              <a:tabLst/>
            </a:pPr>
            <a:r>
              <a:rPr lang="en-US" altLang="zh-CN" sz="2202" dirty="0">
                <a:solidFill>
                  <a:srgbClr val="000000"/>
                </a:solidFill>
                <a:latin typeface="æ°å®ä½" pitchFamily="18" charset="0"/>
                <a:cs typeface="æ°å®ä½" pitchFamily="18" charset="0"/>
              </a:rPr>
              <a:t>需要有组织的管理支持和制度保障</a:t>
            </a:r>
          </a:p>
          <a:p>
            <a:pPr>
              <a:lnSpc>
                <a:spcPts val="3100"/>
              </a:lnSpc>
              <a:tabLst/>
            </a:pPr>
            <a:r>
              <a:rPr lang="en-US" altLang="zh-CN" sz="2202" dirty="0">
                <a:solidFill>
                  <a:srgbClr val="000000"/>
                </a:solidFill>
                <a:latin typeface="æ°å®ä½" pitchFamily="18" charset="0"/>
                <a:cs typeface="æ°å®ä½" pitchFamily="18" charset="0"/>
              </a:rPr>
              <a:t>需要外部成熟活跃的构件市场</a:t>
            </a:r>
          </a:p>
          <a:p>
            <a:pPr>
              <a:lnSpc>
                <a:spcPts val="3100"/>
              </a:lnSpc>
              <a:tabLst/>
            </a:pPr>
            <a:r>
              <a:rPr lang="en-US" altLang="zh-CN" sz="2202" dirty="0">
                <a:solidFill>
                  <a:srgbClr val="000000"/>
                </a:solidFill>
                <a:latin typeface="æ°å®ä½" pitchFamily="18" charset="0"/>
                <a:cs typeface="æ°å®ä½" pitchFamily="18" charset="0"/>
              </a:rPr>
              <a:t>需要与之相适应的复用的文化和意识</a:t>
            </a:r>
          </a:p>
          <a:p>
            <a:pPr>
              <a:lnSpc>
                <a:spcPts val="3100"/>
              </a:lnSpc>
              <a:tabLst/>
            </a:pPr>
            <a:r>
              <a:rPr lang="en-US" altLang="zh-CN" sz="2202" dirty="0">
                <a:solidFill>
                  <a:srgbClr val="000000"/>
                </a:solidFill>
                <a:latin typeface="æ°å®ä½" pitchFamily="18" charset="0"/>
                <a:cs typeface="æ°å®ä½" pitchFamily="18" charset="0"/>
              </a:rPr>
              <a:t>需要有相应的工具和技术基础设施保障</a:t>
            </a:r>
          </a:p>
        </p:txBody>
      </p:sp>
      <p:sp>
        <p:nvSpPr>
          <p:cNvPr id="45" name="灯片编号占位符 44">
            <a:extLst>
              <a:ext uri="{FF2B5EF4-FFF2-40B4-BE49-F238E27FC236}">
                <a16:creationId xmlns:a16="http://schemas.microsoft.com/office/drawing/2014/main" id="{FB1F51FD-62B7-8846-A8C6-6FE3DF20420B}"/>
              </a:ext>
            </a:extLst>
          </p:cNvPr>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276600" y="292100"/>
            <a:ext cx="26289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1" y="292100"/>
            <a:ext cx="8265794" cy="5984908"/>
          </a:xfrm>
          <a:prstGeom prst="rect">
            <a:avLst/>
          </a:prstGeom>
          <a:noFill/>
        </p:spPr>
        <p:txBody>
          <a:bodyPr wrap="square" lIns="0" tIns="0" rIns="0" rtlCol="0">
            <a:spAutoFit/>
          </a:bodyPr>
          <a:lstStyle/>
          <a:p>
            <a:pPr marL="285750" indent="-285750">
              <a:lnSpc>
                <a:spcPts val="5200"/>
              </a:lnSpc>
              <a:buFont typeface="Arial" panose="020B0604020202020204" pitchFamily="34" charset="0"/>
              <a:buChar char="•"/>
              <a:tabLst>
                <a:tab pos="342900" algn="l"/>
                <a:tab pos="457200" algn="l"/>
                <a:tab pos="736600" algn="l"/>
                <a:tab pos="2819400" algn="l"/>
              </a:tabLst>
            </a:pPr>
            <a:r>
              <a:rPr lang="en-US" altLang="zh-CN" sz="1600" dirty="0"/>
              <a:t>				</a:t>
            </a:r>
            <a:r>
              <a:rPr lang="en-US" altLang="zh-CN" sz="4000" b="1" dirty="0">
                <a:solidFill>
                  <a:srgbClr val="3D00EA"/>
                </a:solidFill>
                <a:latin typeface="å¾®è½¯éé»" pitchFamily="18" charset="0"/>
                <a:cs typeface="å¾®è½¯éé»" pitchFamily="18" charset="0"/>
              </a:rPr>
              <a:t>软件产品线</a:t>
            </a:r>
          </a:p>
          <a:p>
            <a:pPr marL="285750" indent="-285750">
              <a:lnSpc>
                <a:spcPts val="1000"/>
              </a:lnSpc>
              <a:buFont typeface="Arial" panose="020B0604020202020204" pitchFamily="34" charset="0"/>
              <a:buChar char="•"/>
            </a:pPr>
            <a:endParaRPr lang="en-US" altLang="zh-CN" sz="1600" dirty="0"/>
          </a:p>
          <a:p>
            <a:pPr>
              <a:lnSpc>
                <a:spcPts val="1000"/>
              </a:lnSpc>
            </a:pPr>
            <a:endParaRPr lang="en-US" altLang="zh-CN" sz="1600" dirty="0"/>
          </a:p>
          <a:p>
            <a:pPr marL="457200" indent="-457200">
              <a:lnSpc>
                <a:spcPts val="5200"/>
              </a:lnSpc>
              <a:buFont typeface="Arial" panose="020B0604020202020204" pitchFamily="34" charset="0"/>
              <a:buChar char="•"/>
              <a:tabLst>
                <a:tab pos="342900" algn="l"/>
                <a:tab pos="457200" algn="l"/>
                <a:tab pos="736600" algn="l"/>
                <a:tab pos="2819400" algn="l"/>
              </a:tabLst>
            </a:pPr>
            <a:r>
              <a:rPr lang="en-US" altLang="zh-CN" sz="2800" b="1" dirty="0">
                <a:solidFill>
                  <a:srgbClr val="000000"/>
                </a:solidFill>
                <a:latin typeface="å¾®è½¯éé»" pitchFamily="18" charset="0"/>
                <a:cs typeface="å¾®è½¯éé»" pitchFamily="18" charset="0"/>
              </a:rPr>
              <a:t>可追溯到</a:t>
            </a:r>
            <a:r>
              <a:rPr lang="en-US" altLang="zh-CN" sz="2800" b="1" dirty="0">
                <a:solidFill>
                  <a:srgbClr val="000000"/>
                </a:solidFill>
                <a:latin typeface="Comic Sans MS" pitchFamily="18" charset="0"/>
                <a:cs typeface="Comic Sans MS" pitchFamily="18" charset="0"/>
              </a:rPr>
              <a:t>70</a:t>
            </a:r>
            <a:r>
              <a:rPr lang="en-US" altLang="zh-CN" sz="2800" b="1" dirty="0">
                <a:solidFill>
                  <a:srgbClr val="000000"/>
                </a:solidFill>
                <a:latin typeface="å¾®è½¯éé»" pitchFamily="18" charset="0"/>
                <a:cs typeface="å¾®è½¯éé»" pitchFamily="18" charset="0"/>
              </a:rPr>
              <a:t>年代提出的产品族概念</a:t>
            </a:r>
          </a:p>
          <a:p>
            <a:pPr>
              <a:lnSpc>
                <a:spcPts val="3400"/>
              </a:lnSpc>
              <a:tabLst>
                <a:tab pos="342900" algn="l"/>
                <a:tab pos="457200" algn="l"/>
                <a:tab pos="736600" algn="l"/>
                <a:tab pos="2819400" algn="l"/>
              </a:tabLst>
            </a:pPr>
            <a:r>
              <a:rPr lang="en-US" altLang="zh-CN" sz="1600" dirty="0">
                <a:solidFill>
                  <a:srgbClr val="010000"/>
                </a:solidFill>
                <a:latin typeface="Comic Sans MS" pitchFamily="18" charset="0"/>
                <a:cs typeface="Comic Sans MS" pitchFamily="18" charset="0"/>
              </a:rPr>
              <a:t>		</a:t>
            </a:r>
            <a:r>
              <a:rPr lang="en-US" altLang="zh-CN" sz="2000" dirty="0">
                <a:solidFill>
                  <a:srgbClr val="010000"/>
                </a:solidFill>
                <a:latin typeface="Comic Sans MS" pitchFamily="18" charset="0"/>
                <a:cs typeface="Comic Sans MS" pitchFamily="18" charset="0"/>
              </a:rPr>
              <a:t>–</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Parnas,</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D.</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L.,</a:t>
            </a:r>
            <a:r>
              <a:rPr lang="en-US" altLang="zh-CN" sz="2000" dirty="0">
                <a:latin typeface="Times New Roman" pitchFamily="18" charset="0"/>
                <a:cs typeface="Times New Roman" pitchFamily="18" charset="0"/>
              </a:rPr>
              <a:t> </a:t>
            </a:r>
            <a:r>
              <a:rPr lang="en-US" altLang="zh-CN" sz="2000" dirty="0">
                <a:solidFill>
                  <a:srgbClr val="000000"/>
                </a:solidFill>
                <a:latin typeface="Times New Roman" pitchFamily="18" charset="0"/>
                <a:cs typeface="Times New Roman" pitchFamily="18" charset="0"/>
              </a:rPr>
              <a:t>“</a:t>
            </a:r>
            <a:r>
              <a:rPr lang="en-US" altLang="zh-CN" sz="2000" dirty="0">
                <a:solidFill>
                  <a:srgbClr val="000000"/>
                </a:solidFill>
                <a:latin typeface="Comic Sans MS" pitchFamily="18" charset="0"/>
                <a:cs typeface="Comic Sans MS" pitchFamily="18" charset="0"/>
              </a:rPr>
              <a:t>On</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the</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design</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and</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development</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of</a:t>
            </a:r>
            <a:r>
              <a:rPr lang="zh-CN" altLang="en-US" sz="2000" dirty="0">
                <a:solidFill>
                  <a:srgbClr val="000000"/>
                </a:solidFill>
                <a:latin typeface="Comic Sans MS" pitchFamily="18" charset="0"/>
                <a:cs typeface="Comic Sans MS" pitchFamily="18" charset="0"/>
              </a:rPr>
              <a:t> </a:t>
            </a:r>
            <a:r>
              <a:rPr lang="en-US" altLang="zh-CN" sz="2000" dirty="0">
                <a:solidFill>
                  <a:srgbClr val="000000"/>
                </a:solidFill>
                <a:latin typeface="Comic Sans MS" pitchFamily="18" charset="0"/>
                <a:cs typeface="Comic Sans MS" pitchFamily="18" charset="0"/>
              </a:rPr>
              <a:t>program</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families,</a:t>
            </a:r>
            <a:r>
              <a:rPr lang="en-US" altLang="zh-CN" sz="2000" dirty="0">
                <a:solidFill>
                  <a:srgbClr val="000000"/>
                </a:solidFill>
                <a:latin typeface="Times New Roman" pitchFamily="18" charset="0"/>
                <a:cs typeface="Times New Roman" pitchFamily="18" charset="0"/>
              </a:rPr>
              <a:t>”</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IEEE</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Trans.</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on</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Software</a:t>
            </a:r>
            <a:r>
              <a:rPr lang="zh-CN" altLang="en-US" sz="2000" dirty="0">
                <a:solidFill>
                  <a:srgbClr val="000000"/>
                </a:solidFill>
                <a:latin typeface="Comic Sans MS" pitchFamily="18" charset="0"/>
                <a:cs typeface="Comic Sans MS" pitchFamily="18" charset="0"/>
              </a:rPr>
              <a:t> </a:t>
            </a:r>
            <a:r>
              <a:rPr lang="en-US" altLang="zh-CN" sz="2000" dirty="0">
                <a:solidFill>
                  <a:srgbClr val="000000"/>
                </a:solidFill>
                <a:latin typeface="Comic Sans MS" pitchFamily="18" charset="0"/>
                <a:cs typeface="Comic Sans MS" pitchFamily="18" charset="0"/>
              </a:rPr>
              <a:t>Engineering,</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SE-2,</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1</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(March,</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1976),</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p.</a:t>
            </a:r>
            <a:r>
              <a:rPr lang="en-US" altLang="zh-CN" sz="2000" dirty="0">
                <a:latin typeface="Times New Roman" pitchFamily="18" charset="0"/>
                <a:cs typeface="Times New Roman" pitchFamily="18" charset="0"/>
              </a:rPr>
              <a:t> </a:t>
            </a:r>
            <a:r>
              <a:rPr lang="en-US" altLang="zh-CN" sz="2000" dirty="0">
                <a:solidFill>
                  <a:srgbClr val="000000"/>
                </a:solidFill>
                <a:latin typeface="Comic Sans MS" pitchFamily="18" charset="0"/>
                <a:cs typeface="Comic Sans MS" pitchFamily="18" charset="0"/>
              </a:rPr>
              <a:t>1-9;</a:t>
            </a:r>
          </a:p>
          <a:p>
            <a:pPr marL="457200" indent="-457200">
              <a:lnSpc>
                <a:spcPts val="4600"/>
              </a:lnSpc>
              <a:buFont typeface="Arial" panose="020B0604020202020204" pitchFamily="34" charset="0"/>
              <a:buChar char="•"/>
              <a:tabLst>
                <a:tab pos="342900" algn="l"/>
                <a:tab pos="457200" algn="l"/>
                <a:tab pos="736600" algn="l"/>
                <a:tab pos="2819400" algn="l"/>
              </a:tabLst>
            </a:pPr>
            <a:r>
              <a:rPr lang="en-US" altLang="zh-CN" sz="2400" b="1" dirty="0" err="1">
                <a:solidFill>
                  <a:srgbClr val="000000"/>
                </a:solidFill>
                <a:latin typeface="å¾®è½¯éé»" pitchFamily="18" charset="0"/>
                <a:cs typeface="å¾®è½¯éé»" pitchFamily="18" charset="0"/>
              </a:rPr>
              <a:t>软件产品线</a:t>
            </a:r>
            <a:r>
              <a:rPr lang="en-US" altLang="zh-CN" sz="2400" b="1" dirty="0">
                <a:solidFill>
                  <a:srgbClr val="000000"/>
                </a:solidFill>
                <a:latin typeface="Comic Sans MS" pitchFamily="18" charset="0"/>
                <a:cs typeface="Comic Sans MS" pitchFamily="18" charset="0"/>
              </a:rPr>
              <a:t>(Software</a:t>
            </a:r>
            <a:r>
              <a:rPr lang="zh-CN" altLang="en-US" sz="2400" b="1" dirty="0">
                <a:solidFill>
                  <a:srgbClr val="000000"/>
                </a:solidFill>
                <a:latin typeface="Comic Sans MS" pitchFamily="18" charset="0"/>
                <a:cs typeface="Comic Sans MS" pitchFamily="18" charset="0"/>
              </a:rPr>
              <a:t> </a:t>
            </a:r>
            <a:r>
              <a:rPr lang="en-US" altLang="zh-CN" sz="2400" b="1" dirty="0">
                <a:solidFill>
                  <a:srgbClr val="000000"/>
                </a:solidFill>
                <a:latin typeface="Comic Sans MS" pitchFamily="18" charset="0"/>
                <a:cs typeface="Comic Sans MS" pitchFamily="18" charset="0"/>
              </a:rPr>
              <a:t>Product</a:t>
            </a:r>
            <a:r>
              <a:rPr lang="zh-CN" altLang="en-US" sz="2400" b="1" dirty="0">
                <a:solidFill>
                  <a:srgbClr val="000000"/>
                </a:solidFill>
                <a:latin typeface="Comic Sans MS" pitchFamily="18" charset="0"/>
                <a:cs typeface="Comic Sans MS" pitchFamily="18" charset="0"/>
              </a:rPr>
              <a:t> </a:t>
            </a:r>
            <a:r>
              <a:rPr lang="en-US" altLang="zh-CN" sz="2400" b="1" dirty="0">
                <a:solidFill>
                  <a:srgbClr val="000000"/>
                </a:solidFill>
                <a:latin typeface="Comic Sans MS" pitchFamily="18" charset="0"/>
                <a:cs typeface="Comic Sans MS" pitchFamily="18" charset="0"/>
              </a:rPr>
              <a:t>Line)</a:t>
            </a:r>
            <a:r>
              <a:rPr lang="en-US" altLang="zh-CN" sz="2400" b="1" dirty="0">
                <a:solidFill>
                  <a:srgbClr val="000000"/>
                </a:solidFill>
                <a:latin typeface="å¾®è½¯éé»" pitchFamily="18" charset="0"/>
                <a:cs typeface="å¾®è½¯éé»" pitchFamily="18" charset="0"/>
              </a:rPr>
              <a:t>：</a:t>
            </a:r>
          </a:p>
          <a:p>
            <a:pPr marL="914400" lvl="1" indent="-457200">
              <a:lnSpc>
                <a:spcPts val="4600"/>
              </a:lnSpc>
              <a:buFont typeface="Arial" panose="020B0604020202020204" pitchFamily="34" charset="0"/>
              <a:buChar char="•"/>
              <a:tabLst>
                <a:tab pos="342900" algn="l"/>
                <a:tab pos="457200" algn="l"/>
                <a:tab pos="736600" algn="l"/>
                <a:tab pos="2819400" algn="l"/>
              </a:tabLst>
            </a:pPr>
            <a:r>
              <a:rPr lang="en-US" altLang="zh-CN" sz="2000" b="1" dirty="0" err="1">
                <a:solidFill>
                  <a:srgbClr val="000000"/>
                </a:solidFill>
                <a:latin typeface="å¾®è½¯éé»" pitchFamily="18" charset="0"/>
                <a:cs typeface="å¾®è½¯éé»" pitchFamily="18" charset="0"/>
              </a:rPr>
              <a:t>共享一组受控的公共特征并且在一系列预定义的公共核心资产基础上开发而成的一系列软件应用系统</a:t>
            </a:r>
            <a:r>
              <a:rPr lang="zh-CN" altLang="en-US" sz="2000" b="1" dirty="0">
                <a:solidFill>
                  <a:srgbClr val="000000"/>
                </a:solidFill>
                <a:latin typeface="å¾®è½¯éé»" pitchFamily="18" charset="0"/>
                <a:cs typeface="å¾®è½¯éé»" pitchFamily="18" charset="0"/>
              </a:rPr>
              <a:t>。</a:t>
            </a:r>
            <a:endParaRPr lang="en-US" altLang="zh-CN" sz="2000" b="1" dirty="0">
              <a:solidFill>
                <a:srgbClr val="000000"/>
              </a:solidFill>
              <a:latin typeface="å¾®è½¯éé»" pitchFamily="18" charset="0"/>
              <a:cs typeface="å¾®è½¯éé»" pitchFamily="18" charset="0"/>
            </a:endParaRPr>
          </a:p>
          <a:p>
            <a:pPr marL="914400" lvl="1" indent="-457200">
              <a:lnSpc>
                <a:spcPts val="4700"/>
              </a:lnSpc>
              <a:buFont typeface="Arial" panose="020B0604020202020204" pitchFamily="34" charset="0"/>
              <a:buChar char="•"/>
              <a:tabLst>
                <a:tab pos="342900" algn="l"/>
                <a:tab pos="457200" algn="l"/>
                <a:tab pos="736600" algn="l"/>
                <a:tab pos="2819400" algn="l"/>
              </a:tabLst>
            </a:pPr>
            <a:r>
              <a:rPr lang="en-US" altLang="zh-CN" sz="2400" b="1" dirty="0" err="1">
                <a:solidFill>
                  <a:srgbClr val="000000"/>
                </a:solidFill>
                <a:latin typeface="å¾®è½¯éé»" pitchFamily="18" charset="0"/>
                <a:cs typeface="å¾®è½¯éé»" pitchFamily="18" charset="0"/>
              </a:rPr>
              <a:t>面向特定领域，通过对领域共性</a:t>
            </a:r>
            <a:r>
              <a:rPr lang="en-US" altLang="zh-CN" sz="2400" b="1" dirty="0">
                <a:solidFill>
                  <a:srgbClr val="000000"/>
                </a:solidFill>
                <a:latin typeface="Comic Sans MS" pitchFamily="18" charset="0"/>
                <a:cs typeface="Comic Sans MS" pitchFamily="18" charset="0"/>
              </a:rPr>
              <a:t>/</a:t>
            </a:r>
            <a:r>
              <a:rPr lang="en-US" altLang="zh-CN" sz="2400" b="1" dirty="0" err="1">
                <a:solidFill>
                  <a:srgbClr val="000000"/>
                </a:solidFill>
                <a:latin typeface="å¾®è½¯éé»" pitchFamily="18" charset="0"/>
                <a:cs typeface="å¾®è½¯éé»" pitchFamily="18" charset="0"/>
              </a:rPr>
              <a:t>可变性的系统把握支持应用产品的高效快速生产</a:t>
            </a:r>
            <a:r>
              <a:rPr lang="zh-CN" altLang="en-US" sz="2400" b="1" dirty="0">
                <a:solidFill>
                  <a:srgbClr val="000000"/>
                </a:solidFill>
                <a:latin typeface="å¾®è½¯éé»" pitchFamily="18" charset="0"/>
                <a:cs typeface="å¾®è½¯éé»" pitchFamily="18" charset="0"/>
              </a:rPr>
              <a:t>。</a:t>
            </a:r>
            <a:endParaRPr lang="en-US" altLang="zh-CN" sz="2400" b="1" dirty="0">
              <a:solidFill>
                <a:srgbClr val="000000"/>
              </a:solidFill>
              <a:latin typeface="å¾®è½¯éé»" pitchFamily="18" charset="0"/>
              <a:cs typeface="å¾®è½¯éé»" pitchFamily="18" charset="0"/>
            </a:endParaRPr>
          </a:p>
        </p:txBody>
      </p:sp>
      <p:sp>
        <p:nvSpPr>
          <p:cNvPr id="43" name="灯片编号占位符 42">
            <a:extLst>
              <a:ext uri="{FF2B5EF4-FFF2-40B4-BE49-F238E27FC236}">
                <a16:creationId xmlns:a16="http://schemas.microsoft.com/office/drawing/2014/main" id="{CFF40366-7118-7B44-ADC2-D817B5966D30}"/>
              </a:ext>
            </a:extLst>
          </p:cNvPr>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435100" y="292100"/>
            <a:ext cx="6324600" cy="622300"/>
          </a:xfrm>
          <a:prstGeom prst="rect">
            <a:avLst/>
          </a:prstGeom>
          <a:noFill/>
        </p:spPr>
      </p:pic>
      <p:sp>
        <p:nvSpPr>
          <p:cNvPr id="41" name="TextBox 1"/>
          <p:cNvSpPr txBox="1"/>
          <p:nvPr/>
        </p:nvSpPr>
        <p:spPr>
          <a:xfrm>
            <a:off x="469900" y="393700"/>
            <a:ext cx="7328929" cy="6381234"/>
          </a:xfrm>
          <a:prstGeom prst="rect">
            <a:avLst/>
          </a:prstGeom>
          <a:noFill/>
        </p:spPr>
        <p:txBody>
          <a:bodyPr wrap="none" lIns="0" tIns="0" rIns="0" rtlCol="0">
            <a:spAutoFit/>
          </a:bodyPr>
          <a:lstStyle/>
          <a:p>
            <a:pPr>
              <a:lnSpc>
                <a:spcPts val="5500"/>
              </a:lnSpc>
              <a:tabLst>
                <a:tab pos="977900" algn="l"/>
                <a:tab pos="1841500" algn="l"/>
              </a:tabLst>
            </a:pPr>
            <a:r>
              <a:rPr lang="en-US" altLang="zh-CN" dirty="0"/>
              <a:t>	</a:t>
            </a:r>
            <a:r>
              <a:rPr lang="en-US" altLang="zh-CN" sz="4002" b="1" dirty="0">
                <a:solidFill>
                  <a:srgbClr val="3D00EA"/>
                </a:solidFill>
                <a:latin typeface="å¾®è½¯éé»" pitchFamily="18" charset="0"/>
                <a:cs typeface="å¾®è½¯éé»" pitchFamily="18" charset="0"/>
              </a:rPr>
              <a:t>软件危机</a:t>
            </a:r>
            <a:r>
              <a:rPr lang="en-US" altLang="zh-CN" sz="4002" b="1" dirty="0">
                <a:solidFill>
                  <a:srgbClr val="3D00EA"/>
                </a:solidFill>
                <a:latin typeface="Comic Sans MS" pitchFamily="18" charset="0"/>
                <a:cs typeface="Comic Sans MS" pitchFamily="18" charset="0"/>
              </a:rPr>
              <a:t>(Software</a:t>
            </a:r>
            <a:r>
              <a:rPr lang="en-US" altLang="zh-CN" sz="4002" dirty="0">
                <a:latin typeface="Times New Roman" pitchFamily="18" charset="0"/>
                <a:cs typeface="Times New Roman" pitchFamily="18" charset="0"/>
              </a:rPr>
              <a:t>  </a:t>
            </a:r>
            <a:r>
              <a:rPr lang="en-US" altLang="zh-CN" sz="4002" b="1" dirty="0">
                <a:solidFill>
                  <a:srgbClr val="3D00EA"/>
                </a:solidFill>
                <a:latin typeface="Comic Sans MS" pitchFamily="18" charset="0"/>
                <a:cs typeface="Comic Sans MS" pitchFamily="18" charset="0"/>
              </a:rPr>
              <a:t>Crisis)</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6600"/>
              </a:lnSpc>
              <a:tabLst>
                <a:tab pos="977900" algn="l"/>
                <a:tab pos="18415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软件开发进度难以预测</a:t>
            </a:r>
          </a:p>
          <a:p>
            <a:pPr>
              <a:lnSpc>
                <a:spcPts val="6300"/>
              </a:lnSpc>
              <a:tabLst>
                <a:tab pos="977900" algn="l"/>
                <a:tab pos="18415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软件开发成本难以控制</a:t>
            </a:r>
          </a:p>
          <a:p>
            <a:pPr>
              <a:lnSpc>
                <a:spcPts val="6300"/>
              </a:lnSpc>
              <a:tabLst>
                <a:tab pos="977900" algn="l"/>
                <a:tab pos="18415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用户对产品功能难以满足</a:t>
            </a:r>
          </a:p>
          <a:p>
            <a:pPr>
              <a:lnSpc>
                <a:spcPts val="6300"/>
              </a:lnSpc>
              <a:tabLst>
                <a:tab pos="977900" algn="l"/>
                <a:tab pos="18415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软件产品质量无法保证</a:t>
            </a:r>
          </a:p>
          <a:p>
            <a:pPr>
              <a:lnSpc>
                <a:spcPts val="6300"/>
              </a:lnSpc>
              <a:tabLst>
                <a:tab pos="977900" algn="l"/>
                <a:tab pos="1841500" algn="l"/>
              </a:tabLst>
            </a:pPr>
            <a:r>
              <a:rPr lang="en-US" altLang="zh-CN" sz="4398" dirty="0">
                <a:solidFill>
                  <a:srgbClr val="010000"/>
                </a:solidFill>
                <a:latin typeface="Comic Sans MS" pitchFamily="18" charset="0"/>
                <a:cs typeface="Comic Sans MS" pitchFamily="18" charset="0"/>
              </a:rPr>
              <a:t>•</a:t>
            </a:r>
            <a:r>
              <a:rPr lang="en-US" altLang="zh-CN" sz="4398" dirty="0">
                <a:latin typeface="Times New Roman" pitchFamily="18" charset="0"/>
                <a:cs typeface="Times New Roman" pitchFamily="18" charset="0"/>
              </a:rPr>
              <a:t> </a:t>
            </a:r>
            <a:r>
              <a:rPr lang="en-US" altLang="zh-CN" sz="4398" b="1" dirty="0">
                <a:solidFill>
                  <a:srgbClr val="000000"/>
                </a:solidFill>
                <a:latin typeface="å¾®è½¯éé»" pitchFamily="18" charset="0"/>
                <a:cs typeface="å¾®è½¯éé»" pitchFamily="18" charset="0"/>
              </a:rPr>
              <a:t>软件产品难以维护</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100"/>
              </a:lnSpc>
              <a:tabLst>
                <a:tab pos="977900" algn="l"/>
                <a:tab pos="18415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灯片编号占位符 41">
            <a:extLst>
              <a:ext uri="{FF2B5EF4-FFF2-40B4-BE49-F238E27FC236}">
                <a16:creationId xmlns:a16="http://schemas.microsoft.com/office/drawing/2014/main" id="{A0E962A2-19E9-C04A-B74C-2D3AF48DF574}"/>
              </a:ext>
            </a:extLst>
          </p:cNvPr>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768600" y="304800"/>
            <a:ext cx="3594100" cy="5334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66700"/>
            <a:ext cx="7620000" cy="5219700"/>
          </a:xfrm>
          <a:prstGeom prst="rect">
            <a:avLst/>
          </a:prstGeom>
          <a:noFill/>
        </p:spPr>
        <p:txBody>
          <a:bodyPr wrap="none" lIns="0" tIns="0" rIns="0" rtlCol="0">
            <a:spAutoFit/>
          </a:bodyPr>
          <a:lstStyle/>
          <a:p>
            <a:pPr>
              <a:lnSpc>
                <a:spcPts val="5500"/>
              </a:lnSpc>
              <a:tabLst>
                <a:tab pos="342900" algn="l"/>
                <a:tab pos="457200" algn="l"/>
                <a:tab pos="2311400" algn="l"/>
              </a:tabLst>
            </a:pPr>
            <a:r>
              <a:rPr lang="en-US" altLang="zh-CN" dirty="0"/>
              <a:t>			</a:t>
            </a:r>
            <a:r>
              <a:rPr lang="en-US" altLang="zh-CN" sz="4002" b="1" dirty="0">
                <a:solidFill>
                  <a:srgbClr val="3D00EA"/>
                </a:solidFill>
                <a:latin typeface="Comic Sans MS" pitchFamily="18" charset="0"/>
                <a:cs typeface="Comic Sans MS" pitchFamily="18" charset="0"/>
              </a:rPr>
              <a:t>CMM/CMMI-1</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300"/>
              </a:lnSpc>
              <a:tabLst>
                <a:tab pos="342900" algn="l"/>
                <a:tab pos="457200" algn="l"/>
                <a:tab pos="2311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Comic Sans MS" pitchFamily="18" charset="0"/>
                <a:cs typeface="Comic Sans MS" pitchFamily="18" charset="0"/>
              </a:rPr>
              <a:t>CMM/CMMI(SEI)</a:t>
            </a:r>
          </a:p>
          <a:p>
            <a:pPr>
              <a:lnSpc>
                <a:spcPts val="3400"/>
              </a:lnSpc>
              <a:tabLst>
                <a:tab pos="342900" algn="l"/>
                <a:tab pos="4572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Comic Sans MS" pitchFamily="18" charset="0"/>
                <a:cs typeface="Comic Sans MS" pitchFamily="18" charset="0"/>
              </a:rPr>
              <a:t>1986</a:t>
            </a:r>
            <a:r>
              <a:rPr lang="en-US" altLang="zh-CN" sz="2400" dirty="0">
                <a:solidFill>
                  <a:srgbClr val="000000"/>
                </a:solidFill>
                <a:latin typeface="SimHei" pitchFamily="18" charset="0"/>
                <a:cs typeface="SimHei" pitchFamily="18" charset="0"/>
              </a:rPr>
              <a:t>年着手起草，</a:t>
            </a:r>
            <a:r>
              <a:rPr lang="en-US" altLang="zh-CN" sz="2400" dirty="0">
                <a:solidFill>
                  <a:srgbClr val="000000"/>
                </a:solidFill>
                <a:latin typeface="Comic Sans MS" pitchFamily="18" charset="0"/>
                <a:cs typeface="Comic Sans MS" pitchFamily="18" charset="0"/>
              </a:rPr>
              <a:t>1991</a:t>
            </a:r>
            <a:r>
              <a:rPr lang="en-US" altLang="zh-CN" sz="2400" dirty="0">
                <a:solidFill>
                  <a:srgbClr val="000000"/>
                </a:solidFill>
                <a:latin typeface="SimHei" pitchFamily="18" charset="0"/>
                <a:cs typeface="SimHei" pitchFamily="18" charset="0"/>
              </a:rPr>
              <a:t>年发布</a:t>
            </a:r>
            <a:r>
              <a:rPr lang="en-US" altLang="zh-CN" sz="2400" dirty="0">
                <a:solidFill>
                  <a:srgbClr val="000000"/>
                </a:solidFill>
                <a:latin typeface="Comic Sans MS" pitchFamily="18" charset="0"/>
                <a:cs typeface="Comic Sans MS" pitchFamily="18" charset="0"/>
              </a:rPr>
              <a:t>CMM1.0</a:t>
            </a:r>
            <a:r>
              <a:rPr lang="en-US" altLang="zh-CN" sz="2400" dirty="0">
                <a:solidFill>
                  <a:srgbClr val="000000"/>
                </a:solidFill>
                <a:latin typeface="SimHei" pitchFamily="18" charset="0"/>
                <a:cs typeface="SimHei" pitchFamily="18" charset="0"/>
              </a:rPr>
              <a:t>版</a:t>
            </a:r>
          </a:p>
          <a:p>
            <a:pPr>
              <a:lnSpc>
                <a:spcPts val="3400"/>
              </a:lnSpc>
              <a:tabLst>
                <a:tab pos="342900" algn="l"/>
                <a:tab pos="4572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Comic Sans MS" pitchFamily="18" charset="0"/>
                <a:cs typeface="Comic Sans MS" pitchFamily="18" charset="0"/>
              </a:rPr>
              <a:t>2000</a:t>
            </a:r>
            <a:r>
              <a:rPr lang="en-US" altLang="zh-CN" sz="2400" dirty="0">
                <a:solidFill>
                  <a:srgbClr val="000000"/>
                </a:solidFill>
                <a:latin typeface="SimHei" pitchFamily="18" charset="0"/>
                <a:cs typeface="SimHei" pitchFamily="18" charset="0"/>
              </a:rPr>
              <a:t>年发布了</a:t>
            </a:r>
            <a:r>
              <a:rPr lang="en-US" altLang="zh-CN" sz="2400" dirty="0">
                <a:solidFill>
                  <a:srgbClr val="000000"/>
                </a:solidFill>
                <a:latin typeface="Comic Sans MS" pitchFamily="18" charset="0"/>
                <a:cs typeface="Comic Sans MS" pitchFamily="18" charset="0"/>
              </a:rPr>
              <a:t>CMMI</a:t>
            </a:r>
            <a:r>
              <a:rPr lang="en-US" altLang="zh-CN" sz="2400" dirty="0">
                <a:solidFill>
                  <a:srgbClr val="000000"/>
                </a:solidFill>
                <a:latin typeface="Times New Roman" pitchFamily="18" charset="0"/>
                <a:cs typeface="Times New Roman" pitchFamily="18" charset="0"/>
              </a:rPr>
              <a:t>—</a:t>
            </a:r>
            <a:r>
              <a:rPr lang="en-US" altLang="zh-CN" sz="2400" dirty="0">
                <a:solidFill>
                  <a:srgbClr val="000000"/>
                </a:solidFill>
                <a:latin typeface="Comic Sans MS" pitchFamily="18" charset="0"/>
                <a:cs typeface="Comic Sans MS" pitchFamily="18" charset="0"/>
              </a:rPr>
              <a:t>SE/SW/IPPD1.0</a:t>
            </a:r>
            <a:r>
              <a:rPr lang="en-US" altLang="zh-CN" sz="2400" dirty="0">
                <a:solidFill>
                  <a:srgbClr val="000000"/>
                </a:solidFill>
                <a:latin typeface="SimHei" pitchFamily="18" charset="0"/>
                <a:cs typeface="SimHei" pitchFamily="18" charset="0"/>
              </a:rPr>
              <a:t>版</a:t>
            </a:r>
          </a:p>
          <a:p>
            <a:pPr>
              <a:lnSpc>
                <a:spcPts val="4900"/>
              </a:lnSpc>
              <a:tabLst>
                <a:tab pos="342900" algn="l"/>
                <a:tab pos="457200" algn="l"/>
                <a:tab pos="23114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Comic Sans MS" pitchFamily="18" charset="0"/>
                <a:cs typeface="Comic Sans MS" pitchFamily="18" charset="0"/>
              </a:rPr>
              <a:t>CMM</a:t>
            </a:r>
            <a:r>
              <a:rPr lang="en-US" altLang="zh-CN" sz="3402" b="1" dirty="0">
                <a:solidFill>
                  <a:srgbClr val="000000"/>
                </a:solidFill>
                <a:latin typeface="å¾®è½¯éé»" pitchFamily="18" charset="0"/>
                <a:cs typeface="å¾®è½¯éé»" pitchFamily="18" charset="0"/>
              </a:rPr>
              <a:t>的五个级别：</a:t>
            </a:r>
            <a:r>
              <a:rPr lang="en-US" altLang="zh-CN" sz="3198" b="1" dirty="0">
                <a:solidFill>
                  <a:srgbClr val="000000"/>
                </a:solidFill>
                <a:latin typeface="å¾®è½¯éé»" pitchFamily="18" charset="0"/>
                <a:cs typeface="å¾®è½¯éé»" pitchFamily="18" charset="0"/>
              </a:rPr>
              <a:t>初始级、可重复级、</a:t>
            </a:r>
          </a:p>
          <a:p>
            <a:pPr>
              <a:lnSpc>
                <a:spcPts val="3700"/>
              </a:lnSpc>
              <a:tabLst>
                <a:tab pos="342900" algn="l"/>
                <a:tab pos="457200" algn="l"/>
                <a:tab pos="2311400" algn="l"/>
              </a:tabLst>
            </a:pPr>
            <a:r>
              <a:rPr lang="en-US" altLang="zh-CN" dirty="0"/>
              <a:t>	</a:t>
            </a:r>
            <a:r>
              <a:rPr lang="en-US" altLang="zh-CN" sz="3198" b="1" dirty="0">
                <a:solidFill>
                  <a:srgbClr val="000000"/>
                </a:solidFill>
                <a:latin typeface="å¾®è½¯éé»" pitchFamily="18" charset="0"/>
                <a:cs typeface="å¾®è½¯éé»" pitchFamily="18" charset="0"/>
              </a:rPr>
              <a:t>已定义级、已管理级、持续优化级</a:t>
            </a:r>
          </a:p>
          <a:p>
            <a:pPr>
              <a:lnSpc>
                <a:spcPts val="4700"/>
              </a:lnSpc>
              <a:tabLst>
                <a:tab pos="342900" algn="l"/>
                <a:tab pos="457200" algn="l"/>
                <a:tab pos="2311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作用</a:t>
            </a:r>
          </a:p>
          <a:p>
            <a:pPr>
              <a:lnSpc>
                <a:spcPts val="3400"/>
              </a:lnSpc>
              <a:tabLst>
                <a:tab pos="342900" algn="l"/>
                <a:tab pos="4572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为企业自身过程能力的改进指明了一个渐进的方向</a:t>
            </a:r>
          </a:p>
          <a:p>
            <a:pPr>
              <a:lnSpc>
                <a:spcPts val="3400"/>
              </a:lnSpc>
              <a:tabLst>
                <a:tab pos="342900" algn="l"/>
                <a:tab pos="457200" algn="l"/>
                <a:tab pos="23114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为评价并选择软件供应商提供了一种依据</a:t>
            </a:r>
          </a:p>
        </p:txBody>
      </p:sp>
      <p:sp>
        <p:nvSpPr>
          <p:cNvPr id="43" name="灯片编号占位符 42">
            <a:extLst>
              <a:ext uri="{FF2B5EF4-FFF2-40B4-BE49-F238E27FC236}">
                <a16:creationId xmlns:a16="http://schemas.microsoft.com/office/drawing/2014/main" id="{D5E45B41-CF17-F64C-94E6-D4E76EAE99CE}"/>
              </a:ext>
            </a:extLst>
          </p:cNvPr>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5400"/>
            <a:ext cx="9080500" cy="6769100"/>
          </a:xfrm>
          <a:prstGeom prst="rect">
            <a:avLst/>
          </a:prstGeom>
          <a:noFill/>
        </p:spPr>
      </p:pic>
      <p:sp>
        <p:nvSpPr>
          <p:cNvPr id="3" name="TextBox 1"/>
          <p:cNvSpPr txBox="1"/>
          <p:nvPr/>
        </p:nvSpPr>
        <p:spPr>
          <a:xfrm>
            <a:off x="2781300" y="203200"/>
            <a:ext cx="3581400" cy="698500"/>
          </a:xfrm>
          <a:prstGeom prst="rect">
            <a:avLst/>
          </a:prstGeom>
          <a:noFill/>
        </p:spPr>
        <p:txBody>
          <a:bodyPr wrap="none" lIns="0" tIns="0" rIns="0" rtlCol="0">
            <a:spAutoFit/>
          </a:bodyPr>
          <a:lstStyle/>
          <a:p>
            <a:pPr>
              <a:lnSpc>
                <a:spcPts val="5500"/>
              </a:lnSpc>
              <a:tabLst/>
            </a:pPr>
            <a:r>
              <a:rPr lang="en-US" altLang="zh-CN" sz="4002" b="1" dirty="0">
                <a:solidFill>
                  <a:srgbClr val="3D00EA"/>
                </a:solidFill>
                <a:latin typeface="Comic Sans MS" pitchFamily="18" charset="0"/>
                <a:cs typeface="Comic Sans MS" pitchFamily="18" charset="0"/>
              </a:rPr>
              <a:t>CMM/CMMI-2</a:t>
            </a:r>
          </a:p>
        </p:txBody>
      </p:sp>
      <p:sp>
        <p:nvSpPr>
          <p:cNvPr id="4" name="TextBox 1"/>
          <p:cNvSpPr txBox="1"/>
          <p:nvPr/>
        </p:nvSpPr>
        <p:spPr>
          <a:xfrm>
            <a:off x="2070100" y="1092200"/>
            <a:ext cx="1384300" cy="368300"/>
          </a:xfrm>
          <a:prstGeom prst="rect">
            <a:avLst/>
          </a:prstGeom>
          <a:noFill/>
        </p:spPr>
        <p:txBody>
          <a:bodyPr wrap="none" lIns="0" tIns="0" rIns="0" rtlCol="0">
            <a:spAutoFit/>
          </a:bodyPr>
          <a:lstStyle/>
          <a:p>
            <a:pPr>
              <a:lnSpc>
                <a:spcPts val="2900"/>
              </a:lnSpc>
              <a:tabLst/>
            </a:pPr>
            <a:r>
              <a:rPr lang="en-US" altLang="zh-CN" sz="2202" b="1" dirty="0">
                <a:solidFill>
                  <a:srgbClr val="000000"/>
                </a:solidFill>
                <a:latin typeface="å¾®è½¯éé»" pitchFamily="18" charset="0"/>
                <a:cs typeface="å¾®è½¯éé»" pitchFamily="18" charset="0"/>
              </a:rPr>
              <a:t>成熟度等级</a:t>
            </a:r>
          </a:p>
        </p:txBody>
      </p:sp>
      <p:sp>
        <p:nvSpPr>
          <p:cNvPr id="5" name="TextBox 1"/>
          <p:cNvSpPr txBox="1"/>
          <p:nvPr/>
        </p:nvSpPr>
        <p:spPr>
          <a:xfrm>
            <a:off x="2311400" y="5041900"/>
            <a:ext cx="5115183" cy="1532727"/>
          </a:xfrm>
          <a:prstGeom prst="rect">
            <a:avLst/>
          </a:prstGeom>
          <a:noFill/>
        </p:spPr>
        <p:txBody>
          <a:bodyPr wrap="none" lIns="0" tIns="0" rIns="0" rtlCol="0">
            <a:spAutoFit/>
          </a:bodyPr>
          <a:lstStyle/>
          <a:p>
            <a:pPr>
              <a:lnSpc>
                <a:spcPts val="2900"/>
              </a:lnSpc>
              <a:tabLst>
                <a:tab pos="3098800" algn="l"/>
                <a:tab pos="3365500" algn="l"/>
              </a:tabLst>
            </a:pPr>
            <a:r>
              <a:rPr lang="en-US" altLang="zh-CN" dirty="0"/>
              <a:t>		</a:t>
            </a:r>
            <a:r>
              <a:rPr lang="en-US" altLang="zh-CN" sz="2202" b="1" dirty="0">
                <a:solidFill>
                  <a:srgbClr val="000000"/>
                </a:solidFill>
                <a:latin typeface="å¾®è½¯éé»" pitchFamily="18" charset="0"/>
                <a:cs typeface="å¾®è½¯éé»" pitchFamily="18" charset="0"/>
              </a:rPr>
              <a:t>描述</a:t>
            </a:r>
          </a:p>
          <a:p>
            <a:pPr>
              <a:lnSpc>
                <a:spcPts val="1000"/>
              </a:lnSpc>
            </a:pPr>
            <a:endParaRPr lang="en-US" altLang="zh-CN" dirty="0"/>
          </a:p>
          <a:p>
            <a:pPr>
              <a:lnSpc>
                <a:spcPts val="1000"/>
              </a:lnSpc>
            </a:pPr>
            <a:endParaRPr lang="en-US" altLang="zh-CN" dirty="0"/>
          </a:p>
          <a:p>
            <a:pPr>
              <a:lnSpc>
                <a:spcPts val="3000"/>
              </a:lnSpc>
              <a:tabLst>
                <a:tab pos="3098800" algn="l"/>
                <a:tab pos="3365500" algn="l"/>
              </a:tabLst>
            </a:pPr>
            <a:r>
              <a:rPr lang="en-US" altLang="zh-CN" dirty="0"/>
              <a:t>	</a:t>
            </a:r>
            <a:r>
              <a:rPr lang="en-US" altLang="zh-CN" sz="2202" b="1" dirty="0">
                <a:solidFill>
                  <a:srgbClr val="000000"/>
                </a:solidFill>
                <a:latin typeface="å¾®è½¯éé»" pitchFamily="18" charset="0"/>
                <a:cs typeface="å¾®è½¯éé»" pitchFamily="18" charset="0"/>
              </a:rPr>
              <a:t>活动或基础设施</a:t>
            </a:r>
          </a:p>
          <a:p>
            <a:pPr>
              <a:lnSpc>
                <a:spcPts val="1000"/>
              </a:lnSpc>
            </a:pPr>
            <a:endParaRPr lang="en-US" altLang="zh-CN" dirty="0"/>
          </a:p>
          <a:p>
            <a:pPr>
              <a:lnSpc>
                <a:spcPts val="1000"/>
              </a:lnSpc>
            </a:pPr>
            <a:endParaRPr lang="en-US" altLang="zh-CN" dirty="0"/>
          </a:p>
          <a:p>
            <a:pPr>
              <a:lnSpc>
                <a:spcPts val="1800"/>
              </a:lnSpc>
              <a:tabLst>
                <a:tab pos="3098800" algn="l"/>
                <a:tab pos="3365500" algn="l"/>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6" name="TextBox 1"/>
          <p:cNvSpPr txBox="1"/>
          <p:nvPr/>
        </p:nvSpPr>
        <p:spPr>
          <a:xfrm>
            <a:off x="6781800" y="3835400"/>
            <a:ext cx="1117600" cy="1054100"/>
          </a:xfrm>
          <a:prstGeom prst="rect">
            <a:avLst/>
          </a:prstGeom>
          <a:noFill/>
        </p:spPr>
        <p:txBody>
          <a:bodyPr wrap="none" lIns="0" tIns="0" rIns="0" rtlCol="0">
            <a:spAutoFit/>
          </a:bodyPr>
          <a:lstStyle/>
          <a:p>
            <a:pPr>
              <a:lnSpc>
                <a:spcPts val="2900"/>
              </a:lnSpc>
              <a:tabLst>
                <a:tab pos="127000" algn="l"/>
              </a:tabLst>
            </a:pPr>
            <a:r>
              <a:rPr lang="en-US" altLang="zh-CN" dirty="0"/>
              <a:t>	</a:t>
            </a:r>
            <a:r>
              <a:rPr lang="en-US" altLang="zh-CN" sz="2202" b="1" dirty="0">
                <a:solidFill>
                  <a:srgbClr val="000000"/>
                </a:solidFill>
                <a:latin typeface="å¾®è½¯éé»" pitchFamily="18" charset="0"/>
                <a:cs typeface="å¾®è½¯éé»" pitchFamily="18" charset="0"/>
              </a:rPr>
              <a:t>包含</a:t>
            </a:r>
          </a:p>
          <a:p>
            <a:pPr>
              <a:lnSpc>
                <a:spcPts val="1000"/>
              </a:lnSpc>
            </a:pPr>
            <a:endParaRPr lang="en-US" altLang="zh-CN" dirty="0"/>
          </a:p>
          <a:p>
            <a:pPr>
              <a:lnSpc>
                <a:spcPts val="1000"/>
              </a:lnSpc>
            </a:pPr>
            <a:endParaRPr lang="en-US" altLang="zh-CN" dirty="0"/>
          </a:p>
          <a:p>
            <a:pPr>
              <a:lnSpc>
                <a:spcPts val="3400"/>
              </a:lnSpc>
              <a:tabLst>
                <a:tab pos="127000" algn="l"/>
              </a:tabLst>
            </a:pPr>
            <a:r>
              <a:rPr lang="en-US" altLang="zh-CN" sz="2202" b="1" dirty="0">
                <a:solidFill>
                  <a:srgbClr val="000000"/>
                </a:solidFill>
                <a:latin typeface="å¾®è½¯éé»" pitchFamily="18" charset="0"/>
                <a:cs typeface="å¾®è½¯éé»" pitchFamily="18" charset="0"/>
              </a:rPr>
              <a:t>关键实践</a:t>
            </a:r>
          </a:p>
        </p:txBody>
      </p:sp>
      <p:sp>
        <p:nvSpPr>
          <p:cNvPr id="7" name="TextBox 1"/>
          <p:cNvSpPr txBox="1"/>
          <p:nvPr/>
        </p:nvSpPr>
        <p:spPr>
          <a:xfrm>
            <a:off x="3810000" y="3886200"/>
            <a:ext cx="1676400" cy="1079500"/>
          </a:xfrm>
          <a:prstGeom prst="rect">
            <a:avLst/>
          </a:prstGeom>
          <a:noFill/>
        </p:spPr>
        <p:txBody>
          <a:bodyPr wrap="none" lIns="0" tIns="0" rIns="0" rtlCol="0">
            <a:spAutoFit/>
          </a:bodyPr>
          <a:lstStyle/>
          <a:p>
            <a:pPr>
              <a:lnSpc>
                <a:spcPts val="2900"/>
              </a:lnSpc>
              <a:tabLst>
                <a:tab pos="292100" algn="l"/>
              </a:tabLst>
            </a:pPr>
            <a:r>
              <a:rPr lang="en-US" altLang="zh-CN" dirty="0"/>
              <a:t>	</a:t>
            </a:r>
            <a:r>
              <a:rPr lang="en-US" altLang="zh-CN" sz="2202" b="1" dirty="0">
                <a:solidFill>
                  <a:srgbClr val="000000"/>
                </a:solidFill>
                <a:latin typeface="å¾®è½¯éé»" pitchFamily="18" charset="0"/>
                <a:cs typeface="å¾®è½¯éé»" pitchFamily="18" charset="0"/>
              </a:rPr>
              <a:t>解决</a:t>
            </a:r>
          </a:p>
          <a:p>
            <a:pPr>
              <a:lnSpc>
                <a:spcPts val="1000"/>
              </a:lnSpc>
            </a:pPr>
            <a:endParaRPr lang="en-US" altLang="zh-CN" dirty="0"/>
          </a:p>
          <a:p>
            <a:pPr>
              <a:lnSpc>
                <a:spcPts val="1000"/>
              </a:lnSpc>
            </a:pPr>
            <a:endParaRPr lang="en-US" altLang="zh-CN" dirty="0"/>
          </a:p>
          <a:p>
            <a:pPr>
              <a:lnSpc>
                <a:spcPts val="3500"/>
              </a:lnSpc>
              <a:tabLst>
                <a:tab pos="292100" algn="l"/>
              </a:tabLst>
            </a:pPr>
            <a:r>
              <a:rPr lang="en-US" altLang="zh-CN" sz="2202" b="1" dirty="0">
                <a:solidFill>
                  <a:srgbClr val="000000"/>
                </a:solidFill>
                <a:latin typeface="å¾®è½¯éé»" pitchFamily="18" charset="0"/>
                <a:cs typeface="å¾®è½¯éé»" pitchFamily="18" charset="0"/>
              </a:rPr>
              <a:t>实施或制度化</a:t>
            </a:r>
          </a:p>
        </p:txBody>
      </p:sp>
      <p:sp>
        <p:nvSpPr>
          <p:cNvPr id="8" name="TextBox 1"/>
          <p:cNvSpPr txBox="1"/>
          <p:nvPr/>
        </p:nvSpPr>
        <p:spPr>
          <a:xfrm>
            <a:off x="3644900" y="1473200"/>
            <a:ext cx="1384300" cy="1041400"/>
          </a:xfrm>
          <a:prstGeom prst="rect">
            <a:avLst/>
          </a:prstGeom>
          <a:noFill/>
        </p:spPr>
        <p:txBody>
          <a:bodyPr wrap="none" lIns="0" tIns="0" rIns="0" rtlCol="0">
            <a:spAutoFit/>
          </a:bodyPr>
          <a:lstStyle/>
          <a:p>
            <a:pPr>
              <a:lnSpc>
                <a:spcPts val="2900"/>
              </a:lnSpc>
              <a:tabLst>
                <a:tab pos="38100" algn="l"/>
              </a:tabLst>
            </a:pPr>
            <a:r>
              <a:rPr lang="en-US" altLang="zh-CN" dirty="0"/>
              <a:t>	</a:t>
            </a:r>
            <a:r>
              <a:rPr lang="en-US" altLang="zh-CN" sz="2202" b="1" dirty="0">
                <a:solidFill>
                  <a:srgbClr val="000000"/>
                </a:solidFill>
                <a:latin typeface="å¾®è½¯éé»" pitchFamily="18" charset="0"/>
                <a:cs typeface="å¾®è½¯éé»" pitchFamily="18" charset="0"/>
              </a:rPr>
              <a:t>包含</a:t>
            </a:r>
          </a:p>
          <a:p>
            <a:pPr>
              <a:lnSpc>
                <a:spcPts val="1000"/>
              </a:lnSpc>
            </a:pPr>
            <a:endParaRPr lang="en-US" altLang="zh-CN" dirty="0"/>
          </a:p>
          <a:p>
            <a:pPr>
              <a:lnSpc>
                <a:spcPts val="1000"/>
              </a:lnSpc>
            </a:pPr>
            <a:endParaRPr lang="en-US" altLang="zh-CN" dirty="0"/>
          </a:p>
          <a:p>
            <a:pPr>
              <a:lnSpc>
                <a:spcPts val="3300"/>
              </a:lnSpc>
              <a:tabLst>
                <a:tab pos="38100" algn="l"/>
              </a:tabLst>
            </a:pPr>
            <a:r>
              <a:rPr lang="en-US" altLang="zh-CN" sz="2202" b="1" dirty="0">
                <a:solidFill>
                  <a:srgbClr val="000000"/>
                </a:solidFill>
                <a:latin typeface="å¾®è½¯éé»" pitchFamily="18" charset="0"/>
                <a:cs typeface="å¾®è½¯éé»" pitchFamily="18" charset="0"/>
              </a:rPr>
              <a:t>关键过程域</a:t>
            </a:r>
          </a:p>
        </p:txBody>
      </p:sp>
      <p:sp>
        <p:nvSpPr>
          <p:cNvPr id="9" name="TextBox 1"/>
          <p:cNvSpPr txBox="1"/>
          <p:nvPr/>
        </p:nvSpPr>
        <p:spPr>
          <a:xfrm>
            <a:off x="546100" y="1498600"/>
            <a:ext cx="1117600" cy="965200"/>
          </a:xfrm>
          <a:prstGeom prst="rect">
            <a:avLst/>
          </a:prstGeom>
          <a:noFill/>
        </p:spPr>
        <p:txBody>
          <a:bodyPr wrap="none" lIns="0" tIns="0" rIns="0" rtlCol="0">
            <a:spAutoFit/>
          </a:bodyPr>
          <a:lstStyle/>
          <a:p>
            <a:pPr>
              <a:lnSpc>
                <a:spcPts val="2900"/>
              </a:lnSpc>
              <a:tabLst>
                <a:tab pos="368300" algn="l"/>
              </a:tabLst>
            </a:pPr>
            <a:r>
              <a:rPr lang="en-US" altLang="zh-CN" dirty="0"/>
              <a:t>	</a:t>
            </a:r>
            <a:r>
              <a:rPr lang="en-US" altLang="zh-CN" sz="2202" b="1" dirty="0">
                <a:solidFill>
                  <a:srgbClr val="000000"/>
                </a:solidFill>
                <a:latin typeface="å¾®è½¯éé»" pitchFamily="18" charset="0"/>
                <a:cs typeface="å¾®è½¯éé»" pitchFamily="18" charset="0"/>
              </a:rPr>
              <a:t>表明</a:t>
            </a:r>
          </a:p>
          <a:p>
            <a:pPr>
              <a:lnSpc>
                <a:spcPts val="1000"/>
              </a:lnSpc>
            </a:pPr>
            <a:endParaRPr lang="en-US" altLang="zh-CN" dirty="0"/>
          </a:p>
          <a:p>
            <a:pPr>
              <a:lnSpc>
                <a:spcPts val="3700"/>
              </a:lnSpc>
              <a:tabLst>
                <a:tab pos="368300" algn="l"/>
              </a:tabLst>
            </a:pPr>
            <a:r>
              <a:rPr lang="en-US" altLang="zh-CN" sz="2202" b="1" dirty="0">
                <a:solidFill>
                  <a:srgbClr val="000000"/>
                </a:solidFill>
                <a:latin typeface="å¾®è½¯éé»" pitchFamily="18" charset="0"/>
                <a:cs typeface="å¾®è½¯éé»" pitchFamily="18" charset="0"/>
              </a:rPr>
              <a:t>过程能力</a:t>
            </a:r>
          </a:p>
        </p:txBody>
      </p:sp>
      <p:sp>
        <p:nvSpPr>
          <p:cNvPr id="10" name="TextBox 1"/>
          <p:cNvSpPr txBox="1"/>
          <p:nvPr/>
        </p:nvSpPr>
        <p:spPr>
          <a:xfrm>
            <a:off x="1854200" y="2590800"/>
            <a:ext cx="1016000" cy="1066800"/>
          </a:xfrm>
          <a:prstGeom prst="rect">
            <a:avLst/>
          </a:prstGeom>
          <a:noFill/>
        </p:spPr>
        <p:txBody>
          <a:bodyPr wrap="none" lIns="0" tIns="0" rIns="0" rtlCol="0">
            <a:spAutoFit/>
          </a:bodyPr>
          <a:lstStyle/>
          <a:p>
            <a:pPr>
              <a:lnSpc>
                <a:spcPts val="2900"/>
              </a:lnSpc>
              <a:tabLst>
                <a:tab pos="457200" algn="l"/>
              </a:tabLst>
            </a:pPr>
            <a:r>
              <a:rPr lang="en-US" altLang="zh-CN" dirty="0"/>
              <a:t>	</a:t>
            </a:r>
            <a:r>
              <a:rPr lang="en-US" altLang="zh-CN" sz="2202" b="1" dirty="0">
                <a:solidFill>
                  <a:srgbClr val="000000"/>
                </a:solidFill>
                <a:latin typeface="å¾®è½¯éé»" pitchFamily="18" charset="0"/>
                <a:cs typeface="å¾®è½¯éé»" pitchFamily="18" charset="0"/>
              </a:rPr>
              <a:t>实现</a:t>
            </a:r>
          </a:p>
          <a:p>
            <a:pPr>
              <a:lnSpc>
                <a:spcPts val="1000"/>
              </a:lnSpc>
            </a:pPr>
            <a:endParaRPr lang="en-US" altLang="zh-CN" dirty="0"/>
          </a:p>
          <a:p>
            <a:pPr>
              <a:lnSpc>
                <a:spcPts val="1000"/>
              </a:lnSpc>
            </a:pPr>
            <a:endParaRPr lang="en-US" altLang="zh-CN" dirty="0"/>
          </a:p>
          <a:p>
            <a:pPr>
              <a:lnSpc>
                <a:spcPts val="3500"/>
              </a:lnSpc>
              <a:tabLst>
                <a:tab pos="457200" algn="l"/>
              </a:tabLst>
            </a:pPr>
            <a:r>
              <a:rPr lang="en-US" altLang="zh-CN" sz="2202" b="1" dirty="0">
                <a:solidFill>
                  <a:srgbClr val="000000"/>
                </a:solidFill>
                <a:latin typeface="å¾®è½¯éé»" pitchFamily="18" charset="0"/>
                <a:cs typeface="å¾®è½¯éé»" pitchFamily="18" charset="0"/>
              </a:rPr>
              <a:t>目</a:t>
            </a:r>
            <a:r>
              <a:rPr lang="en-US" altLang="zh-CN" sz="2202" dirty="0">
                <a:latin typeface="Times New Roman" pitchFamily="18" charset="0"/>
                <a:cs typeface="Times New Roman" pitchFamily="18" charset="0"/>
              </a:rPr>
              <a:t>  </a:t>
            </a:r>
            <a:r>
              <a:rPr lang="en-US" altLang="zh-CN" sz="2202" b="1" dirty="0">
                <a:solidFill>
                  <a:srgbClr val="000000"/>
                </a:solidFill>
                <a:latin typeface="å¾®è½¯éé»" pitchFamily="18" charset="0"/>
                <a:cs typeface="å¾®è½¯éé»" pitchFamily="18" charset="0"/>
              </a:rPr>
              <a:t>标</a:t>
            </a:r>
          </a:p>
        </p:txBody>
      </p:sp>
      <p:sp>
        <p:nvSpPr>
          <p:cNvPr id="11" name="TextBox 1"/>
          <p:cNvSpPr txBox="1"/>
          <p:nvPr/>
        </p:nvSpPr>
        <p:spPr>
          <a:xfrm>
            <a:off x="5168900" y="2578100"/>
            <a:ext cx="1155700" cy="1130300"/>
          </a:xfrm>
          <a:prstGeom prst="rect">
            <a:avLst/>
          </a:prstGeom>
          <a:noFill/>
        </p:spPr>
        <p:txBody>
          <a:bodyPr wrap="none" lIns="0" tIns="0" rIns="0" rtlCol="0">
            <a:spAutoFit/>
          </a:bodyPr>
          <a:lstStyle/>
          <a:p>
            <a:pPr>
              <a:lnSpc>
                <a:spcPts val="2900"/>
              </a:lnSpc>
              <a:tabLst>
                <a:tab pos="50800" algn="l"/>
              </a:tabLst>
            </a:pPr>
            <a:r>
              <a:rPr lang="en-US" altLang="zh-CN" sz="2202" b="1" dirty="0">
                <a:solidFill>
                  <a:srgbClr val="000000"/>
                </a:solidFill>
                <a:latin typeface="å¾®è½¯éé»" pitchFamily="18" charset="0"/>
                <a:cs typeface="å¾®è½¯éé»" pitchFamily="18" charset="0"/>
              </a:rPr>
              <a:t>划分为</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3000"/>
              </a:lnSpc>
              <a:tabLst>
                <a:tab pos="50800" algn="l"/>
              </a:tabLst>
            </a:pPr>
            <a:r>
              <a:rPr lang="en-US" altLang="zh-CN" dirty="0"/>
              <a:t>	</a:t>
            </a:r>
            <a:r>
              <a:rPr lang="en-US" altLang="zh-CN" sz="2202" b="1" dirty="0">
                <a:solidFill>
                  <a:srgbClr val="000000"/>
                </a:solidFill>
                <a:latin typeface="å¾®è½¯éé»" pitchFamily="18" charset="0"/>
                <a:cs typeface="å¾®è½¯éé»" pitchFamily="18" charset="0"/>
              </a:rPr>
              <a:t>共同特性</a:t>
            </a:r>
          </a:p>
        </p:txBody>
      </p:sp>
      <p:sp>
        <p:nvSpPr>
          <p:cNvPr id="12" name="灯片编号占位符 11">
            <a:extLst>
              <a:ext uri="{FF2B5EF4-FFF2-40B4-BE49-F238E27FC236}">
                <a16:creationId xmlns:a16="http://schemas.microsoft.com/office/drawing/2014/main" id="{E4B917C5-1A50-4F41-8A61-B3C9178055AC}"/>
              </a:ext>
            </a:extLst>
          </p:cNvPr>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035300" y="292100"/>
            <a:ext cx="31242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04800"/>
            <a:ext cx="7620000" cy="3886200"/>
          </a:xfrm>
          <a:prstGeom prst="rect">
            <a:avLst/>
          </a:prstGeom>
          <a:noFill/>
        </p:spPr>
        <p:txBody>
          <a:bodyPr wrap="none" lIns="0" tIns="0" rIns="0" rtlCol="0">
            <a:spAutoFit/>
          </a:bodyPr>
          <a:lstStyle/>
          <a:p>
            <a:pPr>
              <a:lnSpc>
                <a:spcPts val="5200"/>
              </a:lnSpc>
              <a:tabLst>
                <a:tab pos="342900" algn="l"/>
                <a:tab pos="2578100" algn="l"/>
              </a:tabLst>
            </a:pPr>
            <a:r>
              <a:rPr lang="en-US" altLang="zh-CN" dirty="0"/>
              <a:t>		</a:t>
            </a:r>
            <a:r>
              <a:rPr lang="en-US" altLang="zh-CN" sz="4002" b="1" dirty="0">
                <a:solidFill>
                  <a:srgbClr val="3D00EA"/>
                </a:solidFill>
                <a:latin typeface="å¾®è½¯éé»" pitchFamily="18" charset="0"/>
                <a:cs typeface="å¾®è½¯éé»" pitchFamily="18" charset="0"/>
              </a:rPr>
              <a:t>敏捷开发方法</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300"/>
              </a:lnSpc>
              <a:tabLst>
                <a:tab pos="342900" algn="l"/>
                <a:tab pos="2578100" algn="l"/>
              </a:tabLst>
            </a:pPr>
            <a:r>
              <a:rPr lang="en-US" altLang="zh-CN" sz="3300" dirty="0">
                <a:solidFill>
                  <a:srgbClr val="010000"/>
                </a:solidFill>
                <a:latin typeface="Comic Sans MS" pitchFamily="18" charset="0"/>
                <a:cs typeface="Comic Sans MS" pitchFamily="18" charset="0"/>
              </a:rPr>
              <a:t>•</a:t>
            </a:r>
            <a:r>
              <a:rPr lang="en-US" altLang="zh-CN" sz="3300" dirty="0">
                <a:latin typeface="Times New Roman" pitchFamily="18" charset="0"/>
                <a:cs typeface="Times New Roman" pitchFamily="18" charset="0"/>
              </a:rPr>
              <a:t>  </a:t>
            </a:r>
            <a:r>
              <a:rPr lang="en-US" altLang="zh-CN" sz="3300" b="1" dirty="0">
                <a:solidFill>
                  <a:srgbClr val="000000"/>
                </a:solidFill>
                <a:latin typeface="å¾®è½¯éé»" pitchFamily="18" charset="0"/>
                <a:cs typeface="å¾®è½¯éé»" pitchFamily="18" charset="0"/>
              </a:rPr>
              <a:t>轻量级的开发方法：相对于以</a:t>
            </a:r>
            <a:r>
              <a:rPr lang="en-US" altLang="zh-CN" sz="3300" b="1" dirty="0">
                <a:solidFill>
                  <a:srgbClr val="000000"/>
                </a:solidFill>
                <a:latin typeface="Comic Sans MS" pitchFamily="18" charset="0"/>
                <a:cs typeface="Comic Sans MS" pitchFamily="18" charset="0"/>
              </a:rPr>
              <a:t>CMM</a:t>
            </a:r>
            <a:r>
              <a:rPr lang="en-US" altLang="zh-CN" sz="3300" b="1" dirty="0">
                <a:solidFill>
                  <a:srgbClr val="000000"/>
                </a:solidFill>
                <a:latin typeface="å¾®è½¯éé»" pitchFamily="18" charset="0"/>
                <a:cs typeface="å¾®è½¯éé»" pitchFamily="18" charset="0"/>
              </a:rPr>
              <a:t>为代</a:t>
            </a:r>
          </a:p>
          <a:p>
            <a:pPr>
              <a:lnSpc>
                <a:spcPts val="3800"/>
              </a:lnSpc>
              <a:tabLst>
                <a:tab pos="342900" algn="l"/>
                <a:tab pos="2578100" algn="l"/>
              </a:tabLst>
            </a:pPr>
            <a:r>
              <a:rPr lang="en-US" altLang="zh-CN" dirty="0"/>
              <a:t>	</a:t>
            </a:r>
            <a:r>
              <a:rPr lang="en-US" altLang="zh-CN" sz="3300" b="1" dirty="0">
                <a:solidFill>
                  <a:srgbClr val="000000"/>
                </a:solidFill>
                <a:latin typeface="å¾®è½¯éé»" pitchFamily="18" charset="0"/>
                <a:cs typeface="å¾®è½¯éé»" pitchFamily="18" charset="0"/>
              </a:rPr>
              <a:t>表的强调过程和文档的重量级开发方法</a:t>
            </a:r>
          </a:p>
          <a:p>
            <a:pPr>
              <a:lnSpc>
                <a:spcPts val="4700"/>
              </a:lnSpc>
              <a:tabLst>
                <a:tab pos="342900" algn="l"/>
                <a:tab pos="2578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2001</a:t>
            </a:r>
            <a:r>
              <a:rPr lang="en-US" altLang="zh-CN" sz="3198" b="1" dirty="0">
                <a:solidFill>
                  <a:srgbClr val="000000"/>
                </a:solidFill>
                <a:latin typeface="å¾®è½¯éé»" pitchFamily="18" charset="0"/>
                <a:cs typeface="å¾®è½¯éé»" pitchFamily="18" charset="0"/>
              </a:rPr>
              <a:t>年</a:t>
            </a:r>
            <a:r>
              <a:rPr lang="en-US" altLang="zh-CN" sz="3198" b="1" dirty="0">
                <a:solidFill>
                  <a:srgbClr val="000000"/>
                </a:solidFill>
                <a:latin typeface="Comic Sans MS" pitchFamily="18" charset="0"/>
                <a:cs typeface="Comic Sans MS" pitchFamily="18" charset="0"/>
              </a:rPr>
              <a:t>2</a:t>
            </a:r>
            <a:r>
              <a:rPr lang="en-US" altLang="zh-CN" sz="3198" b="1" dirty="0">
                <a:solidFill>
                  <a:srgbClr val="000000"/>
                </a:solidFill>
                <a:latin typeface="å¾®è½¯éé»" pitchFamily="18" charset="0"/>
                <a:cs typeface="å¾®è½¯éé»" pitchFamily="18" charset="0"/>
              </a:rPr>
              <a:t>月</a:t>
            </a:r>
            <a:r>
              <a:rPr lang="en-US" altLang="zh-CN" sz="3198" b="1" dirty="0">
                <a:solidFill>
                  <a:srgbClr val="000000"/>
                </a:solidFill>
                <a:latin typeface="Comic Sans MS" pitchFamily="18" charset="0"/>
                <a:cs typeface="Comic Sans MS" pitchFamily="18" charset="0"/>
              </a:rPr>
              <a:t>17</a:t>
            </a:r>
            <a:r>
              <a:rPr lang="en-US" altLang="zh-CN" sz="3198" b="1" dirty="0">
                <a:solidFill>
                  <a:srgbClr val="000000"/>
                </a:solidFill>
                <a:latin typeface="å¾®è½¯éé»" pitchFamily="18" charset="0"/>
                <a:cs typeface="å¾®è½¯éé»" pitchFamily="18" charset="0"/>
              </a:rPr>
              <a:t>位方法学家在美国犹他州</a:t>
            </a:r>
          </a:p>
          <a:p>
            <a:pPr>
              <a:lnSpc>
                <a:spcPts val="3800"/>
              </a:lnSpc>
              <a:tabLst>
                <a:tab pos="342900" algn="l"/>
                <a:tab pos="2578100" algn="l"/>
              </a:tabLst>
            </a:pPr>
            <a:r>
              <a:rPr lang="en-US" altLang="zh-CN" dirty="0"/>
              <a:t>	</a:t>
            </a:r>
            <a:r>
              <a:rPr lang="en-US" altLang="zh-CN" sz="3198" b="1" dirty="0">
                <a:solidFill>
                  <a:srgbClr val="000000"/>
                </a:solidFill>
                <a:latin typeface="å¾®è½¯éé»" pitchFamily="18" charset="0"/>
                <a:cs typeface="å¾®è½¯éé»" pitchFamily="18" charset="0"/>
              </a:rPr>
              <a:t>成立了敏捷</a:t>
            </a:r>
            <a:r>
              <a:rPr lang="en-US" altLang="zh-CN" sz="3198" b="1" dirty="0">
                <a:solidFill>
                  <a:srgbClr val="000000"/>
                </a:solidFill>
                <a:latin typeface="Comic Sans MS" pitchFamily="18" charset="0"/>
                <a:cs typeface="Comic Sans MS" pitchFamily="18" charset="0"/>
              </a:rPr>
              <a:t>(Agile)</a:t>
            </a:r>
            <a:r>
              <a:rPr lang="en-US" altLang="zh-CN" sz="3198" b="1" dirty="0">
                <a:solidFill>
                  <a:srgbClr val="000000"/>
                </a:solidFill>
                <a:latin typeface="å¾®è½¯éé»" pitchFamily="18" charset="0"/>
                <a:cs typeface="å¾®è½¯éé»" pitchFamily="18" charset="0"/>
              </a:rPr>
              <a:t>软件开发联盟</a:t>
            </a:r>
          </a:p>
          <a:p>
            <a:pPr>
              <a:lnSpc>
                <a:spcPts val="4600"/>
              </a:lnSpc>
              <a:tabLst>
                <a:tab pos="342900" algn="l"/>
                <a:tab pos="25781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核心价值观</a:t>
            </a:r>
          </a:p>
        </p:txBody>
      </p:sp>
      <p:sp>
        <p:nvSpPr>
          <p:cNvPr id="43" name="TextBox 1"/>
          <p:cNvSpPr txBox="1"/>
          <p:nvPr/>
        </p:nvSpPr>
        <p:spPr>
          <a:xfrm>
            <a:off x="927100" y="4152900"/>
            <a:ext cx="114300" cy="1587500"/>
          </a:xfrm>
          <a:prstGeom prst="rect">
            <a:avLst/>
          </a:prstGeom>
          <a:noFill/>
        </p:spPr>
        <p:txBody>
          <a:bodyPr wrap="none" lIns="0" tIns="0" rIns="0" rtlCol="0">
            <a:spAutoFit/>
          </a:bodyPr>
          <a:lstStyle/>
          <a:p>
            <a:pPr>
              <a:lnSpc>
                <a:spcPts val="30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a:p>
            <a:pPr>
              <a:lnSpc>
                <a:spcPts val="3100"/>
              </a:lnSpc>
              <a:tabLst/>
            </a:pPr>
            <a:r>
              <a:rPr lang="en-US" altLang="zh-CN" sz="2202" dirty="0">
                <a:solidFill>
                  <a:srgbClr val="010000"/>
                </a:solidFill>
                <a:latin typeface="Comic Sans MS" pitchFamily="18" charset="0"/>
                <a:cs typeface="Comic Sans MS" pitchFamily="18" charset="0"/>
              </a:rPr>
              <a:t>–</a:t>
            </a:r>
          </a:p>
        </p:txBody>
      </p:sp>
      <p:sp>
        <p:nvSpPr>
          <p:cNvPr id="44" name="TextBox 1"/>
          <p:cNvSpPr txBox="1"/>
          <p:nvPr/>
        </p:nvSpPr>
        <p:spPr>
          <a:xfrm>
            <a:off x="1206500" y="4216400"/>
            <a:ext cx="4178300" cy="1485900"/>
          </a:xfrm>
          <a:prstGeom prst="rect">
            <a:avLst/>
          </a:prstGeom>
          <a:noFill/>
        </p:spPr>
        <p:txBody>
          <a:bodyPr wrap="none" lIns="0" tIns="0" rIns="0" rtlCol="0">
            <a:spAutoFit/>
          </a:bodyPr>
          <a:lstStyle/>
          <a:p>
            <a:pPr>
              <a:lnSpc>
                <a:spcPts val="2100"/>
              </a:lnSpc>
              <a:tabLst/>
            </a:pPr>
            <a:r>
              <a:rPr lang="en-US" altLang="zh-CN" sz="2202" dirty="0">
                <a:solidFill>
                  <a:srgbClr val="000000"/>
                </a:solidFill>
                <a:latin typeface="SimHei" pitchFamily="18" charset="0"/>
                <a:cs typeface="SimHei" pitchFamily="18" charset="0"/>
              </a:rPr>
              <a:t>个人和交互高于过程和工具</a:t>
            </a:r>
          </a:p>
          <a:p>
            <a:pPr>
              <a:lnSpc>
                <a:spcPts val="3100"/>
              </a:lnSpc>
              <a:tabLst/>
            </a:pPr>
            <a:r>
              <a:rPr lang="en-US" altLang="zh-CN" sz="2202" dirty="0">
                <a:solidFill>
                  <a:srgbClr val="000000"/>
                </a:solidFill>
                <a:latin typeface="SimHei" pitchFamily="18" charset="0"/>
                <a:cs typeface="SimHei" pitchFamily="18" charset="0"/>
              </a:rPr>
              <a:t>可运行软件高于详尽的文档</a:t>
            </a:r>
          </a:p>
          <a:p>
            <a:pPr>
              <a:lnSpc>
                <a:spcPts val="3100"/>
              </a:lnSpc>
              <a:tabLst/>
            </a:pPr>
            <a:r>
              <a:rPr lang="en-US" altLang="zh-CN" sz="2202" dirty="0">
                <a:solidFill>
                  <a:srgbClr val="000000"/>
                </a:solidFill>
                <a:latin typeface="SimHei" pitchFamily="18" charset="0"/>
                <a:cs typeface="SimHei" pitchFamily="18" charset="0"/>
              </a:rPr>
              <a:t>与客户协作高于合同（契约）谈判</a:t>
            </a:r>
          </a:p>
          <a:p>
            <a:pPr>
              <a:lnSpc>
                <a:spcPts val="3100"/>
              </a:lnSpc>
              <a:tabLst/>
            </a:pPr>
            <a:r>
              <a:rPr lang="en-US" altLang="zh-CN" sz="2202" dirty="0">
                <a:solidFill>
                  <a:srgbClr val="000000"/>
                </a:solidFill>
                <a:latin typeface="SimHei" pitchFamily="18" charset="0"/>
                <a:cs typeface="SimHei" pitchFamily="18" charset="0"/>
              </a:rPr>
              <a:t>对变更及时做出反应高于遵循计划</a:t>
            </a:r>
          </a:p>
        </p:txBody>
      </p:sp>
      <p:sp>
        <p:nvSpPr>
          <p:cNvPr id="45" name="灯片编号占位符 44">
            <a:extLst>
              <a:ext uri="{FF2B5EF4-FFF2-40B4-BE49-F238E27FC236}">
                <a16:creationId xmlns:a16="http://schemas.microsoft.com/office/drawing/2014/main" id="{28F48CC2-C092-0D47-8513-64F3C0AB386A}"/>
              </a:ext>
            </a:extLst>
          </p:cNvPr>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441B7-FE5C-B84B-AF77-DAF2ABA4C4FD}"/>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83A5420-0542-2A43-8299-939E762AC45A}"/>
              </a:ext>
            </a:extLst>
          </p:cNvPr>
          <p:cNvSpPr>
            <a:spLocks noGrp="1"/>
          </p:cNvSpPr>
          <p:nvPr>
            <p:ph idx="1"/>
          </p:nvPr>
        </p:nvSpPr>
        <p:spPr/>
        <p:txBody>
          <a:bodyPr>
            <a:normAutofit fontScale="92500" lnSpcReduction="20000"/>
          </a:bodyPr>
          <a:lstStyle/>
          <a:p>
            <a:r>
              <a:rPr kumimoji="1" lang="zh-CN" altLang="en-US" dirty="0"/>
              <a:t>敏捷开发</a:t>
            </a:r>
            <a:endParaRPr kumimoji="1" lang="en-US" altLang="zh-CN" dirty="0"/>
          </a:p>
          <a:p>
            <a:pPr lvl="1"/>
            <a:r>
              <a:rPr kumimoji="1" lang="zh-CN" altLang="en-US" dirty="0"/>
              <a:t>结对编程</a:t>
            </a:r>
            <a:endParaRPr kumimoji="1" lang="en-US" altLang="zh-CN" dirty="0"/>
          </a:p>
          <a:p>
            <a:pPr lvl="1"/>
            <a:r>
              <a:rPr kumimoji="1" lang="zh-CN" altLang="en-US" dirty="0"/>
              <a:t>极限开发</a:t>
            </a:r>
            <a:endParaRPr kumimoji="1" lang="en-US" altLang="zh-CN" dirty="0"/>
          </a:p>
          <a:p>
            <a:pPr lvl="1"/>
            <a:r>
              <a:rPr kumimoji="1" lang="en-US" altLang="zh-CN" dirty="0"/>
              <a:t>…</a:t>
            </a:r>
          </a:p>
          <a:p>
            <a:pPr lvl="1"/>
            <a:endParaRPr kumimoji="1" lang="en-US" altLang="zh-CN" dirty="0"/>
          </a:p>
          <a:p>
            <a:r>
              <a:rPr kumimoji="1" lang="zh-CN" altLang="en-US" dirty="0"/>
              <a:t>其它的开发方法</a:t>
            </a:r>
            <a:endParaRPr kumimoji="1" lang="en-US" altLang="zh-CN" dirty="0"/>
          </a:p>
          <a:p>
            <a:pPr lvl="1"/>
            <a:r>
              <a:rPr kumimoji="1" lang="zh-CN" altLang="en-US" dirty="0"/>
              <a:t>测试驱动</a:t>
            </a:r>
            <a:endParaRPr kumimoji="1" lang="en-US" altLang="zh-CN" dirty="0"/>
          </a:p>
          <a:p>
            <a:pPr lvl="1"/>
            <a:r>
              <a:rPr kumimoji="1" lang="zh-CN" altLang="en-US" dirty="0"/>
              <a:t>合约</a:t>
            </a:r>
            <a:endParaRPr kumimoji="1" lang="en-US" altLang="zh-CN" dirty="0"/>
          </a:p>
          <a:p>
            <a:pPr lvl="1"/>
            <a:r>
              <a:rPr kumimoji="1" lang="zh-CN" altLang="en-US" dirty="0"/>
              <a:t>领域驱动</a:t>
            </a:r>
            <a:endParaRPr kumimoji="1" lang="en-US" altLang="zh-CN" dirty="0"/>
          </a:p>
          <a:p>
            <a:pPr lvl="1"/>
            <a:r>
              <a:rPr kumimoji="1" lang="zh-CN" altLang="en-US" dirty="0"/>
              <a:t>模型驱动</a:t>
            </a:r>
            <a:endParaRPr kumimoji="1" lang="en-US" altLang="zh-CN" dirty="0"/>
          </a:p>
          <a:p>
            <a:pPr lvl="1"/>
            <a:r>
              <a:rPr kumimoji="1" lang="en-US" altLang="zh-CN" dirty="0"/>
              <a:t>…</a:t>
            </a:r>
            <a:endParaRPr kumimoji="1" lang="zh-CN" altLang="en-US" dirty="0"/>
          </a:p>
        </p:txBody>
      </p:sp>
      <p:sp>
        <p:nvSpPr>
          <p:cNvPr id="4" name="灯片编号占位符 3">
            <a:extLst>
              <a:ext uri="{FF2B5EF4-FFF2-40B4-BE49-F238E27FC236}">
                <a16:creationId xmlns:a16="http://schemas.microsoft.com/office/drawing/2014/main" id="{13835E6C-950D-EE4C-AE2A-E91A1EA46A5E}"/>
              </a:ext>
            </a:extLst>
          </p:cNvPr>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3929652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473200" y="292100"/>
            <a:ext cx="62103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79400"/>
            <a:ext cx="7734300" cy="5207000"/>
          </a:xfrm>
          <a:prstGeom prst="rect">
            <a:avLst/>
          </a:prstGeom>
          <a:noFill/>
        </p:spPr>
        <p:txBody>
          <a:bodyPr wrap="none" lIns="0" tIns="0" rIns="0" rtlCol="0">
            <a:spAutoFit/>
          </a:bodyPr>
          <a:lstStyle/>
          <a:p>
            <a:pPr>
              <a:lnSpc>
                <a:spcPts val="5500"/>
              </a:lnSpc>
              <a:tabLst>
                <a:tab pos="342900" algn="l"/>
                <a:tab pos="457200" algn="l"/>
                <a:tab pos="736600" algn="l"/>
                <a:tab pos="1016000" algn="l"/>
              </a:tabLst>
            </a:pPr>
            <a:r>
              <a:rPr lang="en-US" altLang="zh-CN" dirty="0"/>
              <a:t>				</a:t>
            </a:r>
            <a:r>
              <a:rPr lang="en-US" altLang="zh-CN" sz="4002" b="1" dirty="0">
                <a:solidFill>
                  <a:srgbClr val="3D00EA"/>
                </a:solidFill>
                <a:latin typeface="Comic Sans MS" pitchFamily="18" charset="0"/>
                <a:cs typeface="Comic Sans MS" pitchFamily="18" charset="0"/>
              </a:rPr>
              <a:t>Internet</a:t>
            </a:r>
            <a:r>
              <a:rPr lang="en-US" altLang="zh-CN" sz="4002" b="1" dirty="0">
                <a:solidFill>
                  <a:srgbClr val="3D00EA"/>
                </a:solidFill>
                <a:latin typeface="å¾®è½¯éé»" pitchFamily="18" charset="0"/>
                <a:cs typeface="å¾®è½¯éé»" pitchFamily="18" charset="0"/>
              </a:rPr>
              <a:t>环境下的软件应用</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300"/>
              </a:lnSpc>
              <a:tabLst>
                <a:tab pos="342900" algn="l"/>
                <a:tab pos="457200" algn="l"/>
                <a:tab pos="736600" algn="l"/>
                <a:tab pos="10160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Comic Sans MS" pitchFamily="18" charset="0"/>
                <a:cs typeface="Comic Sans MS" pitchFamily="18" charset="0"/>
              </a:rPr>
              <a:t>Internet</a:t>
            </a:r>
            <a:r>
              <a:rPr lang="en-US" altLang="zh-CN" sz="3402" b="1" dirty="0">
                <a:solidFill>
                  <a:srgbClr val="000000"/>
                </a:solidFill>
                <a:latin typeface="å¾®è½¯éé»" pitchFamily="18" charset="0"/>
                <a:cs typeface="å¾®è½¯éé»" pitchFamily="18" charset="0"/>
              </a:rPr>
              <a:t>使软件真正走向大众，占据我</a:t>
            </a:r>
          </a:p>
          <a:p>
            <a:pPr>
              <a:lnSpc>
                <a:spcPts val="3900"/>
              </a:lnSpc>
              <a:tabLst>
                <a:tab pos="342900" algn="l"/>
                <a:tab pos="457200" algn="l"/>
                <a:tab pos="736600" algn="l"/>
                <a:tab pos="1016000" algn="l"/>
              </a:tabLst>
            </a:pPr>
            <a:r>
              <a:rPr lang="en-US" altLang="zh-CN" dirty="0"/>
              <a:t>	</a:t>
            </a:r>
            <a:r>
              <a:rPr lang="en-US" altLang="zh-CN" sz="3402" b="1" dirty="0">
                <a:solidFill>
                  <a:srgbClr val="000000"/>
                </a:solidFill>
                <a:latin typeface="å¾®è½¯éé»" pitchFamily="18" charset="0"/>
                <a:cs typeface="å¾®è½¯éé»" pitchFamily="18" charset="0"/>
              </a:rPr>
              <a:t>们日常生活的每一个角落</a:t>
            </a:r>
          </a:p>
          <a:p>
            <a:pPr>
              <a:lnSpc>
                <a:spcPts val="4900"/>
              </a:lnSpc>
              <a:tabLst>
                <a:tab pos="342900" algn="l"/>
                <a:tab pos="457200" algn="l"/>
                <a:tab pos="736600" algn="l"/>
                <a:tab pos="10160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软件渗入生活的每一个角落</a:t>
            </a:r>
          </a:p>
          <a:p>
            <a:pPr>
              <a:lnSpc>
                <a:spcPts val="3600"/>
              </a:lnSpc>
              <a:tabLst>
                <a:tab pos="342900" algn="l"/>
                <a:tab pos="457200" algn="l"/>
                <a:tab pos="736600" algn="l"/>
                <a:tab pos="10160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电子化社会：工作、生活的全面信息化、全面集成</a:t>
            </a:r>
          </a:p>
          <a:p>
            <a:pPr>
              <a:lnSpc>
                <a:spcPts val="2700"/>
              </a:lnSpc>
              <a:tabLst>
                <a:tab pos="342900" algn="l"/>
                <a:tab pos="457200" algn="l"/>
                <a:tab pos="736600" algn="l"/>
                <a:tab pos="1016000" algn="l"/>
              </a:tabLst>
            </a:pPr>
            <a:r>
              <a:rPr lang="en-US" altLang="zh-CN" dirty="0"/>
              <a:t>			</a:t>
            </a:r>
            <a:r>
              <a:rPr lang="en-US" altLang="zh-CN" sz="2400" dirty="0">
                <a:solidFill>
                  <a:srgbClr val="000000"/>
                </a:solidFill>
                <a:latin typeface="SimHei" pitchFamily="18" charset="0"/>
                <a:cs typeface="SimHei" pitchFamily="18" charset="0"/>
              </a:rPr>
              <a:t>的信息网络</a:t>
            </a:r>
            <a:r>
              <a:rPr lang="en-US" altLang="zh-CN" sz="2400" dirty="0">
                <a:solidFill>
                  <a:srgbClr val="000000"/>
                </a:solidFill>
                <a:latin typeface="Comic Sans MS" pitchFamily="18" charset="0"/>
                <a:cs typeface="Comic Sans MS" pitchFamily="18" charset="0"/>
              </a:rPr>
              <a:t>(</a:t>
            </a:r>
            <a:r>
              <a:rPr lang="en-US" altLang="zh-CN" sz="2400" dirty="0">
                <a:solidFill>
                  <a:srgbClr val="000000"/>
                </a:solidFill>
                <a:latin typeface="SimHei" pitchFamily="18" charset="0"/>
                <a:cs typeface="SimHei" pitchFamily="18" charset="0"/>
              </a:rPr>
              <a:t>社保信息系统、银行征信系统</a:t>
            </a:r>
            <a:r>
              <a:rPr lang="en-US" altLang="zh-CN" sz="2400" dirty="0">
                <a:solidFill>
                  <a:srgbClr val="000000"/>
                </a:solidFill>
                <a:latin typeface="Comic Sans MS" pitchFamily="18" charset="0"/>
                <a:cs typeface="Comic Sans MS" pitchFamily="18" charset="0"/>
              </a:rPr>
              <a:t>)</a:t>
            </a:r>
          </a:p>
          <a:p>
            <a:pPr>
              <a:lnSpc>
                <a:spcPts val="3400"/>
              </a:lnSpc>
              <a:tabLst>
                <a:tab pos="342900" algn="l"/>
                <a:tab pos="457200" algn="l"/>
                <a:tab pos="736600" algn="l"/>
                <a:tab pos="10160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嵌入式软件的普适计算时代：智能家居、智能教室</a:t>
            </a:r>
          </a:p>
          <a:p>
            <a:pPr>
              <a:lnSpc>
                <a:spcPts val="3400"/>
              </a:lnSpc>
              <a:tabLst>
                <a:tab pos="342900" algn="l"/>
                <a:tab pos="457200" algn="l"/>
                <a:tab pos="736600" algn="l"/>
                <a:tab pos="10160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即时通讯、</a:t>
            </a:r>
            <a:r>
              <a:rPr lang="en-US" altLang="zh-CN" sz="2400" dirty="0">
                <a:solidFill>
                  <a:srgbClr val="000000"/>
                </a:solidFill>
                <a:latin typeface="Comic Sans MS" pitchFamily="18" charset="0"/>
                <a:cs typeface="Comic Sans MS" pitchFamily="18" charset="0"/>
              </a:rPr>
              <a:t>blog</a:t>
            </a:r>
            <a:r>
              <a:rPr lang="en-US" altLang="zh-CN" sz="2400" dirty="0">
                <a:solidFill>
                  <a:srgbClr val="000000"/>
                </a:solidFill>
                <a:latin typeface="SimHei" pitchFamily="18" charset="0"/>
                <a:cs typeface="SimHei" pitchFamily="18" charset="0"/>
              </a:rPr>
              <a:t>、网络游戏、网上购物、网上预订</a:t>
            </a:r>
          </a:p>
          <a:p>
            <a:pPr>
              <a:lnSpc>
                <a:spcPts val="4900"/>
              </a:lnSpc>
              <a:tabLst>
                <a:tab pos="342900" algn="l"/>
                <a:tab pos="457200" algn="l"/>
                <a:tab pos="736600" algn="l"/>
                <a:tab pos="1016000" algn="l"/>
              </a:tabLst>
            </a:pPr>
            <a:r>
              <a:rPr lang="en-US" altLang="zh-CN" sz="3402" dirty="0">
                <a:solidFill>
                  <a:srgbClr val="010000"/>
                </a:solidFill>
                <a:latin typeface="Comic Sans MS" pitchFamily="18" charset="0"/>
                <a:cs typeface="Comic Sans MS" pitchFamily="18" charset="0"/>
              </a:rPr>
              <a:t>•</a:t>
            </a:r>
            <a:r>
              <a:rPr lang="en-US" altLang="zh-CN" sz="3402" dirty="0">
                <a:latin typeface="Times New Roman" pitchFamily="18" charset="0"/>
                <a:cs typeface="Times New Roman" pitchFamily="18" charset="0"/>
              </a:rPr>
              <a:t>  </a:t>
            </a:r>
            <a:r>
              <a:rPr lang="en-US" altLang="zh-CN" sz="3402" b="1" dirty="0">
                <a:solidFill>
                  <a:srgbClr val="000000"/>
                </a:solidFill>
                <a:latin typeface="å¾®è½¯éé»" pitchFamily="18" charset="0"/>
                <a:cs typeface="å¾®è½¯éé»" pitchFamily="18" charset="0"/>
              </a:rPr>
              <a:t>软件与商业模式越来越密切地结合起来</a:t>
            </a:r>
          </a:p>
        </p:txBody>
      </p:sp>
      <p:sp>
        <p:nvSpPr>
          <p:cNvPr id="43" name="灯片编号占位符 42">
            <a:extLst>
              <a:ext uri="{FF2B5EF4-FFF2-40B4-BE49-F238E27FC236}">
                <a16:creationId xmlns:a16="http://schemas.microsoft.com/office/drawing/2014/main" id="{E369640E-9F63-344C-871C-DE4490CEB150}"/>
              </a:ext>
            </a:extLst>
          </p:cNvPr>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63500" y="25400"/>
            <a:ext cx="9080500" cy="6769100"/>
          </a:xfrm>
          <a:prstGeom prst="rect">
            <a:avLst/>
          </a:prstGeom>
          <a:noFill/>
        </p:spPr>
      </p:pic>
      <p:sp>
        <p:nvSpPr>
          <p:cNvPr id="3" name="TextBox 1"/>
          <p:cNvSpPr txBox="1"/>
          <p:nvPr/>
        </p:nvSpPr>
        <p:spPr>
          <a:xfrm>
            <a:off x="711200" y="2146300"/>
            <a:ext cx="914400" cy="292100"/>
          </a:xfrm>
          <a:prstGeom prst="rect">
            <a:avLst/>
          </a:prstGeom>
          <a:noFill/>
        </p:spPr>
        <p:txBody>
          <a:bodyPr wrap="none" lIns="0" tIns="0" rIns="0" rtlCol="0">
            <a:spAutoFit/>
          </a:bodyPr>
          <a:lstStyle/>
          <a:p>
            <a:pPr>
              <a:lnSpc>
                <a:spcPts val="2300"/>
              </a:lnSpc>
              <a:tabLst/>
            </a:pPr>
            <a:r>
              <a:rPr lang="en-US" altLang="zh-CN" sz="2400" dirty="0">
                <a:solidFill>
                  <a:srgbClr val="00B200"/>
                </a:solidFill>
                <a:latin typeface="SimSun" pitchFamily="18" charset="0"/>
                <a:cs typeface="SimSun" pitchFamily="18" charset="0"/>
              </a:rPr>
              <a:t>开放性</a:t>
            </a:r>
          </a:p>
        </p:txBody>
      </p:sp>
      <p:sp>
        <p:nvSpPr>
          <p:cNvPr id="4" name="TextBox 1"/>
          <p:cNvSpPr txBox="1"/>
          <p:nvPr/>
        </p:nvSpPr>
        <p:spPr>
          <a:xfrm>
            <a:off x="4292600" y="2146300"/>
            <a:ext cx="914400" cy="292100"/>
          </a:xfrm>
          <a:prstGeom prst="rect">
            <a:avLst/>
          </a:prstGeom>
          <a:noFill/>
        </p:spPr>
        <p:txBody>
          <a:bodyPr wrap="none" lIns="0" tIns="0" rIns="0" rtlCol="0">
            <a:spAutoFit/>
          </a:bodyPr>
          <a:lstStyle/>
          <a:p>
            <a:pPr>
              <a:lnSpc>
                <a:spcPts val="2300"/>
              </a:lnSpc>
              <a:tabLst/>
            </a:pPr>
            <a:r>
              <a:rPr lang="en-US" altLang="zh-CN" sz="2400" dirty="0">
                <a:solidFill>
                  <a:srgbClr val="00B200"/>
                </a:solidFill>
                <a:latin typeface="SimSun" pitchFamily="18" charset="0"/>
                <a:cs typeface="SimSun" pitchFamily="18" charset="0"/>
              </a:rPr>
              <a:t>多变性</a:t>
            </a:r>
          </a:p>
        </p:txBody>
      </p:sp>
      <p:sp>
        <p:nvSpPr>
          <p:cNvPr id="5" name="TextBox 1"/>
          <p:cNvSpPr txBox="1"/>
          <p:nvPr/>
        </p:nvSpPr>
        <p:spPr>
          <a:xfrm>
            <a:off x="2463800" y="2146300"/>
            <a:ext cx="914400" cy="292100"/>
          </a:xfrm>
          <a:prstGeom prst="rect">
            <a:avLst/>
          </a:prstGeom>
          <a:noFill/>
        </p:spPr>
        <p:txBody>
          <a:bodyPr wrap="none" lIns="0" tIns="0" rIns="0" rtlCol="0">
            <a:spAutoFit/>
          </a:bodyPr>
          <a:lstStyle/>
          <a:p>
            <a:pPr>
              <a:lnSpc>
                <a:spcPts val="2300"/>
              </a:lnSpc>
              <a:tabLst/>
            </a:pPr>
            <a:r>
              <a:rPr lang="en-US" altLang="zh-CN" sz="2400" dirty="0">
                <a:solidFill>
                  <a:srgbClr val="00B200"/>
                </a:solidFill>
                <a:latin typeface="SimSun" pitchFamily="18" charset="0"/>
                <a:cs typeface="SimSun" pitchFamily="18" charset="0"/>
              </a:rPr>
              <a:t>动态性</a:t>
            </a:r>
          </a:p>
        </p:txBody>
      </p:sp>
      <p:sp>
        <p:nvSpPr>
          <p:cNvPr id="6" name="TextBox 1"/>
          <p:cNvSpPr txBox="1"/>
          <p:nvPr/>
        </p:nvSpPr>
        <p:spPr>
          <a:xfrm>
            <a:off x="660400" y="3289300"/>
            <a:ext cx="4719241" cy="3341941"/>
          </a:xfrm>
          <a:prstGeom prst="rect">
            <a:avLst/>
          </a:prstGeom>
          <a:noFill/>
        </p:spPr>
        <p:txBody>
          <a:bodyPr wrap="none" lIns="0" tIns="0" rIns="0" rtlCol="0">
            <a:spAutoFit/>
          </a:bodyPr>
          <a:lstStyle/>
          <a:p>
            <a:pPr>
              <a:lnSpc>
                <a:spcPts val="3100"/>
              </a:lnSpc>
              <a:tabLst>
                <a:tab pos="1651000" algn="l"/>
              </a:tabLst>
            </a:pPr>
            <a:r>
              <a:rPr lang="en-US" altLang="zh-CN" sz="2400" b="1" dirty="0">
                <a:solidFill>
                  <a:srgbClr val="FF0000"/>
                </a:solidFill>
                <a:latin typeface="å¾®è½¯éé»" pitchFamily="18" charset="0"/>
                <a:cs typeface="å¾®è½¯éé»" pitchFamily="18" charset="0"/>
              </a:rPr>
              <a:t>无统一控制的“真”分布性</a:t>
            </a:r>
          </a:p>
          <a:p>
            <a:pPr>
              <a:lnSpc>
                <a:spcPts val="3400"/>
              </a:lnSpc>
              <a:tabLst>
                <a:tab pos="1651000" algn="l"/>
              </a:tabLst>
            </a:pPr>
            <a:r>
              <a:rPr lang="en-US" altLang="zh-CN" sz="2400" b="1" dirty="0">
                <a:solidFill>
                  <a:srgbClr val="FF0000"/>
                </a:solidFill>
                <a:latin typeface="å¾®è½¯éé»" pitchFamily="18" charset="0"/>
                <a:cs typeface="å¾®è½¯éé»" pitchFamily="18" charset="0"/>
              </a:rPr>
              <a:t>节点的高度自治性和不可预测性</a:t>
            </a:r>
          </a:p>
          <a:p>
            <a:pPr>
              <a:lnSpc>
                <a:spcPts val="3400"/>
              </a:lnSpc>
              <a:tabLst>
                <a:tab pos="1651000" algn="l"/>
              </a:tabLst>
            </a:pPr>
            <a:r>
              <a:rPr lang="en-US" altLang="zh-CN" sz="2400" b="1" dirty="0">
                <a:solidFill>
                  <a:srgbClr val="FF0000"/>
                </a:solidFill>
                <a:latin typeface="å¾®è½¯éé»" pitchFamily="18" charset="0"/>
                <a:cs typeface="å¾®è½¯éé»" pitchFamily="18" charset="0"/>
              </a:rPr>
              <a:t>节点链接的开放性和动态性</a:t>
            </a:r>
          </a:p>
          <a:p>
            <a:pPr>
              <a:lnSpc>
                <a:spcPts val="3400"/>
              </a:lnSpc>
              <a:tabLst>
                <a:tab pos="1651000" algn="l"/>
              </a:tabLst>
            </a:pPr>
            <a:r>
              <a:rPr lang="en-US" altLang="zh-CN" sz="2400" b="1" dirty="0">
                <a:solidFill>
                  <a:srgbClr val="FF0000"/>
                </a:solidFill>
                <a:latin typeface="å¾®è½¯éé»" pitchFamily="18" charset="0"/>
                <a:cs typeface="å¾®è½¯éé»" pitchFamily="18" charset="0"/>
              </a:rPr>
              <a:t>人、设备和软件的多重异构性</a:t>
            </a:r>
          </a:p>
          <a:p>
            <a:pPr>
              <a:lnSpc>
                <a:spcPts val="3400"/>
              </a:lnSpc>
              <a:tabLst>
                <a:tab pos="1651000" algn="l"/>
              </a:tabLst>
            </a:pPr>
            <a:r>
              <a:rPr lang="en-US" altLang="zh-CN" sz="2400" b="1" dirty="0">
                <a:solidFill>
                  <a:srgbClr val="FF0000"/>
                </a:solidFill>
                <a:latin typeface="å¾®è½¯éé»" pitchFamily="18" charset="0"/>
                <a:cs typeface="å¾®è½¯éé»" pitchFamily="18" charset="0"/>
              </a:rPr>
              <a:t>使用方式的个性化和灵活性</a:t>
            </a:r>
          </a:p>
          <a:p>
            <a:pPr>
              <a:lnSpc>
                <a:spcPts val="3400"/>
              </a:lnSpc>
              <a:tabLst>
                <a:tab pos="1651000" algn="l"/>
              </a:tabLst>
            </a:pPr>
            <a:r>
              <a:rPr lang="en-US" altLang="zh-CN" sz="2400" b="1" dirty="0">
                <a:solidFill>
                  <a:srgbClr val="FF0000"/>
                </a:solidFill>
                <a:latin typeface="å¾®è½¯éé»" pitchFamily="18" charset="0"/>
                <a:cs typeface="å¾®è½¯éé»" pitchFamily="18" charset="0"/>
              </a:rPr>
              <a:t>网络连接环境的多样性</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500"/>
              </a:lnSpc>
              <a:tabLst>
                <a:tab pos="16510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7" name="TextBox 1"/>
          <p:cNvSpPr txBox="1"/>
          <p:nvPr/>
        </p:nvSpPr>
        <p:spPr>
          <a:xfrm>
            <a:off x="2501900" y="203200"/>
            <a:ext cx="4127500" cy="698500"/>
          </a:xfrm>
          <a:prstGeom prst="rect">
            <a:avLst/>
          </a:prstGeom>
          <a:noFill/>
        </p:spPr>
        <p:txBody>
          <a:bodyPr wrap="none" lIns="0" tIns="0" rIns="0" rtlCol="0">
            <a:spAutoFit/>
          </a:bodyPr>
          <a:lstStyle/>
          <a:p>
            <a:pPr>
              <a:lnSpc>
                <a:spcPts val="5500"/>
              </a:lnSpc>
              <a:tabLst/>
            </a:pPr>
            <a:r>
              <a:rPr lang="en-US" altLang="zh-CN" sz="4002" b="1" dirty="0">
                <a:solidFill>
                  <a:srgbClr val="3D00EA"/>
                </a:solidFill>
                <a:latin typeface="Comic Sans MS" pitchFamily="18" charset="0"/>
                <a:cs typeface="Comic Sans MS" pitchFamily="18" charset="0"/>
              </a:rPr>
              <a:t>Internet</a:t>
            </a:r>
            <a:r>
              <a:rPr lang="en-US" altLang="zh-CN" sz="4002" b="1" dirty="0">
                <a:solidFill>
                  <a:srgbClr val="3D00EA"/>
                </a:solidFill>
                <a:latin typeface="å¾®è½¯éé»" pitchFamily="18" charset="0"/>
                <a:cs typeface="å¾®è½¯éé»" pitchFamily="18" charset="0"/>
              </a:rPr>
              <a:t>平台特征</a:t>
            </a:r>
          </a:p>
        </p:txBody>
      </p:sp>
      <p:sp>
        <p:nvSpPr>
          <p:cNvPr id="8" name="灯片编号占位符 7">
            <a:extLst>
              <a:ext uri="{FF2B5EF4-FFF2-40B4-BE49-F238E27FC236}">
                <a16:creationId xmlns:a16="http://schemas.microsoft.com/office/drawing/2014/main" id="{C332D361-4DBB-9247-9CDA-00376416C23F}"/>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5400"/>
            <a:ext cx="9080500" cy="6769100"/>
          </a:xfrm>
          <a:prstGeom prst="rect">
            <a:avLst/>
          </a:prstGeom>
          <a:noFill/>
        </p:spPr>
      </p:pic>
      <p:sp>
        <p:nvSpPr>
          <p:cNvPr id="3" name="TextBox 1"/>
          <p:cNvSpPr txBox="1"/>
          <p:nvPr/>
        </p:nvSpPr>
        <p:spPr>
          <a:xfrm>
            <a:off x="4762500" y="4622800"/>
            <a:ext cx="3644900" cy="1295400"/>
          </a:xfrm>
          <a:prstGeom prst="rect">
            <a:avLst/>
          </a:prstGeom>
          <a:noFill/>
        </p:spPr>
        <p:txBody>
          <a:bodyPr wrap="none" lIns="0" tIns="0" rIns="0" rtlCol="0">
            <a:spAutoFit/>
          </a:bodyPr>
          <a:lstStyle/>
          <a:p>
            <a:pPr>
              <a:lnSpc>
                <a:spcPts val="3400"/>
              </a:lnSpc>
              <a:tabLst>
                <a:tab pos="165100" algn="l"/>
                <a:tab pos="1485900" algn="l"/>
              </a:tabLst>
            </a:pPr>
            <a:r>
              <a:rPr lang="en-US" altLang="zh-CN" dirty="0"/>
              <a:t>	</a:t>
            </a:r>
            <a:r>
              <a:rPr lang="en-US" altLang="zh-CN" sz="2598" b="1" dirty="0">
                <a:solidFill>
                  <a:srgbClr val="FF0000"/>
                </a:solidFill>
                <a:latin typeface="å¾®è½¯éé»" pitchFamily="18" charset="0"/>
                <a:cs typeface="å¾®è½¯éé»" pitchFamily="18" charset="0"/>
              </a:rPr>
              <a:t>开放环境下的资源共享</a:t>
            </a:r>
          </a:p>
          <a:p>
            <a:pPr>
              <a:lnSpc>
                <a:spcPts val="3400"/>
              </a:lnSpc>
              <a:tabLst>
                <a:tab pos="165100" algn="l"/>
                <a:tab pos="1485900" algn="l"/>
              </a:tabLst>
            </a:pPr>
            <a:r>
              <a:rPr lang="en-US" altLang="zh-CN" dirty="0"/>
              <a:t>		</a:t>
            </a:r>
            <a:r>
              <a:rPr lang="en-US" altLang="zh-CN" sz="2598" b="1" dirty="0">
                <a:solidFill>
                  <a:srgbClr val="FF0000"/>
                </a:solidFill>
                <a:latin typeface="å¾®è½¯éé»" pitchFamily="18" charset="0"/>
                <a:cs typeface="å¾®è½¯éé»" pitchFamily="18" charset="0"/>
              </a:rPr>
              <a:t>－－</a:t>
            </a:r>
          </a:p>
          <a:p>
            <a:pPr>
              <a:lnSpc>
                <a:spcPts val="3400"/>
              </a:lnSpc>
              <a:tabLst>
                <a:tab pos="165100" algn="l"/>
                <a:tab pos="1485900" algn="l"/>
              </a:tabLst>
            </a:pPr>
            <a:r>
              <a:rPr lang="en-US" altLang="zh-CN" sz="2598" b="1" dirty="0">
                <a:solidFill>
                  <a:srgbClr val="FF0000"/>
                </a:solidFill>
                <a:latin typeface="å¾®è½¯éé»" pitchFamily="18" charset="0"/>
                <a:cs typeface="å¾®è½¯éé»" pitchFamily="18" charset="0"/>
              </a:rPr>
              <a:t>Internet时代的基本的、</a:t>
            </a:r>
          </a:p>
        </p:txBody>
      </p:sp>
      <p:sp>
        <p:nvSpPr>
          <p:cNvPr id="4" name="TextBox 1"/>
          <p:cNvSpPr txBox="1"/>
          <p:nvPr/>
        </p:nvSpPr>
        <p:spPr>
          <a:xfrm>
            <a:off x="2311400" y="5905500"/>
            <a:ext cx="5318764" cy="641458"/>
          </a:xfrm>
          <a:prstGeom prst="rect">
            <a:avLst/>
          </a:prstGeom>
          <a:noFill/>
        </p:spPr>
        <p:txBody>
          <a:bodyPr wrap="none" lIns="0" tIns="0" rIns="0" rtlCol="0">
            <a:spAutoFit/>
          </a:bodyPr>
          <a:lstStyle/>
          <a:p>
            <a:pPr>
              <a:lnSpc>
                <a:spcPts val="3400"/>
              </a:lnSpc>
              <a:tabLst>
                <a:tab pos="3276600" algn="l"/>
              </a:tabLst>
            </a:pPr>
            <a:r>
              <a:rPr lang="en-US" altLang="zh-CN" dirty="0"/>
              <a:t>	</a:t>
            </a:r>
            <a:r>
              <a:rPr lang="en-US" altLang="zh-CN" sz="2598" b="1" dirty="0">
                <a:solidFill>
                  <a:srgbClr val="FF0000"/>
                </a:solidFill>
                <a:latin typeface="å¾®è½¯éé»" pitchFamily="18" charset="0"/>
                <a:cs typeface="å¾®è½¯éé»" pitchFamily="18" charset="0"/>
              </a:rPr>
              <a:t>共性的需求！</a:t>
            </a:r>
          </a:p>
          <a:p>
            <a:pPr>
              <a:lnSpc>
                <a:spcPts val="1200"/>
              </a:lnSpc>
              <a:tabLst>
                <a:tab pos="3276600" algn="l"/>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5" name="TextBox 1"/>
          <p:cNvSpPr txBox="1"/>
          <p:nvPr/>
        </p:nvSpPr>
        <p:spPr>
          <a:xfrm>
            <a:off x="6718300" y="1676400"/>
            <a:ext cx="1587500" cy="901700"/>
          </a:xfrm>
          <a:prstGeom prst="rect">
            <a:avLst/>
          </a:prstGeom>
          <a:noFill/>
        </p:spPr>
        <p:txBody>
          <a:bodyPr wrap="none" lIns="0" tIns="0" rIns="0" rtlCol="0">
            <a:spAutoFit/>
          </a:bodyPr>
          <a:lstStyle/>
          <a:p>
            <a:pPr>
              <a:lnSpc>
                <a:spcPts val="2900"/>
              </a:lnSpc>
              <a:tabLst/>
            </a:pPr>
            <a:r>
              <a:rPr lang="en-US" altLang="zh-CN" sz="2400" dirty="0">
                <a:solidFill>
                  <a:srgbClr val="000000"/>
                </a:solidFill>
                <a:latin typeface="Symbol" pitchFamily="18" charset="0"/>
                <a:cs typeface="Symbol" pitchFamily="18" charset="0"/>
              </a:rPr>
              <a:t>⇒</a:t>
            </a:r>
            <a:r>
              <a:rPr lang="en-US" altLang="zh-CN" sz="2400" dirty="0">
                <a:latin typeface="Times New Roman" pitchFamily="18" charset="0"/>
                <a:cs typeface="Times New Roman" pitchFamily="18" charset="0"/>
              </a:rPr>
              <a:t> </a:t>
            </a:r>
            <a:r>
              <a:rPr lang="en-US" altLang="zh-CN" sz="2400" b="1" dirty="0">
                <a:solidFill>
                  <a:srgbClr val="FF0000"/>
                </a:solidFill>
                <a:latin typeface="Times New Roman" pitchFamily="18" charset="0"/>
                <a:cs typeface="Times New Roman" pitchFamily="18" charset="0"/>
              </a:rPr>
              <a:t>WWW</a:t>
            </a:r>
          </a:p>
          <a:p>
            <a:pPr>
              <a:lnSpc>
                <a:spcPts val="1000"/>
              </a:lnSpc>
            </a:pPr>
            <a:endParaRPr lang="en-US" altLang="zh-CN" dirty="0"/>
          </a:p>
          <a:p>
            <a:pPr>
              <a:lnSpc>
                <a:spcPts val="3200"/>
              </a:lnSpc>
              <a:tabLst/>
            </a:pPr>
            <a:r>
              <a:rPr lang="en-US" altLang="zh-CN" sz="2400" dirty="0">
                <a:solidFill>
                  <a:srgbClr val="000000"/>
                </a:solidFill>
                <a:latin typeface="Symbol" pitchFamily="18" charset="0"/>
                <a:cs typeface="Symbol" pitchFamily="18" charset="0"/>
              </a:rPr>
              <a:t>⇒</a:t>
            </a:r>
            <a:r>
              <a:rPr lang="en-US" altLang="zh-CN" sz="2400" dirty="0">
                <a:latin typeface="Times New Roman" pitchFamily="18" charset="0"/>
                <a:cs typeface="Times New Roman" pitchFamily="18" charset="0"/>
              </a:rPr>
              <a:t> </a:t>
            </a:r>
            <a:r>
              <a:rPr lang="en-US" altLang="zh-CN" sz="2400" dirty="0">
                <a:solidFill>
                  <a:srgbClr val="FF0000"/>
                </a:solidFill>
                <a:latin typeface="SimSun" pitchFamily="18" charset="0"/>
                <a:cs typeface="SimSun" pitchFamily="18" charset="0"/>
              </a:rPr>
              <a:t>电子商务</a:t>
            </a:r>
          </a:p>
        </p:txBody>
      </p:sp>
      <p:sp>
        <p:nvSpPr>
          <p:cNvPr id="6" name="TextBox 1"/>
          <p:cNvSpPr txBox="1"/>
          <p:nvPr/>
        </p:nvSpPr>
        <p:spPr>
          <a:xfrm>
            <a:off x="4787900" y="2743200"/>
            <a:ext cx="3505200" cy="368300"/>
          </a:xfrm>
          <a:prstGeom prst="rect">
            <a:avLst/>
          </a:prstGeom>
          <a:noFill/>
        </p:spPr>
        <p:txBody>
          <a:bodyPr wrap="none" lIns="0" tIns="0" rIns="0" rtlCol="0">
            <a:spAutoFit/>
          </a:bodyPr>
          <a:lstStyle/>
          <a:p>
            <a:pPr>
              <a:lnSpc>
                <a:spcPts val="2900"/>
              </a:lnSpc>
              <a:tabLst/>
            </a:pPr>
            <a:r>
              <a:rPr lang="en-US" altLang="zh-CN" sz="2400" dirty="0">
                <a:solidFill>
                  <a:srgbClr val="000000"/>
                </a:solidFill>
                <a:latin typeface="SimSun" pitchFamily="18" charset="0"/>
                <a:cs typeface="SimSun" pitchFamily="18" charset="0"/>
              </a:rPr>
              <a:t>连接计算资源</a:t>
            </a:r>
            <a:r>
              <a:rPr lang="en-US" altLang="zh-CN" sz="2400" dirty="0">
                <a:latin typeface="Times New Roman" pitchFamily="18" charset="0"/>
                <a:cs typeface="Times New Roman" pitchFamily="18" charset="0"/>
              </a:rPr>
              <a:t> </a:t>
            </a:r>
            <a:r>
              <a:rPr lang="en-US" altLang="zh-CN" sz="2400" dirty="0">
                <a:solidFill>
                  <a:srgbClr val="000000"/>
                </a:solidFill>
                <a:latin typeface="Symbol" pitchFamily="18" charset="0"/>
                <a:cs typeface="Symbol" pitchFamily="18" charset="0"/>
              </a:rPr>
              <a:t>⇒</a:t>
            </a:r>
            <a:r>
              <a:rPr lang="en-US" altLang="zh-CN" sz="2400" dirty="0">
                <a:latin typeface="Times New Roman" pitchFamily="18" charset="0"/>
                <a:cs typeface="Times New Roman" pitchFamily="18" charset="0"/>
              </a:rPr>
              <a:t> </a:t>
            </a:r>
            <a:r>
              <a:rPr lang="en-US" altLang="zh-CN" sz="2400" dirty="0">
                <a:solidFill>
                  <a:srgbClr val="FF0000"/>
                </a:solidFill>
                <a:latin typeface="SimSun" pitchFamily="18" charset="0"/>
                <a:cs typeface="SimSun" pitchFamily="18" charset="0"/>
              </a:rPr>
              <a:t>计算网格</a:t>
            </a:r>
          </a:p>
        </p:txBody>
      </p:sp>
      <p:sp>
        <p:nvSpPr>
          <p:cNvPr id="7" name="TextBox 1"/>
          <p:cNvSpPr txBox="1"/>
          <p:nvPr/>
        </p:nvSpPr>
        <p:spPr>
          <a:xfrm>
            <a:off x="4787900" y="3327400"/>
            <a:ext cx="1219200" cy="850900"/>
          </a:xfrm>
          <a:prstGeom prst="rect">
            <a:avLst/>
          </a:prstGeom>
          <a:noFill/>
        </p:spPr>
        <p:txBody>
          <a:bodyPr wrap="none" lIns="0" tIns="0" rIns="0" rtlCol="0">
            <a:spAutoFit/>
          </a:bodyPr>
          <a:lstStyle/>
          <a:p>
            <a:pPr>
              <a:lnSpc>
                <a:spcPts val="2300"/>
              </a:lnSpc>
              <a:tabLst/>
            </a:pPr>
            <a:r>
              <a:rPr lang="en-US" altLang="zh-CN" sz="2400" dirty="0">
                <a:solidFill>
                  <a:srgbClr val="000000"/>
                </a:solidFill>
                <a:latin typeface="SimSun" pitchFamily="18" charset="0"/>
                <a:cs typeface="SimSun" pitchFamily="18" charset="0"/>
              </a:rPr>
              <a:t>连接服务</a:t>
            </a:r>
          </a:p>
          <a:p>
            <a:pPr>
              <a:lnSpc>
                <a:spcPts val="1000"/>
              </a:lnSpc>
            </a:pPr>
            <a:endParaRPr lang="en-US" altLang="zh-CN" dirty="0"/>
          </a:p>
          <a:p>
            <a:pPr>
              <a:lnSpc>
                <a:spcPts val="3300"/>
              </a:lnSpc>
              <a:tabLst/>
            </a:pPr>
            <a:r>
              <a:rPr lang="en-US" altLang="zh-CN" sz="2400" dirty="0">
                <a:solidFill>
                  <a:srgbClr val="000000"/>
                </a:solidFill>
                <a:latin typeface="SimSun" pitchFamily="18" charset="0"/>
                <a:cs typeface="SimSun" pitchFamily="18" charset="0"/>
              </a:rPr>
              <a:t>连接“资</a:t>
            </a:r>
          </a:p>
        </p:txBody>
      </p:sp>
      <p:sp>
        <p:nvSpPr>
          <p:cNvPr id="8" name="TextBox 1"/>
          <p:cNvSpPr txBox="1"/>
          <p:nvPr/>
        </p:nvSpPr>
        <p:spPr>
          <a:xfrm>
            <a:off x="6540500" y="3276600"/>
            <a:ext cx="2159000" cy="914400"/>
          </a:xfrm>
          <a:prstGeom prst="rect">
            <a:avLst/>
          </a:prstGeom>
          <a:noFill/>
        </p:spPr>
        <p:txBody>
          <a:bodyPr wrap="none" lIns="0" tIns="0" rIns="0" rtlCol="0">
            <a:spAutoFit/>
          </a:bodyPr>
          <a:lstStyle/>
          <a:p>
            <a:pPr>
              <a:lnSpc>
                <a:spcPts val="2900"/>
              </a:lnSpc>
              <a:tabLst>
                <a:tab pos="177800" algn="l"/>
              </a:tabLst>
            </a:pPr>
            <a:r>
              <a:rPr lang="en-US" altLang="zh-CN" dirty="0"/>
              <a:t>	</a:t>
            </a:r>
            <a:r>
              <a:rPr lang="en-US" altLang="zh-CN" sz="2400" dirty="0">
                <a:solidFill>
                  <a:srgbClr val="000000"/>
                </a:solidFill>
                <a:latin typeface="Symbol" pitchFamily="18" charset="0"/>
                <a:cs typeface="Symbol" pitchFamily="18" charset="0"/>
              </a:rPr>
              <a:t>⇒</a:t>
            </a:r>
            <a:r>
              <a:rPr lang="en-US" altLang="zh-CN" sz="2400" dirty="0">
                <a:latin typeface="Times New Roman" pitchFamily="18" charset="0"/>
                <a:cs typeface="Times New Roman" pitchFamily="18" charset="0"/>
              </a:rPr>
              <a:t> </a:t>
            </a:r>
            <a:r>
              <a:rPr lang="en-US" altLang="zh-CN" sz="2400" b="1" dirty="0">
                <a:solidFill>
                  <a:srgbClr val="FF0000"/>
                </a:solidFill>
                <a:latin typeface="Times New Roman" pitchFamily="18" charset="0"/>
                <a:cs typeface="Times New Roman" pitchFamily="18" charset="0"/>
              </a:rPr>
              <a:t>Web</a:t>
            </a:r>
            <a:r>
              <a:rPr lang="en-US" altLang="zh-CN" sz="2400" dirty="0">
                <a:latin typeface="Times New Roman" pitchFamily="18" charset="0"/>
                <a:cs typeface="Times New Roman" pitchFamily="18" charset="0"/>
              </a:rPr>
              <a:t> </a:t>
            </a:r>
            <a:r>
              <a:rPr lang="en-US" altLang="zh-CN" sz="2400" b="1" dirty="0">
                <a:solidFill>
                  <a:srgbClr val="FF0000"/>
                </a:solidFill>
                <a:latin typeface="Times New Roman" pitchFamily="18" charset="0"/>
                <a:cs typeface="Times New Roman" pitchFamily="18" charset="0"/>
              </a:rPr>
              <a:t>Service</a:t>
            </a:r>
          </a:p>
          <a:p>
            <a:pPr>
              <a:lnSpc>
                <a:spcPts val="1000"/>
              </a:lnSpc>
            </a:pPr>
            <a:endParaRPr lang="en-US" altLang="zh-CN" dirty="0"/>
          </a:p>
          <a:p>
            <a:pPr>
              <a:lnSpc>
                <a:spcPts val="3300"/>
              </a:lnSpc>
              <a:tabLst>
                <a:tab pos="177800" algn="l"/>
              </a:tabLst>
            </a:pPr>
            <a:r>
              <a:rPr lang="en-US" altLang="zh-CN" sz="2400" dirty="0">
                <a:solidFill>
                  <a:srgbClr val="000000"/>
                </a:solidFill>
                <a:latin typeface="Symbol" pitchFamily="18" charset="0"/>
                <a:cs typeface="Symbol" pitchFamily="18" charset="0"/>
              </a:rPr>
              <a:t>⇒</a:t>
            </a:r>
            <a:r>
              <a:rPr lang="en-US" altLang="zh-CN" sz="2400" dirty="0">
                <a:latin typeface="Times New Roman" pitchFamily="18" charset="0"/>
                <a:cs typeface="Times New Roman" pitchFamily="18" charset="0"/>
              </a:rPr>
              <a:t> </a:t>
            </a:r>
            <a:r>
              <a:rPr lang="en-US" altLang="zh-CN" sz="2400" dirty="0">
                <a:solidFill>
                  <a:srgbClr val="00B200"/>
                </a:solidFill>
                <a:latin typeface="SimSun" pitchFamily="18" charset="0"/>
                <a:cs typeface="SimSun" pitchFamily="18" charset="0"/>
              </a:rPr>
              <a:t>新应用描述</a:t>
            </a:r>
          </a:p>
        </p:txBody>
      </p:sp>
      <p:sp>
        <p:nvSpPr>
          <p:cNvPr id="9" name="TextBox 1"/>
          <p:cNvSpPr txBox="1"/>
          <p:nvPr/>
        </p:nvSpPr>
        <p:spPr>
          <a:xfrm>
            <a:off x="3035300" y="279400"/>
            <a:ext cx="3048000" cy="2324100"/>
          </a:xfrm>
          <a:prstGeom prst="rect">
            <a:avLst/>
          </a:prstGeom>
          <a:noFill/>
        </p:spPr>
        <p:txBody>
          <a:bodyPr wrap="none" lIns="0" tIns="0" rIns="0" rtlCol="0">
            <a:spAutoFit/>
          </a:bodyPr>
          <a:lstStyle/>
          <a:p>
            <a:pPr>
              <a:lnSpc>
                <a:spcPts val="5200"/>
              </a:lnSpc>
              <a:tabLst>
                <a:tab pos="1752600" algn="l"/>
              </a:tabLst>
            </a:pPr>
            <a:r>
              <a:rPr lang="en-US" altLang="zh-CN" sz="4002" b="1" dirty="0">
                <a:solidFill>
                  <a:srgbClr val="3D00EA"/>
                </a:solidFill>
                <a:latin typeface="å¾®è½¯éé»" pitchFamily="18" charset="0"/>
                <a:cs typeface="å¾®è½¯éé»" pitchFamily="18" charset="0"/>
              </a:rPr>
              <a:t>开发应用模式</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900"/>
              </a:lnSpc>
              <a:tabLst>
                <a:tab pos="1752600" algn="l"/>
              </a:tabLst>
            </a:pPr>
            <a:r>
              <a:rPr lang="en-US" altLang="zh-CN" dirty="0"/>
              <a:t>	</a:t>
            </a:r>
            <a:r>
              <a:rPr lang="en-US" altLang="zh-CN" sz="2400" dirty="0">
                <a:solidFill>
                  <a:srgbClr val="000000"/>
                </a:solidFill>
                <a:latin typeface="SimSun" pitchFamily="18" charset="0"/>
                <a:cs typeface="SimSun" pitchFamily="18" charset="0"/>
              </a:rPr>
              <a:t>连接信息</a:t>
            </a:r>
          </a:p>
          <a:p>
            <a:pPr>
              <a:lnSpc>
                <a:spcPts val="1000"/>
              </a:lnSpc>
            </a:pPr>
            <a:endParaRPr lang="en-US" altLang="zh-CN" dirty="0"/>
          </a:p>
          <a:p>
            <a:pPr>
              <a:lnSpc>
                <a:spcPts val="3200"/>
              </a:lnSpc>
              <a:tabLst>
                <a:tab pos="1752600" algn="l"/>
              </a:tabLst>
            </a:pPr>
            <a:r>
              <a:rPr lang="en-US" altLang="zh-CN" dirty="0"/>
              <a:t>	</a:t>
            </a:r>
            <a:r>
              <a:rPr lang="en-US" altLang="zh-CN" sz="2400" dirty="0">
                <a:solidFill>
                  <a:srgbClr val="000000"/>
                </a:solidFill>
                <a:latin typeface="SimSun" pitchFamily="18" charset="0"/>
                <a:cs typeface="SimSun" pitchFamily="18" charset="0"/>
              </a:rPr>
              <a:t>连接企业</a:t>
            </a:r>
          </a:p>
        </p:txBody>
      </p:sp>
      <p:sp>
        <p:nvSpPr>
          <p:cNvPr id="11" name="灯片编号占位符 10">
            <a:extLst>
              <a:ext uri="{FF2B5EF4-FFF2-40B4-BE49-F238E27FC236}">
                <a16:creationId xmlns:a16="http://schemas.microsoft.com/office/drawing/2014/main" id="{80379997-21E8-DE4C-8D2C-45A0F7B9AFD0}"/>
              </a:ext>
            </a:extLst>
          </p:cNvPr>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711200" y="292100"/>
            <a:ext cx="77724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937500" cy="5715000"/>
          </a:xfrm>
          <a:prstGeom prst="rect">
            <a:avLst/>
          </a:prstGeom>
          <a:noFill/>
        </p:spPr>
        <p:txBody>
          <a:bodyPr wrap="none" lIns="0" tIns="0" rIns="0" rtlCol="0">
            <a:spAutoFit/>
          </a:bodyPr>
          <a:lstStyle/>
          <a:p>
            <a:pPr>
              <a:lnSpc>
                <a:spcPts val="5500"/>
              </a:lnSpc>
              <a:tabLst>
                <a:tab pos="254000" algn="l"/>
                <a:tab pos="342900" algn="l"/>
                <a:tab pos="457200" algn="l"/>
                <a:tab pos="736600" algn="l"/>
                <a:tab pos="2082800" algn="l"/>
              </a:tabLst>
            </a:pPr>
            <a:r>
              <a:rPr lang="en-US" altLang="zh-CN" dirty="0"/>
              <a:t>	</a:t>
            </a:r>
            <a:r>
              <a:rPr lang="en-US" altLang="zh-CN" sz="4002" b="1" dirty="0">
                <a:solidFill>
                  <a:srgbClr val="3D00EA"/>
                </a:solidFill>
                <a:latin typeface="Comic Sans MS" pitchFamily="18" charset="0"/>
                <a:cs typeface="Comic Sans MS" pitchFamily="18" charset="0"/>
              </a:rPr>
              <a:t>Internet</a:t>
            </a:r>
            <a:r>
              <a:rPr lang="en-US" altLang="zh-CN" sz="4002" b="1" dirty="0">
                <a:solidFill>
                  <a:srgbClr val="3D00EA"/>
                </a:solidFill>
                <a:latin typeface="å¾®è½¯éé»" pitchFamily="18" charset="0"/>
                <a:cs typeface="å¾®è½¯éé»" pitchFamily="18" charset="0"/>
              </a:rPr>
              <a:t>环境下的软件应用和开发</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600"/>
              </a:lnSpc>
              <a:tabLst>
                <a:tab pos="254000" algn="l"/>
                <a:tab pos="342900" algn="l"/>
                <a:tab pos="457200" algn="l"/>
                <a:tab pos="736600" algn="l"/>
                <a:tab pos="20828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Web</a:t>
            </a:r>
            <a:r>
              <a:rPr lang="en-US" altLang="zh-CN" sz="2802" b="1" dirty="0">
                <a:solidFill>
                  <a:srgbClr val="000000"/>
                </a:solidFill>
                <a:latin typeface="å¾®è½¯éé»" pitchFamily="18" charset="0"/>
                <a:cs typeface="å¾®è½¯éé»" pitchFamily="18" charset="0"/>
              </a:rPr>
              <a:t>服务及</a:t>
            </a:r>
            <a:r>
              <a:rPr lang="en-US" altLang="zh-CN" sz="2802" b="1" dirty="0">
                <a:solidFill>
                  <a:srgbClr val="000000"/>
                </a:solidFill>
                <a:latin typeface="Comic Sans MS" pitchFamily="18" charset="0"/>
                <a:cs typeface="Comic Sans MS" pitchFamily="18" charset="0"/>
              </a:rPr>
              <a:t>SOA</a:t>
            </a:r>
            <a:r>
              <a:rPr lang="en-US" altLang="zh-CN" sz="2802" b="1" dirty="0">
                <a:solidFill>
                  <a:srgbClr val="000000"/>
                </a:solidFill>
                <a:latin typeface="å¾®è½¯éé»" pitchFamily="18" charset="0"/>
                <a:cs typeface="å¾®è½¯éé»" pitchFamily="18" charset="0"/>
              </a:rPr>
              <a:t>：从信息</a:t>
            </a:r>
            <a:r>
              <a:rPr lang="en-US" altLang="zh-CN" sz="2802" b="1" dirty="0">
                <a:solidFill>
                  <a:srgbClr val="000000"/>
                </a:solidFill>
                <a:latin typeface="Comic Sans MS" pitchFamily="18" charset="0"/>
                <a:cs typeface="Comic Sans MS" pitchFamily="18" charset="0"/>
              </a:rPr>
              <a:t>Web</a:t>
            </a:r>
            <a:r>
              <a:rPr lang="en-US" altLang="zh-CN" sz="2802" b="1" dirty="0">
                <a:solidFill>
                  <a:srgbClr val="000000"/>
                </a:solidFill>
                <a:latin typeface="å¾®è½¯éé»" pitchFamily="18" charset="0"/>
                <a:cs typeface="å¾®è½¯éé»" pitchFamily="18" charset="0"/>
              </a:rPr>
              <a:t>到软件</a:t>
            </a:r>
            <a:r>
              <a:rPr lang="en-US" altLang="zh-CN" sz="2802" b="1" dirty="0">
                <a:solidFill>
                  <a:srgbClr val="000000"/>
                </a:solidFill>
                <a:latin typeface="Comic Sans MS" pitchFamily="18" charset="0"/>
                <a:cs typeface="Comic Sans MS" pitchFamily="18" charset="0"/>
              </a:rPr>
              <a:t>Web</a:t>
            </a:r>
          </a:p>
          <a:p>
            <a:pPr>
              <a:lnSpc>
                <a:spcPts val="4000"/>
              </a:lnSpc>
              <a:tabLst>
                <a:tab pos="254000" algn="l"/>
                <a:tab pos="342900" algn="l"/>
                <a:tab pos="457200" algn="l"/>
                <a:tab pos="736600" algn="l"/>
                <a:tab pos="20828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网构软件</a:t>
            </a:r>
            <a:r>
              <a:rPr lang="en-US" altLang="zh-CN" sz="2802" b="1" dirty="0">
                <a:solidFill>
                  <a:srgbClr val="000000"/>
                </a:solidFill>
                <a:latin typeface="Comic Sans MS" pitchFamily="18" charset="0"/>
                <a:cs typeface="Comic Sans MS" pitchFamily="18" charset="0"/>
              </a:rPr>
              <a:t>(internetware)</a:t>
            </a:r>
          </a:p>
          <a:p>
            <a:pPr>
              <a:lnSpc>
                <a:spcPts val="4000"/>
              </a:lnSpc>
              <a:tabLst>
                <a:tab pos="254000" algn="l"/>
                <a:tab pos="342900" algn="l"/>
                <a:tab pos="457200" algn="l"/>
                <a:tab pos="736600" algn="l"/>
                <a:tab pos="20828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å¾®è½¯éé»" pitchFamily="18" charset="0"/>
                <a:cs typeface="å¾®è½¯éé»" pitchFamily="18" charset="0"/>
              </a:rPr>
              <a:t>云计算</a:t>
            </a:r>
          </a:p>
          <a:p>
            <a:pPr>
              <a:lnSpc>
                <a:spcPts val="3100"/>
              </a:lnSpc>
              <a:tabLst>
                <a:tab pos="254000" algn="l"/>
                <a:tab pos="342900" algn="l"/>
                <a:tab pos="457200" algn="l"/>
                <a:tab pos="736600" algn="l"/>
                <a:tab pos="20828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Comic Sans MS" pitchFamily="18" charset="0"/>
                <a:cs typeface="Comic Sans MS" pitchFamily="18" charset="0"/>
              </a:rPr>
              <a:t>SAAS—</a:t>
            </a:r>
            <a:r>
              <a:rPr lang="en-US" altLang="zh-CN" sz="2202" dirty="0">
                <a:solidFill>
                  <a:srgbClr val="000000"/>
                </a:solidFill>
                <a:latin typeface="SimHei" pitchFamily="18" charset="0"/>
                <a:cs typeface="SimHei" pitchFamily="18" charset="0"/>
              </a:rPr>
              <a:t>软件应用形态的变化：独立拥有部署</a:t>
            </a:r>
            <a:r>
              <a:rPr lang="en-US" altLang="zh-CN" sz="2202" dirty="0">
                <a:solidFill>
                  <a:srgbClr val="000000"/>
                </a:solidFill>
                <a:latin typeface="Comic Sans MS" pitchFamily="18" charset="0"/>
                <a:cs typeface="Comic Sans MS" pitchFamily="18" charset="0"/>
              </a:rPr>
              <a:t>-&gt;</a:t>
            </a:r>
            <a:r>
              <a:rPr lang="en-US" altLang="zh-CN" sz="2202" dirty="0">
                <a:solidFill>
                  <a:srgbClr val="000000"/>
                </a:solidFill>
                <a:latin typeface="SimHei" pitchFamily="18" charset="0"/>
                <a:cs typeface="SimHei" pitchFamily="18" charset="0"/>
              </a:rPr>
              <a:t>租用</a:t>
            </a:r>
          </a:p>
          <a:p>
            <a:pPr>
              <a:lnSpc>
                <a:spcPts val="3100"/>
              </a:lnSpc>
              <a:tabLst>
                <a:tab pos="254000" algn="l"/>
                <a:tab pos="342900" algn="l"/>
                <a:tab pos="457200" algn="l"/>
                <a:tab pos="736600" algn="l"/>
                <a:tab pos="20828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Comic Sans MS" pitchFamily="18" charset="0"/>
                <a:cs typeface="Comic Sans MS" pitchFamily="18" charset="0"/>
              </a:rPr>
              <a:t>PAAS</a:t>
            </a:r>
            <a:r>
              <a:rPr lang="en-US" altLang="zh-CN" sz="2202" dirty="0">
                <a:solidFill>
                  <a:srgbClr val="000000"/>
                </a:solidFill>
                <a:latin typeface="SimHei" pitchFamily="18" charset="0"/>
                <a:cs typeface="SimHei" pitchFamily="18" charset="0"/>
              </a:rPr>
              <a:t>：应用软件开发形态的变化</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离线、封闭、技术导</a:t>
            </a:r>
          </a:p>
          <a:p>
            <a:pPr>
              <a:lnSpc>
                <a:spcPts val="2600"/>
              </a:lnSpc>
              <a:tabLst>
                <a:tab pos="254000" algn="l"/>
                <a:tab pos="342900" algn="l"/>
                <a:tab pos="457200" algn="l"/>
                <a:tab pos="736600" algn="l"/>
                <a:tab pos="2082800" algn="l"/>
              </a:tabLst>
            </a:pPr>
            <a:r>
              <a:rPr lang="en-US" altLang="zh-CN" dirty="0"/>
              <a:t>				</a:t>
            </a:r>
            <a:r>
              <a:rPr lang="en-US" altLang="zh-CN" sz="2202" dirty="0">
                <a:solidFill>
                  <a:srgbClr val="000000"/>
                </a:solidFill>
                <a:latin typeface="SimHei" pitchFamily="18" charset="0"/>
                <a:cs typeface="SimHei" pitchFamily="18" charset="0"/>
              </a:rPr>
              <a:t>向</a:t>
            </a:r>
            <a:r>
              <a:rPr lang="en-US" altLang="zh-CN" sz="2202" dirty="0">
                <a:solidFill>
                  <a:srgbClr val="000000"/>
                </a:solidFill>
                <a:latin typeface="Comic Sans MS" pitchFamily="18" charset="0"/>
                <a:cs typeface="Comic Sans MS" pitchFamily="18" charset="0"/>
              </a:rPr>
              <a:t>-&gt;</a:t>
            </a:r>
            <a:r>
              <a:rPr lang="en-US" altLang="zh-CN" sz="2202" dirty="0">
                <a:solidFill>
                  <a:srgbClr val="000000"/>
                </a:solidFill>
                <a:latin typeface="SimHei" pitchFamily="18" charset="0"/>
                <a:cs typeface="SimHei" pitchFamily="18" charset="0"/>
              </a:rPr>
              <a:t>在线、开放社区协作、业务导向</a:t>
            </a:r>
          </a:p>
          <a:p>
            <a:pPr>
              <a:lnSpc>
                <a:spcPts val="4000"/>
              </a:lnSpc>
              <a:tabLst>
                <a:tab pos="254000" algn="l"/>
                <a:tab pos="342900" algn="l"/>
                <a:tab pos="457200" algn="l"/>
                <a:tab pos="736600" algn="l"/>
                <a:tab pos="20828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CPS(Cyber</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Physical</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System)</a:t>
            </a:r>
            <a:r>
              <a:rPr lang="en-US" altLang="zh-CN" sz="2802" b="1" dirty="0">
                <a:solidFill>
                  <a:srgbClr val="000000"/>
                </a:solidFill>
                <a:latin typeface="å¾®è½¯éé»" pitchFamily="18" charset="0"/>
                <a:cs typeface="å¾®è½¯éé»" pitchFamily="18" charset="0"/>
              </a:rPr>
              <a:t>：物理世界与信</a:t>
            </a:r>
          </a:p>
          <a:p>
            <a:pPr>
              <a:lnSpc>
                <a:spcPts val="3200"/>
              </a:lnSpc>
              <a:tabLst>
                <a:tab pos="254000" algn="l"/>
                <a:tab pos="342900" algn="l"/>
                <a:tab pos="457200" algn="l"/>
                <a:tab pos="736600" algn="l"/>
                <a:tab pos="2082800" algn="l"/>
              </a:tabLst>
            </a:pPr>
            <a:r>
              <a:rPr lang="en-US" altLang="zh-CN" dirty="0"/>
              <a:t>		</a:t>
            </a:r>
            <a:r>
              <a:rPr lang="en-US" altLang="zh-CN" sz="2802" b="1" dirty="0">
                <a:solidFill>
                  <a:srgbClr val="000000"/>
                </a:solidFill>
                <a:latin typeface="å¾®è½¯éé»" pitchFamily="18" charset="0"/>
                <a:cs typeface="å¾®è½¯éé»" pitchFamily="18" charset="0"/>
              </a:rPr>
              <a:t>息世界的深度融合</a:t>
            </a:r>
          </a:p>
          <a:p>
            <a:pPr>
              <a:lnSpc>
                <a:spcPts val="3500"/>
              </a:lnSpc>
              <a:tabLst>
                <a:tab pos="254000" algn="l"/>
                <a:tab pos="342900" algn="l"/>
                <a:tab pos="457200" algn="l"/>
                <a:tab pos="736600" algn="l"/>
                <a:tab pos="20828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Comic Sans MS" pitchFamily="18" charset="0"/>
                <a:cs typeface="Comic Sans MS" pitchFamily="18" charset="0"/>
              </a:rPr>
              <a:t>3C</a:t>
            </a:r>
            <a:r>
              <a:rPr lang="en-US" altLang="zh-CN" sz="2400" dirty="0">
                <a:solidFill>
                  <a:srgbClr val="000000"/>
                </a:solidFill>
                <a:latin typeface="SimHei" pitchFamily="18" charset="0"/>
                <a:cs typeface="SimHei" pitchFamily="18" charset="0"/>
              </a:rPr>
              <a:t>、复杂系统</a:t>
            </a:r>
            <a:r>
              <a:rPr lang="en-US" altLang="zh-CN" sz="2400" dirty="0">
                <a:solidFill>
                  <a:srgbClr val="000000"/>
                </a:solidFill>
                <a:latin typeface="Comic Sans MS" pitchFamily="18" charset="0"/>
                <a:cs typeface="Comic Sans MS" pitchFamily="18" charset="0"/>
              </a:rPr>
              <a:t>(system</a:t>
            </a:r>
            <a:r>
              <a:rPr lang="en-US" altLang="zh-CN" sz="2400" dirty="0">
                <a:latin typeface="Times New Roman" pitchFamily="18" charset="0"/>
                <a:cs typeface="Times New Roman" pitchFamily="18" charset="0"/>
              </a:rPr>
              <a:t> </a:t>
            </a:r>
            <a:r>
              <a:rPr lang="en-US" altLang="zh-CN" sz="2400" dirty="0">
                <a:solidFill>
                  <a:srgbClr val="000000"/>
                </a:solidFill>
                <a:latin typeface="Comic Sans MS" pitchFamily="18" charset="0"/>
                <a:cs typeface="Comic Sans MS" pitchFamily="18" charset="0"/>
              </a:rPr>
              <a:t>of</a:t>
            </a:r>
            <a:r>
              <a:rPr lang="en-US" altLang="zh-CN" sz="2400" dirty="0">
                <a:latin typeface="Times New Roman" pitchFamily="18" charset="0"/>
                <a:cs typeface="Times New Roman" pitchFamily="18" charset="0"/>
              </a:rPr>
              <a:t> </a:t>
            </a:r>
            <a:r>
              <a:rPr lang="en-US" altLang="zh-CN" sz="2400" dirty="0">
                <a:solidFill>
                  <a:srgbClr val="000000"/>
                </a:solidFill>
                <a:latin typeface="Comic Sans MS" pitchFamily="18" charset="0"/>
                <a:cs typeface="Comic Sans MS" pitchFamily="18" charset="0"/>
              </a:rPr>
              <a:t>system)</a:t>
            </a:r>
          </a:p>
          <a:p>
            <a:pPr>
              <a:lnSpc>
                <a:spcPts val="3900"/>
              </a:lnSpc>
              <a:tabLst>
                <a:tab pos="254000" algn="l"/>
                <a:tab pos="342900" algn="l"/>
                <a:tab pos="457200" algn="l"/>
                <a:tab pos="736600" algn="l"/>
                <a:tab pos="2082800" algn="l"/>
              </a:tabLst>
            </a:pPr>
            <a:r>
              <a:rPr lang="en-US" altLang="zh-CN" dirty="0"/>
              <a:t>					</a:t>
            </a:r>
            <a:r>
              <a:rPr lang="en-US" altLang="zh-CN" sz="2802" b="1" dirty="0">
                <a:solidFill>
                  <a:srgbClr val="FF0000"/>
                </a:solidFill>
                <a:latin typeface="å¾®è½¯éé»" pitchFamily="18" charset="0"/>
                <a:cs typeface="å¾®è½¯éé»" pitchFamily="18" charset="0"/>
              </a:rPr>
              <a:t>推动力：商业运营模式</a:t>
            </a:r>
          </a:p>
        </p:txBody>
      </p:sp>
      <p:sp>
        <p:nvSpPr>
          <p:cNvPr id="43" name="灯片编号占位符 42">
            <a:extLst>
              <a:ext uri="{FF2B5EF4-FFF2-40B4-BE49-F238E27FC236}">
                <a16:creationId xmlns:a16="http://schemas.microsoft.com/office/drawing/2014/main" id="{68E1DE39-DDA8-4349-9649-646239CE6350}"/>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184400" y="292100"/>
            <a:ext cx="48641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7785100" cy="5486400"/>
          </a:xfrm>
          <a:prstGeom prst="rect">
            <a:avLst/>
          </a:prstGeom>
          <a:noFill/>
        </p:spPr>
        <p:txBody>
          <a:bodyPr wrap="none" lIns="0" tIns="0" rIns="0" rtlCol="0">
            <a:spAutoFit/>
          </a:bodyPr>
          <a:lstStyle/>
          <a:p>
            <a:pPr>
              <a:lnSpc>
                <a:spcPts val="5500"/>
              </a:lnSpc>
              <a:tabLst>
                <a:tab pos="342900" algn="l"/>
                <a:tab pos="457200" algn="l"/>
                <a:tab pos="736600" algn="l"/>
                <a:tab pos="1676400" algn="l"/>
              </a:tabLst>
            </a:pPr>
            <a:r>
              <a:rPr lang="en-US" altLang="zh-CN" dirty="0"/>
              <a:t>				</a:t>
            </a:r>
            <a:r>
              <a:rPr lang="en-US" altLang="zh-CN" sz="4002" b="1" dirty="0">
                <a:solidFill>
                  <a:srgbClr val="3D00EA"/>
                </a:solidFill>
                <a:latin typeface="å¾®è½¯éé»" pitchFamily="18" charset="0"/>
                <a:cs typeface="å¾®è½¯éé»" pitchFamily="18" charset="0"/>
              </a:rPr>
              <a:t>自适应</a:t>
            </a:r>
            <a:r>
              <a:rPr lang="en-US" altLang="zh-CN" sz="4002" b="1" dirty="0">
                <a:solidFill>
                  <a:srgbClr val="3D00EA"/>
                </a:solidFill>
                <a:latin typeface="Comic Sans MS" pitchFamily="18" charset="0"/>
                <a:cs typeface="Comic Sans MS" pitchFamily="18" charset="0"/>
              </a:rPr>
              <a:t>/</a:t>
            </a:r>
            <a:r>
              <a:rPr lang="en-US" altLang="zh-CN" sz="4002" b="1" dirty="0">
                <a:solidFill>
                  <a:srgbClr val="3D00EA"/>
                </a:solidFill>
                <a:latin typeface="å¾®è½¯éé»" pitchFamily="18" charset="0"/>
                <a:cs typeface="å¾®è½¯éé»" pitchFamily="18" charset="0"/>
              </a:rPr>
              <a:t>自治软件系统</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100"/>
              </a:lnSpc>
              <a:tabLst>
                <a:tab pos="342900" algn="l"/>
                <a:tab pos="457200" algn="l"/>
                <a:tab pos="736600" algn="l"/>
                <a:tab pos="1676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自适应系统</a:t>
            </a:r>
            <a:r>
              <a:rPr lang="en-US" altLang="zh-CN" sz="3198" b="1" dirty="0">
                <a:solidFill>
                  <a:srgbClr val="000000"/>
                </a:solidFill>
                <a:latin typeface="Comic Sans MS" pitchFamily="18" charset="0"/>
                <a:cs typeface="Comic Sans MS" pitchFamily="18" charset="0"/>
              </a:rPr>
              <a:t>(self-adaptive</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system)</a:t>
            </a:r>
            <a:r>
              <a:rPr lang="en-US" altLang="zh-CN" sz="3198" b="1" dirty="0">
                <a:solidFill>
                  <a:srgbClr val="000000"/>
                </a:solidFill>
                <a:latin typeface="å¾®è½¯éé»" pitchFamily="18" charset="0"/>
                <a:cs typeface="å¾®è½¯éé»" pitchFamily="18" charset="0"/>
              </a:rPr>
              <a:t>和自</a:t>
            </a:r>
          </a:p>
          <a:p>
            <a:pPr>
              <a:lnSpc>
                <a:spcPts val="3800"/>
              </a:lnSpc>
              <a:tabLst>
                <a:tab pos="342900" algn="l"/>
                <a:tab pos="457200" algn="l"/>
                <a:tab pos="736600" algn="l"/>
                <a:tab pos="1676400" algn="l"/>
              </a:tabLst>
            </a:pPr>
            <a:r>
              <a:rPr lang="en-US" altLang="zh-CN" dirty="0"/>
              <a:t>	</a:t>
            </a:r>
            <a:r>
              <a:rPr lang="en-US" altLang="zh-CN" sz="3198" b="1" dirty="0">
                <a:solidFill>
                  <a:srgbClr val="000000"/>
                </a:solidFill>
                <a:latin typeface="å¾®è½¯éé»" pitchFamily="18" charset="0"/>
                <a:cs typeface="å¾®è½¯éé»" pitchFamily="18" charset="0"/>
              </a:rPr>
              <a:t>治系统</a:t>
            </a:r>
            <a:r>
              <a:rPr lang="en-US" altLang="zh-CN" sz="3198" b="1" dirty="0">
                <a:solidFill>
                  <a:srgbClr val="000000"/>
                </a:solidFill>
                <a:latin typeface="Comic Sans MS" pitchFamily="18" charset="0"/>
                <a:cs typeface="Comic Sans MS" pitchFamily="18" charset="0"/>
              </a:rPr>
              <a:t>(autonomic</a:t>
            </a:r>
            <a:r>
              <a:rPr lang="en-US" altLang="zh-CN" sz="3198" dirty="0">
                <a:latin typeface="Times New Roman" pitchFamily="18" charset="0"/>
                <a:cs typeface="Times New Roman" pitchFamily="18" charset="0"/>
              </a:rPr>
              <a:t>  </a:t>
            </a:r>
            <a:r>
              <a:rPr lang="en-US" altLang="zh-CN" sz="3198" b="1" dirty="0">
                <a:solidFill>
                  <a:srgbClr val="000000"/>
                </a:solidFill>
                <a:latin typeface="Comic Sans MS" pitchFamily="18" charset="0"/>
                <a:cs typeface="Comic Sans MS" pitchFamily="18" charset="0"/>
              </a:rPr>
              <a:t>system)</a:t>
            </a:r>
          </a:p>
          <a:p>
            <a:pPr>
              <a:lnSpc>
                <a:spcPts val="3200"/>
              </a:lnSpc>
              <a:tabLst>
                <a:tab pos="342900" algn="l"/>
                <a:tab pos="457200" algn="l"/>
                <a:tab pos="736600" algn="l"/>
                <a:tab pos="1676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通过自身的配置和重配置不断适应变化的用户需求、系统</a:t>
            </a:r>
          </a:p>
          <a:p>
            <a:pPr>
              <a:lnSpc>
                <a:spcPts val="2100"/>
              </a:lnSpc>
              <a:tabLst>
                <a:tab pos="342900" algn="l"/>
                <a:tab pos="457200" algn="l"/>
                <a:tab pos="736600" algn="l"/>
                <a:tab pos="1676400" algn="l"/>
              </a:tabLst>
            </a:pPr>
            <a:r>
              <a:rPr lang="en-US" altLang="zh-CN" dirty="0"/>
              <a:t>			</a:t>
            </a:r>
            <a:r>
              <a:rPr lang="en-US" altLang="zh-CN" sz="2202" dirty="0">
                <a:solidFill>
                  <a:srgbClr val="000000"/>
                </a:solidFill>
                <a:latin typeface="SimHei" pitchFamily="18" charset="0"/>
                <a:cs typeface="SimHei" pitchFamily="18" charset="0"/>
              </a:rPr>
              <a:t>入侵或缺陷、变化的运行环境和资源可用性</a:t>
            </a:r>
          </a:p>
          <a:p>
            <a:pPr>
              <a:lnSpc>
                <a:spcPts val="4900"/>
              </a:lnSpc>
              <a:tabLst>
                <a:tab pos="342900" algn="l"/>
                <a:tab pos="457200" algn="l"/>
                <a:tab pos="736600" algn="l"/>
                <a:tab pos="1676400" algn="l"/>
              </a:tabLst>
            </a:pPr>
            <a:r>
              <a:rPr lang="en-US" altLang="zh-CN" sz="3198" dirty="0">
                <a:solidFill>
                  <a:srgbClr val="010000"/>
                </a:solidFill>
                <a:latin typeface="Comic Sans MS" pitchFamily="18" charset="0"/>
                <a:cs typeface="Comic Sans MS" pitchFamily="18" charset="0"/>
              </a:rPr>
              <a:t>•</a:t>
            </a:r>
            <a:r>
              <a:rPr lang="en-US" altLang="zh-CN" sz="3198" dirty="0">
                <a:latin typeface="Times New Roman" pitchFamily="18" charset="0"/>
                <a:cs typeface="Times New Roman" pitchFamily="18" charset="0"/>
              </a:rPr>
              <a:t>  </a:t>
            </a:r>
            <a:r>
              <a:rPr lang="en-US" altLang="zh-CN" sz="3198" b="1" dirty="0">
                <a:solidFill>
                  <a:srgbClr val="000000"/>
                </a:solidFill>
                <a:latin typeface="å¾®è½¯éé»" pitchFamily="18" charset="0"/>
                <a:cs typeface="å¾®è½¯éé»" pitchFamily="18" charset="0"/>
              </a:rPr>
              <a:t>典型的自适应</a:t>
            </a:r>
            <a:r>
              <a:rPr lang="en-US" altLang="zh-CN" sz="3198" b="1" dirty="0">
                <a:solidFill>
                  <a:srgbClr val="000000"/>
                </a:solidFill>
                <a:latin typeface="Comic Sans MS" pitchFamily="18" charset="0"/>
                <a:cs typeface="Comic Sans MS" pitchFamily="18" charset="0"/>
              </a:rPr>
              <a:t>/</a:t>
            </a:r>
            <a:r>
              <a:rPr lang="en-US" altLang="zh-CN" sz="3198" b="1" dirty="0">
                <a:solidFill>
                  <a:srgbClr val="000000"/>
                </a:solidFill>
                <a:latin typeface="å¾®è½¯éé»" pitchFamily="18" charset="0"/>
                <a:cs typeface="å¾®è½¯éé»" pitchFamily="18" charset="0"/>
              </a:rPr>
              <a:t>自治场景</a:t>
            </a:r>
          </a:p>
          <a:p>
            <a:pPr>
              <a:lnSpc>
                <a:spcPts val="3100"/>
              </a:lnSpc>
              <a:tabLst>
                <a:tab pos="342900" algn="l"/>
                <a:tab pos="457200" algn="l"/>
                <a:tab pos="736600" algn="l"/>
                <a:tab pos="1676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运行时参数的自我优化调节</a:t>
            </a:r>
          </a:p>
          <a:p>
            <a:pPr>
              <a:lnSpc>
                <a:spcPts val="3100"/>
              </a:lnSpc>
              <a:tabLst>
                <a:tab pos="342900" algn="l"/>
                <a:tab pos="457200" algn="l"/>
                <a:tab pos="736600" algn="l"/>
                <a:tab pos="1676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基于环境</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如负载、网络环境、带宽等</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变化的体系结构动</a:t>
            </a:r>
          </a:p>
          <a:p>
            <a:pPr>
              <a:lnSpc>
                <a:spcPts val="2600"/>
              </a:lnSpc>
              <a:tabLst>
                <a:tab pos="342900" algn="l"/>
                <a:tab pos="457200" algn="l"/>
                <a:tab pos="736600" algn="l"/>
                <a:tab pos="1676400" algn="l"/>
              </a:tabLst>
            </a:pPr>
            <a:r>
              <a:rPr lang="en-US" altLang="zh-CN" dirty="0"/>
              <a:t>			</a:t>
            </a:r>
            <a:r>
              <a:rPr lang="en-US" altLang="zh-CN" sz="2202" dirty="0">
                <a:solidFill>
                  <a:srgbClr val="000000"/>
                </a:solidFill>
                <a:latin typeface="SimHei" pitchFamily="18" charset="0"/>
                <a:cs typeface="SimHei" pitchFamily="18" charset="0"/>
              </a:rPr>
              <a:t>态演化</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如实现模块切换、服务动态查找和替换</a:t>
            </a:r>
            <a:r>
              <a:rPr lang="en-US" altLang="zh-CN" sz="2202" dirty="0">
                <a:solidFill>
                  <a:srgbClr val="000000"/>
                </a:solidFill>
                <a:latin typeface="Comic Sans MS" pitchFamily="18" charset="0"/>
                <a:cs typeface="Comic Sans MS" pitchFamily="18" charset="0"/>
              </a:rPr>
              <a:t>)</a:t>
            </a:r>
          </a:p>
          <a:p>
            <a:pPr>
              <a:lnSpc>
                <a:spcPts val="3100"/>
              </a:lnSpc>
              <a:tabLst>
                <a:tab pos="342900" algn="l"/>
                <a:tab pos="457200" algn="l"/>
                <a:tab pos="736600" algn="l"/>
                <a:tab pos="1676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基于缺陷侦测和构件替换的动态容错</a:t>
            </a:r>
          </a:p>
          <a:p>
            <a:pPr>
              <a:lnSpc>
                <a:spcPts val="3100"/>
              </a:lnSpc>
              <a:tabLst>
                <a:tab pos="342900" algn="l"/>
                <a:tab pos="457200" algn="l"/>
                <a:tab pos="736600" algn="l"/>
                <a:tab pos="1676400" algn="l"/>
              </a:tabLst>
            </a:pPr>
            <a:r>
              <a:rPr lang="en-US" altLang="zh-CN" dirty="0"/>
              <a:t>		</a:t>
            </a:r>
            <a:r>
              <a:rPr lang="en-US" altLang="zh-CN" sz="2202" dirty="0">
                <a:solidFill>
                  <a:srgbClr val="010000"/>
                </a:solidFill>
                <a:latin typeface="Comic Sans MS" pitchFamily="18" charset="0"/>
                <a:cs typeface="Comic Sans MS" pitchFamily="18" charset="0"/>
              </a:rPr>
              <a:t>–</a:t>
            </a:r>
            <a:r>
              <a:rPr lang="en-US" altLang="zh-CN" sz="2202" dirty="0">
                <a:latin typeface="Times New Roman" pitchFamily="18" charset="0"/>
                <a:cs typeface="Times New Roman" pitchFamily="18" charset="0"/>
              </a:rPr>
              <a:t>  </a:t>
            </a:r>
            <a:r>
              <a:rPr lang="en-US" altLang="zh-CN" sz="2202" dirty="0">
                <a:solidFill>
                  <a:srgbClr val="000000"/>
                </a:solidFill>
                <a:latin typeface="SimHei" pitchFamily="18" charset="0"/>
                <a:cs typeface="SimHei" pitchFamily="18" charset="0"/>
              </a:rPr>
              <a:t>功能</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非功能性需求的动态权衡</a:t>
            </a:r>
            <a:r>
              <a:rPr lang="en-US" altLang="zh-CN" sz="2202" dirty="0">
                <a:solidFill>
                  <a:srgbClr val="000000"/>
                </a:solidFill>
                <a:latin typeface="Comic Sans MS" pitchFamily="18" charset="0"/>
                <a:cs typeface="Comic Sans MS" pitchFamily="18" charset="0"/>
              </a:rPr>
              <a:t>(</a:t>
            </a:r>
            <a:r>
              <a:rPr lang="en-US" altLang="zh-CN" sz="2202" dirty="0">
                <a:solidFill>
                  <a:srgbClr val="000000"/>
                </a:solidFill>
                <a:latin typeface="SimHei" pitchFamily="18" charset="0"/>
                <a:cs typeface="SimHei" pitchFamily="18" charset="0"/>
              </a:rPr>
              <a:t>强调总体质量和可生存性</a:t>
            </a:r>
            <a:r>
              <a:rPr lang="en-US" altLang="zh-CN" sz="2202" dirty="0">
                <a:solidFill>
                  <a:srgbClr val="000000"/>
                </a:solidFill>
                <a:latin typeface="Comic Sans MS" pitchFamily="18" charset="0"/>
                <a:cs typeface="Comic Sans MS" pitchFamily="18" charset="0"/>
              </a:rPr>
              <a:t>)</a:t>
            </a:r>
          </a:p>
        </p:txBody>
      </p:sp>
      <p:sp>
        <p:nvSpPr>
          <p:cNvPr id="43" name="灯片编号占位符 42">
            <a:extLst>
              <a:ext uri="{FF2B5EF4-FFF2-40B4-BE49-F238E27FC236}">
                <a16:creationId xmlns:a16="http://schemas.microsoft.com/office/drawing/2014/main" id="{63D2A637-2B8B-6643-8032-EBAC1A886A47}"/>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60400" y="292100"/>
            <a:ext cx="79121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228600"/>
            <a:ext cx="8039100" cy="4965700"/>
          </a:xfrm>
          <a:prstGeom prst="rect">
            <a:avLst/>
          </a:prstGeom>
          <a:noFill/>
        </p:spPr>
        <p:txBody>
          <a:bodyPr wrap="none" lIns="0" tIns="0" rIns="0" rtlCol="0">
            <a:spAutoFit/>
          </a:bodyPr>
          <a:lstStyle/>
          <a:p>
            <a:pPr>
              <a:lnSpc>
                <a:spcPts val="5500"/>
              </a:lnSpc>
              <a:tabLst>
                <a:tab pos="152400" algn="l"/>
                <a:tab pos="457200" algn="l"/>
                <a:tab pos="736600" algn="l"/>
              </a:tabLst>
            </a:pPr>
            <a:r>
              <a:rPr lang="en-US" altLang="zh-CN" dirty="0"/>
              <a:t>	</a:t>
            </a:r>
            <a:r>
              <a:rPr lang="en-US" altLang="zh-CN" sz="4002" b="1" dirty="0">
                <a:solidFill>
                  <a:srgbClr val="3D00EA"/>
                </a:solidFill>
                <a:latin typeface="å¾®è½¯éé»" pitchFamily="18" charset="0"/>
                <a:cs typeface="å¾®è½¯éé»" pitchFamily="18" charset="0"/>
              </a:rPr>
              <a:t>自适应</a:t>
            </a:r>
            <a:r>
              <a:rPr lang="en-US" altLang="zh-CN" sz="4002" b="1" dirty="0">
                <a:solidFill>
                  <a:srgbClr val="3D00EA"/>
                </a:solidFill>
                <a:latin typeface="Comic Sans MS" pitchFamily="18" charset="0"/>
                <a:cs typeface="Comic Sans MS" pitchFamily="18" charset="0"/>
              </a:rPr>
              <a:t>/</a:t>
            </a:r>
            <a:r>
              <a:rPr lang="en-US" altLang="zh-CN" sz="4002" b="1" dirty="0">
                <a:solidFill>
                  <a:srgbClr val="3D00EA"/>
                </a:solidFill>
                <a:latin typeface="å¾®è½¯éé»" pitchFamily="18" charset="0"/>
                <a:cs typeface="å¾®è½¯éé»" pitchFamily="18" charset="0"/>
              </a:rPr>
              <a:t>自治软件系统的自管理特性</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600"/>
              </a:lnSpc>
              <a:tabLst>
                <a:tab pos="152400" algn="l"/>
                <a:tab pos="457200" algn="l"/>
                <a:tab pos="7366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å¾®è½¯éé»" pitchFamily="18" charset="0"/>
                <a:cs typeface="å¾®è½¯éé»" pitchFamily="18" charset="0"/>
              </a:rPr>
              <a:t>自管理特性</a:t>
            </a:r>
            <a:r>
              <a:rPr lang="en-US" altLang="zh-CN" sz="3600" b="1" dirty="0">
                <a:solidFill>
                  <a:srgbClr val="000000"/>
                </a:solidFill>
                <a:latin typeface="Comic Sans MS" pitchFamily="18" charset="0"/>
                <a:cs typeface="Comic Sans MS" pitchFamily="18" charset="0"/>
              </a:rPr>
              <a:t>(self-managing)</a:t>
            </a:r>
          </a:p>
          <a:p>
            <a:pPr>
              <a:lnSpc>
                <a:spcPts val="3400"/>
              </a:lnSpc>
              <a:tabLst>
                <a:tab pos="152400" algn="l"/>
                <a:tab pos="457200" algn="l"/>
                <a:tab pos="736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自配置</a:t>
            </a:r>
            <a:r>
              <a:rPr lang="en-US" altLang="zh-CN" sz="2400" dirty="0">
                <a:solidFill>
                  <a:srgbClr val="000000"/>
                </a:solidFill>
                <a:latin typeface="Comic Sans MS" pitchFamily="18" charset="0"/>
                <a:cs typeface="Comic Sans MS" pitchFamily="18" charset="0"/>
              </a:rPr>
              <a:t>(self-configuring)</a:t>
            </a:r>
            <a:r>
              <a:rPr lang="en-US" altLang="zh-CN" sz="2400" dirty="0">
                <a:solidFill>
                  <a:srgbClr val="000000"/>
                </a:solidFill>
                <a:latin typeface="SimHei" pitchFamily="18" charset="0"/>
                <a:cs typeface="SimHei" pitchFamily="18" charset="0"/>
              </a:rPr>
              <a:t>：通过运行时的自配置来</a:t>
            </a:r>
          </a:p>
          <a:p>
            <a:pPr>
              <a:lnSpc>
                <a:spcPts val="2500"/>
              </a:lnSpc>
              <a:tabLst>
                <a:tab pos="152400" algn="l"/>
                <a:tab pos="457200" algn="l"/>
                <a:tab pos="736600" algn="l"/>
              </a:tabLst>
            </a:pPr>
            <a:r>
              <a:rPr lang="en-US" altLang="zh-CN" dirty="0"/>
              <a:t>			</a:t>
            </a:r>
            <a:r>
              <a:rPr lang="en-US" altLang="zh-CN" sz="2400" dirty="0">
                <a:solidFill>
                  <a:srgbClr val="000000"/>
                </a:solidFill>
                <a:latin typeface="SimHei" pitchFamily="18" charset="0"/>
                <a:cs typeface="SimHei" pitchFamily="18" charset="0"/>
              </a:rPr>
              <a:t>适应不断变化的运行环境</a:t>
            </a:r>
          </a:p>
          <a:p>
            <a:pPr>
              <a:lnSpc>
                <a:spcPts val="3800"/>
              </a:lnSpc>
              <a:tabLst>
                <a:tab pos="152400" algn="l"/>
                <a:tab pos="457200" algn="l"/>
                <a:tab pos="736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自治愈</a:t>
            </a:r>
            <a:r>
              <a:rPr lang="en-US" altLang="zh-CN" sz="2400" dirty="0">
                <a:solidFill>
                  <a:srgbClr val="000000"/>
                </a:solidFill>
                <a:latin typeface="Comic Sans MS" pitchFamily="18" charset="0"/>
                <a:cs typeface="Comic Sans MS" pitchFamily="18" charset="0"/>
              </a:rPr>
              <a:t>(self-healing)</a:t>
            </a:r>
            <a:r>
              <a:rPr lang="en-US" altLang="zh-CN" sz="2400" dirty="0">
                <a:solidFill>
                  <a:srgbClr val="000000"/>
                </a:solidFill>
                <a:latin typeface="SimHei" pitchFamily="18" charset="0"/>
                <a:cs typeface="SimHei" pitchFamily="18" charset="0"/>
              </a:rPr>
              <a:t>：通过自治愈避免当运行环境</a:t>
            </a:r>
          </a:p>
          <a:p>
            <a:pPr>
              <a:lnSpc>
                <a:spcPts val="2500"/>
              </a:lnSpc>
              <a:tabLst>
                <a:tab pos="152400" algn="l"/>
                <a:tab pos="457200" algn="l"/>
                <a:tab pos="736600" algn="l"/>
              </a:tabLst>
            </a:pPr>
            <a:r>
              <a:rPr lang="en-US" altLang="zh-CN" dirty="0"/>
              <a:t>			</a:t>
            </a:r>
            <a:r>
              <a:rPr lang="en-US" altLang="zh-CN" sz="2400" dirty="0">
                <a:solidFill>
                  <a:srgbClr val="000000"/>
                </a:solidFill>
                <a:latin typeface="SimHei" pitchFamily="18" charset="0"/>
                <a:cs typeface="SimHei" pitchFamily="18" charset="0"/>
              </a:rPr>
              <a:t>与系统的设计假设不一致时发生系统崩溃</a:t>
            </a:r>
          </a:p>
          <a:p>
            <a:pPr>
              <a:lnSpc>
                <a:spcPts val="3800"/>
              </a:lnSpc>
              <a:tabLst>
                <a:tab pos="152400" algn="l"/>
                <a:tab pos="457200" algn="l"/>
                <a:tab pos="736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自优化</a:t>
            </a:r>
            <a:r>
              <a:rPr lang="en-US" altLang="zh-CN" sz="2400" dirty="0">
                <a:solidFill>
                  <a:srgbClr val="000000"/>
                </a:solidFill>
                <a:latin typeface="Comic Sans MS" pitchFamily="18" charset="0"/>
                <a:cs typeface="Comic Sans MS" pitchFamily="18" charset="0"/>
              </a:rPr>
              <a:t>(self-optimizing)</a:t>
            </a:r>
            <a:r>
              <a:rPr lang="en-US" altLang="zh-CN" sz="2400" dirty="0">
                <a:solidFill>
                  <a:srgbClr val="000000"/>
                </a:solidFill>
                <a:latin typeface="SimHei" pitchFamily="18" charset="0"/>
                <a:cs typeface="SimHei" pitchFamily="18" charset="0"/>
              </a:rPr>
              <a:t>：通过自优化实现性能或者</a:t>
            </a:r>
          </a:p>
          <a:p>
            <a:pPr>
              <a:lnSpc>
                <a:spcPts val="2500"/>
              </a:lnSpc>
              <a:tabLst>
                <a:tab pos="152400" algn="l"/>
                <a:tab pos="457200" algn="l"/>
                <a:tab pos="736600" algn="l"/>
              </a:tabLst>
            </a:pPr>
            <a:r>
              <a:rPr lang="en-US" altLang="zh-CN" dirty="0"/>
              <a:t>			</a:t>
            </a:r>
            <a:r>
              <a:rPr lang="en-US" altLang="zh-CN" sz="2400" dirty="0">
                <a:solidFill>
                  <a:srgbClr val="000000"/>
                </a:solidFill>
                <a:latin typeface="SimHei" pitchFamily="18" charset="0"/>
                <a:cs typeface="SimHei" pitchFamily="18" charset="0"/>
              </a:rPr>
              <a:t>其它软件质量特性的优化调节</a:t>
            </a:r>
          </a:p>
          <a:p>
            <a:pPr>
              <a:lnSpc>
                <a:spcPts val="3800"/>
              </a:lnSpc>
              <a:tabLst>
                <a:tab pos="152400" algn="l"/>
                <a:tab pos="457200" algn="l"/>
                <a:tab pos="736600" algn="l"/>
              </a:tabLst>
            </a:pPr>
            <a:r>
              <a:rPr lang="en-US" altLang="zh-CN" dirty="0"/>
              <a:t>		</a:t>
            </a:r>
            <a:r>
              <a:rPr lang="en-US" altLang="zh-CN" sz="2400" dirty="0">
                <a:solidFill>
                  <a:srgbClr val="010000"/>
                </a:solidFill>
                <a:latin typeface="Comic Sans MS" pitchFamily="18" charset="0"/>
                <a:cs typeface="Comic Sans MS" pitchFamily="18" charset="0"/>
              </a:rPr>
              <a:t>–</a:t>
            </a:r>
            <a:r>
              <a:rPr lang="en-US" altLang="zh-CN" sz="2400" dirty="0">
                <a:latin typeface="Times New Roman" pitchFamily="18" charset="0"/>
                <a:cs typeface="Times New Roman" pitchFamily="18" charset="0"/>
              </a:rPr>
              <a:t>  </a:t>
            </a:r>
            <a:r>
              <a:rPr lang="en-US" altLang="zh-CN" sz="2400" dirty="0">
                <a:solidFill>
                  <a:srgbClr val="000000"/>
                </a:solidFill>
                <a:latin typeface="SimHei" pitchFamily="18" charset="0"/>
                <a:cs typeface="SimHei" pitchFamily="18" charset="0"/>
              </a:rPr>
              <a:t>自保护</a:t>
            </a:r>
            <a:r>
              <a:rPr lang="en-US" altLang="zh-CN" sz="2400" dirty="0">
                <a:solidFill>
                  <a:srgbClr val="000000"/>
                </a:solidFill>
                <a:latin typeface="Comic Sans MS" pitchFamily="18" charset="0"/>
                <a:cs typeface="Comic Sans MS" pitchFamily="18" charset="0"/>
              </a:rPr>
              <a:t>(self-protecting)</a:t>
            </a:r>
            <a:r>
              <a:rPr lang="en-US" altLang="zh-CN" sz="2400" dirty="0">
                <a:solidFill>
                  <a:srgbClr val="000000"/>
                </a:solidFill>
                <a:latin typeface="SimHei" pitchFamily="18" charset="0"/>
                <a:cs typeface="SimHei" pitchFamily="18" charset="0"/>
              </a:rPr>
              <a:t>：通过自保护防止恶意攻击</a:t>
            </a:r>
          </a:p>
          <a:p>
            <a:pPr>
              <a:lnSpc>
                <a:spcPts val="2500"/>
              </a:lnSpc>
              <a:tabLst>
                <a:tab pos="152400" algn="l"/>
                <a:tab pos="457200" algn="l"/>
                <a:tab pos="736600" algn="l"/>
              </a:tabLst>
            </a:pPr>
            <a:r>
              <a:rPr lang="en-US" altLang="zh-CN" dirty="0"/>
              <a:t>			</a:t>
            </a:r>
            <a:r>
              <a:rPr lang="en-US" altLang="zh-CN" sz="2400" dirty="0">
                <a:solidFill>
                  <a:srgbClr val="000000"/>
                </a:solidFill>
                <a:latin typeface="SimHei" pitchFamily="18" charset="0"/>
                <a:cs typeface="SimHei" pitchFamily="18" charset="0"/>
              </a:rPr>
              <a:t>带来的损失</a:t>
            </a:r>
          </a:p>
        </p:txBody>
      </p:sp>
      <p:sp>
        <p:nvSpPr>
          <p:cNvPr id="44" name="灯片编号占位符 43">
            <a:extLst>
              <a:ext uri="{FF2B5EF4-FFF2-40B4-BE49-F238E27FC236}">
                <a16:creationId xmlns:a16="http://schemas.microsoft.com/office/drawing/2014/main" id="{63C533FD-BB1A-6348-90A1-A89BE158B187}"/>
              </a:ext>
            </a:extLst>
          </p:cNvPr>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298700" y="292100"/>
            <a:ext cx="4597400" cy="5842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1447800"/>
            <a:ext cx="152400" cy="2895600"/>
          </a:xfrm>
          <a:prstGeom prst="rect">
            <a:avLst/>
          </a:prstGeom>
          <a:noFill/>
        </p:spPr>
        <p:txBody>
          <a:bodyPr wrap="none" lIns="0" tIns="0" rIns="0" rtlCol="0">
            <a:spAutoFit/>
          </a:bodyPr>
          <a:lstStyle/>
          <a:p>
            <a:pPr>
              <a:lnSpc>
                <a:spcPts val="4400"/>
              </a:lnSpc>
              <a:tabLst/>
            </a:pPr>
            <a:r>
              <a:rPr lang="en-US" altLang="zh-CN" sz="3198" dirty="0">
                <a:solidFill>
                  <a:srgbClr val="010000"/>
                </a:solidFill>
                <a:latin typeface="Comic Sans MS" pitchFamily="18" charset="0"/>
                <a:cs typeface="Comic Sans MS" pitchFamily="18" charset="0"/>
              </a:rPr>
              <a:t>•</a:t>
            </a:r>
          </a:p>
          <a:p>
            <a:pPr>
              <a:lnSpc>
                <a:spcPts val="4600"/>
              </a:lnSpc>
              <a:tabLst/>
            </a:pPr>
            <a:r>
              <a:rPr lang="en-US" altLang="zh-CN" sz="3198" dirty="0">
                <a:solidFill>
                  <a:srgbClr val="010000"/>
                </a:solidFill>
                <a:latin typeface="Comic Sans MS" pitchFamily="18" charset="0"/>
                <a:cs typeface="Comic Sans MS" pitchFamily="18" charset="0"/>
              </a:rPr>
              <a:t>•</a:t>
            </a:r>
          </a:p>
          <a:p>
            <a:pPr>
              <a:lnSpc>
                <a:spcPts val="4600"/>
              </a:lnSpc>
              <a:tabLst/>
            </a:pPr>
            <a:r>
              <a:rPr lang="en-US" altLang="zh-CN" sz="3198" dirty="0">
                <a:solidFill>
                  <a:srgbClr val="010000"/>
                </a:solidFill>
                <a:latin typeface="Comic Sans MS" pitchFamily="18" charset="0"/>
                <a:cs typeface="Comic Sans MS" pitchFamily="18" charset="0"/>
              </a:rPr>
              <a:t>•</a:t>
            </a:r>
          </a:p>
          <a:p>
            <a:pPr>
              <a:lnSpc>
                <a:spcPts val="4600"/>
              </a:lnSpc>
              <a:tabLst/>
            </a:pPr>
            <a:r>
              <a:rPr lang="en-US" altLang="zh-CN" sz="3198" dirty="0">
                <a:solidFill>
                  <a:srgbClr val="010000"/>
                </a:solidFill>
                <a:latin typeface="Comic Sans MS" pitchFamily="18" charset="0"/>
                <a:cs typeface="Comic Sans MS" pitchFamily="18" charset="0"/>
              </a:rPr>
              <a:t>•</a:t>
            </a:r>
          </a:p>
          <a:p>
            <a:pPr>
              <a:lnSpc>
                <a:spcPts val="4600"/>
              </a:lnSpc>
              <a:tabLst/>
            </a:pPr>
            <a:r>
              <a:rPr lang="en-US" altLang="zh-CN" sz="3198" dirty="0">
                <a:solidFill>
                  <a:srgbClr val="010000"/>
                </a:solidFill>
                <a:latin typeface="Comic Sans MS" pitchFamily="18" charset="0"/>
                <a:cs typeface="Comic Sans MS" pitchFamily="18" charset="0"/>
              </a:rPr>
              <a:t>•</a:t>
            </a:r>
          </a:p>
        </p:txBody>
      </p:sp>
      <p:sp>
        <p:nvSpPr>
          <p:cNvPr id="43" name="TextBox 1"/>
          <p:cNvSpPr txBox="1"/>
          <p:nvPr/>
        </p:nvSpPr>
        <p:spPr>
          <a:xfrm>
            <a:off x="812800" y="368300"/>
            <a:ext cx="7441140" cy="5522024"/>
          </a:xfrm>
          <a:prstGeom prst="rect">
            <a:avLst/>
          </a:prstGeom>
          <a:noFill/>
        </p:spPr>
        <p:txBody>
          <a:bodyPr wrap="none" lIns="0" tIns="0" rIns="0" rtlCol="0">
            <a:spAutoFit/>
          </a:bodyPr>
          <a:lstStyle/>
          <a:p>
            <a:pPr>
              <a:lnSpc>
                <a:spcPts val="5500"/>
              </a:lnSpc>
              <a:tabLst>
                <a:tab pos="114300" algn="l"/>
                <a:tab pos="393700" algn="l"/>
                <a:tab pos="1498600" algn="l"/>
              </a:tabLst>
            </a:pPr>
            <a:r>
              <a:rPr lang="en-US" altLang="zh-CN" dirty="0"/>
              <a:t>			</a:t>
            </a:r>
            <a:r>
              <a:rPr lang="en-US" altLang="zh-CN" sz="4002" b="1" dirty="0">
                <a:solidFill>
                  <a:srgbClr val="3D00EA"/>
                </a:solidFill>
                <a:latin typeface="Comic Sans MS" pitchFamily="18" charset="0"/>
                <a:cs typeface="Comic Sans MS" pitchFamily="18" charset="0"/>
              </a:rPr>
              <a:t>IBM360</a:t>
            </a:r>
            <a:r>
              <a:rPr lang="en-US" altLang="zh-CN" sz="4002" b="1" dirty="0">
                <a:solidFill>
                  <a:srgbClr val="3D00EA"/>
                </a:solidFill>
                <a:latin typeface="å¾®è½¯éé»" pitchFamily="18" charset="0"/>
                <a:cs typeface="å¾®è½¯éé»" pitchFamily="18" charset="0"/>
              </a:rPr>
              <a:t>系统的例子</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5100"/>
              </a:lnSpc>
              <a:tabLst>
                <a:tab pos="114300" algn="l"/>
                <a:tab pos="393700" algn="l"/>
                <a:tab pos="1498600" algn="l"/>
              </a:tabLst>
            </a:pPr>
            <a:r>
              <a:rPr lang="en-US" altLang="zh-CN" sz="3198" b="1" dirty="0">
                <a:solidFill>
                  <a:srgbClr val="000000"/>
                </a:solidFill>
                <a:latin typeface="å¾®è½¯éé»" pitchFamily="18" charset="0"/>
                <a:cs typeface="å¾®è½¯éé»" pitchFamily="18" charset="0"/>
              </a:rPr>
              <a:t>开发时间：</a:t>
            </a:r>
            <a:r>
              <a:rPr lang="en-US" altLang="zh-CN" sz="3198" b="1" dirty="0">
                <a:solidFill>
                  <a:srgbClr val="000000"/>
                </a:solidFill>
                <a:latin typeface="Comic Sans MS" pitchFamily="18" charset="0"/>
                <a:cs typeface="Comic Sans MS" pitchFamily="18" charset="0"/>
              </a:rPr>
              <a:t>1963-1966</a:t>
            </a:r>
            <a:r>
              <a:rPr lang="en-US" altLang="zh-CN" sz="3198" b="1" dirty="0">
                <a:solidFill>
                  <a:srgbClr val="000000"/>
                </a:solidFill>
                <a:latin typeface="å¾®è½¯éé»" pitchFamily="18" charset="0"/>
                <a:cs typeface="å¾®è½¯éé»" pitchFamily="18" charset="0"/>
              </a:rPr>
              <a:t>年</a:t>
            </a:r>
          </a:p>
          <a:p>
            <a:pPr>
              <a:lnSpc>
                <a:spcPts val="4600"/>
              </a:lnSpc>
              <a:tabLst>
                <a:tab pos="114300" algn="l"/>
                <a:tab pos="393700" algn="l"/>
                <a:tab pos="1498600" algn="l"/>
              </a:tabLst>
            </a:pPr>
            <a:r>
              <a:rPr lang="en-US" altLang="zh-CN" sz="3198" b="1" dirty="0">
                <a:solidFill>
                  <a:srgbClr val="000000"/>
                </a:solidFill>
                <a:latin typeface="å¾®è½¯éé»" pitchFamily="18" charset="0"/>
                <a:cs typeface="å¾®è½¯éé»" pitchFamily="18" charset="0"/>
              </a:rPr>
              <a:t>投入人力：</a:t>
            </a:r>
            <a:r>
              <a:rPr lang="en-US" altLang="zh-CN" sz="3198" b="1" dirty="0">
                <a:solidFill>
                  <a:srgbClr val="000000"/>
                </a:solidFill>
                <a:latin typeface="Comic Sans MS" pitchFamily="18" charset="0"/>
                <a:cs typeface="Comic Sans MS" pitchFamily="18" charset="0"/>
              </a:rPr>
              <a:t>5000</a:t>
            </a:r>
            <a:r>
              <a:rPr lang="en-US" altLang="zh-CN" sz="3198" b="1" dirty="0">
                <a:solidFill>
                  <a:srgbClr val="000000"/>
                </a:solidFill>
                <a:latin typeface="å¾®è½¯éé»" pitchFamily="18" charset="0"/>
                <a:cs typeface="å¾®è½¯éé»" pitchFamily="18" charset="0"/>
              </a:rPr>
              <a:t>人年</a:t>
            </a:r>
          </a:p>
          <a:p>
            <a:pPr>
              <a:lnSpc>
                <a:spcPts val="4600"/>
              </a:lnSpc>
              <a:tabLst>
                <a:tab pos="114300" algn="l"/>
                <a:tab pos="393700" algn="l"/>
                <a:tab pos="1498600" algn="l"/>
              </a:tabLst>
            </a:pPr>
            <a:r>
              <a:rPr lang="en-US" altLang="zh-CN" sz="3198" b="1" dirty="0">
                <a:solidFill>
                  <a:srgbClr val="000000"/>
                </a:solidFill>
                <a:latin typeface="å¾®è½¯éé»" pitchFamily="18" charset="0"/>
                <a:cs typeface="å¾®è½¯éé»" pitchFamily="18" charset="0"/>
              </a:rPr>
              <a:t>代码量：</a:t>
            </a:r>
            <a:r>
              <a:rPr lang="en-US" altLang="zh-CN" sz="3198" b="1" dirty="0">
                <a:solidFill>
                  <a:srgbClr val="000000"/>
                </a:solidFill>
                <a:latin typeface="Comic Sans MS" pitchFamily="18" charset="0"/>
                <a:cs typeface="Comic Sans MS" pitchFamily="18" charset="0"/>
              </a:rPr>
              <a:t>100</a:t>
            </a:r>
            <a:r>
              <a:rPr lang="en-US" altLang="zh-CN" sz="3198" b="1" dirty="0">
                <a:solidFill>
                  <a:srgbClr val="000000"/>
                </a:solidFill>
                <a:latin typeface="å¾®è½¯éé»" pitchFamily="18" charset="0"/>
                <a:cs typeface="å¾®è½¯éé»" pitchFamily="18" charset="0"/>
              </a:rPr>
              <a:t>万行</a:t>
            </a:r>
          </a:p>
          <a:p>
            <a:pPr>
              <a:lnSpc>
                <a:spcPts val="4500"/>
              </a:lnSpc>
              <a:tabLst>
                <a:tab pos="114300" algn="l"/>
                <a:tab pos="393700" algn="l"/>
                <a:tab pos="1498600" algn="l"/>
              </a:tabLst>
            </a:pPr>
            <a:r>
              <a:rPr lang="en-US" altLang="zh-CN" sz="3198" b="1" dirty="0">
                <a:solidFill>
                  <a:srgbClr val="000000"/>
                </a:solidFill>
                <a:latin typeface="å¾®è½¯éé»" pitchFamily="18" charset="0"/>
                <a:cs typeface="å¾®è½¯éé»" pitchFamily="18" charset="0"/>
              </a:rPr>
              <a:t>耗资数亿美元</a:t>
            </a:r>
          </a:p>
          <a:p>
            <a:pPr>
              <a:lnSpc>
                <a:spcPts val="4600"/>
              </a:lnSpc>
              <a:tabLst>
                <a:tab pos="114300" algn="l"/>
                <a:tab pos="393700" algn="l"/>
                <a:tab pos="1498600" algn="l"/>
              </a:tabLst>
            </a:pPr>
            <a:r>
              <a:rPr lang="en-US" altLang="zh-CN" sz="3198" b="1" dirty="0">
                <a:solidFill>
                  <a:srgbClr val="000000"/>
                </a:solidFill>
                <a:latin typeface="å¾®è½¯éé»" pitchFamily="18" charset="0"/>
                <a:cs typeface="å¾®è½¯éé»" pitchFamily="18" charset="0"/>
              </a:rPr>
              <a:t>结局</a:t>
            </a:r>
          </a:p>
          <a:p>
            <a:pPr>
              <a:lnSpc>
                <a:spcPts val="2900"/>
              </a:lnSpc>
              <a:tabLst>
                <a:tab pos="114300" algn="l"/>
                <a:tab pos="393700" algn="l"/>
                <a:tab pos="1498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发布推迟，成本也是估计的好几倍</a:t>
            </a:r>
          </a:p>
          <a:p>
            <a:pPr>
              <a:lnSpc>
                <a:spcPts val="2800"/>
              </a:lnSpc>
              <a:tabLst>
                <a:tab pos="114300" algn="l"/>
                <a:tab pos="393700" algn="l"/>
                <a:tab pos="1498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需要的内存比计划中的要多</a:t>
            </a:r>
          </a:p>
          <a:p>
            <a:pPr>
              <a:lnSpc>
                <a:spcPts val="2800"/>
              </a:lnSpc>
              <a:tabLst>
                <a:tab pos="114300" algn="l"/>
                <a:tab pos="393700" algn="l"/>
                <a:tab pos="1498600" algn="l"/>
              </a:tabLst>
            </a:pPr>
            <a:r>
              <a:rPr lang="en-US" altLang="zh-CN" dirty="0"/>
              <a:t>	</a:t>
            </a:r>
            <a:r>
              <a:rPr lang="en-US" altLang="zh-CN" sz="1998" dirty="0">
                <a:solidFill>
                  <a:srgbClr val="010000"/>
                </a:solidFill>
                <a:latin typeface="Comic Sans MS" pitchFamily="18" charset="0"/>
                <a:cs typeface="Comic Sans MS" pitchFamily="18" charset="0"/>
              </a:rPr>
              <a:t>–</a:t>
            </a:r>
            <a:r>
              <a:rPr lang="en-US" altLang="zh-CN" sz="1998" dirty="0">
                <a:latin typeface="Times New Roman" pitchFamily="18" charset="0"/>
                <a:cs typeface="Times New Roman" pitchFamily="18" charset="0"/>
              </a:rPr>
              <a:t>   </a:t>
            </a:r>
            <a:r>
              <a:rPr lang="en-US" altLang="zh-CN" sz="1998" dirty="0">
                <a:solidFill>
                  <a:srgbClr val="000000"/>
                </a:solidFill>
                <a:latin typeface="SimHei" pitchFamily="18" charset="0"/>
                <a:cs typeface="SimHei" pitchFamily="18" charset="0"/>
              </a:rPr>
              <a:t>第一次发布时并不能很好地运行，直到发布了几次以后</a:t>
            </a:r>
            <a:r>
              <a:rPr lang="en-US" altLang="zh-CN" sz="1998" dirty="0">
                <a:solidFill>
                  <a:srgbClr val="000000"/>
                </a:solidFill>
                <a:latin typeface="Comic Sans MS" pitchFamily="18" charset="0"/>
                <a:cs typeface="Comic Sans MS" pitchFamily="18" charset="0"/>
              </a:rPr>
              <a:t>(</a:t>
            </a:r>
            <a:r>
              <a:rPr lang="en-US" altLang="zh-CN" sz="1998" dirty="0">
                <a:solidFill>
                  <a:srgbClr val="000000"/>
                </a:solidFill>
                <a:latin typeface="SimHei" pitchFamily="18" charset="0"/>
                <a:cs typeface="SimHei" pitchFamily="18" charset="0"/>
              </a:rPr>
              <a:t>每个后</a:t>
            </a:r>
          </a:p>
          <a:p>
            <a:pPr>
              <a:lnSpc>
                <a:spcPts val="2300"/>
              </a:lnSpc>
              <a:tabLst>
                <a:tab pos="114300" algn="l"/>
                <a:tab pos="393700" algn="l"/>
                <a:tab pos="1498600" algn="l"/>
              </a:tabLst>
            </a:pPr>
            <a:r>
              <a:rPr lang="en-US" altLang="zh-CN" dirty="0"/>
              <a:t>		</a:t>
            </a:r>
            <a:r>
              <a:rPr lang="en-US" altLang="zh-CN" sz="1998" dirty="0" err="1">
                <a:solidFill>
                  <a:srgbClr val="000000"/>
                </a:solidFill>
                <a:latin typeface="SimHei" pitchFamily="18" charset="0"/>
                <a:cs typeface="SimHei" pitchFamily="18" charset="0"/>
              </a:rPr>
              <a:t>续版本都是从上一个版本找出</a:t>
            </a:r>
            <a:r>
              <a:rPr lang="zh-CN" altLang="en-US" sz="1998" dirty="0">
                <a:solidFill>
                  <a:srgbClr val="000000"/>
                </a:solidFill>
                <a:latin typeface="SimHei" pitchFamily="18" charset="0"/>
                <a:cs typeface="SimHei" pitchFamily="18" charset="0"/>
              </a:rPr>
              <a:t>上</a:t>
            </a:r>
            <a:r>
              <a:rPr lang="en-US" altLang="zh-CN" sz="1998" dirty="0">
                <a:solidFill>
                  <a:srgbClr val="000000"/>
                </a:solidFill>
                <a:latin typeface="Comic Sans MS" pitchFamily="18" charset="0"/>
                <a:cs typeface="Comic Sans MS" pitchFamily="18" charset="0"/>
              </a:rPr>
              <a:t>1000</a:t>
            </a:r>
            <a:r>
              <a:rPr lang="en-US" altLang="zh-CN" sz="1998" dirty="0">
                <a:solidFill>
                  <a:srgbClr val="000000"/>
                </a:solidFill>
                <a:latin typeface="SimHei" pitchFamily="18" charset="0"/>
                <a:cs typeface="SimHei" pitchFamily="18" charset="0"/>
              </a:rPr>
              <a:t>个错误而修订的结果</a:t>
            </a:r>
            <a:r>
              <a:rPr lang="en-US" altLang="zh-CN" sz="1998" dirty="0">
                <a:solidFill>
                  <a:srgbClr val="000000"/>
                </a:solidFill>
                <a:latin typeface="Comic Sans MS" pitchFamily="18" charset="0"/>
                <a:cs typeface="Comic Sans MS" pitchFamily="18" charset="0"/>
              </a:rPr>
              <a:t>)</a:t>
            </a:r>
          </a:p>
        </p:txBody>
      </p:sp>
      <p:sp>
        <p:nvSpPr>
          <p:cNvPr id="44" name="灯片编号占位符 43">
            <a:extLst>
              <a:ext uri="{FF2B5EF4-FFF2-40B4-BE49-F238E27FC236}">
                <a16:creationId xmlns:a16="http://schemas.microsoft.com/office/drawing/2014/main" id="{31B470EF-B408-8245-8F13-68CEE9F73F6B}"/>
              </a:ext>
            </a:extLst>
          </p:cNvPr>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914400" y="292100"/>
            <a:ext cx="7391400" cy="44069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876300" y="203200"/>
            <a:ext cx="7366000" cy="698500"/>
          </a:xfrm>
          <a:prstGeom prst="rect">
            <a:avLst/>
          </a:prstGeom>
          <a:noFill/>
        </p:spPr>
        <p:txBody>
          <a:bodyPr wrap="none" lIns="0" tIns="0" rIns="0" rtlCol="0">
            <a:spAutoFit/>
          </a:bodyPr>
          <a:lstStyle/>
          <a:p>
            <a:pPr>
              <a:lnSpc>
                <a:spcPts val="5500"/>
              </a:lnSpc>
              <a:tabLst/>
            </a:pPr>
            <a:r>
              <a:rPr lang="en-US" altLang="zh-CN" sz="4002" b="1" dirty="0">
                <a:solidFill>
                  <a:srgbClr val="3D00EA"/>
                </a:solidFill>
                <a:latin typeface="å¾®è½¯éé»" pitchFamily="18" charset="0"/>
                <a:cs typeface="å¾®è½¯éé»" pitchFamily="18" charset="0"/>
              </a:rPr>
              <a:t>自适应</a:t>
            </a:r>
            <a:r>
              <a:rPr lang="en-US" altLang="zh-CN" sz="4002" b="1" dirty="0">
                <a:solidFill>
                  <a:srgbClr val="3D00EA"/>
                </a:solidFill>
                <a:latin typeface="Comic Sans MS" pitchFamily="18" charset="0"/>
                <a:cs typeface="Comic Sans MS" pitchFamily="18" charset="0"/>
              </a:rPr>
              <a:t>/</a:t>
            </a:r>
            <a:r>
              <a:rPr lang="en-US" altLang="zh-CN" sz="4002" b="1" dirty="0">
                <a:solidFill>
                  <a:srgbClr val="3D00EA"/>
                </a:solidFill>
                <a:latin typeface="å¾®è½¯éé»" pitchFamily="18" charset="0"/>
                <a:cs typeface="å¾®è½¯éé»" pitchFamily="18" charset="0"/>
              </a:rPr>
              <a:t>自治软件系统的基本结构</a:t>
            </a:r>
          </a:p>
        </p:txBody>
      </p:sp>
      <p:sp>
        <p:nvSpPr>
          <p:cNvPr id="43" name="TextBox 1"/>
          <p:cNvSpPr txBox="1"/>
          <p:nvPr/>
        </p:nvSpPr>
        <p:spPr>
          <a:xfrm>
            <a:off x="1003300" y="5041900"/>
            <a:ext cx="7137400" cy="368300"/>
          </a:xfrm>
          <a:prstGeom prst="rect">
            <a:avLst/>
          </a:prstGeom>
          <a:noFill/>
        </p:spPr>
        <p:txBody>
          <a:bodyPr wrap="none" lIns="0" tIns="0" rIns="0" rtlCol="0">
            <a:spAutoFit/>
          </a:bodyPr>
          <a:lstStyle/>
          <a:p>
            <a:pPr>
              <a:lnSpc>
                <a:spcPts val="2900"/>
              </a:lnSpc>
              <a:tabLst/>
            </a:pPr>
            <a:r>
              <a:rPr lang="en-US" altLang="zh-CN" sz="2802" dirty="0">
                <a:solidFill>
                  <a:srgbClr val="000000"/>
                </a:solidFill>
                <a:latin typeface="SimHei" pitchFamily="18" charset="0"/>
                <a:cs typeface="SimHei" pitchFamily="18" charset="0"/>
              </a:rPr>
              <a:t>基本的控制循环：监控、分析、规划、执行</a:t>
            </a:r>
            <a:r>
              <a:rPr lang="en-US" altLang="zh-CN" sz="2802" b="1" dirty="0">
                <a:solidFill>
                  <a:srgbClr val="000000"/>
                </a:solidFill>
                <a:latin typeface="Times New Roman" pitchFamily="18" charset="0"/>
                <a:cs typeface="Times New Roman" pitchFamily="18" charset="0"/>
              </a:rPr>
              <a:t>…</a:t>
            </a:r>
          </a:p>
        </p:txBody>
      </p:sp>
      <p:sp>
        <p:nvSpPr>
          <p:cNvPr id="45" name="灯片编号占位符 44">
            <a:extLst>
              <a:ext uri="{FF2B5EF4-FFF2-40B4-BE49-F238E27FC236}">
                <a16:creationId xmlns:a16="http://schemas.microsoft.com/office/drawing/2014/main" id="{1E058AB7-F690-2340-BCCC-F367F8073A70}"/>
              </a:ext>
            </a:extLst>
          </p:cNvPr>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4F576-F6C6-EC44-80D1-A647C5C684F7}"/>
              </a:ext>
            </a:extLst>
          </p:cNvPr>
          <p:cNvSpPr>
            <a:spLocks noGrp="1"/>
          </p:cNvSpPr>
          <p:nvPr>
            <p:ph type="title"/>
          </p:nvPr>
        </p:nvSpPr>
        <p:spPr/>
        <p:txBody>
          <a:bodyPr/>
          <a:lstStyle/>
          <a:p>
            <a:r>
              <a:rPr kumimoji="1" lang="zh-CN" altLang="en-US" dirty="0"/>
              <a:t>新的发展</a:t>
            </a:r>
          </a:p>
        </p:txBody>
      </p:sp>
      <p:sp>
        <p:nvSpPr>
          <p:cNvPr id="3" name="内容占位符 2">
            <a:extLst>
              <a:ext uri="{FF2B5EF4-FFF2-40B4-BE49-F238E27FC236}">
                <a16:creationId xmlns:a16="http://schemas.microsoft.com/office/drawing/2014/main" id="{A2D781A7-8716-BA42-AAFB-C5FD9011B950}"/>
              </a:ext>
            </a:extLst>
          </p:cNvPr>
          <p:cNvSpPr>
            <a:spLocks noGrp="1"/>
          </p:cNvSpPr>
          <p:nvPr>
            <p:ph idx="1"/>
          </p:nvPr>
        </p:nvSpPr>
        <p:spPr/>
        <p:txBody>
          <a:bodyPr/>
          <a:lstStyle/>
          <a:p>
            <a:r>
              <a:rPr kumimoji="1" lang="zh-CN" altLang="en-US" dirty="0"/>
              <a:t>移动端</a:t>
            </a:r>
            <a:r>
              <a:rPr kumimoji="1" lang="en-US" altLang="zh-CN" dirty="0"/>
              <a:t>APP</a:t>
            </a:r>
            <a:r>
              <a:rPr kumimoji="1" lang="zh-CN" altLang="en-US" dirty="0"/>
              <a:t> 应用的开发</a:t>
            </a:r>
            <a:r>
              <a:rPr kumimoji="1" lang="zh-CN" altLang="en-US" sz="2400" dirty="0"/>
              <a:t>（含</a:t>
            </a:r>
            <a:r>
              <a:rPr kumimoji="1" lang="zh-CN" altLang="en-US" sz="2400"/>
              <a:t>物联网）</a:t>
            </a:r>
            <a:endParaRPr kumimoji="1" lang="en-US" altLang="zh-CN" dirty="0"/>
          </a:p>
          <a:p>
            <a:r>
              <a:rPr kumimoji="1" lang="zh-CN" altLang="en-US" dirty="0"/>
              <a:t>机器人框架以及应用的开发</a:t>
            </a:r>
            <a:endParaRPr kumimoji="1" lang="en-US" altLang="zh-CN" dirty="0"/>
          </a:p>
          <a:p>
            <a:r>
              <a:rPr kumimoji="1" lang="en-US" altLang="zh-CN" dirty="0"/>
              <a:t>AR</a:t>
            </a:r>
            <a:r>
              <a:rPr kumimoji="1" lang="zh-CN" altLang="en-US" dirty="0"/>
              <a:t>技术以及</a:t>
            </a:r>
            <a:r>
              <a:rPr kumimoji="1" lang="en-US" altLang="zh-CN" dirty="0"/>
              <a:t>VR</a:t>
            </a:r>
            <a:r>
              <a:rPr kumimoji="1" lang="zh-CN" altLang="en-US" dirty="0"/>
              <a:t>技术有关的开发</a:t>
            </a:r>
            <a:endParaRPr kumimoji="1" lang="en-US" altLang="zh-CN" dirty="0"/>
          </a:p>
          <a:p>
            <a:r>
              <a:rPr kumimoji="1" lang="zh-CN" altLang="en-US" dirty="0"/>
              <a:t>大数据及云计算平台下的支撑与开发</a:t>
            </a:r>
            <a:endParaRPr kumimoji="1" lang="en-US" altLang="zh-CN" dirty="0"/>
          </a:p>
          <a:p>
            <a:r>
              <a:rPr kumimoji="1" lang="zh-CN" altLang="en-US" dirty="0"/>
              <a:t>超级计算机系统及其应用的开发</a:t>
            </a:r>
            <a:endParaRPr kumimoji="1" lang="en-US" altLang="zh-CN" dirty="0"/>
          </a:p>
          <a:p>
            <a:r>
              <a:rPr kumimoji="1" lang="zh-CN" altLang="en-US" dirty="0"/>
              <a:t>量子计算系统下的开发</a:t>
            </a:r>
          </a:p>
        </p:txBody>
      </p:sp>
      <p:sp>
        <p:nvSpPr>
          <p:cNvPr id="4" name="灯片编号占位符 3">
            <a:extLst>
              <a:ext uri="{FF2B5EF4-FFF2-40B4-BE49-F238E27FC236}">
                <a16:creationId xmlns:a16="http://schemas.microsoft.com/office/drawing/2014/main" id="{88365726-BAA9-1740-96DA-149F4F72B6B0}"/>
              </a:ext>
            </a:extLst>
          </p:cNvPr>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33876415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863600" y="0"/>
            <a:ext cx="7467600" cy="927100"/>
          </a:xfrm>
          <a:prstGeom prst="rect">
            <a:avLst/>
          </a:prstGeom>
          <a:noFill/>
        </p:spPr>
      </p:pic>
      <p:pic>
        <p:nvPicPr>
          <p:cNvPr id="42" name="Picture 3"/>
          <p:cNvPicPr>
            <a:picLocks noChangeAspect="1" noChangeArrowheads="1"/>
          </p:cNvPicPr>
          <p:nvPr/>
        </p:nvPicPr>
        <p:blipFill>
          <a:blip r:embed="rId3"/>
          <a:srcRect/>
          <a:stretch>
            <a:fillRect/>
          </a:stretch>
        </p:blipFill>
        <p:spPr bwMode="auto">
          <a:xfrm>
            <a:off x="4635500" y="3873500"/>
            <a:ext cx="4013200" cy="2159000"/>
          </a:xfrm>
          <a:prstGeom prst="rect">
            <a:avLst/>
          </a:prstGeom>
          <a:noFill/>
        </p:spPr>
      </p:pic>
      <p:sp>
        <p:nvSpPr>
          <p:cNvPr id="43" name="TextBox 1"/>
          <p:cNvSpPr txBox="1"/>
          <p:nvPr/>
        </p:nvSpPr>
        <p:spPr>
          <a:xfrm>
            <a:off x="876300" y="-63500"/>
            <a:ext cx="7378700" cy="977900"/>
          </a:xfrm>
          <a:prstGeom prst="rect">
            <a:avLst/>
          </a:prstGeom>
          <a:noFill/>
        </p:spPr>
        <p:txBody>
          <a:bodyPr wrap="none" lIns="0" tIns="0" rIns="0" rtlCol="0">
            <a:spAutoFit/>
          </a:bodyPr>
          <a:lstStyle/>
          <a:p>
            <a:pPr>
              <a:lnSpc>
                <a:spcPts val="4100"/>
              </a:lnSpc>
              <a:tabLst>
                <a:tab pos="1727200" algn="l"/>
              </a:tabLst>
            </a:pPr>
            <a:r>
              <a:rPr lang="en-US" altLang="zh-CN" sz="3000" b="1" dirty="0">
                <a:solidFill>
                  <a:srgbClr val="3D00EA"/>
                </a:solidFill>
                <a:latin typeface="å¾®è½¯éé»" pitchFamily="18" charset="0"/>
                <a:cs typeface="å¾®è½¯éé»" pitchFamily="18" charset="0"/>
              </a:rPr>
              <a:t>展望：</a:t>
            </a:r>
            <a:r>
              <a:rPr lang="en-US" altLang="zh-CN" sz="3000" b="1" dirty="0">
                <a:solidFill>
                  <a:srgbClr val="3D00EA"/>
                </a:solidFill>
                <a:latin typeface="Comic Sans MS" pitchFamily="18" charset="0"/>
                <a:cs typeface="Comic Sans MS" pitchFamily="18" charset="0"/>
              </a:rPr>
              <a:t>A</a:t>
            </a:r>
            <a:r>
              <a:rPr lang="en-US" altLang="zh-CN" sz="3000" dirty="0">
                <a:latin typeface="Times New Roman" pitchFamily="18" charset="0"/>
                <a:cs typeface="Times New Roman" pitchFamily="18" charset="0"/>
              </a:rPr>
              <a:t>  </a:t>
            </a:r>
            <a:r>
              <a:rPr lang="en-US" altLang="zh-CN" sz="3000" b="1" dirty="0">
                <a:solidFill>
                  <a:srgbClr val="3D00EA"/>
                </a:solidFill>
                <a:latin typeface="Comic Sans MS" pitchFamily="18" charset="0"/>
                <a:cs typeface="Comic Sans MS" pitchFamily="18" charset="0"/>
              </a:rPr>
              <a:t>View</a:t>
            </a:r>
            <a:r>
              <a:rPr lang="en-US" altLang="zh-CN" sz="3000" dirty="0">
                <a:latin typeface="Times New Roman" pitchFamily="18" charset="0"/>
                <a:cs typeface="Times New Roman" pitchFamily="18" charset="0"/>
              </a:rPr>
              <a:t>  </a:t>
            </a:r>
            <a:r>
              <a:rPr lang="en-US" altLang="zh-CN" sz="3000" b="1" dirty="0">
                <a:solidFill>
                  <a:srgbClr val="3D00EA"/>
                </a:solidFill>
                <a:latin typeface="Comic Sans MS" pitchFamily="18" charset="0"/>
                <a:cs typeface="Comic Sans MS" pitchFamily="18" charset="0"/>
              </a:rPr>
              <a:t>of</a:t>
            </a:r>
            <a:r>
              <a:rPr lang="en-US" altLang="zh-CN" sz="3000" dirty="0">
                <a:latin typeface="Times New Roman" pitchFamily="18" charset="0"/>
                <a:cs typeface="Times New Roman" pitchFamily="18" charset="0"/>
              </a:rPr>
              <a:t>  </a:t>
            </a:r>
            <a:r>
              <a:rPr lang="en-US" altLang="zh-CN" sz="3000" b="1" dirty="0">
                <a:solidFill>
                  <a:srgbClr val="3D00EA"/>
                </a:solidFill>
                <a:latin typeface="Comic Sans MS" pitchFamily="18" charset="0"/>
                <a:cs typeface="Comic Sans MS" pitchFamily="18" charset="0"/>
              </a:rPr>
              <a:t>20th</a:t>
            </a:r>
            <a:r>
              <a:rPr lang="en-US" altLang="zh-CN" sz="3000" dirty="0">
                <a:latin typeface="Times New Roman" pitchFamily="18" charset="0"/>
                <a:cs typeface="Times New Roman" pitchFamily="18" charset="0"/>
              </a:rPr>
              <a:t>  </a:t>
            </a:r>
            <a:r>
              <a:rPr lang="en-US" altLang="zh-CN" sz="3000" b="1" dirty="0">
                <a:solidFill>
                  <a:srgbClr val="3D00EA"/>
                </a:solidFill>
                <a:latin typeface="Comic Sans MS" pitchFamily="18" charset="0"/>
                <a:cs typeface="Comic Sans MS" pitchFamily="18" charset="0"/>
              </a:rPr>
              <a:t>and</a:t>
            </a:r>
            <a:r>
              <a:rPr lang="en-US" altLang="zh-CN" sz="3000" dirty="0">
                <a:latin typeface="Times New Roman" pitchFamily="18" charset="0"/>
                <a:cs typeface="Times New Roman" pitchFamily="18" charset="0"/>
              </a:rPr>
              <a:t>  </a:t>
            </a:r>
            <a:r>
              <a:rPr lang="en-US" altLang="zh-CN" sz="3000" b="1" dirty="0">
                <a:solidFill>
                  <a:srgbClr val="3D00EA"/>
                </a:solidFill>
                <a:latin typeface="Comic Sans MS" pitchFamily="18" charset="0"/>
                <a:cs typeface="Comic Sans MS" pitchFamily="18" charset="0"/>
              </a:rPr>
              <a:t>21st</a:t>
            </a:r>
            <a:r>
              <a:rPr lang="en-US" altLang="zh-CN" sz="3000" dirty="0">
                <a:latin typeface="Times New Roman" pitchFamily="18" charset="0"/>
                <a:cs typeface="Times New Roman" pitchFamily="18" charset="0"/>
              </a:rPr>
              <a:t>  </a:t>
            </a:r>
            <a:r>
              <a:rPr lang="en-US" altLang="zh-CN" sz="3000" b="1" dirty="0">
                <a:solidFill>
                  <a:srgbClr val="3D00EA"/>
                </a:solidFill>
                <a:latin typeface="Comic Sans MS" pitchFamily="18" charset="0"/>
                <a:cs typeface="Comic Sans MS" pitchFamily="18" charset="0"/>
              </a:rPr>
              <a:t>Century</a:t>
            </a:r>
          </a:p>
          <a:p>
            <a:pPr>
              <a:lnSpc>
                <a:spcPts val="3500"/>
              </a:lnSpc>
              <a:tabLst>
                <a:tab pos="1727200" algn="l"/>
              </a:tabLst>
            </a:pPr>
            <a:r>
              <a:rPr lang="en-US" altLang="zh-CN" dirty="0"/>
              <a:t>	</a:t>
            </a:r>
            <a:r>
              <a:rPr lang="en-US" altLang="zh-CN" sz="3000" b="1" dirty="0">
                <a:solidFill>
                  <a:srgbClr val="3D00EA"/>
                </a:solidFill>
                <a:latin typeface="Comic Sans MS" pitchFamily="18" charset="0"/>
                <a:cs typeface="Comic Sans MS" pitchFamily="18" charset="0"/>
              </a:rPr>
              <a:t>Software</a:t>
            </a:r>
            <a:r>
              <a:rPr lang="en-US" altLang="zh-CN" sz="3000" dirty="0">
                <a:latin typeface="Times New Roman" pitchFamily="18" charset="0"/>
                <a:cs typeface="Times New Roman" pitchFamily="18" charset="0"/>
              </a:rPr>
              <a:t>  </a:t>
            </a:r>
            <a:r>
              <a:rPr lang="en-US" altLang="zh-CN" sz="3000" b="1" dirty="0">
                <a:solidFill>
                  <a:srgbClr val="3D00EA"/>
                </a:solidFill>
                <a:latin typeface="Comic Sans MS" pitchFamily="18" charset="0"/>
                <a:cs typeface="Comic Sans MS" pitchFamily="18" charset="0"/>
              </a:rPr>
              <a:t>Engineering</a:t>
            </a:r>
          </a:p>
        </p:txBody>
      </p:sp>
      <p:sp>
        <p:nvSpPr>
          <p:cNvPr id="44" name="TextBox 1"/>
          <p:cNvSpPr txBox="1"/>
          <p:nvPr/>
        </p:nvSpPr>
        <p:spPr>
          <a:xfrm>
            <a:off x="1104900" y="1028700"/>
            <a:ext cx="1320800" cy="203200"/>
          </a:xfrm>
          <a:prstGeom prst="rect">
            <a:avLst/>
          </a:prstGeom>
          <a:noFill/>
        </p:spPr>
        <p:txBody>
          <a:bodyPr wrap="none" lIns="0" tIns="0" rIns="0" rtlCol="0">
            <a:spAutoFit/>
          </a:bodyPr>
          <a:lstStyle/>
          <a:p>
            <a:pPr>
              <a:lnSpc>
                <a:spcPts val="1600"/>
              </a:lnSpc>
              <a:tabLst/>
            </a:pPr>
            <a:r>
              <a:rPr lang="en-US" altLang="zh-CN" sz="1800" dirty="0">
                <a:solidFill>
                  <a:srgbClr val="FF0000"/>
                </a:solidFill>
                <a:latin typeface="Times New Roman" pitchFamily="18" charset="0"/>
                <a:cs typeface="Times New Roman" pitchFamily="18" charset="0"/>
              </a:rPr>
              <a:t>Barry</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Boehm</a:t>
            </a:r>
          </a:p>
        </p:txBody>
      </p:sp>
      <p:sp>
        <p:nvSpPr>
          <p:cNvPr id="45" name="TextBox 1"/>
          <p:cNvSpPr txBox="1"/>
          <p:nvPr/>
        </p:nvSpPr>
        <p:spPr>
          <a:xfrm>
            <a:off x="3136900" y="1028700"/>
            <a:ext cx="4597400" cy="203200"/>
          </a:xfrm>
          <a:prstGeom prst="rect">
            <a:avLst/>
          </a:prstGeom>
          <a:noFill/>
        </p:spPr>
        <p:txBody>
          <a:bodyPr wrap="none" lIns="0" tIns="0" rIns="0" rtlCol="0">
            <a:spAutoFit/>
          </a:bodyPr>
          <a:lstStyle/>
          <a:p>
            <a:pPr>
              <a:lnSpc>
                <a:spcPts val="1600"/>
              </a:lnSpc>
              <a:tabLst/>
            </a:pPr>
            <a:r>
              <a:rPr lang="en-US" altLang="zh-CN" sz="1800" dirty="0">
                <a:solidFill>
                  <a:srgbClr val="FF0000"/>
                </a:solidFill>
                <a:latin typeface="Times New Roman" pitchFamily="18" charset="0"/>
                <a:cs typeface="Times New Roman" pitchFamily="18" charset="0"/>
              </a:rPr>
              <a:t>ICSE’06,</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May</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20–28,</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2006,</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Shanghai,</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China.</a:t>
            </a:r>
          </a:p>
        </p:txBody>
      </p:sp>
      <p:sp>
        <p:nvSpPr>
          <p:cNvPr id="46" name="TextBox 1"/>
          <p:cNvSpPr txBox="1"/>
          <p:nvPr/>
        </p:nvSpPr>
        <p:spPr>
          <a:xfrm>
            <a:off x="381000" y="1574800"/>
            <a:ext cx="7391400" cy="5130800"/>
          </a:xfrm>
          <a:prstGeom prst="rect">
            <a:avLst/>
          </a:prstGeom>
          <a:noFill/>
        </p:spPr>
        <p:txBody>
          <a:bodyPr wrap="none" lIns="0" tIns="0" rIns="0" rtlCol="0">
            <a:spAutoFit/>
          </a:bodyPr>
          <a:lstStyle/>
          <a:p>
            <a:pPr>
              <a:lnSpc>
                <a:spcPts val="5000"/>
              </a:lnSpc>
              <a:tabLst>
                <a:tab pos="444500" algn="l"/>
                <a:tab pos="457200" algn="l"/>
                <a:tab pos="533400" algn="l"/>
                <a:tab pos="736600" algn="l"/>
                <a:tab pos="1841500" algn="l"/>
              </a:tabLst>
            </a:pPr>
            <a:r>
              <a:rPr lang="en-US" altLang="zh-CN" sz="3600" dirty="0">
                <a:solidFill>
                  <a:srgbClr val="010000"/>
                </a:solidFill>
                <a:latin typeface="Comic Sans MS" pitchFamily="18" charset="0"/>
                <a:cs typeface="Comic Sans MS" pitchFamily="18" charset="0"/>
              </a:rPr>
              <a:t>•</a:t>
            </a:r>
            <a:r>
              <a:rPr lang="en-US" altLang="zh-CN" sz="3600" dirty="0">
                <a:latin typeface="Times New Roman" pitchFamily="18" charset="0"/>
                <a:cs typeface="Times New Roman" pitchFamily="18" charset="0"/>
              </a:rPr>
              <a:t> </a:t>
            </a:r>
            <a:r>
              <a:rPr lang="en-US" altLang="zh-CN" sz="3600" b="1" dirty="0">
                <a:solidFill>
                  <a:srgbClr val="000000"/>
                </a:solidFill>
                <a:latin typeface="Comic Sans MS" pitchFamily="18" charset="0"/>
                <a:cs typeface="Comic Sans MS" pitchFamily="18" charset="0"/>
              </a:rPr>
              <a:t>2010’s</a:t>
            </a:r>
          </a:p>
          <a:p>
            <a:pPr>
              <a:lnSpc>
                <a:spcPts val="3700"/>
              </a:lnSpc>
              <a:tabLst>
                <a:tab pos="444500" algn="l"/>
                <a:tab pos="457200" algn="l"/>
                <a:tab pos="533400" algn="l"/>
                <a:tab pos="736600" algn="l"/>
                <a:tab pos="18415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Globalization</a:t>
            </a:r>
          </a:p>
          <a:p>
            <a:pPr>
              <a:lnSpc>
                <a:spcPts val="1600"/>
              </a:lnSpc>
              <a:tabLst>
                <a:tab pos="444500" algn="l"/>
                <a:tab pos="457200" algn="l"/>
                <a:tab pos="533400" algn="l"/>
                <a:tab pos="736600" algn="l"/>
                <a:tab pos="1841500" algn="l"/>
              </a:tabLst>
            </a:pPr>
            <a:r>
              <a:rPr lang="en-US" altLang="zh-CN" dirty="0"/>
              <a:t>				</a:t>
            </a:r>
            <a:r>
              <a:rPr lang="en-US" altLang="zh-CN" sz="1398" dirty="0">
                <a:solidFill>
                  <a:srgbClr val="000000"/>
                </a:solidFill>
                <a:latin typeface="Comic Sans MS" pitchFamily="18" charset="0"/>
                <a:cs typeface="Comic Sans MS" pitchFamily="18" charset="0"/>
              </a:rPr>
              <a:t>The</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global</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connectivity</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provided</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by</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the</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Internet</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and</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low-cost,</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high-bandwidth</a:t>
            </a:r>
          </a:p>
          <a:p>
            <a:pPr>
              <a:lnSpc>
                <a:spcPts val="1600"/>
              </a:lnSpc>
              <a:tabLst>
                <a:tab pos="444500" algn="l"/>
                <a:tab pos="457200" algn="l"/>
                <a:tab pos="533400" algn="l"/>
                <a:tab pos="736600" algn="l"/>
                <a:tab pos="1841500" algn="l"/>
              </a:tabLst>
            </a:pPr>
            <a:r>
              <a:rPr lang="en-US" altLang="zh-CN" dirty="0"/>
              <a:t>				</a:t>
            </a:r>
            <a:r>
              <a:rPr lang="en-US" altLang="zh-CN" sz="1398" dirty="0">
                <a:solidFill>
                  <a:srgbClr val="000000"/>
                </a:solidFill>
                <a:latin typeface="Comic Sans MS" pitchFamily="18" charset="0"/>
                <a:cs typeface="Comic Sans MS" pitchFamily="18" charset="0"/>
              </a:rPr>
              <a:t>global</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communications</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provides</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major</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economies</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of</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scale</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and</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network</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economies</a:t>
            </a:r>
          </a:p>
          <a:p>
            <a:pPr>
              <a:lnSpc>
                <a:spcPts val="1600"/>
              </a:lnSpc>
              <a:tabLst>
                <a:tab pos="444500" algn="l"/>
                <a:tab pos="457200" algn="l"/>
                <a:tab pos="533400" algn="l"/>
                <a:tab pos="736600" algn="l"/>
                <a:tab pos="1841500" algn="l"/>
              </a:tabLst>
            </a:pPr>
            <a:r>
              <a:rPr lang="en-US" altLang="zh-CN" dirty="0"/>
              <a:t>				</a:t>
            </a:r>
            <a:r>
              <a:rPr lang="en-US" altLang="zh-CN" sz="1398" dirty="0">
                <a:solidFill>
                  <a:srgbClr val="000000"/>
                </a:solidFill>
                <a:latin typeface="Comic Sans MS" pitchFamily="18" charset="0"/>
                <a:cs typeface="Comic Sans MS" pitchFamily="18" charset="0"/>
              </a:rPr>
              <a:t>that</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drive</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both</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an</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organization’s</a:t>
            </a:r>
            <a:r>
              <a:rPr lang="en-US" altLang="zh-CN" sz="1398" dirty="0">
                <a:latin typeface="Times New Roman" pitchFamily="18" charset="0"/>
                <a:cs typeface="Times New Roman" pitchFamily="18" charset="0"/>
              </a:rPr>
              <a:t> </a:t>
            </a:r>
            <a:r>
              <a:rPr lang="en-US" altLang="zh-CN" sz="1398" dirty="0">
                <a:solidFill>
                  <a:srgbClr val="FF0000"/>
                </a:solidFill>
                <a:latin typeface="Comic Sans MS" pitchFamily="18" charset="0"/>
                <a:cs typeface="Comic Sans MS" pitchFamily="18" charset="0"/>
              </a:rPr>
              <a:t>product</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and</a:t>
            </a:r>
            <a:r>
              <a:rPr lang="en-US" altLang="zh-CN" sz="1398" dirty="0">
                <a:latin typeface="Times New Roman" pitchFamily="18" charset="0"/>
                <a:cs typeface="Times New Roman" pitchFamily="18" charset="0"/>
              </a:rPr>
              <a:t> </a:t>
            </a:r>
            <a:r>
              <a:rPr lang="en-US" altLang="zh-CN" sz="1398" dirty="0">
                <a:solidFill>
                  <a:srgbClr val="FF0000"/>
                </a:solidFill>
                <a:latin typeface="Comic Sans MS" pitchFamily="18" charset="0"/>
                <a:cs typeface="Comic Sans MS" pitchFamily="18" charset="0"/>
              </a:rPr>
              <a:t>process</a:t>
            </a:r>
            <a:r>
              <a:rPr lang="en-US" altLang="zh-CN" sz="1398" dirty="0">
                <a:latin typeface="Times New Roman" pitchFamily="18" charset="0"/>
                <a:cs typeface="Times New Roman" pitchFamily="18" charset="0"/>
              </a:rPr>
              <a:t> </a:t>
            </a:r>
            <a:r>
              <a:rPr lang="en-US" altLang="zh-CN" sz="1398" dirty="0">
                <a:solidFill>
                  <a:srgbClr val="000000"/>
                </a:solidFill>
                <a:latin typeface="Comic Sans MS" pitchFamily="18" charset="0"/>
                <a:cs typeface="Comic Sans MS" pitchFamily="18" charset="0"/>
              </a:rPr>
              <a:t>strategies.</a:t>
            </a:r>
          </a:p>
          <a:p>
            <a:pPr>
              <a:lnSpc>
                <a:spcPts val="3700"/>
              </a:lnSpc>
              <a:tabLst>
                <a:tab pos="444500" algn="l"/>
                <a:tab pos="457200" algn="l"/>
                <a:tab pos="533400" algn="l"/>
                <a:tab pos="736600" algn="l"/>
                <a:tab pos="1841500" algn="l"/>
              </a:tabLst>
            </a:pPr>
            <a:r>
              <a:rPr lang="en-US" altLang="zh-CN" dirty="0"/>
              <a:t>		</a:t>
            </a:r>
            <a:r>
              <a:rPr lang="en-US" altLang="zh-CN" sz="2598" dirty="0">
                <a:solidFill>
                  <a:srgbClr val="010000"/>
                </a:solidFill>
                <a:latin typeface="Comic Sans MS" pitchFamily="18" charset="0"/>
                <a:cs typeface="Comic Sans MS" pitchFamily="18" charset="0"/>
              </a:rPr>
              <a:t>–</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Software-Intensive</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Systems</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of</a:t>
            </a:r>
            <a:r>
              <a:rPr lang="en-US" altLang="zh-CN" sz="2598" dirty="0">
                <a:latin typeface="Times New Roman" pitchFamily="18" charset="0"/>
                <a:cs typeface="Times New Roman" pitchFamily="18" charset="0"/>
              </a:rPr>
              <a:t> </a:t>
            </a:r>
            <a:r>
              <a:rPr lang="en-US" altLang="zh-CN" sz="2598" dirty="0">
                <a:solidFill>
                  <a:srgbClr val="000000"/>
                </a:solidFill>
                <a:latin typeface="Comic Sans MS" pitchFamily="18" charset="0"/>
                <a:cs typeface="Comic Sans MS" pitchFamily="18" charset="0"/>
              </a:rPr>
              <a:t>Systems</a:t>
            </a:r>
          </a:p>
          <a:p>
            <a:pPr>
              <a:lnSpc>
                <a:spcPts val="2500"/>
              </a:lnSpc>
              <a:tabLst>
                <a:tab pos="444500" algn="l"/>
                <a:tab pos="457200" algn="l"/>
                <a:tab pos="533400" algn="l"/>
                <a:tab pos="736600" algn="l"/>
                <a:tab pos="1841500" algn="l"/>
              </a:tabLst>
            </a:pPr>
            <a:r>
              <a:rPr lang="en-US" altLang="zh-CN" dirty="0"/>
              <a:t>			</a:t>
            </a:r>
            <a:r>
              <a:rPr lang="en-US" altLang="zh-CN" sz="1800" dirty="0">
                <a:solidFill>
                  <a:srgbClr val="FF0000"/>
                </a:solidFill>
                <a:latin typeface="Times New Roman" pitchFamily="18" charset="0"/>
                <a:cs typeface="Times New Roman" pitchFamily="18" charset="0"/>
              </a:rPr>
              <a:t>-</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integrates</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multiple</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independently-</a:t>
            </a:r>
          </a:p>
          <a:p>
            <a:pPr>
              <a:lnSpc>
                <a:spcPts val="2100"/>
              </a:lnSpc>
              <a:tabLst>
                <a:tab pos="444500" algn="l"/>
                <a:tab pos="457200" algn="l"/>
                <a:tab pos="533400" algn="l"/>
                <a:tab pos="736600" algn="l"/>
                <a:tab pos="1841500" algn="l"/>
              </a:tabLst>
            </a:pPr>
            <a:r>
              <a:rPr lang="en-US" altLang="zh-CN" dirty="0"/>
              <a:t>			</a:t>
            </a:r>
            <a:r>
              <a:rPr lang="en-US" altLang="zh-CN" sz="1800" dirty="0">
                <a:solidFill>
                  <a:srgbClr val="FF0000"/>
                </a:solidFill>
                <a:latin typeface="Times New Roman" pitchFamily="18" charset="0"/>
                <a:cs typeface="Times New Roman" pitchFamily="18" charset="0"/>
              </a:rPr>
              <a:t>developed</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systems</a:t>
            </a:r>
          </a:p>
          <a:p>
            <a:pPr>
              <a:lnSpc>
                <a:spcPts val="2100"/>
              </a:lnSpc>
              <a:tabLst>
                <a:tab pos="444500" algn="l"/>
                <a:tab pos="457200" algn="l"/>
                <a:tab pos="533400" algn="l"/>
                <a:tab pos="736600" algn="l"/>
                <a:tab pos="1841500" algn="l"/>
              </a:tabLst>
            </a:pPr>
            <a:r>
              <a:rPr lang="en-US" altLang="zh-CN" dirty="0"/>
              <a:t>			</a:t>
            </a:r>
            <a:r>
              <a:rPr lang="en-US" altLang="zh-CN" sz="1800" dirty="0">
                <a:solidFill>
                  <a:srgbClr val="FF0000"/>
                </a:solidFill>
                <a:latin typeface="Times New Roman" pitchFamily="18" charset="0"/>
                <a:cs typeface="Times New Roman" pitchFamily="18" charset="0"/>
              </a:rPr>
              <a:t>-</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very</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large,</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dynamically</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evolving</a:t>
            </a:r>
          </a:p>
          <a:p>
            <a:pPr>
              <a:lnSpc>
                <a:spcPts val="2100"/>
              </a:lnSpc>
              <a:tabLst>
                <a:tab pos="444500" algn="l"/>
                <a:tab pos="457200" algn="l"/>
                <a:tab pos="533400" algn="l"/>
                <a:tab pos="736600" algn="l"/>
                <a:tab pos="1841500" algn="l"/>
              </a:tabLst>
            </a:pPr>
            <a:r>
              <a:rPr lang="en-US" altLang="zh-CN" dirty="0"/>
              <a:t>			</a:t>
            </a:r>
            <a:r>
              <a:rPr lang="en-US" altLang="zh-CN" sz="1800" dirty="0">
                <a:solidFill>
                  <a:srgbClr val="FF0000"/>
                </a:solidFill>
                <a:latin typeface="Times New Roman" pitchFamily="18" charset="0"/>
                <a:cs typeface="Times New Roman" pitchFamily="18" charset="0"/>
              </a:rPr>
              <a:t>-</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unprecedented,</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with</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emergent</a:t>
            </a:r>
          </a:p>
          <a:p>
            <a:pPr>
              <a:lnSpc>
                <a:spcPts val="2100"/>
              </a:lnSpc>
              <a:tabLst>
                <a:tab pos="444500" algn="l"/>
                <a:tab pos="457200" algn="l"/>
                <a:tab pos="533400" algn="l"/>
                <a:tab pos="736600" algn="l"/>
                <a:tab pos="1841500" algn="l"/>
              </a:tabLst>
            </a:pPr>
            <a:r>
              <a:rPr lang="en-US" altLang="zh-CN" dirty="0"/>
              <a:t>			</a:t>
            </a:r>
            <a:r>
              <a:rPr lang="en-US" altLang="zh-CN" sz="1800" dirty="0">
                <a:solidFill>
                  <a:srgbClr val="FF0000"/>
                </a:solidFill>
                <a:latin typeface="Times New Roman" pitchFamily="18" charset="0"/>
                <a:cs typeface="Times New Roman" pitchFamily="18" charset="0"/>
              </a:rPr>
              <a:t>requirements</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and</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behaviors</a:t>
            </a:r>
          </a:p>
          <a:p>
            <a:pPr>
              <a:lnSpc>
                <a:spcPts val="2100"/>
              </a:lnSpc>
              <a:tabLst>
                <a:tab pos="444500" algn="l"/>
                <a:tab pos="457200" algn="l"/>
                <a:tab pos="533400" algn="l"/>
                <a:tab pos="736600" algn="l"/>
                <a:tab pos="1841500" algn="l"/>
              </a:tabLst>
            </a:pPr>
            <a:r>
              <a:rPr lang="en-US" altLang="zh-CN" dirty="0"/>
              <a:t>			</a:t>
            </a:r>
            <a:r>
              <a:rPr lang="en-US" altLang="zh-CN" sz="1800" dirty="0">
                <a:solidFill>
                  <a:srgbClr val="FF0000"/>
                </a:solidFill>
                <a:latin typeface="Times New Roman" pitchFamily="18" charset="0"/>
                <a:cs typeface="Times New Roman" pitchFamily="18" charset="0"/>
              </a:rPr>
              <a:t>-</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complex</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socio-technical</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issues</a:t>
            </a:r>
            <a:r>
              <a:rPr lang="en-US" altLang="zh-CN" sz="1800" dirty="0">
                <a:latin typeface="Times New Roman" pitchFamily="18" charset="0"/>
                <a:cs typeface="Times New Roman" pitchFamily="18" charset="0"/>
              </a:rPr>
              <a:t> </a:t>
            </a:r>
            <a:r>
              <a:rPr lang="en-US" altLang="zh-CN" sz="1800" dirty="0">
                <a:solidFill>
                  <a:srgbClr val="FF0000"/>
                </a:solidFill>
                <a:latin typeface="Times New Roman" pitchFamily="18" charset="0"/>
                <a:cs typeface="Times New Roman" pitchFamily="18" charset="0"/>
              </a:rPr>
              <a:t>to</a:t>
            </a:r>
          </a:p>
          <a:p>
            <a:pPr>
              <a:lnSpc>
                <a:spcPts val="2100"/>
              </a:lnSpc>
              <a:tabLst>
                <a:tab pos="444500" algn="l"/>
                <a:tab pos="457200" algn="l"/>
                <a:tab pos="533400" algn="l"/>
                <a:tab pos="736600" algn="l"/>
                <a:tab pos="1841500" algn="l"/>
              </a:tabLst>
            </a:pPr>
            <a:r>
              <a:rPr lang="en-US" altLang="zh-CN" dirty="0"/>
              <a:t>			</a:t>
            </a:r>
            <a:r>
              <a:rPr lang="en-US" altLang="zh-CN" sz="1800" dirty="0">
                <a:solidFill>
                  <a:srgbClr val="FF0000"/>
                </a:solidFill>
                <a:latin typeface="Times New Roman" pitchFamily="18" charset="0"/>
                <a:cs typeface="Times New Roman" pitchFamily="18" charset="0"/>
              </a:rPr>
              <a:t>address</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400"/>
              </a:lnSpc>
              <a:tabLst>
                <a:tab pos="444500" algn="l"/>
                <a:tab pos="457200" algn="l"/>
                <a:tab pos="533400" algn="l"/>
                <a:tab pos="736600" algn="l"/>
                <a:tab pos="1841500" algn="l"/>
              </a:tabLst>
            </a:pPr>
            <a:r>
              <a:rPr lang="en-US" altLang="zh-CN" dirty="0"/>
              <a:t>					</a:t>
            </a: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7" name="灯片编号占位符 46">
            <a:extLst>
              <a:ext uri="{FF2B5EF4-FFF2-40B4-BE49-F238E27FC236}">
                <a16:creationId xmlns:a16="http://schemas.microsoft.com/office/drawing/2014/main" id="{FC41805A-4BE4-9E42-9846-549B9521C0DE}"/>
              </a:ext>
            </a:extLst>
          </p:cNvPr>
          <p:cNvSpPr>
            <a:spLocks noGrp="1"/>
          </p:cNvSpPr>
          <p:nvPr>
            <p:ph type="sldNum" sz="quarter" idx="12"/>
          </p:nvPr>
        </p:nvSpPr>
        <p:spPr/>
        <p:txBody>
          <a:bodyPr/>
          <a:lstStyle/>
          <a:p>
            <a:fld id="{B6F15528-21DE-4FAA-801E-634DDDAF4B2B}" type="slidenum">
              <a:rPr lang="en-US" smtClean="0"/>
              <a:pPr/>
              <a:t>72</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2" name="TextBox 1"/>
          <p:cNvSpPr txBox="1"/>
          <p:nvPr/>
        </p:nvSpPr>
        <p:spPr>
          <a:xfrm>
            <a:off x="469900" y="342900"/>
            <a:ext cx="7699224" cy="4906343"/>
          </a:xfrm>
          <a:prstGeom prst="rect">
            <a:avLst/>
          </a:prstGeom>
          <a:noFill/>
        </p:spPr>
        <p:txBody>
          <a:bodyPr wrap="none" lIns="0" tIns="0" rIns="0" rtlCol="0">
            <a:spAutoFit/>
          </a:bodyPr>
          <a:lstStyle/>
          <a:p>
            <a:pPr>
              <a:lnSpc>
                <a:spcPts val="5500"/>
              </a:lnSpc>
              <a:tabLst>
                <a:tab pos="2527300" algn="l"/>
              </a:tabLst>
            </a:pPr>
            <a:r>
              <a:rPr lang="en-US" altLang="zh-CN" sz="4002" b="1" dirty="0" err="1">
                <a:solidFill>
                  <a:srgbClr val="3D00EA"/>
                </a:solidFill>
                <a:latin typeface="Comic Sans MS" pitchFamily="18" charset="0"/>
                <a:cs typeface="Comic Sans MS" pitchFamily="18" charset="0"/>
              </a:rPr>
              <a:t>Brooks</a:t>
            </a:r>
            <a:r>
              <a:rPr lang="en-US" altLang="zh-CN" sz="4002" b="1" dirty="0" err="1">
                <a:solidFill>
                  <a:srgbClr val="3D00EA"/>
                </a:solidFill>
                <a:latin typeface="å¾®è½¯éé»" pitchFamily="18" charset="0"/>
                <a:cs typeface="å¾®è½¯éé»" pitchFamily="18" charset="0"/>
              </a:rPr>
              <a:t>的总结</a:t>
            </a:r>
            <a:r>
              <a:rPr lang="zh-CN" altLang="en-US" sz="4002" b="1" dirty="0">
                <a:solidFill>
                  <a:srgbClr val="3D00EA"/>
                </a:solidFill>
                <a:latin typeface="å¾®è½¯éé»" pitchFamily="18" charset="0"/>
                <a:cs typeface="å¾®è½¯éé»" pitchFamily="18" charset="0"/>
              </a:rPr>
              <a:t>（人月神话）</a:t>
            </a:r>
            <a:endParaRPr lang="en-US" altLang="zh-CN" sz="4002" b="1" dirty="0">
              <a:solidFill>
                <a:srgbClr val="3D00EA"/>
              </a:solidFill>
              <a:latin typeface="å¾®è½¯éé»" pitchFamily="18" charset="0"/>
              <a:cs typeface="å¾®è½¯éé»" pitchFamily="18" charset="0"/>
            </a:endParaRP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4800"/>
              </a:lnSpc>
              <a:tabLst>
                <a:tab pos="2527300" algn="l"/>
              </a:tabLst>
            </a:pPr>
            <a:r>
              <a:rPr lang="en-US" altLang="zh-CN" sz="3402" b="1" dirty="0">
                <a:solidFill>
                  <a:srgbClr val="000000"/>
                </a:solidFill>
                <a:latin typeface="Comic Sans MS" pitchFamily="18" charset="0"/>
                <a:cs typeface="Comic Sans MS" pitchFamily="18" charset="0"/>
              </a:rPr>
              <a:t>......</a:t>
            </a:r>
            <a:r>
              <a:rPr lang="en-US" altLang="zh-CN" sz="3402" b="1" dirty="0">
                <a:solidFill>
                  <a:srgbClr val="000000"/>
                </a:solidFill>
                <a:latin typeface="å¾®è½¯éé»" pitchFamily="18" charset="0"/>
                <a:cs typeface="å¾®è½¯éé»" pitchFamily="18" charset="0"/>
              </a:rPr>
              <a:t>正像一只逃亡的野兽落到泥潭中做</a:t>
            </a:r>
          </a:p>
          <a:p>
            <a:pPr>
              <a:lnSpc>
                <a:spcPts val="4700"/>
              </a:lnSpc>
              <a:tabLst>
                <a:tab pos="2527300" algn="l"/>
              </a:tabLst>
            </a:pPr>
            <a:r>
              <a:rPr lang="en-US" altLang="zh-CN" sz="3402" b="1" dirty="0">
                <a:solidFill>
                  <a:srgbClr val="000000"/>
                </a:solidFill>
                <a:latin typeface="å¾®è½¯éé»" pitchFamily="18" charset="0"/>
                <a:cs typeface="å¾®è½¯éé»" pitchFamily="18" charset="0"/>
              </a:rPr>
              <a:t>垂死的挣扎，越是挣扎，陷得越深，最</a:t>
            </a:r>
          </a:p>
          <a:p>
            <a:pPr>
              <a:lnSpc>
                <a:spcPts val="4900"/>
              </a:lnSpc>
              <a:tabLst>
                <a:tab pos="2527300" algn="l"/>
              </a:tabLst>
            </a:pPr>
            <a:r>
              <a:rPr lang="en-US" altLang="zh-CN" sz="3402" b="1" dirty="0">
                <a:solidFill>
                  <a:srgbClr val="000000"/>
                </a:solidFill>
                <a:latin typeface="å¾®è½¯éé»" pitchFamily="18" charset="0"/>
                <a:cs typeface="å¾®è½¯éé»" pitchFamily="18" charset="0"/>
              </a:rPr>
              <a:t>后无法逃脱灭顶的灾难。</a:t>
            </a:r>
            <a:r>
              <a:rPr lang="en-US" altLang="zh-CN" sz="3402" b="1" dirty="0">
                <a:solidFill>
                  <a:srgbClr val="000000"/>
                </a:solidFill>
                <a:latin typeface="Comic Sans MS" pitchFamily="18" charset="0"/>
                <a:cs typeface="Comic Sans MS" pitchFamily="18" charset="0"/>
              </a:rPr>
              <a:t>......</a:t>
            </a:r>
            <a:r>
              <a:rPr lang="en-US" altLang="zh-CN" sz="3402" b="1" dirty="0">
                <a:solidFill>
                  <a:srgbClr val="000000"/>
                </a:solidFill>
                <a:latin typeface="å¾®è½¯éé»" pitchFamily="18" charset="0"/>
                <a:cs typeface="å¾®è½¯éé»" pitchFamily="18" charset="0"/>
              </a:rPr>
              <a:t>程序设计</a:t>
            </a:r>
          </a:p>
          <a:p>
            <a:pPr>
              <a:lnSpc>
                <a:spcPts val="4800"/>
              </a:lnSpc>
              <a:tabLst>
                <a:tab pos="2527300" algn="l"/>
              </a:tabLst>
            </a:pPr>
            <a:r>
              <a:rPr lang="en-US" altLang="zh-CN" sz="3402" b="1" dirty="0">
                <a:solidFill>
                  <a:srgbClr val="000000"/>
                </a:solidFill>
                <a:latin typeface="å¾®è½¯éé»" pitchFamily="18" charset="0"/>
                <a:cs typeface="å¾®è½¯éé»" pitchFamily="18" charset="0"/>
              </a:rPr>
              <a:t>工作正像这样一个泥潭，</a:t>
            </a:r>
            <a:r>
              <a:rPr lang="en-US" altLang="zh-CN" sz="3402" b="1" dirty="0">
                <a:solidFill>
                  <a:srgbClr val="000000"/>
                </a:solidFill>
                <a:latin typeface="Comic Sans MS" pitchFamily="18" charset="0"/>
                <a:cs typeface="Comic Sans MS" pitchFamily="18" charset="0"/>
              </a:rPr>
              <a:t>......</a:t>
            </a:r>
            <a:r>
              <a:rPr lang="en-US" altLang="zh-CN" sz="3402" b="1" dirty="0">
                <a:solidFill>
                  <a:srgbClr val="000000"/>
                </a:solidFill>
                <a:latin typeface="å¾®è½¯éé»" pitchFamily="18" charset="0"/>
                <a:cs typeface="å¾®è½¯éé»" pitchFamily="18" charset="0"/>
              </a:rPr>
              <a:t>一批批程</a:t>
            </a:r>
          </a:p>
          <a:p>
            <a:pPr>
              <a:lnSpc>
                <a:spcPts val="4800"/>
              </a:lnSpc>
              <a:tabLst>
                <a:tab pos="2527300" algn="l"/>
              </a:tabLst>
            </a:pPr>
            <a:r>
              <a:rPr lang="en-US" altLang="zh-CN" sz="3402" b="1" dirty="0">
                <a:solidFill>
                  <a:srgbClr val="000000"/>
                </a:solidFill>
                <a:latin typeface="å¾®è½¯éé»" pitchFamily="18" charset="0"/>
                <a:cs typeface="å¾®è½¯éé»" pitchFamily="18" charset="0"/>
              </a:rPr>
              <a:t>序员被迫在泥潭中拼命挣扎，</a:t>
            </a:r>
            <a:r>
              <a:rPr lang="en-US" altLang="zh-CN" sz="3402" b="1" dirty="0">
                <a:solidFill>
                  <a:srgbClr val="000000"/>
                </a:solidFill>
                <a:latin typeface="Comic Sans MS" pitchFamily="18" charset="0"/>
                <a:cs typeface="Comic Sans MS" pitchFamily="18" charset="0"/>
              </a:rPr>
              <a:t>......</a:t>
            </a:r>
            <a:r>
              <a:rPr lang="en-US" altLang="zh-CN" sz="3402" b="1" dirty="0">
                <a:solidFill>
                  <a:srgbClr val="000000"/>
                </a:solidFill>
                <a:latin typeface="å¾®è½¯éé»" pitchFamily="18" charset="0"/>
                <a:cs typeface="å¾®è½¯éé»" pitchFamily="18" charset="0"/>
              </a:rPr>
              <a:t>谁也</a:t>
            </a:r>
          </a:p>
          <a:p>
            <a:pPr>
              <a:lnSpc>
                <a:spcPts val="4800"/>
              </a:lnSpc>
              <a:tabLst>
                <a:tab pos="2527300" algn="l"/>
              </a:tabLst>
            </a:pPr>
            <a:r>
              <a:rPr lang="en-US" altLang="zh-CN" sz="3402" b="1" dirty="0">
                <a:solidFill>
                  <a:srgbClr val="000000"/>
                </a:solidFill>
                <a:latin typeface="å¾®è½¯éé»" pitchFamily="18" charset="0"/>
                <a:cs typeface="å¾®è½¯éé»" pitchFamily="18" charset="0"/>
              </a:rPr>
              <a:t>没有料到问题竟会陷入这样的困境</a:t>
            </a:r>
            <a:r>
              <a:rPr lang="en-US" altLang="zh-CN" sz="3402" b="1" dirty="0">
                <a:solidFill>
                  <a:srgbClr val="000000"/>
                </a:solidFill>
                <a:latin typeface="Comic Sans MS" pitchFamily="18" charset="0"/>
                <a:cs typeface="Comic Sans MS" pitchFamily="18" charset="0"/>
              </a:rPr>
              <a:t>......</a:t>
            </a:r>
          </a:p>
        </p:txBody>
      </p:sp>
      <p:sp>
        <p:nvSpPr>
          <p:cNvPr id="43" name="灯片编号占位符 42">
            <a:extLst>
              <a:ext uri="{FF2B5EF4-FFF2-40B4-BE49-F238E27FC236}">
                <a16:creationId xmlns:a16="http://schemas.microsoft.com/office/drawing/2014/main" id="{8B7AA8A4-3190-3744-BF7A-C865CA8E42D5}"/>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719199" y="68453"/>
            <a:ext cx="1137666" cy="2030730"/>
          </a:xfrm>
          <a:custGeom>
            <a:avLst/>
            <a:gdLst>
              <a:gd name="connsiteX0" fmla="*/ 355092 w 1137666"/>
              <a:gd name="connsiteY0" fmla="*/ 12954 h 2030730"/>
              <a:gd name="connsiteX1" fmla="*/ 114300 w 1137666"/>
              <a:gd name="connsiteY1" fmla="*/ 0 h 2030730"/>
              <a:gd name="connsiteX2" fmla="*/ 0 w 1137666"/>
              <a:gd name="connsiteY2" fmla="*/ 76200 h 2030730"/>
              <a:gd name="connsiteX3" fmla="*/ 752856 w 1137666"/>
              <a:gd name="connsiteY3" fmla="*/ 1716024 h 2030730"/>
              <a:gd name="connsiteX4" fmla="*/ 940308 w 1137666"/>
              <a:gd name="connsiteY4" fmla="*/ 1858518 h 2030730"/>
              <a:gd name="connsiteX5" fmla="*/ 1095756 w 1137666"/>
              <a:gd name="connsiteY5" fmla="*/ 2030730 h 2030730"/>
              <a:gd name="connsiteX6" fmla="*/ 1137666 w 1137666"/>
              <a:gd name="connsiteY6" fmla="*/ 2026920 h 2030730"/>
              <a:gd name="connsiteX7" fmla="*/ 1078230 w 1137666"/>
              <a:gd name="connsiteY7" fmla="*/ 1796034 h 2030730"/>
              <a:gd name="connsiteX8" fmla="*/ 1092708 w 1137666"/>
              <a:gd name="connsiteY8" fmla="*/ 1657350 h 2030730"/>
              <a:gd name="connsiteX9" fmla="*/ 355092 w 1137666"/>
              <a:gd name="connsiteY9" fmla="*/ 12954 h 203073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7666" h="2030730">
                <a:moveTo>
                  <a:pt x="355092" y="12954"/>
                </a:moveTo>
                <a:lnTo>
                  <a:pt x="114300" y="0"/>
                </a:lnTo>
                <a:lnTo>
                  <a:pt x="0" y="76200"/>
                </a:lnTo>
                <a:lnTo>
                  <a:pt x="752856" y="1716024"/>
                </a:lnTo>
                <a:lnTo>
                  <a:pt x="940308" y="1858518"/>
                </a:lnTo>
                <a:lnTo>
                  <a:pt x="1095756" y="2030730"/>
                </a:lnTo>
                <a:lnTo>
                  <a:pt x="1137666" y="2026920"/>
                </a:lnTo>
                <a:lnTo>
                  <a:pt x="1078230" y="1796034"/>
                </a:lnTo>
                <a:lnTo>
                  <a:pt x="1092708" y="1657350"/>
                </a:lnTo>
                <a:lnTo>
                  <a:pt x="355092" y="12954"/>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7814437" y="110363"/>
            <a:ext cx="1130046" cy="2042922"/>
          </a:xfrm>
          <a:custGeom>
            <a:avLst/>
            <a:gdLst>
              <a:gd name="connsiteX0" fmla="*/ 0 w 1130046"/>
              <a:gd name="connsiteY0" fmla="*/ 61722 h 2042922"/>
              <a:gd name="connsiteX1" fmla="*/ 757428 w 1130046"/>
              <a:gd name="connsiteY1" fmla="*/ 1720596 h 2042922"/>
              <a:gd name="connsiteX2" fmla="*/ 923543 w 1130046"/>
              <a:gd name="connsiteY2" fmla="*/ 1845564 h 2042922"/>
              <a:gd name="connsiteX3" fmla="*/ 1086612 w 1130046"/>
              <a:gd name="connsiteY3" fmla="*/ 2035301 h 2042922"/>
              <a:gd name="connsiteX4" fmla="*/ 1130045 w 1130046"/>
              <a:gd name="connsiteY4" fmla="*/ 2042922 h 2042922"/>
              <a:gd name="connsiteX5" fmla="*/ 1061466 w 1130046"/>
              <a:gd name="connsiteY5" fmla="*/ 1804416 h 2042922"/>
              <a:gd name="connsiteX6" fmla="*/ 1084326 w 1130046"/>
              <a:gd name="connsiteY6" fmla="*/ 1650492 h 2042922"/>
              <a:gd name="connsiteX7" fmla="*/ 342900 w 1130046"/>
              <a:gd name="connsiteY7" fmla="*/ 10668 h 2042922"/>
              <a:gd name="connsiteX8" fmla="*/ 115061 w 1130046"/>
              <a:gd name="connsiteY8" fmla="*/ 0 h 2042922"/>
              <a:gd name="connsiteX9" fmla="*/ 0 w 1130046"/>
              <a:gd name="connsiteY9" fmla="*/ 61722 h 2042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1130046" h="2042922">
                <a:moveTo>
                  <a:pt x="0" y="61722"/>
                </a:moveTo>
                <a:lnTo>
                  <a:pt x="757428" y="1720596"/>
                </a:lnTo>
                <a:lnTo>
                  <a:pt x="923543" y="1845564"/>
                </a:lnTo>
                <a:lnTo>
                  <a:pt x="1086612" y="2035301"/>
                </a:lnTo>
                <a:lnTo>
                  <a:pt x="1130045" y="2042922"/>
                </a:lnTo>
                <a:lnTo>
                  <a:pt x="1061466" y="1804416"/>
                </a:lnTo>
                <a:lnTo>
                  <a:pt x="1084326" y="1650492"/>
                </a:lnTo>
                <a:lnTo>
                  <a:pt x="342900" y="10668"/>
                </a:lnTo>
                <a:lnTo>
                  <a:pt x="115061" y="0"/>
                </a:lnTo>
                <a:lnTo>
                  <a:pt x="0" y="61722"/>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p:cNvSpPr/>
          <p:nvPr/>
        </p:nvSpPr>
        <p:spPr>
          <a:xfrm>
            <a:off x="7867027" y="229996"/>
            <a:ext cx="972312" cy="1530096"/>
          </a:xfrm>
          <a:custGeom>
            <a:avLst/>
            <a:gdLst>
              <a:gd name="connsiteX0" fmla="*/ 662940 w 972312"/>
              <a:gd name="connsiteY0" fmla="*/ 1530096 h 1530096"/>
              <a:gd name="connsiteX1" fmla="*/ 797814 w 972312"/>
              <a:gd name="connsiteY1" fmla="*/ 1415034 h 1530096"/>
              <a:gd name="connsiteX2" fmla="*/ 972312 w 972312"/>
              <a:gd name="connsiteY2" fmla="*/ 1394460 h 1530096"/>
              <a:gd name="connsiteX3" fmla="*/ 340614 w 972312"/>
              <a:gd name="connsiteY3" fmla="*/ 0 h 1530096"/>
              <a:gd name="connsiteX4" fmla="*/ 89916 w 972312"/>
              <a:gd name="connsiteY4" fmla="*/ 32766 h 1530096"/>
              <a:gd name="connsiteX5" fmla="*/ 0 w 972312"/>
              <a:gd name="connsiteY5" fmla="*/ 75438 h 1530096"/>
              <a:gd name="connsiteX6" fmla="*/ 662940 w 972312"/>
              <a:gd name="connsiteY6" fmla="*/ 1530096 h 15300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972312" h="1530096">
                <a:moveTo>
                  <a:pt x="662940" y="1530096"/>
                </a:moveTo>
                <a:lnTo>
                  <a:pt x="797814" y="1415034"/>
                </a:lnTo>
                <a:lnTo>
                  <a:pt x="972312" y="1394460"/>
                </a:lnTo>
                <a:lnTo>
                  <a:pt x="340614" y="0"/>
                </a:lnTo>
                <a:lnTo>
                  <a:pt x="89916" y="32766"/>
                </a:lnTo>
                <a:lnTo>
                  <a:pt x="0" y="75438"/>
                </a:lnTo>
                <a:lnTo>
                  <a:pt x="662940" y="1530096"/>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8680844" y="4158107"/>
            <a:ext cx="325373" cy="2265426"/>
          </a:xfrm>
          <a:custGeom>
            <a:avLst/>
            <a:gdLst>
              <a:gd name="connsiteX0" fmla="*/ 33528 w 325373"/>
              <a:gd name="connsiteY0" fmla="*/ 2189226 h 2265426"/>
              <a:gd name="connsiteX1" fmla="*/ 165354 w 325373"/>
              <a:gd name="connsiteY1" fmla="*/ 2042921 h 2265426"/>
              <a:gd name="connsiteX2" fmla="*/ 191261 w 325373"/>
              <a:gd name="connsiteY2" fmla="*/ 1930145 h 2265426"/>
              <a:gd name="connsiteX3" fmla="*/ 169164 w 325373"/>
              <a:gd name="connsiteY3" fmla="*/ 1763268 h 2265426"/>
              <a:gd name="connsiteX4" fmla="*/ 76200 w 325373"/>
              <a:gd name="connsiteY4" fmla="*/ 1561338 h 2265426"/>
              <a:gd name="connsiteX5" fmla="*/ 55626 w 325373"/>
              <a:gd name="connsiteY5" fmla="*/ 1435607 h 2265426"/>
              <a:gd name="connsiteX6" fmla="*/ 76200 w 325373"/>
              <a:gd name="connsiteY6" fmla="*/ 1351026 h 2265426"/>
              <a:gd name="connsiteX7" fmla="*/ 156209 w 325373"/>
              <a:gd name="connsiteY7" fmla="*/ 1289303 h 2265426"/>
              <a:gd name="connsiteX8" fmla="*/ 173735 w 325373"/>
              <a:gd name="connsiteY8" fmla="*/ 1211579 h 2265426"/>
              <a:gd name="connsiteX9" fmla="*/ 144018 w 325373"/>
              <a:gd name="connsiteY9" fmla="*/ 1100327 h 2265426"/>
              <a:gd name="connsiteX10" fmla="*/ 12954 w 325373"/>
              <a:gd name="connsiteY10" fmla="*/ 801623 h 2265426"/>
              <a:gd name="connsiteX11" fmla="*/ 0 w 325373"/>
              <a:gd name="connsiteY11" fmla="*/ 655319 h 2265426"/>
              <a:gd name="connsiteX12" fmla="*/ 33528 w 325373"/>
              <a:gd name="connsiteY12" fmla="*/ 494538 h 2265426"/>
              <a:gd name="connsiteX13" fmla="*/ 144018 w 325373"/>
              <a:gd name="connsiteY13" fmla="*/ 418338 h 2265426"/>
              <a:gd name="connsiteX14" fmla="*/ 241554 w 325373"/>
              <a:gd name="connsiteY14" fmla="*/ 292607 h 2265426"/>
              <a:gd name="connsiteX15" fmla="*/ 325373 w 325373"/>
              <a:gd name="connsiteY15" fmla="*/ 0 h 2265426"/>
              <a:gd name="connsiteX16" fmla="*/ 313181 w 325373"/>
              <a:gd name="connsiteY16" fmla="*/ 265176 h 2265426"/>
              <a:gd name="connsiteX17" fmla="*/ 249935 w 325373"/>
              <a:gd name="connsiteY17" fmla="*/ 424433 h 2265426"/>
              <a:gd name="connsiteX18" fmla="*/ 165354 w 325373"/>
              <a:gd name="connsiteY18" fmla="*/ 521969 h 2265426"/>
              <a:gd name="connsiteX19" fmla="*/ 72390 w 325373"/>
              <a:gd name="connsiteY19" fmla="*/ 577595 h 2265426"/>
              <a:gd name="connsiteX20" fmla="*/ 67818 w 325373"/>
              <a:gd name="connsiteY20" fmla="*/ 723900 h 2265426"/>
              <a:gd name="connsiteX21" fmla="*/ 115061 w 325373"/>
              <a:gd name="connsiteY21" fmla="*/ 877823 h 2265426"/>
              <a:gd name="connsiteX22" fmla="*/ 224028 w 325373"/>
              <a:gd name="connsiteY22" fmla="*/ 1149857 h 2265426"/>
              <a:gd name="connsiteX23" fmla="*/ 228600 w 325373"/>
              <a:gd name="connsiteY23" fmla="*/ 1323594 h 2265426"/>
              <a:gd name="connsiteX24" fmla="*/ 127254 w 325373"/>
              <a:gd name="connsiteY24" fmla="*/ 1421129 h 2265426"/>
              <a:gd name="connsiteX25" fmla="*/ 131826 w 325373"/>
              <a:gd name="connsiteY25" fmla="*/ 1511807 h 2265426"/>
              <a:gd name="connsiteX26" fmla="*/ 220218 w 325373"/>
              <a:gd name="connsiteY26" fmla="*/ 1700783 h 2265426"/>
              <a:gd name="connsiteX27" fmla="*/ 258318 w 325373"/>
              <a:gd name="connsiteY27" fmla="*/ 1881377 h 2265426"/>
              <a:gd name="connsiteX28" fmla="*/ 224028 w 325373"/>
              <a:gd name="connsiteY28" fmla="*/ 2076450 h 2265426"/>
              <a:gd name="connsiteX29" fmla="*/ 144018 w 325373"/>
              <a:gd name="connsiteY29" fmla="*/ 2180844 h 2265426"/>
              <a:gd name="connsiteX30" fmla="*/ 42671 w 325373"/>
              <a:gd name="connsiteY30" fmla="*/ 2265426 h 2265426"/>
              <a:gd name="connsiteX31" fmla="*/ 33528 w 325373"/>
              <a:gd name="connsiteY31" fmla="*/ 2189226 h 22654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265426">
                <a:moveTo>
                  <a:pt x="33528" y="2189226"/>
                </a:moveTo>
                <a:lnTo>
                  <a:pt x="165354" y="2042921"/>
                </a:lnTo>
                <a:lnTo>
                  <a:pt x="191261" y="1930145"/>
                </a:lnTo>
                <a:lnTo>
                  <a:pt x="169164" y="1763268"/>
                </a:lnTo>
                <a:lnTo>
                  <a:pt x="76200" y="1561338"/>
                </a:lnTo>
                <a:lnTo>
                  <a:pt x="55626" y="1435607"/>
                </a:lnTo>
                <a:lnTo>
                  <a:pt x="76200" y="1351026"/>
                </a:lnTo>
                <a:lnTo>
                  <a:pt x="156209" y="1289303"/>
                </a:lnTo>
                <a:lnTo>
                  <a:pt x="173735" y="1211579"/>
                </a:lnTo>
                <a:lnTo>
                  <a:pt x="144018" y="1100327"/>
                </a:lnTo>
                <a:lnTo>
                  <a:pt x="12954" y="801623"/>
                </a:lnTo>
                <a:lnTo>
                  <a:pt x="0" y="655319"/>
                </a:lnTo>
                <a:lnTo>
                  <a:pt x="33528" y="494538"/>
                </a:lnTo>
                <a:lnTo>
                  <a:pt x="144018" y="418338"/>
                </a:lnTo>
                <a:lnTo>
                  <a:pt x="241554" y="292607"/>
                </a:lnTo>
                <a:lnTo>
                  <a:pt x="325373" y="0"/>
                </a:lnTo>
                <a:lnTo>
                  <a:pt x="313181" y="265176"/>
                </a:lnTo>
                <a:lnTo>
                  <a:pt x="249935" y="424433"/>
                </a:lnTo>
                <a:lnTo>
                  <a:pt x="165354" y="521969"/>
                </a:lnTo>
                <a:lnTo>
                  <a:pt x="72390" y="577595"/>
                </a:lnTo>
                <a:lnTo>
                  <a:pt x="67818" y="723900"/>
                </a:lnTo>
                <a:lnTo>
                  <a:pt x="115061" y="877823"/>
                </a:lnTo>
                <a:lnTo>
                  <a:pt x="224028" y="1149857"/>
                </a:lnTo>
                <a:lnTo>
                  <a:pt x="228600" y="1323594"/>
                </a:lnTo>
                <a:lnTo>
                  <a:pt x="127254" y="1421129"/>
                </a:lnTo>
                <a:lnTo>
                  <a:pt x="131826" y="1511807"/>
                </a:lnTo>
                <a:lnTo>
                  <a:pt x="220218" y="1700783"/>
                </a:lnTo>
                <a:lnTo>
                  <a:pt x="258318" y="1881377"/>
                </a:lnTo>
                <a:lnTo>
                  <a:pt x="224028" y="2076450"/>
                </a:lnTo>
                <a:lnTo>
                  <a:pt x="144018" y="2180844"/>
                </a:lnTo>
                <a:lnTo>
                  <a:pt x="42671" y="2265426"/>
                </a:lnTo>
                <a:lnTo>
                  <a:pt x="33528" y="2189226"/>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8741042" y="2115185"/>
            <a:ext cx="325373" cy="2592324"/>
          </a:xfrm>
          <a:custGeom>
            <a:avLst/>
            <a:gdLst>
              <a:gd name="connsiteX0" fmla="*/ 34290 w 325373"/>
              <a:gd name="connsiteY0" fmla="*/ 2504694 h 2592324"/>
              <a:gd name="connsiteX1" fmla="*/ 165354 w 325373"/>
              <a:gd name="connsiteY1" fmla="*/ 2337054 h 2592324"/>
              <a:gd name="connsiteX2" fmla="*/ 191261 w 325373"/>
              <a:gd name="connsiteY2" fmla="*/ 2209037 h 2592324"/>
              <a:gd name="connsiteX3" fmla="*/ 169164 w 325373"/>
              <a:gd name="connsiteY3" fmla="*/ 2017013 h 2592324"/>
              <a:gd name="connsiteX4" fmla="*/ 76200 w 325373"/>
              <a:gd name="connsiteY4" fmla="*/ 1786128 h 2592324"/>
              <a:gd name="connsiteX5" fmla="*/ 55626 w 325373"/>
              <a:gd name="connsiteY5" fmla="*/ 1642872 h 2592324"/>
              <a:gd name="connsiteX6" fmla="*/ 76200 w 325373"/>
              <a:gd name="connsiteY6" fmla="*/ 1546098 h 2592324"/>
              <a:gd name="connsiteX7" fmla="*/ 156971 w 325373"/>
              <a:gd name="connsiteY7" fmla="*/ 1475231 h 2592324"/>
              <a:gd name="connsiteX8" fmla="*/ 173735 w 325373"/>
              <a:gd name="connsiteY8" fmla="*/ 1386078 h 2592324"/>
              <a:gd name="connsiteX9" fmla="*/ 144018 w 325373"/>
              <a:gd name="connsiteY9" fmla="*/ 1259586 h 2592324"/>
              <a:gd name="connsiteX10" fmla="*/ 12954 w 325373"/>
              <a:gd name="connsiteY10" fmla="*/ 917448 h 2592324"/>
              <a:gd name="connsiteX11" fmla="*/ 0 w 325373"/>
              <a:gd name="connsiteY11" fmla="*/ 749808 h 2592324"/>
              <a:gd name="connsiteX12" fmla="*/ 34290 w 325373"/>
              <a:gd name="connsiteY12" fmla="*/ 565404 h 2592324"/>
              <a:gd name="connsiteX13" fmla="*/ 144018 w 325373"/>
              <a:gd name="connsiteY13" fmla="*/ 478536 h 2592324"/>
              <a:gd name="connsiteX14" fmla="*/ 241554 w 325373"/>
              <a:gd name="connsiteY14" fmla="*/ 334517 h 2592324"/>
              <a:gd name="connsiteX15" fmla="*/ 325373 w 325373"/>
              <a:gd name="connsiteY15" fmla="*/ 0 h 2592324"/>
              <a:gd name="connsiteX16" fmla="*/ 313181 w 325373"/>
              <a:gd name="connsiteY16" fmla="*/ 302514 h 2592324"/>
              <a:gd name="connsiteX17" fmla="*/ 249935 w 325373"/>
              <a:gd name="connsiteY17" fmla="*/ 485394 h 2592324"/>
              <a:gd name="connsiteX18" fmla="*/ 165354 w 325373"/>
              <a:gd name="connsiteY18" fmla="*/ 597408 h 2592324"/>
              <a:gd name="connsiteX19" fmla="*/ 72390 w 325373"/>
              <a:gd name="connsiteY19" fmla="*/ 660654 h 2592324"/>
              <a:gd name="connsiteX20" fmla="*/ 67818 w 325373"/>
              <a:gd name="connsiteY20" fmla="*/ 828294 h 2592324"/>
              <a:gd name="connsiteX21" fmla="*/ 115061 w 325373"/>
              <a:gd name="connsiteY21" fmla="*/ 1004316 h 2592324"/>
              <a:gd name="connsiteX22" fmla="*/ 224790 w 325373"/>
              <a:gd name="connsiteY22" fmla="*/ 1315974 h 2592324"/>
              <a:gd name="connsiteX23" fmla="*/ 228600 w 325373"/>
              <a:gd name="connsiteY23" fmla="*/ 1514856 h 2592324"/>
              <a:gd name="connsiteX24" fmla="*/ 127254 w 325373"/>
              <a:gd name="connsiteY24" fmla="*/ 1626107 h 2592324"/>
              <a:gd name="connsiteX25" fmla="*/ 131826 w 325373"/>
              <a:gd name="connsiteY25" fmla="*/ 1729740 h 2592324"/>
              <a:gd name="connsiteX26" fmla="*/ 220980 w 325373"/>
              <a:gd name="connsiteY26" fmla="*/ 1946148 h 2592324"/>
              <a:gd name="connsiteX27" fmla="*/ 258318 w 325373"/>
              <a:gd name="connsiteY27" fmla="*/ 2153412 h 2592324"/>
              <a:gd name="connsiteX28" fmla="*/ 224790 w 325373"/>
              <a:gd name="connsiteY28" fmla="*/ 2375916 h 2592324"/>
              <a:gd name="connsiteX29" fmla="*/ 144018 w 325373"/>
              <a:gd name="connsiteY29" fmla="*/ 2495550 h 2592324"/>
              <a:gd name="connsiteX30" fmla="*/ 42671 w 325373"/>
              <a:gd name="connsiteY30" fmla="*/ 2592324 h 2592324"/>
              <a:gd name="connsiteX31" fmla="*/ 34290 w 325373"/>
              <a:gd name="connsiteY31" fmla="*/ 2504694 h 259232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Lst>
            <a:rect l="l" t="t" r="r" b="b"/>
            <a:pathLst>
              <a:path w="325373" h="2592324">
                <a:moveTo>
                  <a:pt x="34290" y="2504694"/>
                </a:moveTo>
                <a:lnTo>
                  <a:pt x="165354" y="2337054"/>
                </a:lnTo>
                <a:lnTo>
                  <a:pt x="191261" y="2209037"/>
                </a:lnTo>
                <a:lnTo>
                  <a:pt x="169164" y="2017013"/>
                </a:lnTo>
                <a:lnTo>
                  <a:pt x="76200" y="1786128"/>
                </a:lnTo>
                <a:lnTo>
                  <a:pt x="55626" y="1642872"/>
                </a:lnTo>
                <a:lnTo>
                  <a:pt x="76200" y="1546098"/>
                </a:lnTo>
                <a:lnTo>
                  <a:pt x="156971" y="1475231"/>
                </a:lnTo>
                <a:lnTo>
                  <a:pt x="173735" y="1386078"/>
                </a:lnTo>
                <a:lnTo>
                  <a:pt x="144018" y="1259586"/>
                </a:lnTo>
                <a:lnTo>
                  <a:pt x="12954" y="917448"/>
                </a:lnTo>
                <a:lnTo>
                  <a:pt x="0" y="749808"/>
                </a:lnTo>
                <a:lnTo>
                  <a:pt x="34290" y="565404"/>
                </a:lnTo>
                <a:lnTo>
                  <a:pt x="144018" y="478536"/>
                </a:lnTo>
                <a:lnTo>
                  <a:pt x="241554" y="334517"/>
                </a:lnTo>
                <a:lnTo>
                  <a:pt x="325373" y="0"/>
                </a:lnTo>
                <a:lnTo>
                  <a:pt x="313181" y="302514"/>
                </a:lnTo>
                <a:lnTo>
                  <a:pt x="249935" y="485394"/>
                </a:lnTo>
                <a:lnTo>
                  <a:pt x="165354" y="597408"/>
                </a:lnTo>
                <a:lnTo>
                  <a:pt x="72390" y="660654"/>
                </a:lnTo>
                <a:lnTo>
                  <a:pt x="67818" y="828294"/>
                </a:lnTo>
                <a:lnTo>
                  <a:pt x="115061" y="1004316"/>
                </a:lnTo>
                <a:lnTo>
                  <a:pt x="224790" y="1315974"/>
                </a:lnTo>
                <a:lnTo>
                  <a:pt x="228600" y="1514856"/>
                </a:lnTo>
                <a:lnTo>
                  <a:pt x="127254" y="1626107"/>
                </a:lnTo>
                <a:lnTo>
                  <a:pt x="131826" y="1729740"/>
                </a:lnTo>
                <a:lnTo>
                  <a:pt x="220980" y="1946148"/>
                </a:lnTo>
                <a:lnTo>
                  <a:pt x="258318" y="2153412"/>
                </a:lnTo>
                <a:lnTo>
                  <a:pt x="224790" y="2375916"/>
                </a:lnTo>
                <a:lnTo>
                  <a:pt x="144018" y="2495550"/>
                </a:lnTo>
                <a:lnTo>
                  <a:pt x="42671" y="2592324"/>
                </a:lnTo>
                <a:lnTo>
                  <a:pt x="34290" y="2504694"/>
                </a:lnTo>
              </a:path>
            </a:pathLst>
          </a:custGeom>
          <a:solidFill>
            <a:srgbClr val="703D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
          <p:cNvSpPr/>
          <p:nvPr/>
        </p:nvSpPr>
        <p:spPr>
          <a:xfrm>
            <a:off x="8491868" y="1773809"/>
            <a:ext cx="342138" cy="355092"/>
          </a:xfrm>
          <a:custGeom>
            <a:avLst/>
            <a:gdLst>
              <a:gd name="connsiteX0" fmla="*/ 0 w 342138"/>
              <a:gd name="connsiteY0" fmla="*/ 42672 h 355092"/>
              <a:gd name="connsiteX1" fmla="*/ 152400 w 342138"/>
              <a:gd name="connsiteY1" fmla="*/ 153923 h 355092"/>
              <a:gd name="connsiteX2" fmla="*/ 330707 w 342138"/>
              <a:gd name="connsiteY2" fmla="*/ 355092 h 355092"/>
              <a:gd name="connsiteX3" fmla="*/ 342138 w 342138"/>
              <a:gd name="connsiteY3" fmla="*/ 323850 h 355092"/>
              <a:gd name="connsiteX4" fmla="*/ 188976 w 342138"/>
              <a:gd name="connsiteY4" fmla="*/ 137922 h 355092"/>
              <a:gd name="connsiteX5" fmla="*/ 25145 w 342138"/>
              <a:gd name="connsiteY5" fmla="*/ 0 h 355092"/>
              <a:gd name="connsiteX6" fmla="*/ 0 w 342138"/>
              <a:gd name="connsiteY6" fmla="*/ 42672 h 35509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42138" h="355092">
                <a:moveTo>
                  <a:pt x="0" y="42672"/>
                </a:moveTo>
                <a:lnTo>
                  <a:pt x="152400" y="153923"/>
                </a:lnTo>
                <a:lnTo>
                  <a:pt x="330707" y="355092"/>
                </a:lnTo>
                <a:lnTo>
                  <a:pt x="342138" y="323850"/>
                </a:lnTo>
                <a:lnTo>
                  <a:pt x="188976" y="137922"/>
                </a:lnTo>
                <a:lnTo>
                  <a:pt x="25145" y="0"/>
                </a:lnTo>
                <a:lnTo>
                  <a:pt x="0" y="42672"/>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
          <p:cNvSpPr/>
          <p:nvPr/>
        </p:nvSpPr>
        <p:spPr>
          <a:xfrm>
            <a:off x="7853299" y="101981"/>
            <a:ext cx="279654" cy="145542"/>
          </a:xfrm>
          <a:custGeom>
            <a:avLst/>
            <a:gdLst>
              <a:gd name="connsiteX0" fmla="*/ 0 w 279654"/>
              <a:gd name="connsiteY0" fmla="*/ 145541 h 145542"/>
              <a:gd name="connsiteX1" fmla="*/ 155447 w 279654"/>
              <a:gd name="connsiteY1" fmla="*/ 113538 h 145542"/>
              <a:gd name="connsiteX2" fmla="*/ 279654 w 279654"/>
              <a:gd name="connsiteY2" fmla="*/ 105155 h 145542"/>
              <a:gd name="connsiteX3" fmla="*/ 209550 w 279654"/>
              <a:gd name="connsiteY3" fmla="*/ 0 h 145542"/>
              <a:gd name="connsiteX4" fmla="*/ 90678 w 279654"/>
              <a:gd name="connsiteY4" fmla="*/ 33527 h 145542"/>
              <a:gd name="connsiteX5" fmla="*/ 195833 w 279654"/>
              <a:gd name="connsiteY5" fmla="*/ 60197 h 145542"/>
              <a:gd name="connsiteX6" fmla="*/ 39623 w 279654"/>
              <a:gd name="connsiteY6" fmla="*/ 109727 h 145542"/>
              <a:gd name="connsiteX7" fmla="*/ 0 w 279654"/>
              <a:gd name="connsiteY7" fmla="*/ 145541 h 145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654" h="145542">
                <a:moveTo>
                  <a:pt x="0" y="145541"/>
                </a:moveTo>
                <a:lnTo>
                  <a:pt x="155447" y="113538"/>
                </a:lnTo>
                <a:lnTo>
                  <a:pt x="279654" y="105155"/>
                </a:lnTo>
                <a:lnTo>
                  <a:pt x="209550" y="0"/>
                </a:lnTo>
                <a:lnTo>
                  <a:pt x="90678" y="33527"/>
                </a:lnTo>
                <a:lnTo>
                  <a:pt x="195833" y="60197"/>
                </a:lnTo>
                <a:lnTo>
                  <a:pt x="39623" y="109727"/>
                </a:lnTo>
                <a:lnTo>
                  <a:pt x="0" y="145541"/>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
          <p:cNvSpPr/>
          <p:nvPr/>
        </p:nvSpPr>
        <p:spPr>
          <a:xfrm>
            <a:off x="8061325" y="513461"/>
            <a:ext cx="373380" cy="713232"/>
          </a:xfrm>
          <a:custGeom>
            <a:avLst/>
            <a:gdLst>
              <a:gd name="connsiteX0" fmla="*/ 6095 w 373380"/>
              <a:gd name="connsiteY0" fmla="*/ 119633 h 713232"/>
              <a:gd name="connsiteX1" fmla="*/ 44195 w 373380"/>
              <a:gd name="connsiteY1" fmla="*/ 277368 h 713232"/>
              <a:gd name="connsiteX2" fmla="*/ 150876 w 373380"/>
              <a:gd name="connsiteY2" fmla="*/ 520445 h 713232"/>
              <a:gd name="connsiteX3" fmla="*/ 264414 w 373380"/>
              <a:gd name="connsiteY3" fmla="*/ 688086 h 713232"/>
              <a:gd name="connsiteX4" fmla="*/ 336804 w 373380"/>
              <a:gd name="connsiteY4" fmla="*/ 713231 h 713232"/>
              <a:gd name="connsiteX5" fmla="*/ 373380 w 373380"/>
              <a:gd name="connsiteY5" fmla="*/ 638556 h 713232"/>
              <a:gd name="connsiteX6" fmla="*/ 320040 w 373380"/>
              <a:gd name="connsiteY6" fmla="*/ 439673 h 713232"/>
              <a:gd name="connsiteX7" fmla="*/ 220980 w 373380"/>
              <a:gd name="connsiteY7" fmla="*/ 214122 h 713232"/>
              <a:gd name="connsiteX8" fmla="*/ 140207 w 373380"/>
              <a:gd name="connsiteY8" fmla="*/ 73914 h 713232"/>
              <a:gd name="connsiteX9" fmla="*/ 64007 w 373380"/>
              <a:gd name="connsiteY9" fmla="*/ 761 h 713232"/>
              <a:gd name="connsiteX10" fmla="*/ 4571 w 373380"/>
              <a:gd name="connsiteY10" fmla="*/ 0 h 713232"/>
              <a:gd name="connsiteX11" fmla="*/ 0 w 373380"/>
              <a:gd name="connsiteY11" fmla="*/ 67055 h 713232"/>
              <a:gd name="connsiteX12" fmla="*/ 51054 w 373380"/>
              <a:gd name="connsiteY12" fmla="*/ 38861 h 713232"/>
              <a:gd name="connsiteX13" fmla="*/ 139445 w 373380"/>
              <a:gd name="connsiteY13" fmla="*/ 152400 h 713232"/>
              <a:gd name="connsiteX14" fmla="*/ 230885 w 373380"/>
              <a:gd name="connsiteY14" fmla="*/ 315467 h 713232"/>
              <a:gd name="connsiteX15" fmla="*/ 307085 w 373380"/>
              <a:gd name="connsiteY15" fmla="*/ 544067 h 713232"/>
              <a:gd name="connsiteX16" fmla="*/ 298704 w 373380"/>
              <a:gd name="connsiteY16" fmla="*/ 655320 h 713232"/>
              <a:gd name="connsiteX17" fmla="*/ 226314 w 373380"/>
              <a:gd name="connsiteY17" fmla="*/ 591312 h 713232"/>
              <a:gd name="connsiteX18" fmla="*/ 101345 w 373380"/>
              <a:gd name="connsiteY18" fmla="*/ 344423 h 713232"/>
              <a:gd name="connsiteX19" fmla="*/ 22859 w 373380"/>
              <a:gd name="connsiteY19" fmla="*/ 86868 h 713232"/>
              <a:gd name="connsiteX20" fmla="*/ 6095 w 373380"/>
              <a:gd name="connsiteY20" fmla="*/ 119633 h 71323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373380" h="713232">
                <a:moveTo>
                  <a:pt x="6095" y="119633"/>
                </a:moveTo>
                <a:lnTo>
                  <a:pt x="44195" y="277368"/>
                </a:lnTo>
                <a:lnTo>
                  <a:pt x="150876" y="520445"/>
                </a:lnTo>
                <a:lnTo>
                  <a:pt x="264414" y="688086"/>
                </a:lnTo>
                <a:lnTo>
                  <a:pt x="336804" y="713231"/>
                </a:lnTo>
                <a:lnTo>
                  <a:pt x="373380" y="638556"/>
                </a:lnTo>
                <a:lnTo>
                  <a:pt x="320040" y="439673"/>
                </a:lnTo>
                <a:lnTo>
                  <a:pt x="220980" y="214122"/>
                </a:lnTo>
                <a:lnTo>
                  <a:pt x="140207" y="73914"/>
                </a:lnTo>
                <a:lnTo>
                  <a:pt x="64007" y="761"/>
                </a:lnTo>
                <a:lnTo>
                  <a:pt x="4571" y="0"/>
                </a:lnTo>
                <a:lnTo>
                  <a:pt x="0" y="67055"/>
                </a:lnTo>
                <a:lnTo>
                  <a:pt x="51054" y="38861"/>
                </a:lnTo>
                <a:lnTo>
                  <a:pt x="139445" y="152400"/>
                </a:lnTo>
                <a:lnTo>
                  <a:pt x="230885" y="315467"/>
                </a:lnTo>
                <a:lnTo>
                  <a:pt x="307085" y="544067"/>
                </a:lnTo>
                <a:lnTo>
                  <a:pt x="298704" y="655320"/>
                </a:lnTo>
                <a:lnTo>
                  <a:pt x="226314" y="591312"/>
                </a:lnTo>
                <a:lnTo>
                  <a:pt x="101345" y="344423"/>
                </a:lnTo>
                <a:lnTo>
                  <a:pt x="22859" y="86868"/>
                </a:lnTo>
                <a:lnTo>
                  <a:pt x="6095" y="119633"/>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
          <p:cNvSpPr/>
          <p:nvPr/>
        </p:nvSpPr>
        <p:spPr>
          <a:xfrm>
            <a:off x="7780147" y="262001"/>
            <a:ext cx="681990" cy="1480566"/>
          </a:xfrm>
          <a:custGeom>
            <a:avLst/>
            <a:gdLst>
              <a:gd name="connsiteX0" fmla="*/ 0 w 681990"/>
              <a:gd name="connsiteY0" fmla="*/ 0 h 1480566"/>
              <a:gd name="connsiteX1" fmla="*/ 667512 w 681990"/>
              <a:gd name="connsiteY1" fmla="*/ 1480566 h 1480566"/>
              <a:gd name="connsiteX2" fmla="*/ 681990 w 681990"/>
              <a:gd name="connsiteY2" fmla="*/ 1394460 h 1480566"/>
              <a:gd name="connsiteX3" fmla="*/ 42671 w 681990"/>
              <a:gd name="connsiteY3" fmla="*/ 1524 h 1480566"/>
              <a:gd name="connsiteX4" fmla="*/ 0 w 681990"/>
              <a:gd name="connsiteY4" fmla="*/ 0 h 14805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1990" h="1480566">
                <a:moveTo>
                  <a:pt x="0" y="0"/>
                </a:moveTo>
                <a:lnTo>
                  <a:pt x="667512" y="1480566"/>
                </a:lnTo>
                <a:lnTo>
                  <a:pt x="681990" y="1394460"/>
                </a:lnTo>
                <a:lnTo>
                  <a:pt x="42671" y="1524"/>
                </a:lnTo>
                <a:lnTo>
                  <a:pt x="0"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7729093" y="38734"/>
            <a:ext cx="1169669" cy="2086356"/>
          </a:xfrm>
          <a:custGeom>
            <a:avLst/>
            <a:gdLst>
              <a:gd name="connsiteX0" fmla="*/ 749045 w 1169669"/>
              <a:gd name="connsiteY0" fmla="*/ 1773174 h 2086356"/>
              <a:gd name="connsiteX1" fmla="*/ 816864 w 1169669"/>
              <a:gd name="connsiteY1" fmla="*/ 1674875 h 2086356"/>
              <a:gd name="connsiteX2" fmla="*/ 998219 w 1169669"/>
              <a:gd name="connsiteY2" fmla="*/ 1597914 h 2086356"/>
              <a:gd name="connsiteX3" fmla="*/ 877823 w 1169669"/>
              <a:gd name="connsiteY3" fmla="*/ 1577340 h 2086356"/>
              <a:gd name="connsiteX4" fmla="*/ 750569 w 1169669"/>
              <a:gd name="connsiteY4" fmla="*/ 1638300 h 2086356"/>
              <a:gd name="connsiteX5" fmla="*/ 823721 w 1169669"/>
              <a:gd name="connsiteY5" fmla="*/ 1558290 h 2086356"/>
              <a:gd name="connsiteX6" fmla="*/ 973835 w 1169669"/>
              <a:gd name="connsiteY6" fmla="*/ 1500378 h 2086356"/>
              <a:gd name="connsiteX7" fmla="*/ 323088 w 1169669"/>
              <a:gd name="connsiteY7" fmla="*/ 64008 h 2086356"/>
              <a:gd name="connsiteX8" fmla="*/ 132588 w 1169669"/>
              <a:gd name="connsiteY8" fmla="*/ 60198 h 2086356"/>
              <a:gd name="connsiteX9" fmla="*/ 0 w 1169669"/>
              <a:gd name="connsiteY9" fmla="*/ 96012 h 2086356"/>
              <a:gd name="connsiteX10" fmla="*/ 128015 w 1169669"/>
              <a:gd name="connsiteY10" fmla="*/ 0 h 2086356"/>
              <a:gd name="connsiteX11" fmla="*/ 361950 w 1169669"/>
              <a:gd name="connsiteY11" fmla="*/ 19050 h 2086356"/>
              <a:gd name="connsiteX12" fmla="*/ 1120139 w 1169669"/>
              <a:gd name="connsiteY12" fmla="*/ 1684781 h 2086356"/>
              <a:gd name="connsiteX13" fmla="*/ 1098041 w 1169669"/>
              <a:gd name="connsiteY13" fmla="*/ 1844040 h 2086356"/>
              <a:gd name="connsiteX14" fmla="*/ 1169669 w 1169669"/>
              <a:gd name="connsiteY14" fmla="*/ 2086356 h 2086356"/>
              <a:gd name="connsiteX15" fmla="*/ 1097279 w 1169669"/>
              <a:gd name="connsiteY15" fmla="*/ 2084831 h 2086356"/>
              <a:gd name="connsiteX16" fmla="*/ 1112519 w 1169669"/>
              <a:gd name="connsiteY16" fmla="*/ 2030729 h 2086356"/>
              <a:gd name="connsiteX17" fmla="*/ 1060703 w 1169669"/>
              <a:gd name="connsiteY17" fmla="*/ 1868424 h 2086356"/>
              <a:gd name="connsiteX18" fmla="*/ 959357 w 1169669"/>
              <a:gd name="connsiteY18" fmla="*/ 1897379 h 2086356"/>
              <a:gd name="connsiteX19" fmla="*/ 915162 w 1169669"/>
              <a:gd name="connsiteY19" fmla="*/ 1864613 h 2086356"/>
              <a:gd name="connsiteX20" fmla="*/ 1030223 w 1169669"/>
              <a:gd name="connsiteY20" fmla="*/ 1827275 h 2086356"/>
              <a:gd name="connsiteX21" fmla="*/ 979169 w 1169669"/>
              <a:gd name="connsiteY21" fmla="*/ 1789175 h 2086356"/>
              <a:gd name="connsiteX22" fmla="*/ 1040891 w 1169669"/>
              <a:gd name="connsiteY22" fmla="*/ 1739646 h 2086356"/>
              <a:gd name="connsiteX23" fmla="*/ 934973 w 1169669"/>
              <a:gd name="connsiteY23" fmla="*/ 1747266 h 2086356"/>
              <a:gd name="connsiteX24" fmla="*/ 976121 w 1169669"/>
              <a:gd name="connsiteY24" fmla="*/ 1677162 h 2086356"/>
              <a:gd name="connsiteX25" fmla="*/ 749045 w 1169669"/>
              <a:gd name="connsiteY25" fmla="*/ 1773174 h 208635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Lst>
            <a:rect l="l" t="t" r="r" b="b"/>
            <a:pathLst>
              <a:path w="1169669" h="2086356">
                <a:moveTo>
                  <a:pt x="749045" y="1773174"/>
                </a:moveTo>
                <a:lnTo>
                  <a:pt x="816864" y="1674875"/>
                </a:lnTo>
                <a:lnTo>
                  <a:pt x="998219" y="1597914"/>
                </a:lnTo>
                <a:lnTo>
                  <a:pt x="877823" y="1577340"/>
                </a:lnTo>
                <a:lnTo>
                  <a:pt x="750569" y="1638300"/>
                </a:lnTo>
                <a:lnTo>
                  <a:pt x="823721" y="1558290"/>
                </a:lnTo>
                <a:lnTo>
                  <a:pt x="973835" y="1500378"/>
                </a:lnTo>
                <a:lnTo>
                  <a:pt x="323088" y="64008"/>
                </a:lnTo>
                <a:lnTo>
                  <a:pt x="132588" y="60198"/>
                </a:lnTo>
                <a:lnTo>
                  <a:pt x="0" y="96012"/>
                </a:lnTo>
                <a:lnTo>
                  <a:pt x="128015" y="0"/>
                </a:lnTo>
                <a:lnTo>
                  <a:pt x="361950" y="19050"/>
                </a:lnTo>
                <a:lnTo>
                  <a:pt x="1120139" y="1684781"/>
                </a:lnTo>
                <a:lnTo>
                  <a:pt x="1098041" y="1844040"/>
                </a:lnTo>
                <a:lnTo>
                  <a:pt x="1169669" y="2086356"/>
                </a:lnTo>
                <a:lnTo>
                  <a:pt x="1097279" y="2084831"/>
                </a:lnTo>
                <a:lnTo>
                  <a:pt x="1112519" y="2030729"/>
                </a:lnTo>
                <a:lnTo>
                  <a:pt x="1060703" y="1868424"/>
                </a:lnTo>
                <a:lnTo>
                  <a:pt x="959357" y="1897379"/>
                </a:lnTo>
                <a:lnTo>
                  <a:pt x="915162" y="1864613"/>
                </a:lnTo>
                <a:lnTo>
                  <a:pt x="1030223" y="1827275"/>
                </a:lnTo>
                <a:lnTo>
                  <a:pt x="979169" y="1789175"/>
                </a:lnTo>
                <a:lnTo>
                  <a:pt x="1040891" y="1739646"/>
                </a:lnTo>
                <a:lnTo>
                  <a:pt x="934973" y="1747266"/>
                </a:lnTo>
                <a:lnTo>
                  <a:pt x="976121" y="1677162"/>
                </a:lnTo>
                <a:lnTo>
                  <a:pt x="749045" y="177317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8399653" y="1444625"/>
            <a:ext cx="301752" cy="142494"/>
          </a:xfrm>
          <a:custGeom>
            <a:avLst/>
            <a:gdLst>
              <a:gd name="connsiteX0" fmla="*/ 29717 w 301752"/>
              <a:gd name="connsiteY0" fmla="*/ 142494 h 142494"/>
              <a:gd name="connsiteX1" fmla="*/ 102869 w 301752"/>
              <a:gd name="connsiteY1" fmla="*/ 70866 h 142494"/>
              <a:gd name="connsiteX2" fmla="*/ 301752 w 301752"/>
              <a:gd name="connsiteY2" fmla="*/ 28955 h 142494"/>
              <a:gd name="connsiteX3" fmla="*/ 286511 w 301752"/>
              <a:gd name="connsiteY3" fmla="*/ 0 h 142494"/>
              <a:gd name="connsiteX4" fmla="*/ 152400 w 301752"/>
              <a:gd name="connsiteY4" fmla="*/ 12191 h 142494"/>
              <a:gd name="connsiteX5" fmla="*/ 0 w 301752"/>
              <a:gd name="connsiteY5" fmla="*/ 107441 h 142494"/>
              <a:gd name="connsiteX6" fmla="*/ 29717 w 301752"/>
              <a:gd name="connsiteY6" fmla="*/ 142494 h 14249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01752" h="142494">
                <a:moveTo>
                  <a:pt x="29717" y="142494"/>
                </a:moveTo>
                <a:lnTo>
                  <a:pt x="102869" y="70866"/>
                </a:lnTo>
                <a:lnTo>
                  <a:pt x="301752" y="28955"/>
                </a:lnTo>
                <a:lnTo>
                  <a:pt x="286511" y="0"/>
                </a:lnTo>
                <a:lnTo>
                  <a:pt x="152400" y="12191"/>
                </a:lnTo>
                <a:lnTo>
                  <a:pt x="0" y="107441"/>
                </a:lnTo>
                <a:lnTo>
                  <a:pt x="29717" y="142494"/>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
          <p:cNvSpPr/>
          <p:nvPr/>
        </p:nvSpPr>
        <p:spPr>
          <a:xfrm>
            <a:off x="8322703" y="1302131"/>
            <a:ext cx="319278" cy="154686"/>
          </a:xfrm>
          <a:custGeom>
            <a:avLst/>
            <a:gdLst>
              <a:gd name="connsiteX0" fmla="*/ 18288 w 319278"/>
              <a:gd name="connsiteY0" fmla="*/ 154686 h 154686"/>
              <a:gd name="connsiteX1" fmla="*/ 131826 w 319278"/>
              <a:gd name="connsiteY1" fmla="*/ 70104 h 154686"/>
              <a:gd name="connsiteX2" fmla="*/ 319278 w 319278"/>
              <a:gd name="connsiteY2" fmla="*/ 61722 h 154686"/>
              <a:gd name="connsiteX3" fmla="*/ 290321 w 319278"/>
              <a:gd name="connsiteY3" fmla="*/ 0 h 154686"/>
              <a:gd name="connsiteX4" fmla="*/ 136397 w 319278"/>
              <a:gd name="connsiteY4" fmla="*/ 32766 h 154686"/>
              <a:gd name="connsiteX5" fmla="*/ 0 w 319278"/>
              <a:gd name="connsiteY5" fmla="*/ 105918 h 154686"/>
              <a:gd name="connsiteX6" fmla="*/ 18288 w 319278"/>
              <a:gd name="connsiteY6" fmla="*/ 154686 h 15468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19278" h="154686">
                <a:moveTo>
                  <a:pt x="18288" y="154686"/>
                </a:moveTo>
                <a:lnTo>
                  <a:pt x="131826" y="70104"/>
                </a:lnTo>
                <a:lnTo>
                  <a:pt x="319278" y="61722"/>
                </a:lnTo>
                <a:lnTo>
                  <a:pt x="290321" y="0"/>
                </a:lnTo>
                <a:lnTo>
                  <a:pt x="136397" y="32766"/>
                </a:lnTo>
                <a:lnTo>
                  <a:pt x="0" y="105918"/>
                </a:lnTo>
                <a:lnTo>
                  <a:pt x="18288" y="154686"/>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
          <p:cNvSpPr/>
          <p:nvPr/>
        </p:nvSpPr>
        <p:spPr>
          <a:xfrm>
            <a:off x="7891399" y="371729"/>
            <a:ext cx="329946" cy="147828"/>
          </a:xfrm>
          <a:custGeom>
            <a:avLst/>
            <a:gdLst>
              <a:gd name="connsiteX0" fmla="*/ 22097 w 329946"/>
              <a:gd name="connsiteY0" fmla="*/ 147828 h 147828"/>
              <a:gd name="connsiteX1" fmla="*/ 125730 w 329946"/>
              <a:gd name="connsiteY1" fmla="*/ 67818 h 147828"/>
              <a:gd name="connsiteX2" fmla="*/ 329945 w 329946"/>
              <a:gd name="connsiteY2" fmla="*/ 54863 h 147828"/>
              <a:gd name="connsiteX3" fmla="*/ 302514 w 329946"/>
              <a:gd name="connsiteY3" fmla="*/ 0 h 147828"/>
              <a:gd name="connsiteX4" fmla="*/ 121157 w 329946"/>
              <a:gd name="connsiteY4" fmla="*/ 25145 h 147828"/>
              <a:gd name="connsiteX5" fmla="*/ 0 w 329946"/>
              <a:gd name="connsiteY5" fmla="*/ 103632 h 147828"/>
              <a:gd name="connsiteX6" fmla="*/ 22097 w 329946"/>
              <a:gd name="connsiteY6" fmla="*/ 147828 h 14782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9946" h="147828">
                <a:moveTo>
                  <a:pt x="22097" y="147828"/>
                </a:moveTo>
                <a:lnTo>
                  <a:pt x="125730" y="67818"/>
                </a:lnTo>
                <a:lnTo>
                  <a:pt x="329945" y="54863"/>
                </a:lnTo>
                <a:lnTo>
                  <a:pt x="302514" y="0"/>
                </a:lnTo>
                <a:lnTo>
                  <a:pt x="121157" y="25145"/>
                </a:lnTo>
                <a:lnTo>
                  <a:pt x="0" y="103632"/>
                </a:lnTo>
                <a:lnTo>
                  <a:pt x="22097" y="147828"/>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
          <p:cNvSpPr/>
          <p:nvPr/>
        </p:nvSpPr>
        <p:spPr>
          <a:xfrm>
            <a:off x="7841106" y="252094"/>
            <a:ext cx="325373" cy="150875"/>
          </a:xfrm>
          <a:custGeom>
            <a:avLst/>
            <a:gdLst>
              <a:gd name="connsiteX0" fmla="*/ 29718 w 325373"/>
              <a:gd name="connsiteY0" fmla="*/ 150875 h 150875"/>
              <a:gd name="connsiteX1" fmla="*/ 115061 w 325373"/>
              <a:gd name="connsiteY1" fmla="*/ 78486 h 150875"/>
              <a:gd name="connsiteX2" fmla="*/ 325374 w 325373"/>
              <a:gd name="connsiteY2" fmla="*/ 40386 h 150875"/>
              <a:gd name="connsiteX3" fmla="*/ 300228 w 325373"/>
              <a:gd name="connsiteY3" fmla="*/ 0 h 150875"/>
              <a:gd name="connsiteX4" fmla="*/ 87630 w 325373"/>
              <a:gd name="connsiteY4" fmla="*/ 41147 h 150875"/>
              <a:gd name="connsiteX5" fmla="*/ 0 w 325373"/>
              <a:gd name="connsiteY5" fmla="*/ 107441 h 150875"/>
              <a:gd name="connsiteX6" fmla="*/ 29718 w 325373"/>
              <a:gd name="connsiteY6" fmla="*/ 150875 h 1508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325373" h="150875">
                <a:moveTo>
                  <a:pt x="29718" y="150875"/>
                </a:moveTo>
                <a:lnTo>
                  <a:pt x="115061" y="78486"/>
                </a:lnTo>
                <a:lnTo>
                  <a:pt x="325374" y="40386"/>
                </a:lnTo>
                <a:lnTo>
                  <a:pt x="300228" y="0"/>
                </a:lnTo>
                <a:lnTo>
                  <a:pt x="87630" y="41147"/>
                </a:lnTo>
                <a:lnTo>
                  <a:pt x="0" y="107441"/>
                </a:lnTo>
                <a:lnTo>
                  <a:pt x="29718" y="150875"/>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
          <p:cNvSpPr/>
          <p:nvPr/>
        </p:nvSpPr>
        <p:spPr>
          <a:xfrm>
            <a:off x="7713865" y="124079"/>
            <a:ext cx="102108" cy="167640"/>
          </a:xfrm>
          <a:custGeom>
            <a:avLst/>
            <a:gdLst>
              <a:gd name="connsiteX0" fmla="*/ 35052 w 102108"/>
              <a:gd name="connsiteY0" fmla="*/ 0 h 167640"/>
              <a:gd name="connsiteX1" fmla="*/ 102108 w 102108"/>
              <a:gd name="connsiteY1" fmla="*/ 152399 h 167640"/>
              <a:gd name="connsiteX2" fmla="*/ 67056 w 102108"/>
              <a:gd name="connsiteY2" fmla="*/ 167640 h 167640"/>
              <a:gd name="connsiteX3" fmla="*/ 0 w 102108"/>
              <a:gd name="connsiteY3" fmla="*/ 15239 h 167640"/>
              <a:gd name="connsiteX4" fmla="*/ 35052 w 102108"/>
              <a:gd name="connsiteY4" fmla="*/ 0 h 1676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2108" h="167640">
                <a:moveTo>
                  <a:pt x="35052" y="0"/>
                </a:moveTo>
                <a:lnTo>
                  <a:pt x="102108" y="152399"/>
                </a:lnTo>
                <a:lnTo>
                  <a:pt x="67056" y="167640"/>
                </a:lnTo>
                <a:lnTo>
                  <a:pt x="0" y="15239"/>
                </a:lnTo>
                <a:lnTo>
                  <a:pt x="35052"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514600" y="292100"/>
            <a:ext cx="4152900" cy="584200"/>
          </a:xfrm>
          <a:prstGeom prst="rect">
            <a:avLst/>
          </a:prstGeom>
          <a:noFill/>
        </p:spPr>
      </p:pic>
      <p:pic>
        <p:nvPicPr>
          <p:cNvPr id="41" name="Picture 3"/>
          <p:cNvPicPr>
            <a:picLocks noChangeAspect="1" noChangeArrowheads="1"/>
          </p:cNvPicPr>
          <p:nvPr/>
        </p:nvPicPr>
        <p:blipFill>
          <a:blip r:embed="rId3"/>
          <a:srcRect/>
          <a:stretch>
            <a:fillRect/>
          </a:stretch>
        </p:blipFill>
        <p:spPr bwMode="auto">
          <a:xfrm>
            <a:off x="2349500" y="3644900"/>
            <a:ext cx="4711700" cy="2603500"/>
          </a:xfrm>
          <a:prstGeom prst="rect">
            <a:avLst/>
          </a:prstGeom>
          <a:noFill/>
        </p:spPr>
      </p:pic>
      <p:sp>
        <p:nvSpPr>
          <p:cNvPr id="2" name="TextBox 1"/>
          <p:cNvSpPr txBox="1"/>
          <p:nvPr/>
        </p:nvSpPr>
        <p:spPr>
          <a:xfrm>
            <a:off x="2311400" y="6311900"/>
            <a:ext cx="3052118" cy="215059"/>
          </a:xfrm>
          <a:prstGeom prst="rect">
            <a:avLst/>
          </a:prstGeom>
          <a:noFill/>
        </p:spPr>
        <p:txBody>
          <a:bodyPr wrap="none" lIns="0" tIns="0" rIns="0" rtlCol="0">
            <a:spAutoFit/>
          </a:bodyPr>
          <a:lstStyle/>
          <a:p>
            <a:pPr>
              <a:lnSpc>
                <a:spcPts val="1300"/>
              </a:lnSpc>
              <a:tabLst/>
            </a:pPr>
            <a:r>
              <a:rPr lang="zh-CN" altLang="en-US" sz="1398" dirty="0">
                <a:solidFill>
                  <a:srgbClr val="000000"/>
                </a:solidFill>
                <a:latin typeface="æ°å®ä½" pitchFamily="18" charset="0"/>
                <a:cs typeface="æ°å®ä½" pitchFamily="18" charset="0"/>
              </a:rPr>
              <a:t>计算机学院</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研究生课程</a:t>
            </a:r>
            <a:r>
              <a:rPr lang="en-US" altLang="zh-CN" sz="1398" dirty="0">
                <a:latin typeface="Times New Roman" pitchFamily="18" charset="0"/>
                <a:cs typeface="Times New Roman" pitchFamily="18" charset="0"/>
              </a:rPr>
              <a:t>  </a:t>
            </a:r>
            <a:r>
              <a:rPr lang="en-US" altLang="zh-CN" sz="1398" dirty="0">
                <a:solidFill>
                  <a:srgbClr val="000000"/>
                </a:solidFill>
                <a:latin typeface="æ°å®ä½" pitchFamily="18" charset="0"/>
                <a:cs typeface="æ°å®ä½" pitchFamily="18" charset="0"/>
              </a:rPr>
              <a:t>高级软件工程</a:t>
            </a:r>
          </a:p>
        </p:txBody>
      </p:sp>
      <p:sp>
        <p:nvSpPr>
          <p:cNvPr id="43" name="TextBox 1"/>
          <p:cNvSpPr txBox="1"/>
          <p:nvPr/>
        </p:nvSpPr>
        <p:spPr>
          <a:xfrm>
            <a:off x="469900" y="317500"/>
            <a:ext cx="7708900" cy="3467100"/>
          </a:xfrm>
          <a:prstGeom prst="rect">
            <a:avLst/>
          </a:prstGeom>
          <a:noFill/>
        </p:spPr>
        <p:txBody>
          <a:bodyPr wrap="none" lIns="0" tIns="0" rIns="0" rtlCol="0">
            <a:spAutoFit/>
          </a:bodyPr>
          <a:lstStyle/>
          <a:p>
            <a:pPr>
              <a:lnSpc>
                <a:spcPts val="5200"/>
              </a:lnSpc>
              <a:tabLst>
                <a:tab pos="2057400" algn="l"/>
              </a:tabLst>
            </a:pPr>
            <a:r>
              <a:rPr lang="en-US" altLang="zh-CN" dirty="0"/>
              <a:t>	</a:t>
            </a:r>
            <a:r>
              <a:rPr lang="en-US" altLang="zh-CN" sz="4002" b="1" dirty="0">
                <a:solidFill>
                  <a:srgbClr val="3D00EA"/>
                </a:solidFill>
                <a:latin typeface="å¾®è½¯éé»" pitchFamily="18" charset="0"/>
                <a:cs typeface="å¾®è½¯éé»" pitchFamily="18" charset="0"/>
              </a:rPr>
              <a:t>软件工程的的定义</a:t>
            </a:r>
          </a:p>
          <a:p>
            <a:pPr>
              <a:lnSpc>
                <a:spcPts val="1000"/>
              </a:lnSpc>
            </a:pPr>
            <a:endParaRPr lang="en-US" altLang="zh-CN" dirty="0"/>
          </a:p>
          <a:p>
            <a:pPr>
              <a:lnSpc>
                <a:spcPts val="1000"/>
              </a:lnSpc>
            </a:pPr>
            <a:endParaRPr lang="en-US" altLang="zh-CN" dirty="0"/>
          </a:p>
          <a:p>
            <a:pPr>
              <a:lnSpc>
                <a:spcPts val="3900"/>
              </a:lnSpc>
              <a:tabLst>
                <a:tab pos="2057400" algn="l"/>
              </a:tabLst>
            </a:pPr>
            <a:r>
              <a:rPr lang="en-US" altLang="zh-CN" sz="2802" dirty="0">
                <a:solidFill>
                  <a:srgbClr val="010000"/>
                </a:solidFill>
                <a:latin typeface="Comic Sans MS" pitchFamily="18" charset="0"/>
                <a:cs typeface="Comic Sans MS" pitchFamily="18" charset="0"/>
              </a:rPr>
              <a:t>•</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Fritz</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Bauer,</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NATO,</a:t>
            </a:r>
            <a:r>
              <a:rPr lang="en-US" altLang="zh-CN" sz="2802" dirty="0">
                <a:latin typeface="Times New Roman" pitchFamily="18" charset="0"/>
                <a:cs typeface="Times New Roman" pitchFamily="18" charset="0"/>
              </a:rPr>
              <a:t>  </a:t>
            </a:r>
            <a:r>
              <a:rPr lang="en-US" altLang="zh-CN" sz="2802" b="1" dirty="0">
                <a:solidFill>
                  <a:srgbClr val="000000"/>
                </a:solidFill>
                <a:latin typeface="Comic Sans MS" pitchFamily="18" charset="0"/>
                <a:cs typeface="Comic Sans MS" pitchFamily="18" charset="0"/>
              </a:rPr>
              <a:t>1968</a:t>
            </a:r>
          </a:p>
          <a:p>
            <a:pPr>
              <a:lnSpc>
                <a:spcPts val="4600"/>
              </a:lnSpc>
              <a:tabLst>
                <a:tab pos="2057400" algn="l"/>
              </a:tabLst>
            </a:pPr>
            <a:r>
              <a:rPr lang="en-US" altLang="zh-CN" sz="3198" dirty="0">
                <a:solidFill>
                  <a:srgbClr val="2C0AA8"/>
                </a:solidFill>
                <a:latin typeface="Comic Sans MS" pitchFamily="18" charset="0"/>
                <a:cs typeface="Comic Sans MS" pitchFamily="18" charset="0"/>
              </a:rPr>
              <a:t>The</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establishment</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and</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use</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of</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sound</a:t>
            </a:r>
          </a:p>
          <a:p>
            <a:pPr>
              <a:lnSpc>
                <a:spcPts val="3800"/>
              </a:lnSpc>
              <a:tabLst>
                <a:tab pos="2057400" algn="l"/>
              </a:tabLst>
            </a:pPr>
            <a:r>
              <a:rPr lang="en-US" altLang="zh-CN" sz="3198" dirty="0">
                <a:solidFill>
                  <a:srgbClr val="2C0AA8"/>
                </a:solidFill>
                <a:latin typeface="Comic Sans MS" pitchFamily="18" charset="0"/>
                <a:cs typeface="Comic Sans MS" pitchFamily="18" charset="0"/>
              </a:rPr>
              <a:t>engineering</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principles</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in</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order</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to</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obtain</a:t>
            </a:r>
          </a:p>
          <a:p>
            <a:pPr>
              <a:lnSpc>
                <a:spcPts val="3800"/>
              </a:lnSpc>
              <a:tabLst>
                <a:tab pos="2057400" algn="l"/>
              </a:tabLst>
            </a:pPr>
            <a:r>
              <a:rPr lang="en-US" altLang="zh-CN" sz="3198" dirty="0">
                <a:solidFill>
                  <a:srgbClr val="2C0AA8"/>
                </a:solidFill>
                <a:latin typeface="Comic Sans MS" pitchFamily="18" charset="0"/>
                <a:cs typeface="Comic Sans MS" pitchFamily="18" charset="0"/>
              </a:rPr>
              <a:t>economically</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software</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that</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is</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reliable</a:t>
            </a:r>
          </a:p>
          <a:p>
            <a:pPr>
              <a:lnSpc>
                <a:spcPts val="3800"/>
              </a:lnSpc>
              <a:tabLst>
                <a:tab pos="2057400" algn="l"/>
              </a:tabLst>
            </a:pPr>
            <a:r>
              <a:rPr lang="en-US" altLang="zh-CN" sz="3198" dirty="0">
                <a:solidFill>
                  <a:srgbClr val="2C0AA8"/>
                </a:solidFill>
                <a:latin typeface="Comic Sans MS" pitchFamily="18" charset="0"/>
                <a:cs typeface="Comic Sans MS" pitchFamily="18" charset="0"/>
              </a:rPr>
              <a:t>and</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works</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efficiently</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on</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real</a:t>
            </a:r>
            <a:r>
              <a:rPr lang="en-US" altLang="zh-CN" sz="3198" dirty="0">
                <a:latin typeface="Times New Roman" pitchFamily="18" charset="0"/>
                <a:cs typeface="Times New Roman" pitchFamily="18" charset="0"/>
              </a:rPr>
              <a:t> </a:t>
            </a:r>
            <a:r>
              <a:rPr lang="en-US" altLang="zh-CN" sz="3198" dirty="0">
                <a:solidFill>
                  <a:srgbClr val="2C0AA8"/>
                </a:solidFill>
                <a:latin typeface="Comic Sans MS" pitchFamily="18" charset="0"/>
                <a:cs typeface="Comic Sans MS" pitchFamily="18" charset="0"/>
              </a:rPr>
              <a:t>machines.</a:t>
            </a:r>
          </a:p>
        </p:txBody>
      </p:sp>
      <p:sp>
        <p:nvSpPr>
          <p:cNvPr id="44" name="灯片编号占位符 43">
            <a:extLst>
              <a:ext uri="{FF2B5EF4-FFF2-40B4-BE49-F238E27FC236}">
                <a16:creationId xmlns:a16="http://schemas.microsoft.com/office/drawing/2014/main" id="{C9D5A956-1D9D-B34D-886E-19A4A30BB348}"/>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663</Words>
  <Application>Microsoft Macintosh PowerPoint</Application>
  <PresentationFormat>全屏显示(4:3)</PresentationFormat>
  <Paragraphs>1167</Paragraphs>
  <Slides>72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72</vt:i4>
      </vt:variant>
    </vt:vector>
  </HeadingPairs>
  <TitlesOfParts>
    <vt:vector size="86" baseType="lpstr">
      <vt:lpstr>å¾®è½¯éé»</vt:lpstr>
      <vt:lpstr>æ°å®ä½</vt:lpstr>
      <vt:lpstr>STXinwei</vt:lpstr>
      <vt:lpstr>宋体</vt:lpstr>
      <vt:lpstr>宋体</vt:lpstr>
      <vt:lpstr>Microsoft YaHei</vt:lpstr>
      <vt:lpstr>等线</vt:lpstr>
      <vt:lpstr>黑体</vt:lpstr>
      <vt:lpstr>Arial</vt:lpstr>
      <vt:lpstr>Calibri</vt:lpstr>
      <vt:lpstr>Comic Sans MS</vt:lpstr>
      <vt:lpstr>Symbol</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新的发展</vt:lpstr>
      <vt:lpstr>PowerPoint 演示文稿</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李宏伟</cp:lastModifiedBy>
  <cp:revision>24</cp:revision>
  <dcterms:created xsi:type="dcterms:W3CDTF">2006-08-16T00:00:00Z</dcterms:created>
  <dcterms:modified xsi:type="dcterms:W3CDTF">2018-09-17T14:20:55Z</dcterms:modified>
</cp:coreProperties>
</file>