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55"/>
  </p:normalViewPr>
  <p:slideViewPr>
    <p:cSldViewPr>
      <p:cViewPr varScale="1">
        <p:scale>
          <a:sx n="89" d="100"/>
          <a:sy n="89" d="100"/>
        </p:scale>
        <p:origin x="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475" y="11303"/>
            <a:ext cx="8896351" cy="6780276"/>
          </a:xfrm>
          <a:custGeom>
            <a:avLst/>
            <a:gdLst>
              <a:gd name="connsiteX0" fmla="*/ 6299454 w 8896351"/>
              <a:gd name="connsiteY0" fmla="*/ 0 h 6780276"/>
              <a:gd name="connsiteX1" fmla="*/ 0 w 8896351"/>
              <a:gd name="connsiteY1" fmla="*/ 1826514 h 6780276"/>
              <a:gd name="connsiteX2" fmla="*/ 4841748 w 8896351"/>
              <a:gd name="connsiteY2" fmla="*/ 6780276 h 6780276"/>
              <a:gd name="connsiteX3" fmla="*/ 8896350 w 8896351"/>
              <a:gd name="connsiteY3" fmla="*/ 2107692 h 6780276"/>
              <a:gd name="connsiteX4" fmla="*/ 6299454 w 8896351"/>
              <a:gd name="connsiteY4" fmla="*/ 0 h 6780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6351" h="6780276">
                <a:moveTo>
                  <a:pt x="6299454" y="0"/>
                </a:moveTo>
                <a:lnTo>
                  <a:pt x="0" y="1826514"/>
                </a:lnTo>
                <a:lnTo>
                  <a:pt x="4841748" y="6780276"/>
                </a:lnTo>
                <a:lnTo>
                  <a:pt x="8896350" y="2107692"/>
                </a:lnTo>
                <a:lnTo>
                  <a:pt x="6299454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1317" y="279527"/>
            <a:ext cx="3572256" cy="1614678"/>
          </a:xfrm>
          <a:custGeom>
            <a:avLst/>
            <a:gdLst>
              <a:gd name="connsiteX0" fmla="*/ 3572256 w 3572256"/>
              <a:gd name="connsiteY0" fmla="*/ 1540764 h 1614678"/>
              <a:gd name="connsiteX1" fmla="*/ 3194303 w 3572256"/>
              <a:gd name="connsiteY1" fmla="*/ 1240536 h 1614678"/>
              <a:gd name="connsiteX2" fmla="*/ 2501646 w 3572256"/>
              <a:gd name="connsiteY2" fmla="*/ 819150 h 1614678"/>
              <a:gd name="connsiteX3" fmla="*/ 319278 w 3572256"/>
              <a:gd name="connsiteY3" fmla="*/ 0 h 1614678"/>
              <a:gd name="connsiteX4" fmla="*/ 103632 w 3572256"/>
              <a:gd name="connsiteY4" fmla="*/ 78486 h 1614678"/>
              <a:gd name="connsiteX5" fmla="*/ 0 w 3572256"/>
              <a:gd name="connsiteY5" fmla="*/ 323850 h 1614678"/>
              <a:gd name="connsiteX6" fmla="*/ 126492 w 3572256"/>
              <a:gd name="connsiteY6" fmla="*/ 604266 h 1614678"/>
              <a:gd name="connsiteX7" fmla="*/ 2564130 w 3572256"/>
              <a:gd name="connsiteY7" fmla="*/ 1594865 h 1614678"/>
              <a:gd name="connsiteX8" fmla="*/ 3099815 w 3572256"/>
              <a:gd name="connsiteY8" fmla="*/ 1532382 h 1614678"/>
              <a:gd name="connsiteX9" fmla="*/ 3531870 w 3572256"/>
              <a:gd name="connsiteY9" fmla="*/ 1614678 h 1614678"/>
              <a:gd name="connsiteX10" fmla="*/ 3572256 w 3572256"/>
              <a:gd name="connsiteY10" fmla="*/ 1540764 h 16146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72256" h="1614678">
                <a:moveTo>
                  <a:pt x="3572256" y="1540764"/>
                </a:moveTo>
                <a:lnTo>
                  <a:pt x="3194303" y="1240536"/>
                </a:lnTo>
                <a:lnTo>
                  <a:pt x="2501646" y="819150"/>
                </a:lnTo>
                <a:lnTo>
                  <a:pt x="319278" y="0"/>
                </a:lnTo>
                <a:lnTo>
                  <a:pt x="103632" y="78486"/>
                </a:lnTo>
                <a:lnTo>
                  <a:pt x="0" y="323850"/>
                </a:lnTo>
                <a:lnTo>
                  <a:pt x="126492" y="604266"/>
                </a:lnTo>
                <a:lnTo>
                  <a:pt x="2564130" y="1594865"/>
                </a:lnTo>
                <a:lnTo>
                  <a:pt x="3099815" y="1532382"/>
                </a:lnTo>
                <a:lnTo>
                  <a:pt x="3531870" y="1614678"/>
                </a:lnTo>
                <a:lnTo>
                  <a:pt x="3572256" y="154076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3791" y="412876"/>
            <a:ext cx="3562350" cy="1598676"/>
          </a:xfrm>
          <a:custGeom>
            <a:avLst/>
            <a:gdLst>
              <a:gd name="connsiteX0" fmla="*/ 307848 w 3562350"/>
              <a:gd name="connsiteY0" fmla="*/ 0 h 1598676"/>
              <a:gd name="connsiteX1" fmla="*/ 2990088 w 3562350"/>
              <a:gd name="connsiteY1" fmla="*/ 1010412 h 1598676"/>
              <a:gd name="connsiteX2" fmla="*/ 3208020 w 3562350"/>
              <a:gd name="connsiteY2" fmla="*/ 1242822 h 1598676"/>
              <a:gd name="connsiteX3" fmla="*/ 3562350 w 3562350"/>
              <a:gd name="connsiteY3" fmla="*/ 1542288 h 1598676"/>
              <a:gd name="connsiteX4" fmla="*/ 3515106 w 3562350"/>
              <a:gd name="connsiteY4" fmla="*/ 1598676 h 1598676"/>
              <a:gd name="connsiteX5" fmla="*/ 3032760 w 3562350"/>
              <a:gd name="connsiteY5" fmla="*/ 1532382 h 1598676"/>
              <a:gd name="connsiteX6" fmla="*/ 2571750 w 3562350"/>
              <a:gd name="connsiteY6" fmla="*/ 1579626 h 1598676"/>
              <a:gd name="connsiteX7" fmla="*/ 94488 w 3562350"/>
              <a:gd name="connsiteY7" fmla="*/ 580644 h 1598676"/>
              <a:gd name="connsiteX8" fmla="*/ 0 w 3562350"/>
              <a:gd name="connsiteY8" fmla="*/ 292608 h 1598676"/>
              <a:gd name="connsiteX9" fmla="*/ 103632 w 3562350"/>
              <a:gd name="connsiteY9" fmla="*/ 62484 h 1598676"/>
              <a:gd name="connsiteX10" fmla="*/ 307848 w 3562350"/>
              <a:gd name="connsiteY10" fmla="*/ 0 h 1598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3562350" h="1598676">
                <a:moveTo>
                  <a:pt x="307848" y="0"/>
                </a:moveTo>
                <a:lnTo>
                  <a:pt x="2990088" y="1010412"/>
                </a:lnTo>
                <a:lnTo>
                  <a:pt x="3208020" y="1242822"/>
                </a:lnTo>
                <a:lnTo>
                  <a:pt x="3562350" y="1542288"/>
                </a:lnTo>
                <a:lnTo>
                  <a:pt x="3515106" y="1598676"/>
                </a:lnTo>
                <a:lnTo>
                  <a:pt x="3032760" y="1532382"/>
                </a:lnTo>
                <a:lnTo>
                  <a:pt x="2571750" y="1579626"/>
                </a:lnTo>
                <a:lnTo>
                  <a:pt x="94488" y="580644"/>
                </a:lnTo>
                <a:lnTo>
                  <a:pt x="0" y="292608"/>
                </a:lnTo>
                <a:lnTo>
                  <a:pt x="103632" y="62484"/>
                </a:lnTo>
                <a:lnTo>
                  <a:pt x="307848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52995" y="544702"/>
            <a:ext cx="2362200" cy="1459229"/>
          </a:xfrm>
          <a:custGeom>
            <a:avLst/>
            <a:gdLst>
              <a:gd name="connsiteX0" fmla="*/ 0 w 2362200"/>
              <a:gd name="connsiteY0" fmla="*/ 634746 h 1459229"/>
              <a:gd name="connsiteX1" fmla="*/ 2076450 w 2362200"/>
              <a:gd name="connsiteY1" fmla="*/ 1459229 h 1459229"/>
              <a:gd name="connsiteX2" fmla="*/ 2114550 w 2362200"/>
              <a:gd name="connsiteY2" fmla="*/ 1043178 h 1459229"/>
              <a:gd name="connsiteX3" fmla="*/ 2362200 w 2362200"/>
              <a:gd name="connsiteY3" fmla="*/ 824484 h 1459229"/>
              <a:gd name="connsiteX4" fmla="*/ 175260 w 2362200"/>
              <a:gd name="connsiteY4" fmla="*/ 0 h 1459229"/>
              <a:gd name="connsiteX5" fmla="*/ 0 w 2362200"/>
              <a:gd name="connsiteY5" fmla="*/ 248412 h 1459229"/>
              <a:gd name="connsiteX6" fmla="*/ 0 w 2362200"/>
              <a:gd name="connsiteY6" fmla="*/ 634746 h 1459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362200" h="1459229">
                <a:moveTo>
                  <a:pt x="0" y="634746"/>
                </a:moveTo>
                <a:lnTo>
                  <a:pt x="2076450" y="1459229"/>
                </a:lnTo>
                <a:lnTo>
                  <a:pt x="2114550" y="1043178"/>
                </a:lnTo>
                <a:lnTo>
                  <a:pt x="2362200" y="824484"/>
                </a:lnTo>
                <a:lnTo>
                  <a:pt x="175260" y="0"/>
                </a:lnTo>
                <a:lnTo>
                  <a:pt x="0" y="248412"/>
                </a:lnTo>
                <a:lnTo>
                  <a:pt x="0" y="63474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83775" y="1481201"/>
            <a:ext cx="336042" cy="339851"/>
          </a:xfrm>
          <a:custGeom>
            <a:avLst/>
            <a:gdLst>
              <a:gd name="connsiteX0" fmla="*/ 246125 w 336042"/>
              <a:gd name="connsiteY0" fmla="*/ 0 h 339851"/>
              <a:gd name="connsiteX1" fmla="*/ 89154 w 336042"/>
              <a:gd name="connsiteY1" fmla="*/ 129539 h 339851"/>
              <a:gd name="connsiteX2" fmla="*/ 0 w 336042"/>
              <a:gd name="connsiteY2" fmla="*/ 339851 h 339851"/>
              <a:gd name="connsiteX3" fmla="*/ 179069 w 336042"/>
              <a:gd name="connsiteY3" fmla="*/ 314706 h 339851"/>
              <a:gd name="connsiteX4" fmla="*/ 230886 w 336042"/>
              <a:gd name="connsiteY4" fmla="*/ 165354 h 339851"/>
              <a:gd name="connsiteX5" fmla="*/ 336042 w 336042"/>
              <a:gd name="connsiteY5" fmla="*/ 53339 h 339851"/>
              <a:gd name="connsiteX6" fmla="*/ 246125 w 336042"/>
              <a:gd name="connsiteY6" fmla="*/ 0 h 339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6042" h="339851">
                <a:moveTo>
                  <a:pt x="246125" y="0"/>
                </a:moveTo>
                <a:lnTo>
                  <a:pt x="89154" y="129539"/>
                </a:lnTo>
                <a:lnTo>
                  <a:pt x="0" y="339851"/>
                </a:lnTo>
                <a:lnTo>
                  <a:pt x="179069" y="314706"/>
                </a:lnTo>
                <a:lnTo>
                  <a:pt x="230886" y="165354"/>
                </a:lnTo>
                <a:lnTo>
                  <a:pt x="336042" y="53339"/>
                </a:lnTo>
                <a:lnTo>
                  <a:pt x="24612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5973" y="233807"/>
            <a:ext cx="3787902" cy="1716024"/>
          </a:xfrm>
          <a:custGeom>
            <a:avLst/>
            <a:gdLst>
              <a:gd name="connsiteX0" fmla="*/ 350520 w 3787902"/>
              <a:gd name="connsiteY0" fmla="*/ 0 h 1716024"/>
              <a:gd name="connsiteX1" fmla="*/ 141732 w 3787902"/>
              <a:gd name="connsiteY1" fmla="*/ 101346 h 1716024"/>
              <a:gd name="connsiteX2" fmla="*/ 0 w 3787902"/>
              <a:gd name="connsiteY2" fmla="*/ 405384 h 1716024"/>
              <a:gd name="connsiteX3" fmla="*/ 150114 w 3787902"/>
              <a:gd name="connsiteY3" fmla="*/ 697992 h 1716024"/>
              <a:gd name="connsiteX4" fmla="*/ 2658618 w 3787902"/>
              <a:gd name="connsiteY4" fmla="*/ 1690878 h 1716024"/>
              <a:gd name="connsiteX5" fmla="*/ 3198114 w 3787902"/>
              <a:gd name="connsiteY5" fmla="*/ 1628394 h 1716024"/>
              <a:gd name="connsiteX6" fmla="*/ 3634740 w 3787902"/>
              <a:gd name="connsiteY6" fmla="*/ 1716024 h 1716024"/>
              <a:gd name="connsiteX7" fmla="*/ 3787902 w 3787902"/>
              <a:gd name="connsiteY7" fmla="*/ 1575816 h 1716024"/>
              <a:gd name="connsiteX8" fmla="*/ 3377946 w 3787902"/>
              <a:gd name="connsiteY8" fmla="*/ 1294638 h 1716024"/>
              <a:gd name="connsiteX9" fmla="*/ 3211830 w 3787902"/>
              <a:gd name="connsiteY9" fmla="*/ 998220 h 1716024"/>
              <a:gd name="connsiteX10" fmla="*/ 3079242 w 3787902"/>
              <a:gd name="connsiteY10" fmla="*/ 1027175 h 1716024"/>
              <a:gd name="connsiteX11" fmla="*/ 3236214 w 3787902"/>
              <a:gd name="connsiteY11" fmla="*/ 1294638 h 1716024"/>
              <a:gd name="connsiteX12" fmla="*/ 3549396 w 3787902"/>
              <a:gd name="connsiteY12" fmla="*/ 1579626 h 1716024"/>
              <a:gd name="connsiteX13" fmla="*/ 3178302 w 3787902"/>
              <a:gd name="connsiteY13" fmla="*/ 1534668 h 1716024"/>
              <a:gd name="connsiteX14" fmla="*/ 2741676 w 3787902"/>
              <a:gd name="connsiteY14" fmla="*/ 1587246 h 1716024"/>
              <a:gd name="connsiteX15" fmla="*/ 2822448 w 3787902"/>
              <a:gd name="connsiteY15" fmla="*/ 1267206 h 1716024"/>
              <a:gd name="connsiteX16" fmla="*/ 3009138 w 3787902"/>
              <a:gd name="connsiteY16" fmla="*/ 1049274 h 1716024"/>
              <a:gd name="connsiteX17" fmla="*/ 2791206 w 3787902"/>
              <a:gd name="connsiteY17" fmla="*/ 1075944 h 1716024"/>
              <a:gd name="connsiteX18" fmla="*/ 2620518 w 3787902"/>
              <a:gd name="connsiteY18" fmla="*/ 1283208 h 1716024"/>
              <a:gd name="connsiteX19" fmla="*/ 2561844 w 3787902"/>
              <a:gd name="connsiteY19" fmla="*/ 1542288 h 1716024"/>
              <a:gd name="connsiteX20" fmla="*/ 240792 w 3787902"/>
              <a:gd name="connsiteY20" fmla="*/ 604266 h 1716024"/>
              <a:gd name="connsiteX21" fmla="*/ 179832 w 3787902"/>
              <a:gd name="connsiteY21" fmla="*/ 419100 h 1716024"/>
              <a:gd name="connsiteX22" fmla="*/ 231648 w 3787902"/>
              <a:gd name="connsiteY22" fmla="*/ 185166 h 1716024"/>
              <a:gd name="connsiteX23" fmla="*/ 487680 w 3787902"/>
              <a:gd name="connsiteY23" fmla="*/ 0 h 1716024"/>
              <a:gd name="connsiteX24" fmla="*/ 350520 w 3787902"/>
              <a:gd name="connsiteY24" fmla="*/ 0 h 1716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3787902" h="1716024">
                <a:moveTo>
                  <a:pt x="350520" y="0"/>
                </a:moveTo>
                <a:lnTo>
                  <a:pt x="141732" y="101346"/>
                </a:lnTo>
                <a:lnTo>
                  <a:pt x="0" y="405384"/>
                </a:lnTo>
                <a:lnTo>
                  <a:pt x="150114" y="697992"/>
                </a:lnTo>
                <a:lnTo>
                  <a:pt x="2658618" y="1690878"/>
                </a:lnTo>
                <a:lnTo>
                  <a:pt x="3198114" y="1628394"/>
                </a:lnTo>
                <a:lnTo>
                  <a:pt x="3634740" y="1716024"/>
                </a:lnTo>
                <a:lnTo>
                  <a:pt x="3787902" y="1575816"/>
                </a:lnTo>
                <a:lnTo>
                  <a:pt x="3377946" y="1294638"/>
                </a:lnTo>
                <a:lnTo>
                  <a:pt x="3211830" y="998220"/>
                </a:lnTo>
                <a:lnTo>
                  <a:pt x="3079242" y="1027175"/>
                </a:lnTo>
                <a:lnTo>
                  <a:pt x="3236214" y="1294638"/>
                </a:lnTo>
                <a:lnTo>
                  <a:pt x="3549396" y="1579626"/>
                </a:lnTo>
                <a:lnTo>
                  <a:pt x="3178302" y="1534668"/>
                </a:lnTo>
                <a:lnTo>
                  <a:pt x="2741676" y="1587246"/>
                </a:lnTo>
                <a:lnTo>
                  <a:pt x="2822448" y="1267206"/>
                </a:lnTo>
                <a:lnTo>
                  <a:pt x="3009138" y="1049274"/>
                </a:lnTo>
                <a:lnTo>
                  <a:pt x="2791206" y="1075944"/>
                </a:lnTo>
                <a:lnTo>
                  <a:pt x="2620518" y="1283208"/>
                </a:lnTo>
                <a:lnTo>
                  <a:pt x="2561844" y="1542288"/>
                </a:lnTo>
                <a:lnTo>
                  <a:pt x="240792" y="604266"/>
                </a:lnTo>
                <a:lnTo>
                  <a:pt x="179832" y="419100"/>
                </a:lnTo>
                <a:lnTo>
                  <a:pt x="231648" y="185166"/>
                </a:lnTo>
                <a:lnTo>
                  <a:pt x="487680" y="0"/>
                </a:lnTo>
                <a:lnTo>
                  <a:pt x="35052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14489" y="249808"/>
            <a:ext cx="2676906" cy="974598"/>
          </a:xfrm>
          <a:custGeom>
            <a:avLst/>
            <a:gdLst>
              <a:gd name="connsiteX0" fmla="*/ 225551 w 2676906"/>
              <a:gd name="connsiteY0" fmla="*/ 0 h 974598"/>
              <a:gd name="connsiteX1" fmla="*/ 2676906 w 2676906"/>
              <a:gd name="connsiteY1" fmla="*/ 954786 h 974598"/>
              <a:gd name="connsiteX2" fmla="*/ 2420112 w 2676906"/>
              <a:gd name="connsiteY2" fmla="*/ 974598 h 974598"/>
              <a:gd name="connsiteX3" fmla="*/ 0 w 2676906"/>
              <a:gd name="connsiteY3" fmla="*/ 52578 h 974598"/>
              <a:gd name="connsiteX4" fmla="*/ 225551 w 2676906"/>
              <a:gd name="connsiteY4" fmla="*/ 0 h 974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6906" h="974598">
                <a:moveTo>
                  <a:pt x="225551" y="0"/>
                </a:moveTo>
                <a:lnTo>
                  <a:pt x="2676906" y="954786"/>
                </a:lnTo>
                <a:lnTo>
                  <a:pt x="2420112" y="974598"/>
                </a:lnTo>
                <a:lnTo>
                  <a:pt x="0" y="52578"/>
                </a:lnTo>
                <a:lnTo>
                  <a:pt x="22555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50125" y="396875"/>
            <a:ext cx="359664" cy="651510"/>
          </a:xfrm>
          <a:custGeom>
            <a:avLst/>
            <a:gdLst>
              <a:gd name="connsiteX0" fmla="*/ 260604 w 359664"/>
              <a:gd name="connsiteY0" fmla="*/ 0 h 651510"/>
              <a:gd name="connsiteX1" fmla="*/ 42672 w 359664"/>
              <a:gd name="connsiteY1" fmla="*/ 206502 h 651510"/>
              <a:gd name="connsiteX2" fmla="*/ 0 w 359664"/>
              <a:gd name="connsiteY2" fmla="*/ 447294 h 651510"/>
              <a:gd name="connsiteX3" fmla="*/ 73914 w 359664"/>
              <a:gd name="connsiteY3" fmla="*/ 610362 h 651510"/>
              <a:gd name="connsiteX4" fmla="*/ 211073 w 359664"/>
              <a:gd name="connsiteY4" fmla="*/ 651510 h 651510"/>
              <a:gd name="connsiteX5" fmla="*/ 170687 w 359664"/>
              <a:gd name="connsiteY5" fmla="*/ 299466 h 651510"/>
              <a:gd name="connsiteX6" fmla="*/ 359664 w 359664"/>
              <a:gd name="connsiteY6" fmla="*/ 33527 h 651510"/>
              <a:gd name="connsiteX7" fmla="*/ 260604 w 359664"/>
              <a:gd name="connsiteY7" fmla="*/ 0 h 651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59664" h="651510">
                <a:moveTo>
                  <a:pt x="260604" y="0"/>
                </a:moveTo>
                <a:lnTo>
                  <a:pt x="42672" y="206502"/>
                </a:lnTo>
                <a:lnTo>
                  <a:pt x="0" y="447294"/>
                </a:lnTo>
                <a:lnTo>
                  <a:pt x="73914" y="610362"/>
                </a:lnTo>
                <a:lnTo>
                  <a:pt x="211073" y="651510"/>
                </a:lnTo>
                <a:lnTo>
                  <a:pt x="170687" y="299466"/>
                </a:lnTo>
                <a:lnTo>
                  <a:pt x="359664" y="33527"/>
                </a:lnTo>
                <a:lnTo>
                  <a:pt x="26060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43545" y="849503"/>
            <a:ext cx="1097280" cy="577596"/>
          </a:xfrm>
          <a:custGeom>
            <a:avLst/>
            <a:gdLst>
              <a:gd name="connsiteX0" fmla="*/ 31241 w 1097280"/>
              <a:gd name="connsiteY0" fmla="*/ 66294 h 577596"/>
              <a:gd name="connsiteX1" fmla="*/ 358902 w 1097280"/>
              <a:gd name="connsiteY1" fmla="*/ 128777 h 577596"/>
              <a:gd name="connsiteX2" fmla="*/ 726948 w 1097280"/>
              <a:gd name="connsiteY2" fmla="*/ 267462 h 577596"/>
              <a:gd name="connsiteX3" fmla="*/ 986790 w 1097280"/>
              <a:gd name="connsiteY3" fmla="*/ 474726 h 577596"/>
              <a:gd name="connsiteX4" fmla="*/ 731520 w 1097280"/>
              <a:gd name="connsiteY4" fmla="*/ 448818 h 577596"/>
              <a:gd name="connsiteX5" fmla="*/ 311658 w 1097280"/>
              <a:gd name="connsiteY5" fmla="*/ 284988 h 577596"/>
              <a:gd name="connsiteX6" fmla="*/ 112014 w 1097280"/>
              <a:gd name="connsiteY6" fmla="*/ 156210 h 577596"/>
              <a:gd name="connsiteX7" fmla="*/ 240030 w 1097280"/>
              <a:gd name="connsiteY7" fmla="*/ 318516 h 577596"/>
              <a:gd name="connsiteX8" fmla="*/ 610362 w 1097280"/>
              <a:gd name="connsiteY8" fmla="*/ 527304 h 577596"/>
              <a:gd name="connsiteX9" fmla="*/ 1045464 w 1097280"/>
              <a:gd name="connsiteY9" fmla="*/ 577596 h 577596"/>
              <a:gd name="connsiteX10" fmla="*/ 1097280 w 1097280"/>
              <a:gd name="connsiteY10" fmla="*/ 437388 h 577596"/>
              <a:gd name="connsiteX11" fmla="*/ 883920 w 1097280"/>
              <a:gd name="connsiteY11" fmla="*/ 234696 h 577596"/>
              <a:gd name="connsiteX12" fmla="*/ 380999 w 1097280"/>
              <a:gd name="connsiteY12" fmla="*/ 33527 h 577596"/>
              <a:gd name="connsiteX13" fmla="*/ 0 w 1097280"/>
              <a:gd name="connsiteY13" fmla="*/ 0 h 577596"/>
              <a:gd name="connsiteX14" fmla="*/ 31241 w 1097280"/>
              <a:gd name="connsiteY14" fmla="*/ 66294 h 577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097280" h="577596">
                <a:moveTo>
                  <a:pt x="31241" y="66294"/>
                </a:moveTo>
                <a:lnTo>
                  <a:pt x="358902" y="128777"/>
                </a:lnTo>
                <a:lnTo>
                  <a:pt x="726948" y="267462"/>
                </a:lnTo>
                <a:lnTo>
                  <a:pt x="986790" y="474726"/>
                </a:lnTo>
                <a:lnTo>
                  <a:pt x="731520" y="448818"/>
                </a:lnTo>
                <a:lnTo>
                  <a:pt x="311658" y="284988"/>
                </a:lnTo>
                <a:lnTo>
                  <a:pt x="112014" y="156210"/>
                </a:lnTo>
                <a:lnTo>
                  <a:pt x="240030" y="318516"/>
                </a:lnTo>
                <a:lnTo>
                  <a:pt x="610362" y="527304"/>
                </a:lnTo>
                <a:lnTo>
                  <a:pt x="1045464" y="577596"/>
                </a:lnTo>
                <a:lnTo>
                  <a:pt x="1097280" y="437388"/>
                </a:lnTo>
                <a:lnTo>
                  <a:pt x="883920" y="234696"/>
                </a:lnTo>
                <a:lnTo>
                  <a:pt x="380999" y="33527"/>
                </a:lnTo>
                <a:lnTo>
                  <a:pt x="0" y="0"/>
                </a:lnTo>
                <a:lnTo>
                  <a:pt x="31241" y="662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837297" y="4529963"/>
            <a:ext cx="883158" cy="673608"/>
          </a:xfrm>
          <a:custGeom>
            <a:avLst/>
            <a:gdLst>
              <a:gd name="connsiteX0" fmla="*/ 11430 w 883158"/>
              <a:gd name="connsiteY0" fmla="*/ 673608 h 673608"/>
              <a:gd name="connsiteX1" fmla="*/ 140970 w 883158"/>
              <a:gd name="connsiteY1" fmla="*/ 630173 h 673608"/>
              <a:gd name="connsiteX2" fmla="*/ 346709 w 883158"/>
              <a:gd name="connsiteY2" fmla="*/ 530351 h 673608"/>
              <a:gd name="connsiteX3" fmla="*/ 870204 w 883158"/>
              <a:gd name="connsiteY3" fmla="*/ 137921 h 673608"/>
              <a:gd name="connsiteX4" fmla="*/ 883158 w 883158"/>
              <a:gd name="connsiteY4" fmla="*/ 74676 h 673608"/>
              <a:gd name="connsiteX5" fmla="*/ 838200 w 883158"/>
              <a:gd name="connsiteY5" fmla="*/ 12953 h 673608"/>
              <a:gd name="connsiteX6" fmla="*/ 751332 w 883158"/>
              <a:gd name="connsiteY6" fmla="*/ 0 h 673608"/>
              <a:gd name="connsiteX7" fmla="*/ 147828 w 883158"/>
              <a:gd name="connsiteY7" fmla="*/ 426720 h 673608"/>
              <a:gd name="connsiteX8" fmla="*/ 83820 w 883158"/>
              <a:gd name="connsiteY8" fmla="*/ 563117 h 673608"/>
              <a:gd name="connsiteX9" fmla="*/ 0 w 883158"/>
              <a:gd name="connsiteY9" fmla="*/ 653033 h 673608"/>
              <a:gd name="connsiteX10" fmla="*/ 11430 w 883158"/>
              <a:gd name="connsiteY10" fmla="*/ 673608 h 673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83158" h="673608">
                <a:moveTo>
                  <a:pt x="11430" y="673608"/>
                </a:moveTo>
                <a:lnTo>
                  <a:pt x="140970" y="630173"/>
                </a:lnTo>
                <a:lnTo>
                  <a:pt x="346709" y="530351"/>
                </a:lnTo>
                <a:lnTo>
                  <a:pt x="870204" y="137921"/>
                </a:lnTo>
                <a:lnTo>
                  <a:pt x="883158" y="74676"/>
                </a:lnTo>
                <a:lnTo>
                  <a:pt x="838200" y="12953"/>
                </a:lnTo>
                <a:lnTo>
                  <a:pt x="751332" y="0"/>
                </a:lnTo>
                <a:lnTo>
                  <a:pt x="147828" y="426720"/>
                </a:lnTo>
                <a:lnTo>
                  <a:pt x="83820" y="563117"/>
                </a:lnTo>
                <a:lnTo>
                  <a:pt x="0" y="653033"/>
                </a:lnTo>
                <a:lnTo>
                  <a:pt x="11430" y="673608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813687" y="4503293"/>
            <a:ext cx="880872" cy="674370"/>
          </a:xfrm>
          <a:custGeom>
            <a:avLst/>
            <a:gdLst>
              <a:gd name="connsiteX0" fmla="*/ 865632 w 880872"/>
              <a:gd name="connsiteY0" fmla="*/ 138684 h 674370"/>
              <a:gd name="connsiteX1" fmla="*/ 221742 w 880872"/>
              <a:gd name="connsiteY1" fmla="*/ 620267 h 674370"/>
              <a:gd name="connsiteX2" fmla="*/ 132588 w 880872"/>
              <a:gd name="connsiteY2" fmla="*/ 636270 h 674370"/>
              <a:gd name="connsiteX3" fmla="*/ 6858 w 880872"/>
              <a:gd name="connsiteY3" fmla="*/ 674370 h 674370"/>
              <a:gd name="connsiteX4" fmla="*/ 0 w 880872"/>
              <a:gd name="connsiteY4" fmla="*/ 654558 h 674370"/>
              <a:gd name="connsiteX5" fmla="*/ 87630 w 880872"/>
              <a:gd name="connsiteY5" fmla="*/ 550164 h 674370"/>
              <a:gd name="connsiteX6" fmla="*/ 144780 w 880872"/>
              <a:gd name="connsiteY6" fmla="*/ 434340 h 674370"/>
              <a:gd name="connsiteX7" fmla="*/ 755142 w 880872"/>
              <a:gd name="connsiteY7" fmla="*/ 0 h 674370"/>
              <a:gd name="connsiteX8" fmla="*/ 839723 w 880872"/>
              <a:gd name="connsiteY8" fmla="*/ 21335 h 674370"/>
              <a:gd name="connsiteX9" fmla="*/ 880872 w 880872"/>
              <a:gd name="connsiteY9" fmla="*/ 80771 h 674370"/>
              <a:gd name="connsiteX10" fmla="*/ 865632 w 880872"/>
              <a:gd name="connsiteY10" fmla="*/ 138684 h 674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80872" h="674370">
                <a:moveTo>
                  <a:pt x="865632" y="138684"/>
                </a:moveTo>
                <a:lnTo>
                  <a:pt x="221742" y="620267"/>
                </a:lnTo>
                <a:lnTo>
                  <a:pt x="132588" y="636270"/>
                </a:lnTo>
                <a:lnTo>
                  <a:pt x="6858" y="674370"/>
                </a:lnTo>
                <a:lnTo>
                  <a:pt x="0" y="654558"/>
                </a:lnTo>
                <a:lnTo>
                  <a:pt x="87630" y="550164"/>
                </a:lnTo>
                <a:lnTo>
                  <a:pt x="144780" y="434340"/>
                </a:lnTo>
                <a:lnTo>
                  <a:pt x="755142" y="0"/>
                </a:lnTo>
                <a:lnTo>
                  <a:pt x="839723" y="21335"/>
                </a:lnTo>
                <a:lnTo>
                  <a:pt x="880872" y="80771"/>
                </a:lnTo>
                <a:lnTo>
                  <a:pt x="865632" y="13868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956944" y="4568063"/>
            <a:ext cx="638556" cy="531114"/>
          </a:xfrm>
          <a:custGeom>
            <a:avLst/>
            <a:gdLst>
              <a:gd name="connsiteX0" fmla="*/ 509778 w 638556"/>
              <a:gd name="connsiteY0" fmla="*/ 0 h 531114"/>
              <a:gd name="connsiteX1" fmla="*/ 0 w 638556"/>
              <a:gd name="connsiteY1" fmla="*/ 365759 h 531114"/>
              <a:gd name="connsiteX2" fmla="*/ 96011 w 638556"/>
              <a:gd name="connsiteY2" fmla="*/ 438911 h 531114"/>
              <a:gd name="connsiteX3" fmla="*/ 112776 w 638556"/>
              <a:gd name="connsiteY3" fmla="*/ 531114 h 531114"/>
              <a:gd name="connsiteX4" fmla="*/ 638556 w 638556"/>
              <a:gd name="connsiteY4" fmla="*/ 138684 h 531114"/>
              <a:gd name="connsiteX5" fmla="*/ 604266 w 638556"/>
              <a:gd name="connsiteY5" fmla="*/ 58673 h 531114"/>
              <a:gd name="connsiteX6" fmla="*/ 509778 w 638556"/>
              <a:gd name="connsiteY6" fmla="*/ 0 h 5311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38556" h="531114">
                <a:moveTo>
                  <a:pt x="509778" y="0"/>
                </a:moveTo>
                <a:lnTo>
                  <a:pt x="0" y="365759"/>
                </a:lnTo>
                <a:lnTo>
                  <a:pt x="96011" y="438911"/>
                </a:lnTo>
                <a:lnTo>
                  <a:pt x="112776" y="531114"/>
                </a:lnTo>
                <a:lnTo>
                  <a:pt x="638556" y="138684"/>
                </a:lnTo>
                <a:lnTo>
                  <a:pt x="604266" y="58673"/>
                </a:lnTo>
                <a:lnTo>
                  <a:pt x="509778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7987" y="5045837"/>
            <a:ext cx="65531" cy="122682"/>
          </a:xfrm>
          <a:custGeom>
            <a:avLst/>
            <a:gdLst>
              <a:gd name="connsiteX0" fmla="*/ 65532 w 65531"/>
              <a:gd name="connsiteY0" fmla="*/ 109728 h 122682"/>
              <a:gd name="connsiteX1" fmla="*/ 57150 w 65531"/>
              <a:gd name="connsiteY1" fmla="*/ 53340 h 122682"/>
              <a:gd name="connsiteX2" fmla="*/ 19811 w 65531"/>
              <a:gd name="connsiteY2" fmla="*/ 0 h 122682"/>
              <a:gd name="connsiteX3" fmla="*/ 0 w 65531"/>
              <a:gd name="connsiteY3" fmla="*/ 46482 h 122682"/>
              <a:gd name="connsiteX4" fmla="*/ 28194 w 65531"/>
              <a:gd name="connsiteY4" fmla="*/ 80771 h 122682"/>
              <a:gd name="connsiteX5" fmla="*/ 39623 w 65531"/>
              <a:gd name="connsiteY5" fmla="*/ 122682 h 122682"/>
              <a:gd name="connsiteX6" fmla="*/ 65532 w 65531"/>
              <a:gd name="connsiteY6" fmla="*/ 109728 h 1226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5531" h="122682">
                <a:moveTo>
                  <a:pt x="65532" y="109728"/>
                </a:moveTo>
                <a:lnTo>
                  <a:pt x="57150" y="53340"/>
                </a:lnTo>
                <a:lnTo>
                  <a:pt x="19811" y="0"/>
                </a:lnTo>
                <a:lnTo>
                  <a:pt x="0" y="46482"/>
                </a:lnTo>
                <a:lnTo>
                  <a:pt x="28194" y="80771"/>
                </a:lnTo>
                <a:lnTo>
                  <a:pt x="39623" y="122682"/>
                </a:lnTo>
                <a:lnTo>
                  <a:pt x="65532" y="1097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820546" y="4507865"/>
            <a:ext cx="911352" cy="728472"/>
          </a:xfrm>
          <a:custGeom>
            <a:avLst/>
            <a:gdLst>
              <a:gd name="connsiteX0" fmla="*/ 905255 w 911352"/>
              <a:gd name="connsiteY0" fmla="*/ 153924 h 728472"/>
              <a:gd name="connsiteX1" fmla="*/ 911352 w 911352"/>
              <a:gd name="connsiteY1" fmla="*/ 89154 h 728472"/>
              <a:gd name="connsiteX2" fmla="*/ 858773 w 911352"/>
              <a:gd name="connsiteY2" fmla="*/ 9144 h 728472"/>
              <a:gd name="connsiteX3" fmla="*/ 765047 w 911352"/>
              <a:gd name="connsiteY3" fmla="*/ 0 h 728472"/>
              <a:gd name="connsiteX4" fmla="*/ 150876 w 911352"/>
              <a:gd name="connsiteY4" fmla="*/ 443484 h 728472"/>
              <a:gd name="connsiteX5" fmla="*/ 86105 w 911352"/>
              <a:gd name="connsiteY5" fmla="*/ 580644 h 728472"/>
              <a:gd name="connsiteX6" fmla="*/ 0 w 911352"/>
              <a:gd name="connsiteY6" fmla="*/ 670560 h 728472"/>
              <a:gd name="connsiteX7" fmla="*/ 11429 w 911352"/>
              <a:gd name="connsiteY7" fmla="*/ 728472 h 728472"/>
              <a:gd name="connsiteX8" fmla="*/ 140969 w 911352"/>
              <a:gd name="connsiteY8" fmla="*/ 674370 h 728472"/>
              <a:gd name="connsiteX9" fmla="*/ 237743 w 911352"/>
              <a:gd name="connsiteY9" fmla="*/ 680466 h 728472"/>
              <a:gd name="connsiteX10" fmla="*/ 250697 w 911352"/>
              <a:gd name="connsiteY10" fmla="*/ 643890 h 728472"/>
              <a:gd name="connsiteX11" fmla="*/ 162305 w 911352"/>
              <a:gd name="connsiteY11" fmla="*/ 640842 h 728472"/>
              <a:gd name="connsiteX12" fmla="*/ 46481 w 911352"/>
              <a:gd name="connsiteY12" fmla="*/ 671322 h 728472"/>
              <a:gd name="connsiteX13" fmla="*/ 112014 w 911352"/>
              <a:gd name="connsiteY13" fmla="*/ 590550 h 728472"/>
              <a:gd name="connsiteX14" fmla="*/ 163829 w 911352"/>
              <a:gd name="connsiteY14" fmla="*/ 478536 h 728472"/>
              <a:gd name="connsiteX15" fmla="*/ 230123 w 911352"/>
              <a:gd name="connsiteY15" fmla="*/ 547116 h 728472"/>
              <a:gd name="connsiteX16" fmla="*/ 255269 w 911352"/>
              <a:gd name="connsiteY16" fmla="*/ 624078 h 728472"/>
              <a:gd name="connsiteX17" fmla="*/ 281177 w 911352"/>
              <a:gd name="connsiteY17" fmla="*/ 568452 h 728472"/>
              <a:gd name="connsiteX18" fmla="*/ 256031 w 911352"/>
              <a:gd name="connsiteY18" fmla="*/ 496824 h 728472"/>
              <a:gd name="connsiteX19" fmla="*/ 201167 w 911352"/>
              <a:gd name="connsiteY19" fmla="*/ 442722 h 728472"/>
              <a:gd name="connsiteX20" fmla="*/ 774191 w 911352"/>
              <a:gd name="connsiteY20" fmla="*/ 35814 h 728472"/>
              <a:gd name="connsiteX21" fmla="*/ 828293 w 911352"/>
              <a:gd name="connsiteY21" fmla="*/ 49530 h 728472"/>
              <a:gd name="connsiteX22" fmla="*/ 877823 w 911352"/>
              <a:gd name="connsiteY22" fmla="*/ 97536 h 728472"/>
              <a:gd name="connsiteX23" fmla="*/ 885443 w 911352"/>
              <a:gd name="connsiteY23" fmla="*/ 186690 h 728472"/>
              <a:gd name="connsiteX24" fmla="*/ 905255 w 911352"/>
              <a:gd name="connsiteY24" fmla="*/ 153924 h 728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911352" h="728472">
                <a:moveTo>
                  <a:pt x="905255" y="153924"/>
                </a:moveTo>
                <a:lnTo>
                  <a:pt x="911352" y="89154"/>
                </a:lnTo>
                <a:lnTo>
                  <a:pt x="858773" y="9144"/>
                </a:lnTo>
                <a:lnTo>
                  <a:pt x="765047" y="0"/>
                </a:lnTo>
                <a:lnTo>
                  <a:pt x="150876" y="443484"/>
                </a:lnTo>
                <a:lnTo>
                  <a:pt x="86105" y="580644"/>
                </a:lnTo>
                <a:lnTo>
                  <a:pt x="0" y="670560"/>
                </a:lnTo>
                <a:lnTo>
                  <a:pt x="11429" y="728472"/>
                </a:lnTo>
                <a:lnTo>
                  <a:pt x="140969" y="674370"/>
                </a:lnTo>
                <a:lnTo>
                  <a:pt x="237743" y="680466"/>
                </a:lnTo>
                <a:lnTo>
                  <a:pt x="250697" y="643890"/>
                </a:lnTo>
                <a:lnTo>
                  <a:pt x="162305" y="640842"/>
                </a:lnTo>
                <a:lnTo>
                  <a:pt x="46481" y="671322"/>
                </a:lnTo>
                <a:lnTo>
                  <a:pt x="112014" y="590550"/>
                </a:lnTo>
                <a:lnTo>
                  <a:pt x="163829" y="478536"/>
                </a:lnTo>
                <a:lnTo>
                  <a:pt x="230123" y="547116"/>
                </a:lnTo>
                <a:lnTo>
                  <a:pt x="255269" y="624078"/>
                </a:lnTo>
                <a:lnTo>
                  <a:pt x="281177" y="568452"/>
                </a:lnTo>
                <a:lnTo>
                  <a:pt x="256031" y="496824"/>
                </a:lnTo>
                <a:lnTo>
                  <a:pt x="201167" y="442722"/>
                </a:lnTo>
                <a:lnTo>
                  <a:pt x="774191" y="35814"/>
                </a:lnTo>
                <a:lnTo>
                  <a:pt x="828293" y="49530"/>
                </a:lnTo>
                <a:lnTo>
                  <a:pt x="877823" y="97536"/>
                </a:lnTo>
                <a:lnTo>
                  <a:pt x="885443" y="186690"/>
                </a:lnTo>
                <a:lnTo>
                  <a:pt x="905255" y="15392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098663" y="4644263"/>
            <a:ext cx="616458" cy="498348"/>
          </a:xfrm>
          <a:custGeom>
            <a:avLst/>
            <a:gdLst>
              <a:gd name="connsiteX0" fmla="*/ 595883 w 616458"/>
              <a:gd name="connsiteY0" fmla="*/ 61722 h 498348"/>
              <a:gd name="connsiteX1" fmla="*/ 0 w 616458"/>
              <a:gd name="connsiteY1" fmla="*/ 498347 h 498348"/>
              <a:gd name="connsiteX2" fmla="*/ 33528 w 616458"/>
              <a:gd name="connsiteY2" fmla="*/ 434340 h 498348"/>
              <a:gd name="connsiteX3" fmla="*/ 616457 w 616458"/>
              <a:gd name="connsiteY3" fmla="*/ 0 h 498348"/>
              <a:gd name="connsiteX4" fmla="*/ 595883 w 616458"/>
              <a:gd name="connsiteY4" fmla="*/ 61722 h 4983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6458" h="498348">
                <a:moveTo>
                  <a:pt x="595883" y="61722"/>
                </a:moveTo>
                <a:lnTo>
                  <a:pt x="0" y="498347"/>
                </a:lnTo>
                <a:lnTo>
                  <a:pt x="33528" y="434340"/>
                </a:lnTo>
                <a:lnTo>
                  <a:pt x="616457" y="0"/>
                </a:lnTo>
                <a:lnTo>
                  <a:pt x="595883" y="6172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481962" y="4584827"/>
            <a:ext cx="151638" cy="155447"/>
          </a:xfrm>
          <a:custGeom>
            <a:avLst/>
            <a:gdLst>
              <a:gd name="connsiteX0" fmla="*/ 151637 w 151638"/>
              <a:gd name="connsiteY0" fmla="*/ 137159 h 155447"/>
              <a:gd name="connsiteX1" fmla="*/ 133350 w 151638"/>
              <a:gd name="connsiteY1" fmla="*/ 54101 h 155447"/>
              <a:gd name="connsiteX2" fmla="*/ 80771 w 151638"/>
              <a:gd name="connsiteY2" fmla="*/ 7619 h 155447"/>
              <a:gd name="connsiteX3" fmla="*/ 29717 w 151638"/>
              <a:gd name="connsiteY3" fmla="*/ 0 h 155447"/>
              <a:gd name="connsiteX4" fmla="*/ 0 w 151638"/>
              <a:gd name="connsiteY4" fmla="*/ 25907 h 155447"/>
              <a:gd name="connsiteX5" fmla="*/ 91439 w 151638"/>
              <a:gd name="connsiteY5" fmla="*/ 70103 h 155447"/>
              <a:gd name="connsiteX6" fmla="*/ 128777 w 151638"/>
              <a:gd name="connsiteY6" fmla="*/ 155447 h 155447"/>
              <a:gd name="connsiteX7" fmla="*/ 151637 w 151638"/>
              <a:gd name="connsiteY7" fmla="*/ 137159 h 155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1638" h="155447">
                <a:moveTo>
                  <a:pt x="151637" y="137159"/>
                </a:moveTo>
                <a:lnTo>
                  <a:pt x="133350" y="54101"/>
                </a:lnTo>
                <a:lnTo>
                  <a:pt x="80771" y="7619"/>
                </a:lnTo>
                <a:lnTo>
                  <a:pt x="29717" y="0"/>
                </a:lnTo>
                <a:lnTo>
                  <a:pt x="0" y="25907"/>
                </a:lnTo>
                <a:lnTo>
                  <a:pt x="91439" y="70103"/>
                </a:lnTo>
                <a:lnTo>
                  <a:pt x="128777" y="155447"/>
                </a:lnTo>
                <a:lnTo>
                  <a:pt x="151637" y="1371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164956" y="4754753"/>
            <a:ext cx="294894" cy="196596"/>
          </a:xfrm>
          <a:custGeom>
            <a:avLst/>
            <a:gdLst>
              <a:gd name="connsiteX0" fmla="*/ 274320 w 294894"/>
              <a:gd name="connsiteY0" fmla="*/ 0 h 196596"/>
              <a:gd name="connsiteX1" fmla="*/ 210311 w 294894"/>
              <a:gd name="connsiteY1" fmla="*/ 68579 h 196596"/>
              <a:gd name="connsiteX2" fmla="*/ 122682 w 294894"/>
              <a:gd name="connsiteY2" fmla="*/ 134111 h 196596"/>
              <a:gd name="connsiteX3" fmla="*/ 33528 w 294894"/>
              <a:gd name="connsiteY3" fmla="*/ 164591 h 196596"/>
              <a:gd name="connsiteX4" fmla="*/ 77723 w 294894"/>
              <a:gd name="connsiteY4" fmla="*/ 108203 h 196596"/>
              <a:gd name="connsiteX5" fmla="*/ 179832 w 294894"/>
              <a:gd name="connsiteY5" fmla="*/ 33527 h 196596"/>
              <a:gd name="connsiteX6" fmla="*/ 240792 w 294894"/>
              <a:gd name="connsiteY6" fmla="*/ 6095 h 196596"/>
              <a:gd name="connsiteX7" fmla="*/ 182118 w 294894"/>
              <a:gd name="connsiteY7" fmla="*/ 11429 h 196596"/>
              <a:gd name="connsiteX8" fmla="*/ 76961 w 294894"/>
              <a:gd name="connsiteY8" fmla="*/ 67817 h 196596"/>
              <a:gd name="connsiteX9" fmla="*/ 0 w 294894"/>
              <a:gd name="connsiteY9" fmla="*/ 163067 h 196596"/>
              <a:gd name="connsiteX10" fmla="*/ 26670 w 294894"/>
              <a:gd name="connsiteY10" fmla="*/ 196595 h 196596"/>
              <a:gd name="connsiteX11" fmla="*/ 107442 w 294894"/>
              <a:gd name="connsiteY11" fmla="*/ 176783 h 196596"/>
              <a:gd name="connsiteX12" fmla="*/ 230123 w 294894"/>
              <a:gd name="connsiteY12" fmla="*/ 88391 h 196596"/>
              <a:gd name="connsiteX13" fmla="*/ 294894 w 294894"/>
              <a:gd name="connsiteY13" fmla="*/ 3047 h 196596"/>
              <a:gd name="connsiteX14" fmla="*/ 274320 w 294894"/>
              <a:gd name="connsiteY14" fmla="*/ 0 h 1965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294894" h="196596">
                <a:moveTo>
                  <a:pt x="274320" y="0"/>
                </a:moveTo>
                <a:lnTo>
                  <a:pt x="210311" y="68579"/>
                </a:lnTo>
                <a:lnTo>
                  <a:pt x="122682" y="134111"/>
                </a:lnTo>
                <a:lnTo>
                  <a:pt x="33528" y="164591"/>
                </a:lnTo>
                <a:lnTo>
                  <a:pt x="77723" y="108203"/>
                </a:lnTo>
                <a:lnTo>
                  <a:pt x="179832" y="33527"/>
                </a:lnTo>
                <a:lnTo>
                  <a:pt x="240792" y="6095"/>
                </a:lnTo>
                <a:lnTo>
                  <a:pt x="182118" y="11429"/>
                </a:lnTo>
                <a:lnTo>
                  <a:pt x="76961" y="67817"/>
                </a:lnTo>
                <a:lnTo>
                  <a:pt x="0" y="163067"/>
                </a:lnTo>
                <a:lnTo>
                  <a:pt x="26670" y="196595"/>
                </a:lnTo>
                <a:lnTo>
                  <a:pt x="107442" y="176783"/>
                </a:lnTo>
                <a:lnTo>
                  <a:pt x="230123" y="88391"/>
                </a:lnTo>
                <a:lnTo>
                  <a:pt x="294894" y="3047"/>
                </a:lnTo>
                <a:lnTo>
                  <a:pt x="27432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0155" y="5016881"/>
            <a:ext cx="6835140" cy="798144"/>
          </a:xfrm>
          <a:custGeom>
            <a:avLst/>
            <a:gdLst>
              <a:gd name="connsiteX0" fmla="*/ 23622 w 6835140"/>
              <a:gd name="connsiteY0" fmla="*/ 0 h 798144"/>
              <a:gd name="connsiteX1" fmla="*/ 45719 w 6835140"/>
              <a:gd name="connsiteY1" fmla="*/ 7620 h 798144"/>
              <a:gd name="connsiteX2" fmla="*/ 70104 w 6835140"/>
              <a:gd name="connsiteY2" fmla="*/ 16002 h 798144"/>
              <a:gd name="connsiteX3" fmla="*/ 96774 w 6835140"/>
              <a:gd name="connsiteY3" fmla="*/ 25146 h 798144"/>
              <a:gd name="connsiteX4" fmla="*/ 125730 w 6835140"/>
              <a:gd name="connsiteY4" fmla="*/ 35814 h 798144"/>
              <a:gd name="connsiteX5" fmla="*/ 1192529 w 6835140"/>
              <a:gd name="connsiteY5" fmla="*/ 388620 h 798144"/>
              <a:gd name="connsiteX6" fmla="*/ 1233678 w 6835140"/>
              <a:gd name="connsiteY6" fmla="*/ 395478 h 798144"/>
              <a:gd name="connsiteX7" fmla="*/ 1273301 w 6835140"/>
              <a:gd name="connsiteY7" fmla="*/ 400811 h 798144"/>
              <a:gd name="connsiteX8" fmla="*/ 2372106 w 6835140"/>
              <a:gd name="connsiteY8" fmla="*/ 227076 h 798144"/>
              <a:gd name="connsiteX9" fmla="*/ 2403348 w 6835140"/>
              <a:gd name="connsiteY9" fmla="*/ 224790 h 798144"/>
              <a:gd name="connsiteX10" fmla="*/ 2433828 w 6835140"/>
              <a:gd name="connsiteY10" fmla="*/ 224028 h 798144"/>
              <a:gd name="connsiteX11" fmla="*/ 2462784 w 6835140"/>
              <a:gd name="connsiteY11" fmla="*/ 224790 h 798144"/>
              <a:gd name="connsiteX12" fmla="*/ 2982468 w 6835140"/>
              <a:gd name="connsiteY12" fmla="*/ 593597 h 798144"/>
              <a:gd name="connsiteX13" fmla="*/ 2989326 w 6835140"/>
              <a:gd name="connsiteY13" fmla="*/ 592073 h 798144"/>
              <a:gd name="connsiteX14" fmla="*/ 2996946 w 6835140"/>
              <a:gd name="connsiteY14" fmla="*/ 589788 h 798144"/>
              <a:gd name="connsiteX15" fmla="*/ 3004565 w 6835140"/>
              <a:gd name="connsiteY15" fmla="*/ 588264 h 798144"/>
              <a:gd name="connsiteX16" fmla="*/ 3011424 w 6835140"/>
              <a:gd name="connsiteY16" fmla="*/ 585215 h 798144"/>
              <a:gd name="connsiteX17" fmla="*/ 3019044 w 6835140"/>
              <a:gd name="connsiteY17" fmla="*/ 582167 h 798144"/>
              <a:gd name="connsiteX18" fmla="*/ 3379470 w 6835140"/>
              <a:gd name="connsiteY18" fmla="*/ 318515 h 798144"/>
              <a:gd name="connsiteX19" fmla="*/ 3408426 w 6835140"/>
              <a:gd name="connsiteY19" fmla="*/ 303276 h 798144"/>
              <a:gd name="connsiteX20" fmla="*/ 3982212 w 6835140"/>
              <a:gd name="connsiteY20" fmla="*/ 279653 h 798144"/>
              <a:gd name="connsiteX21" fmla="*/ 4037838 w 6835140"/>
              <a:gd name="connsiteY21" fmla="*/ 293370 h 798144"/>
              <a:gd name="connsiteX22" fmla="*/ 4095750 w 6835140"/>
              <a:gd name="connsiteY22" fmla="*/ 308609 h 798144"/>
              <a:gd name="connsiteX23" fmla="*/ 4154424 w 6835140"/>
              <a:gd name="connsiteY23" fmla="*/ 326135 h 798144"/>
              <a:gd name="connsiteX24" fmla="*/ 4214622 w 6835140"/>
              <a:gd name="connsiteY24" fmla="*/ 344423 h 798144"/>
              <a:gd name="connsiteX25" fmla="*/ 4277106 w 6835140"/>
              <a:gd name="connsiteY25" fmla="*/ 363473 h 798144"/>
              <a:gd name="connsiteX26" fmla="*/ 5058918 w 6835140"/>
              <a:gd name="connsiteY26" fmla="*/ 617982 h 798144"/>
              <a:gd name="connsiteX27" fmla="*/ 5122926 w 6835140"/>
              <a:gd name="connsiteY27" fmla="*/ 636270 h 798144"/>
              <a:gd name="connsiteX28" fmla="*/ 5185410 w 6835140"/>
              <a:gd name="connsiteY28" fmla="*/ 653034 h 798144"/>
              <a:gd name="connsiteX29" fmla="*/ 5718048 w 6835140"/>
              <a:gd name="connsiteY29" fmla="*/ 717041 h 798144"/>
              <a:gd name="connsiteX30" fmla="*/ 5764530 w 6835140"/>
              <a:gd name="connsiteY30" fmla="*/ 710946 h 798144"/>
              <a:gd name="connsiteX31" fmla="*/ 5810250 w 6835140"/>
              <a:gd name="connsiteY31" fmla="*/ 703326 h 798144"/>
              <a:gd name="connsiteX32" fmla="*/ 5855207 w 6835140"/>
              <a:gd name="connsiteY32" fmla="*/ 693420 h 798144"/>
              <a:gd name="connsiteX33" fmla="*/ 6713219 w 6835140"/>
              <a:gd name="connsiteY33" fmla="*/ 265176 h 798144"/>
              <a:gd name="connsiteX34" fmla="*/ 6737604 w 6835140"/>
              <a:gd name="connsiteY34" fmla="*/ 250697 h 798144"/>
              <a:gd name="connsiteX35" fmla="*/ 6761226 w 6835140"/>
              <a:gd name="connsiteY35" fmla="*/ 238505 h 798144"/>
              <a:gd name="connsiteX36" fmla="*/ 6782562 w 6835140"/>
              <a:gd name="connsiteY36" fmla="*/ 227076 h 798144"/>
              <a:gd name="connsiteX37" fmla="*/ 6803136 w 6835140"/>
              <a:gd name="connsiteY37" fmla="*/ 217932 h 798144"/>
              <a:gd name="connsiteX38" fmla="*/ 6835140 w 6835140"/>
              <a:gd name="connsiteY38" fmla="*/ 287273 h 798144"/>
              <a:gd name="connsiteX39" fmla="*/ 6817614 w 6835140"/>
              <a:gd name="connsiteY39" fmla="*/ 294894 h 798144"/>
              <a:gd name="connsiteX40" fmla="*/ 6797802 w 6835140"/>
              <a:gd name="connsiteY40" fmla="*/ 304800 h 798144"/>
              <a:gd name="connsiteX41" fmla="*/ 6775704 w 6835140"/>
              <a:gd name="connsiteY41" fmla="*/ 316991 h 798144"/>
              <a:gd name="connsiteX42" fmla="*/ 6752843 w 6835140"/>
              <a:gd name="connsiteY42" fmla="*/ 330708 h 798144"/>
              <a:gd name="connsiteX43" fmla="*/ 5919216 w 6835140"/>
              <a:gd name="connsiteY43" fmla="*/ 755903 h 798144"/>
              <a:gd name="connsiteX44" fmla="*/ 5871210 w 6835140"/>
              <a:gd name="connsiteY44" fmla="*/ 768096 h 798144"/>
              <a:gd name="connsiteX45" fmla="*/ 5823204 w 6835140"/>
              <a:gd name="connsiteY45" fmla="*/ 778002 h 798144"/>
              <a:gd name="connsiteX46" fmla="*/ 5773674 w 6835140"/>
              <a:gd name="connsiteY46" fmla="*/ 786384 h 798144"/>
              <a:gd name="connsiteX47" fmla="*/ 5289042 w 6835140"/>
              <a:gd name="connsiteY47" fmla="*/ 756665 h 798144"/>
              <a:gd name="connsiteX48" fmla="*/ 5228082 w 6835140"/>
              <a:gd name="connsiteY48" fmla="*/ 742188 h 798144"/>
              <a:gd name="connsiteX49" fmla="*/ 5165598 w 6835140"/>
              <a:gd name="connsiteY49" fmla="*/ 726947 h 798144"/>
              <a:gd name="connsiteX50" fmla="*/ 4315968 w 6835140"/>
              <a:gd name="connsiteY50" fmla="*/ 456438 h 798144"/>
              <a:gd name="connsiteX51" fmla="*/ 4254246 w 6835140"/>
              <a:gd name="connsiteY51" fmla="*/ 435864 h 798144"/>
              <a:gd name="connsiteX52" fmla="*/ 4193286 w 6835140"/>
              <a:gd name="connsiteY52" fmla="*/ 416814 h 798144"/>
              <a:gd name="connsiteX53" fmla="*/ 4133850 w 6835140"/>
              <a:gd name="connsiteY53" fmla="*/ 399288 h 798144"/>
              <a:gd name="connsiteX54" fmla="*/ 4075938 w 6835140"/>
              <a:gd name="connsiteY54" fmla="*/ 382523 h 798144"/>
              <a:gd name="connsiteX55" fmla="*/ 4019550 w 6835140"/>
              <a:gd name="connsiteY55" fmla="*/ 367284 h 798144"/>
              <a:gd name="connsiteX56" fmla="*/ 3469386 w 6835140"/>
              <a:gd name="connsiteY56" fmla="*/ 359664 h 798144"/>
              <a:gd name="connsiteX57" fmla="*/ 3455670 w 6835140"/>
              <a:gd name="connsiteY57" fmla="*/ 365759 h 798144"/>
              <a:gd name="connsiteX58" fmla="*/ 3442715 w 6835140"/>
              <a:gd name="connsiteY58" fmla="*/ 371856 h 798144"/>
              <a:gd name="connsiteX59" fmla="*/ 3057906 w 6835140"/>
              <a:gd name="connsiteY59" fmla="*/ 648462 h 798144"/>
              <a:gd name="connsiteX60" fmla="*/ 3047238 w 6835140"/>
              <a:gd name="connsiteY60" fmla="*/ 653034 h 798144"/>
              <a:gd name="connsiteX61" fmla="*/ 3025902 w 6835140"/>
              <a:gd name="connsiteY61" fmla="*/ 660653 h 798144"/>
              <a:gd name="connsiteX62" fmla="*/ 3014471 w 6835140"/>
              <a:gd name="connsiteY62" fmla="*/ 664464 h 798144"/>
              <a:gd name="connsiteX63" fmla="*/ 3003803 w 6835140"/>
              <a:gd name="connsiteY63" fmla="*/ 666750 h 798144"/>
              <a:gd name="connsiteX64" fmla="*/ 2485644 w 6835140"/>
              <a:gd name="connsiteY64" fmla="*/ 303276 h 798144"/>
              <a:gd name="connsiteX65" fmla="*/ 2461259 w 6835140"/>
              <a:gd name="connsiteY65" fmla="*/ 300990 h 798144"/>
              <a:gd name="connsiteX66" fmla="*/ 2435352 w 6835140"/>
              <a:gd name="connsiteY66" fmla="*/ 300228 h 798144"/>
              <a:gd name="connsiteX67" fmla="*/ 2408682 w 6835140"/>
              <a:gd name="connsiteY67" fmla="*/ 300990 h 798144"/>
              <a:gd name="connsiteX68" fmla="*/ 2379726 w 6835140"/>
              <a:gd name="connsiteY68" fmla="*/ 303276 h 798144"/>
              <a:gd name="connsiteX69" fmla="*/ 1959101 w 6835140"/>
              <a:gd name="connsiteY69" fmla="*/ 393191 h 798144"/>
              <a:gd name="connsiteX70" fmla="*/ 1879092 w 6835140"/>
              <a:gd name="connsiteY70" fmla="*/ 413003 h 798144"/>
              <a:gd name="connsiteX71" fmla="*/ 1798320 w 6835140"/>
              <a:gd name="connsiteY71" fmla="*/ 432053 h 798144"/>
              <a:gd name="connsiteX72" fmla="*/ 1343406 w 6835140"/>
              <a:gd name="connsiteY72" fmla="*/ 483870 h 798144"/>
              <a:gd name="connsiteX73" fmla="*/ 1303020 w 6835140"/>
              <a:gd name="connsiteY73" fmla="*/ 480822 h 798144"/>
              <a:gd name="connsiteX74" fmla="*/ 1262634 w 6835140"/>
              <a:gd name="connsiteY74" fmla="*/ 476250 h 798144"/>
              <a:gd name="connsiteX75" fmla="*/ 1220724 w 6835140"/>
              <a:gd name="connsiteY75" fmla="*/ 470153 h 798144"/>
              <a:gd name="connsiteX76" fmla="*/ 99822 w 6835140"/>
              <a:gd name="connsiteY76" fmla="*/ 107441 h 798144"/>
              <a:gd name="connsiteX77" fmla="*/ 70866 w 6835140"/>
              <a:gd name="connsiteY77" fmla="*/ 97535 h 798144"/>
              <a:gd name="connsiteX78" fmla="*/ 44958 w 6835140"/>
              <a:gd name="connsiteY78" fmla="*/ 87629 h 798144"/>
              <a:gd name="connsiteX79" fmla="*/ 22097 w 6835140"/>
              <a:gd name="connsiteY79" fmla="*/ 80009 h 798144"/>
              <a:gd name="connsiteX80" fmla="*/ 0 w 6835140"/>
              <a:gd name="connsiteY80" fmla="*/ 72390 h 798144"/>
              <a:gd name="connsiteX81" fmla="*/ 23622 w 6835140"/>
              <a:gd name="connsiteY81" fmla="*/ 0 h 798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</a:cxnLst>
            <a:rect l="l" t="t" r="r" b="b"/>
            <a:pathLst>
              <a:path w="6835140" h="798144">
                <a:moveTo>
                  <a:pt x="23622" y="0"/>
                </a:moveTo>
                <a:lnTo>
                  <a:pt x="45719" y="7620"/>
                </a:lnTo>
                <a:lnTo>
                  <a:pt x="70104" y="16002"/>
                </a:lnTo>
                <a:lnTo>
                  <a:pt x="96774" y="25146"/>
                </a:lnTo>
                <a:lnTo>
                  <a:pt x="125730" y="35814"/>
                </a:lnTo>
                <a:cubicBezTo>
                  <a:pt x="475830" y="168275"/>
                  <a:pt x="823887" y="315595"/>
                  <a:pt x="1192529" y="388620"/>
                </a:cubicBezTo>
                <a:lnTo>
                  <a:pt x="1233678" y="395478"/>
                </a:lnTo>
                <a:lnTo>
                  <a:pt x="1273301" y="400811"/>
                </a:lnTo>
                <a:cubicBezTo>
                  <a:pt x="1646593" y="447154"/>
                  <a:pt x="2010664" y="268897"/>
                  <a:pt x="2372106" y="227076"/>
                </a:cubicBezTo>
                <a:lnTo>
                  <a:pt x="2403348" y="224790"/>
                </a:lnTo>
                <a:lnTo>
                  <a:pt x="2433828" y="224028"/>
                </a:lnTo>
                <a:lnTo>
                  <a:pt x="2462784" y="224790"/>
                </a:lnTo>
                <a:cubicBezTo>
                  <a:pt x="2799537" y="239928"/>
                  <a:pt x="2776817" y="625259"/>
                  <a:pt x="2982468" y="593597"/>
                </a:cubicBezTo>
                <a:lnTo>
                  <a:pt x="2989326" y="592073"/>
                </a:lnTo>
                <a:lnTo>
                  <a:pt x="2996946" y="589788"/>
                </a:lnTo>
                <a:lnTo>
                  <a:pt x="3004565" y="588264"/>
                </a:lnTo>
                <a:lnTo>
                  <a:pt x="3011424" y="585215"/>
                </a:lnTo>
                <a:lnTo>
                  <a:pt x="3019044" y="582167"/>
                </a:lnTo>
                <a:cubicBezTo>
                  <a:pt x="3152495" y="514515"/>
                  <a:pt x="3243173" y="383501"/>
                  <a:pt x="3379470" y="318515"/>
                </a:cubicBezTo>
                <a:lnTo>
                  <a:pt x="3408426" y="303276"/>
                </a:lnTo>
                <a:cubicBezTo>
                  <a:pt x="3600793" y="212534"/>
                  <a:pt x="3778034" y="229692"/>
                  <a:pt x="3982212" y="279653"/>
                </a:cubicBezTo>
                <a:lnTo>
                  <a:pt x="4037838" y="293370"/>
                </a:lnTo>
                <a:lnTo>
                  <a:pt x="4095750" y="308609"/>
                </a:lnTo>
                <a:lnTo>
                  <a:pt x="4154424" y="326135"/>
                </a:lnTo>
                <a:lnTo>
                  <a:pt x="4214622" y="344423"/>
                </a:lnTo>
                <a:lnTo>
                  <a:pt x="4277106" y="363473"/>
                </a:lnTo>
                <a:cubicBezTo>
                  <a:pt x="4538193" y="446176"/>
                  <a:pt x="4795837" y="541731"/>
                  <a:pt x="5058918" y="617982"/>
                </a:cubicBezTo>
                <a:lnTo>
                  <a:pt x="5122926" y="636270"/>
                </a:lnTo>
                <a:lnTo>
                  <a:pt x="5185410" y="653034"/>
                </a:lnTo>
                <a:cubicBezTo>
                  <a:pt x="5355907" y="696010"/>
                  <a:pt x="5541403" y="737196"/>
                  <a:pt x="5718048" y="717041"/>
                </a:cubicBezTo>
                <a:lnTo>
                  <a:pt x="5764530" y="710946"/>
                </a:lnTo>
                <a:lnTo>
                  <a:pt x="5810250" y="703326"/>
                </a:lnTo>
                <a:lnTo>
                  <a:pt x="5855207" y="693420"/>
                </a:lnTo>
                <a:cubicBezTo>
                  <a:pt x="6175324" y="617575"/>
                  <a:pt x="6438379" y="434149"/>
                  <a:pt x="6713219" y="265176"/>
                </a:cubicBezTo>
                <a:lnTo>
                  <a:pt x="6737604" y="250697"/>
                </a:lnTo>
                <a:lnTo>
                  <a:pt x="6761226" y="238505"/>
                </a:lnTo>
                <a:lnTo>
                  <a:pt x="6782562" y="227076"/>
                </a:lnTo>
                <a:lnTo>
                  <a:pt x="6803136" y="217932"/>
                </a:lnTo>
                <a:lnTo>
                  <a:pt x="6835140" y="287273"/>
                </a:lnTo>
                <a:lnTo>
                  <a:pt x="6817614" y="294894"/>
                </a:lnTo>
                <a:lnTo>
                  <a:pt x="6797802" y="304800"/>
                </a:lnTo>
                <a:lnTo>
                  <a:pt x="6775704" y="316991"/>
                </a:lnTo>
                <a:lnTo>
                  <a:pt x="6752843" y="330708"/>
                </a:lnTo>
                <a:cubicBezTo>
                  <a:pt x="6482016" y="497128"/>
                  <a:pt x="6231737" y="670077"/>
                  <a:pt x="5919216" y="755903"/>
                </a:cubicBezTo>
                <a:lnTo>
                  <a:pt x="5871210" y="768096"/>
                </a:lnTo>
                <a:lnTo>
                  <a:pt x="5823204" y="778002"/>
                </a:lnTo>
                <a:lnTo>
                  <a:pt x="5773674" y="786384"/>
                </a:lnTo>
                <a:cubicBezTo>
                  <a:pt x="5605196" y="813358"/>
                  <a:pt x="5454243" y="791972"/>
                  <a:pt x="5289042" y="756665"/>
                </a:cubicBezTo>
                <a:lnTo>
                  <a:pt x="5228082" y="742188"/>
                </a:lnTo>
                <a:lnTo>
                  <a:pt x="5165598" y="726947"/>
                </a:lnTo>
                <a:cubicBezTo>
                  <a:pt x="4878032" y="650963"/>
                  <a:pt x="4598797" y="547725"/>
                  <a:pt x="4315968" y="456438"/>
                </a:cubicBezTo>
                <a:lnTo>
                  <a:pt x="4254246" y="435864"/>
                </a:lnTo>
                <a:lnTo>
                  <a:pt x="4193286" y="416814"/>
                </a:lnTo>
                <a:lnTo>
                  <a:pt x="4133850" y="399288"/>
                </a:lnTo>
                <a:lnTo>
                  <a:pt x="4075938" y="382523"/>
                </a:lnTo>
                <a:lnTo>
                  <a:pt x="4019550" y="367284"/>
                </a:lnTo>
                <a:cubicBezTo>
                  <a:pt x="3829291" y="319430"/>
                  <a:pt x="3654704" y="282028"/>
                  <a:pt x="3469386" y="359664"/>
                </a:cubicBezTo>
                <a:lnTo>
                  <a:pt x="3455670" y="365759"/>
                </a:lnTo>
                <a:lnTo>
                  <a:pt x="3442715" y="371856"/>
                </a:lnTo>
                <a:cubicBezTo>
                  <a:pt x="3290976" y="439140"/>
                  <a:pt x="3195167" y="578472"/>
                  <a:pt x="3057906" y="648462"/>
                </a:cubicBezTo>
                <a:lnTo>
                  <a:pt x="3047238" y="653034"/>
                </a:lnTo>
                <a:lnTo>
                  <a:pt x="3025902" y="660653"/>
                </a:lnTo>
                <a:lnTo>
                  <a:pt x="3014471" y="664464"/>
                </a:lnTo>
                <a:lnTo>
                  <a:pt x="3003803" y="666750"/>
                </a:lnTo>
                <a:cubicBezTo>
                  <a:pt x="2722930" y="714679"/>
                  <a:pt x="2745676" y="328523"/>
                  <a:pt x="2485644" y="303276"/>
                </a:cubicBezTo>
                <a:lnTo>
                  <a:pt x="2461259" y="300990"/>
                </a:lnTo>
                <a:lnTo>
                  <a:pt x="2435352" y="300228"/>
                </a:lnTo>
                <a:lnTo>
                  <a:pt x="2408682" y="300990"/>
                </a:lnTo>
                <a:lnTo>
                  <a:pt x="2379726" y="303276"/>
                </a:lnTo>
                <a:cubicBezTo>
                  <a:pt x="2240140" y="315988"/>
                  <a:pt x="2094547" y="360362"/>
                  <a:pt x="1959101" y="393191"/>
                </a:cubicBezTo>
                <a:lnTo>
                  <a:pt x="1879092" y="413003"/>
                </a:lnTo>
                <a:lnTo>
                  <a:pt x="1798320" y="432053"/>
                </a:lnTo>
                <a:cubicBezTo>
                  <a:pt x="1648358" y="465582"/>
                  <a:pt x="1497622" y="490702"/>
                  <a:pt x="1343406" y="483870"/>
                </a:cubicBezTo>
                <a:lnTo>
                  <a:pt x="1303020" y="480822"/>
                </a:lnTo>
                <a:lnTo>
                  <a:pt x="1262634" y="476250"/>
                </a:lnTo>
                <a:lnTo>
                  <a:pt x="1220724" y="470153"/>
                </a:lnTo>
                <a:cubicBezTo>
                  <a:pt x="840371" y="405104"/>
                  <a:pt x="461060" y="244068"/>
                  <a:pt x="99822" y="107441"/>
                </a:cubicBezTo>
                <a:lnTo>
                  <a:pt x="70866" y="97535"/>
                </a:lnTo>
                <a:lnTo>
                  <a:pt x="44958" y="87629"/>
                </a:lnTo>
                <a:lnTo>
                  <a:pt x="22097" y="80009"/>
                </a:lnTo>
                <a:lnTo>
                  <a:pt x="0" y="72390"/>
                </a:lnTo>
                <a:lnTo>
                  <a:pt x="23622" y="0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049407" y="1895637"/>
            <a:ext cx="968502" cy="439003"/>
          </a:xfrm>
          <a:custGeom>
            <a:avLst/>
            <a:gdLst>
              <a:gd name="connsiteX0" fmla="*/ 55625 w 968502"/>
              <a:gd name="connsiteY0" fmla="*/ 34381 h 439003"/>
              <a:gd name="connsiteX1" fmla="*/ 116585 w 968502"/>
              <a:gd name="connsiteY1" fmla="*/ 67909 h 439003"/>
              <a:gd name="connsiteX2" fmla="*/ 146303 w 968502"/>
              <a:gd name="connsiteY2" fmla="*/ 84673 h 439003"/>
              <a:gd name="connsiteX3" fmla="*/ 176021 w 968502"/>
              <a:gd name="connsiteY3" fmla="*/ 100675 h 439003"/>
              <a:gd name="connsiteX4" fmla="*/ 463295 w 968502"/>
              <a:gd name="connsiteY4" fmla="*/ 205069 h 439003"/>
              <a:gd name="connsiteX5" fmla="*/ 473963 w 968502"/>
              <a:gd name="connsiteY5" fmla="*/ 205069 h 439003"/>
              <a:gd name="connsiteX6" fmla="*/ 625601 w 968502"/>
              <a:gd name="connsiteY6" fmla="*/ 55717 h 439003"/>
              <a:gd name="connsiteX7" fmla="*/ 633983 w 968502"/>
              <a:gd name="connsiteY7" fmla="*/ 46573 h 439003"/>
              <a:gd name="connsiteX8" fmla="*/ 652271 w 968502"/>
              <a:gd name="connsiteY8" fmla="*/ 29809 h 439003"/>
              <a:gd name="connsiteX9" fmla="*/ 966215 w 968502"/>
              <a:gd name="connsiteY9" fmla="*/ 385663 h 439003"/>
              <a:gd name="connsiteX10" fmla="*/ 967739 w 968502"/>
              <a:gd name="connsiteY10" fmla="*/ 387949 h 439003"/>
              <a:gd name="connsiteX11" fmla="*/ 968501 w 968502"/>
              <a:gd name="connsiteY11" fmla="*/ 389473 h 439003"/>
              <a:gd name="connsiteX12" fmla="*/ 865632 w 968502"/>
              <a:gd name="connsiteY12" fmla="*/ 439003 h 439003"/>
              <a:gd name="connsiteX13" fmla="*/ 863345 w 968502"/>
              <a:gd name="connsiteY13" fmla="*/ 434431 h 439003"/>
              <a:gd name="connsiteX14" fmla="*/ 861059 w 968502"/>
              <a:gd name="connsiteY14" fmla="*/ 430621 h 439003"/>
              <a:gd name="connsiteX15" fmla="*/ 803147 w 968502"/>
              <a:gd name="connsiteY15" fmla="*/ 272887 h 439003"/>
              <a:gd name="connsiteX16" fmla="*/ 791717 w 968502"/>
              <a:gd name="connsiteY16" fmla="*/ 244693 h 439003"/>
              <a:gd name="connsiteX17" fmla="*/ 780288 w 968502"/>
              <a:gd name="connsiteY17" fmla="*/ 217261 h 439003"/>
              <a:gd name="connsiteX18" fmla="*/ 721613 w 968502"/>
              <a:gd name="connsiteY18" fmla="*/ 114391 h 439003"/>
              <a:gd name="connsiteX19" fmla="*/ 720089 w 968502"/>
              <a:gd name="connsiteY19" fmla="*/ 112867 h 439003"/>
              <a:gd name="connsiteX20" fmla="*/ 723138 w 968502"/>
              <a:gd name="connsiteY20" fmla="*/ 113629 h 439003"/>
              <a:gd name="connsiteX21" fmla="*/ 732282 w 968502"/>
              <a:gd name="connsiteY21" fmla="*/ 113629 h 439003"/>
              <a:gd name="connsiteX22" fmla="*/ 733044 w 968502"/>
              <a:gd name="connsiteY22" fmla="*/ 112867 h 439003"/>
              <a:gd name="connsiteX23" fmla="*/ 734567 w 968502"/>
              <a:gd name="connsiteY23" fmla="*/ 112105 h 439003"/>
              <a:gd name="connsiteX24" fmla="*/ 735329 w 968502"/>
              <a:gd name="connsiteY24" fmla="*/ 111343 h 439003"/>
              <a:gd name="connsiteX25" fmla="*/ 730757 w 968502"/>
              <a:gd name="connsiteY25" fmla="*/ 113629 h 439003"/>
              <a:gd name="connsiteX26" fmla="*/ 498347 w 968502"/>
              <a:gd name="connsiteY26" fmla="*/ 316321 h 439003"/>
              <a:gd name="connsiteX27" fmla="*/ 490727 w 968502"/>
              <a:gd name="connsiteY27" fmla="*/ 317845 h 439003"/>
              <a:gd name="connsiteX28" fmla="*/ 481583 w 968502"/>
              <a:gd name="connsiteY28" fmla="*/ 318607 h 439003"/>
              <a:gd name="connsiteX29" fmla="*/ 91439 w 968502"/>
              <a:gd name="connsiteY29" fmla="*/ 184495 h 439003"/>
              <a:gd name="connsiteX30" fmla="*/ 0 w 968502"/>
              <a:gd name="connsiteY30" fmla="*/ 134203 h 439003"/>
              <a:gd name="connsiteX31" fmla="*/ 55625 w 968502"/>
              <a:gd name="connsiteY31" fmla="*/ 34381 h 439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968502" h="439003">
                <a:moveTo>
                  <a:pt x="55625" y="34381"/>
                </a:moveTo>
                <a:lnTo>
                  <a:pt x="116585" y="67909"/>
                </a:lnTo>
                <a:lnTo>
                  <a:pt x="146303" y="84673"/>
                </a:lnTo>
                <a:lnTo>
                  <a:pt x="176021" y="100675"/>
                </a:lnTo>
                <a:cubicBezTo>
                  <a:pt x="256616" y="141848"/>
                  <a:pt x="369137" y="203278"/>
                  <a:pt x="463295" y="205069"/>
                </a:cubicBezTo>
                <a:lnTo>
                  <a:pt x="473963" y="205069"/>
                </a:lnTo>
                <a:cubicBezTo>
                  <a:pt x="530174" y="193207"/>
                  <a:pt x="585965" y="94198"/>
                  <a:pt x="625601" y="55717"/>
                </a:cubicBezTo>
                <a:lnTo>
                  <a:pt x="633983" y="46573"/>
                </a:lnTo>
                <a:lnTo>
                  <a:pt x="652271" y="29809"/>
                </a:lnTo>
                <a:cubicBezTo>
                  <a:pt x="834047" y="-112278"/>
                  <a:pt x="917384" y="280697"/>
                  <a:pt x="966215" y="385663"/>
                </a:cubicBezTo>
                <a:lnTo>
                  <a:pt x="967739" y="387949"/>
                </a:lnTo>
                <a:lnTo>
                  <a:pt x="968501" y="389473"/>
                </a:lnTo>
                <a:lnTo>
                  <a:pt x="865632" y="439003"/>
                </a:lnTo>
                <a:lnTo>
                  <a:pt x="863345" y="434431"/>
                </a:lnTo>
                <a:lnTo>
                  <a:pt x="861059" y="430621"/>
                </a:lnTo>
                <a:cubicBezTo>
                  <a:pt x="840180" y="378398"/>
                  <a:pt x="822807" y="325490"/>
                  <a:pt x="803147" y="272887"/>
                </a:cubicBezTo>
                <a:lnTo>
                  <a:pt x="791717" y="244693"/>
                </a:lnTo>
                <a:lnTo>
                  <a:pt x="780288" y="217261"/>
                </a:lnTo>
                <a:cubicBezTo>
                  <a:pt x="767295" y="186806"/>
                  <a:pt x="745401" y="137987"/>
                  <a:pt x="721613" y="114391"/>
                </a:cubicBezTo>
                <a:lnTo>
                  <a:pt x="720089" y="112867"/>
                </a:lnTo>
                <a:lnTo>
                  <a:pt x="723138" y="113629"/>
                </a:lnTo>
                <a:lnTo>
                  <a:pt x="732282" y="113629"/>
                </a:lnTo>
                <a:lnTo>
                  <a:pt x="733044" y="112867"/>
                </a:lnTo>
                <a:lnTo>
                  <a:pt x="734567" y="112105"/>
                </a:lnTo>
                <a:lnTo>
                  <a:pt x="735329" y="111343"/>
                </a:lnTo>
                <a:lnTo>
                  <a:pt x="730757" y="113629"/>
                </a:lnTo>
                <a:cubicBezTo>
                  <a:pt x="654634" y="180215"/>
                  <a:pt x="613092" y="290019"/>
                  <a:pt x="498347" y="316321"/>
                </a:cubicBezTo>
                <a:lnTo>
                  <a:pt x="490727" y="317845"/>
                </a:lnTo>
                <a:lnTo>
                  <a:pt x="481583" y="318607"/>
                </a:lnTo>
                <a:cubicBezTo>
                  <a:pt x="355930" y="328157"/>
                  <a:pt x="196634" y="241213"/>
                  <a:pt x="91439" y="184495"/>
                </a:cubicBezTo>
                <a:lnTo>
                  <a:pt x="0" y="134203"/>
                </a:lnTo>
                <a:lnTo>
                  <a:pt x="55625" y="34381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2730500"/>
            <a:ext cx="5562600" cy="9906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4051300"/>
            <a:ext cx="3098800" cy="55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16100" y="2768600"/>
            <a:ext cx="5499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100"/>
              </a:lnSpc>
              <a:tabLst/>
            </a:pPr>
            <a:r>
              <a:rPr lang="en-US" altLang="zh-CN" sz="72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514600" y="4076700"/>
            <a:ext cx="3590727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0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1</a:t>
            </a:r>
            <a:r>
              <a:rPr lang="zh-CN" altLang="en-US" sz="40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 </a:t>
            </a:r>
            <a:r>
              <a:rPr lang="en-US" altLang="zh-CN" sz="4002" dirty="0" err="1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软件工程概述</a:t>
            </a:r>
            <a:endParaRPr lang="en-US" altLang="zh-CN" sz="4002" dirty="0">
              <a:solidFill>
                <a:srgbClr val="000000"/>
              </a:solidFill>
              <a:latin typeface="SimHei" pitchFamily="18" charset="0"/>
              <a:cs typeface="SimHei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752600" y="5803900"/>
            <a:ext cx="3052118" cy="4732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802" dirty="0" err="1">
                <a:solidFill>
                  <a:srgbClr val="000000"/>
                </a:solidFill>
                <a:latin typeface="Microsoft YaHei" pitchFamily="18" charset="0"/>
                <a:cs typeface="Microsoft YaHei" pitchFamily="18" charset="0"/>
              </a:rPr>
              <a:t>计算机学院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2" dirty="0">
                <a:solidFill>
                  <a:srgbClr val="000000"/>
                </a:solidFill>
                <a:latin typeface="Microsoft YaHei" pitchFamily="18" charset="0"/>
                <a:cs typeface="Times New Roman" pitchFamily="18" charset="0"/>
              </a:rPr>
              <a:t>李宏伟</a:t>
            </a:r>
            <a:endParaRPr lang="en-US" altLang="zh-CN" sz="2802" dirty="0">
              <a:solidFill>
                <a:srgbClr val="000000"/>
              </a:solidFill>
              <a:latin typeface="Microsoft YaHei" pitchFamily="18" charset="0"/>
              <a:cs typeface="Microsoft YaHei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2616200" y="6223000"/>
            <a:ext cx="3868047" cy="5114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b="1" u="sng" dirty="0" err="1">
                <a:solidFill>
                  <a:srgbClr val="00B200"/>
                </a:solidFill>
                <a:latin typeface="Comic Sans MS" pitchFamily="18" charset="0"/>
                <a:cs typeface="Comic Sans MS" pitchFamily="18" charset="0"/>
              </a:rPr>
              <a:t>lihongwei@jxnu.edu.cn</a:t>
            </a:r>
            <a:endParaRPr lang="en-US" altLang="zh-CN" sz="2802" b="1" u="sng" dirty="0">
              <a:solidFill>
                <a:srgbClr val="00B200"/>
              </a:solidFill>
              <a:latin typeface="Comic Sans MS" pitchFamily="18" charset="0"/>
              <a:cs typeface="Comic Sans M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92100"/>
            <a:ext cx="63246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10/69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900" y="393700"/>
            <a:ext cx="7328929" cy="63812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9779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软件危机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(Software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Crisis)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600"/>
              </a:lnSpc>
              <a:tabLst>
                <a:tab pos="977900" algn="l"/>
                <a:tab pos="18415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软件开发进度难以预测</a:t>
            </a:r>
          </a:p>
          <a:p>
            <a:pPr>
              <a:lnSpc>
                <a:spcPts val="6300"/>
              </a:lnSpc>
              <a:tabLst>
                <a:tab pos="977900" algn="l"/>
                <a:tab pos="18415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软件开发成本难以控制</a:t>
            </a:r>
          </a:p>
          <a:p>
            <a:pPr>
              <a:lnSpc>
                <a:spcPts val="6300"/>
              </a:lnSpc>
              <a:tabLst>
                <a:tab pos="977900" algn="l"/>
                <a:tab pos="18415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用户对产品功能难以满足</a:t>
            </a:r>
          </a:p>
          <a:p>
            <a:pPr>
              <a:lnSpc>
                <a:spcPts val="6300"/>
              </a:lnSpc>
              <a:tabLst>
                <a:tab pos="977900" algn="l"/>
                <a:tab pos="18415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软件产品质量无法保证</a:t>
            </a:r>
          </a:p>
          <a:p>
            <a:pPr>
              <a:lnSpc>
                <a:spcPts val="6300"/>
              </a:lnSpc>
              <a:tabLst>
                <a:tab pos="977900" algn="l"/>
                <a:tab pos="18415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软件产品难以维护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9779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292100"/>
            <a:ext cx="45974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51800" y="6273800"/>
            <a:ext cx="457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11/69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447800"/>
            <a:ext cx="1524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6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2800" y="368300"/>
            <a:ext cx="7353300" cy="547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IBM360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系统的例子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开发时间：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1963-1966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  <a:p>
            <a:pPr>
              <a:lnSpc>
                <a:spcPts val="46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投入人力：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5000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人年</a:t>
            </a:r>
          </a:p>
          <a:p>
            <a:pPr>
              <a:lnSpc>
                <a:spcPts val="46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代码量：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100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万行</a:t>
            </a:r>
          </a:p>
          <a:p>
            <a:pPr>
              <a:lnSpc>
                <a:spcPts val="45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耗资数亿美元</a:t>
            </a:r>
          </a:p>
          <a:p>
            <a:pPr>
              <a:lnSpc>
                <a:spcPts val="46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结局</a:t>
            </a:r>
          </a:p>
          <a:p>
            <a:pPr>
              <a:lnSpc>
                <a:spcPts val="29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发布推迟，成本也是估计的好几倍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需要的内存比计划中的要多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第一次发布时并不能很好地运行，直到发布了几次以后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每个后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续版本都是从上一个版本找出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1000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个错误而修订的结果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292100"/>
            <a:ext cx="32004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12/69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42900"/>
            <a:ext cx="7594600" cy="492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25273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Brooks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的总结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2527300" algn="l"/>
              </a:tabLst>
            </a:pP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......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正像一只逃亡的野兽落到泥潭中做</a:t>
            </a:r>
          </a:p>
          <a:p>
            <a:pPr>
              <a:lnSpc>
                <a:spcPts val="4700"/>
              </a:lnSpc>
              <a:tabLst>
                <a:tab pos="2527300" algn="l"/>
              </a:tabLst>
            </a:pP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垂死的挣扎，越是挣扎，陷得越深，最</a:t>
            </a:r>
          </a:p>
          <a:p>
            <a:pPr>
              <a:lnSpc>
                <a:spcPts val="4900"/>
              </a:lnSpc>
              <a:tabLst>
                <a:tab pos="2527300" algn="l"/>
              </a:tabLst>
            </a:pP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后无法逃脱灭顶的灾难。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......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程序设计</a:t>
            </a:r>
          </a:p>
          <a:p>
            <a:pPr>
              <a:lnSpc>
                <a:spcPts val="4800"/>
              </a:lnSpc>
              <a:tabLst>
                <a:tab pos="2527300" algn="l"/>
              </a:tabLst>
            </a:pP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工作正像这样一个泥潭，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......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一批批程</a:t>
            </a:r>
          </a:p>
          <a:p>
            <a:pPr>
              <a:lnSpc>
                <a:spcPts val="4800"/>
              </a:lnSpc>
              <a:tabLst>
                <a:tab pos="2527300" algn="l"/>
              </a:tabLst>
            </a:pP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序员被迫在泥潭中拼命挣扎，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......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谁也</a:t>
            </a:r>
          </a:p>
          <a:p>
            <a:pPr>
              <a:lnSpc>
                <a:spcPts val="4800"/>
              </a:lnSpc>
              <a:tabLst>
                <a:tab pos="2527300" algn="l"/>
              </a:tabLst>
            </a:pP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没有料到问题竟会陷入这样的困境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......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92100"/>
            <a:ext cx="4152900" cy="5842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3644900"/>
            <a:ext cx="4711700" cy="260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13/69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69900" y="317500"/>
            <a:ext cx="77089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软件工程的的定义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Fritz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Bauer,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NATO,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1968</a:t>
            </a:r>
          </a:p>
          <a:p>
            <a:pPr>
              <a:lnSpc>
                <a:spcPts val="4600"/>
              </a:lnSpc>
              <a:tabLst>
                <a:tab pos="2057400" algn="l"/>
              </a:tabLst>
            </a:pP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establishment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use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sound</a:t>
            </a:r>
          </a:p>
          <a:p>
            <a:pPr>
              <a:lnSpc>
                <a:spcPts val="3800"/>
              </a:lnSpc>
              <a:tabLst>
                <a:tab pos="2057400" algn="l"/>
              </a:tabLst>
            </a:pP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principles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in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order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to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obtain</a:t>
            </a:r>
          </a:p>
          <a:p>
            <a:pPr>
              <a:lnSpc>
                <a:spcPts val="3800"/>
              </a:lnSpc>
              <a:tabLst>
                <a:tab pos="2057400" algn="l"/>
              </a:tabLst>
            </a:pP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economically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that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is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reliable</a:t>
            </a:r>
          </a:p>
          <a:p>
            <a:pPr>
              <a:lnSpc>
                <a:spcPts val="3800"/>
              </a:lnSpc>
              <a:tabLst>
                <a:tab pos="2057400" algn="l"/>
              </a:tabLst>
            </a:pP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works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efficiently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real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2C0AA8"/>
                </a:solidFill>
                <a:latin typeface="Comic Sans MS" pitchFamily="18" charset="0"/>
                <a:cs typeface="Comic Sans MS" pitchFamily="18" charset="0"/>
              </a:rPr>
              <a:t>machines.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200" y="304800"/>
            <a:ext cx="42291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14/69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079500" y="381000"/>
            <a:ext cx="7302500" cy="590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工程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(Engineering)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字典中的定义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application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scientific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mathematical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principles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to</a:t>
            </a:r>
          </a:p>
          <a:p>
            <a:pPr>
              <a:lnSpc>
                <a:spcPts val="21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practical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ends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such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design,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manufacture,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operation</a:t>
            </a:r>
          </a:p>
          <a:p>
            <a:pPr>
              <a:lnSpc>
                <a:spcPts val="21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efficient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economical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structures,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machines,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processes,</a:t>
            </a:r>
          </a:p>
          <a:p>
            <a:pPr>
              <a:lnSpc>
                <a:spcPts val="21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systems.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工程化生产的特征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质量及成功在很大程度上能够得到保障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可以通过标准等手段进行明确总结和定义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所涉及的原则有相应的理论和实践支撑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通常包含一系列定义良好的过程，包括活动、相关的工具、角色</a:t>
            </a:r>
          </a:p>
          <a:p>
            <a:pPr>
              <a:lnSpc>
                <a:spcPts val="17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和工作指南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可重复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可复制成功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、可学习、可培训、可遵循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稳定、可控</a:t>
            </a:r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1422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实用性原则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92100"/>
            <a:ext cx="3644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15/69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7089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软件工程的定义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342900" algn="l"/>
                <a:tab pos="2311400" algn="l"/>
              </a:tabLst>
            </a:pPr>
            <a:r>
              <a:rPr lang="en-US" altLang="zh-CN" sz="25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Fritz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Bauer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：为了经济地获得可靠的和能在实际</a:t>
            </a:r>
          </a:p>
          <a:p>
            <a:pPr>
              <a:lnSpc>
                <a:spcPts val="30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机器上高效运行的软件而建立和使用的好的工程原</a:t>
            </a:r>
          </a:p>
          <a:p>
            <a:pPr>
              <a:lnSpc>
                <a:spcPts val="30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则</a:t>
            </a:r>
          </a:p>
          <a:p>
            <a:pPr>
              <a:lnSpc>
                <a:spcPts val="3800"/>
              </a:lnSpc>
              <a:tabLst>
                <a:tab pos="342900" algn="l"/>
                <a:tab pos="2311400" algn="l"/>
              </a:tabLst>
            </a:pPr>
            <a:r>
              <a:rPr lang="en-US" altLang="zh-CN" sz="25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IEEE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(1)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将系统化的、规范的、可度量的方法应</a:t>
            </a:r>
          </a:p>
          <a:p>
            <a:pPr>
              <a:lnSpc>
                <a:spcPts val="30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用于软件的开发、运行和维护的过程，即将工程化</a:t>
            </a:r>
          </a:p>
          <a:p>
            <a:pPr>
              <a:lnSpc>
                <a:spcPts val="31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应用于软件中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(2)(1)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中所述方法的研究</a:t>
            </a:r>
          </a:p>
          <a:p>
            <a:pPr>
              <a:lnSpc>
                <a:spcPts val="3700"/>
              </a:lnSpc>
              <a:tabLst>
                <a:tab pos="342900" algn="l"/>
                <a:tab pos="2311400" algn="l"/>
              </a:tabLst>
            </a:pPr>
            <a:r>
              <a:rPr lang="en-US" altLang="zh-CN" sz="25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计算机科学技术百科全书</a:t>
            </a:r>
            <a:r>
              <a:rPr lang="en-US" altLang="zh-CN" sz="2598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5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第</a:t>
            </a:r>
            <a:r>
              <a:rPr lang="en-US" altLang="zh-CN" sz="2598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25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版</a:t>
            </a:r>
            <a:r>
              <a:rPr lang="en-US" altLang="zh-CN" sz="2598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：应用计算机科学</a:t>
            </a:r>
          </a:p>
          <a:p>
            <a:pPr>
              <a:lnSpc>
                <a:spcPts val="30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理论和技术以及工程管理原则和方法，按预算和进</a:t>
            </a:r>
          </a:p>
          <a:p>
            <a:pPr>
              <a:lnSpc>
                <a:spcPts val="31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度实现满足用户要求的软件产品的工程，或以此为</a:t>
            </a:r>
          </a:p>
          <a:p>
            <a:pPr>
              <a:lnSpc>
                <a:spcPts val="30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研究对象的学科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292100"/>
            <a:ext cx="5168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16/69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683500" cy="501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软件工程定义的共同点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5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目标：以较高的效率、合理的成本开发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高质量的软件</a:t>
            </a:r>
          </a:p>
          <a:p>
            <a:pPr>
              <a:lnSpc>
                <a:spcPts val="50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强调软件开发的工程化：遵循工程的原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则，采用系统的、严格约束的、可量化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的过程和方法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工程化：可预测、可控制、可重复</a:t>
            </a:r>
            <a:r>
              <a:rPr lang="en-US" altLang="zh-CN" sz="25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154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包括软件工程实践和方法研究两个方面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92100"/>
            <a:ext cx="3644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17/69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823200" cy="560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软件工程的目标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7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生产具有高质量以及开销合理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时间、</a:t>
            </a:r>
          </a:p>
          <a:p>
            <a:pPr>
              <a:lnSpc>
                <a:spcPts val="43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成本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的产品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软件质量：软件产品满足预期需求的程度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需求分析和验证</a:t>
            </a:r>
            <a:r>
              <a:rPr lang="en-US" altLang="zh-CN" sz="19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保证问题理解的正确性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软件测试、评审、形式化方法、过程控制</a:t>
            </a:r>
            <a:r>
              <a:rPr lang="en-US" altLang="zh-CN" sz="19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质量保障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开销合理是指软件开发、运行的整个进度和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成本满足用户要求的程度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软件项目管理和过程管理</a:t>
            </a:r>
            <a:r>
              <a:rPr lang="en-US" altLang="zh-CN" sz="19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提高可预测性、可控性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好的软件设计、文档和编码风格</a:t>
            </a:r>
            <a:r>
              <a:rPr lang="en-US" altLang="zh-CN" sz="19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可维护性、可扩展性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9144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模块化设计、开发工具支持</a:t>
            </a:r>
            <a:r>
              <a:rPr lang="en-US" altLang="zh-CN" sz="19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提高软件开发效率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800"/>
            <a:ext cx="6388100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18/69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27000"/>
            <a:ext cx="7645400" cy="570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76200" algn="l"/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Engineering: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Big</a:t>
            </a:r>
          </a:p>
          <a:p>
            <a:pPr>
              <a:lnSpc>
                <a:spcPts val="4300"/>
              </a:lnSpc>
              <a:tabLst>
                <a:tab pos="76200" algn="l"/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Picture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76200" algn="l"/>
                <a:tab pos="3429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面向质量和经济目标的软件开发工程化</a:t>
            </a:r>
          </a:p>
          <a:p>
            <a:pPr>
              <a:lnSpc>
                <a:spcPts val="4900"/>
              </a:lnSpc>
              <a:tabLst>
                <a:tab pos="76200" algn="l"/>
                <a:tab pos="3429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包括技术和管理</a:t>
            </a:r>
          </a:p>
          <a:p>
            <a:pPr>
              <a:lnSpc>
                <a:spcPts val="4900"/>
              </a:lnSpc>
              <a:tabLst>
                <a:tab pos="76200" algn="l"/>
                <a:tab pos="3429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对软件整个生存周期的理解</a:t>
            </a:r>
          </a:p>
          <a:p>
            <a:pPr>
              <a:lnSpc>
                <a:spcPts val="4900"/>
              </a:lnSpc>
              <a:tabLst>
                <a:tab pos="76200" algn="l"/>
                <a:tab pos="3429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软件演化和软件维护</a:t>
            </a:r>
          </a:p>
          <a:p>
            <a:pPr>
              <a:lnSpc>
                <a:spcPts val="4900"/>
              </a:lnSpc>
              <a:tabLst>
                <a:tab pos="76200" algn="l"/>
                <a:tab pos="3429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针对各种不同类型软件的工程化开发</a:t>
            </a:r>
          </a:p>
          <a:p>
            <a:pPr>
              <a:lnSpc>
                <a:spcPts val="4900"/>
              </a:lnSpc>
              <a:tabLst>
                <a:tab pos="76200" algn="l"/>
                <a:tab pos="3429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涉及多个层面：软件产业、软件组织、软</a:t>
            </a:r>
          </a:p>
          <a:p>
            <a:pPr>
              <a:lnSpc>
                <a:spcPts val="4100"/>
              </a:lnSpc>
              <a:tabLst>
                <a:tab pos="76200" algn="l"/>
                <a:tab pos="342900" algn="l"/>
              </a:tabLst>
            </a:pPr>
            <a:r>
              <a:rPr lang="en-US" altLang="zh-CN" dirty="0"/>
              <a:t>	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件项目、软件开发者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19/69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765300" y="215900"/>
            <a:ext cx="5588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软件开发技术的发展过程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68300" y="3251200"/>
            <a:ext cx="1003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软件附属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于硬件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97800" y="4470400"/>
            <a:ext cx="609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现在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4000" y="4445000"/>
            <a:ext cx="977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50年代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51000" y="4470400"/>
            <a:ext cx="977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60年代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22600" y="4470400"/>
            <a:ext cx="977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70年代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22800" y="4470400"/>
            <a:ext cx="977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80年代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210300" y="4470400"/>
            <a:ext cx="977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90年代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17900" y="3276600"/>
            <a:ext cx="495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过程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699000" y="3276600"/>
            <a:ext cx="495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对象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16600" y="3276600"/>
            <a:ext cx="495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构件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896100" y="3263900"/>
            <a:ext cx="495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领域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454900" y="2146300"/>
            <a:ext cx="1016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98" dirty="0">
                <a:solidFill>
                  <a:srgbClr val="002060"/>
                </a:solidFill>
                <a:latin typeface="SimSun" pitchFamily="18" charset="0"/>
                <a:cs typeface="SimSun" pitchFamily="18" charset="0"/>
              </a:rPr>
              <a:t>复杂系统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dirty="0">
                <a:solidFill>
                  <a:srgbClr val="002060"/>
                </a:solidFill>
                <a:latin typeface="SimSun" pitchFamily="18" charset="0"/>
                <a:cs typeface="SimSun" pitchFamily="18" charset="0"/>
              </a:rPr>
              <a:t>复杂网络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689100" y="3073400"/>
            <a:ext cx="12573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软件作为单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独产品，催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生软件工程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937500" y="3289300"/>
            <a:ext cx="4953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大众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292100"/>
            <a:ext cx="3632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17500"/>
            <a:ext cx="7543800" cy="350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教材及参考资料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2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自编讲义</a:t>
            </a:r>
          </a:p>
          <a:p>
            <a:pPr>
              <a:lnSpc>
                <a:spcPts val="57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参考资料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软件工程：实践者的研究方法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第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版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300"/>
              </a:lnSpc>
              <a:tabLst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Roger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S.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Pressman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美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机械工业出版社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3759200"/>
            <a:ext cx="3683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79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软件工程</a:t>
            </a:r>
          </a:p>
          <a:p>
            <a:pPr>
              <a:lnSpc>
                <a:spcPts val="33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Ian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Sommerville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英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575300" y="4254500"/>
            <a:ext cx="2489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机械工业出版社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927100" y="4686300"/>
            <a:ext cx="6324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软件工程相关国际会议和国际期刊论文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447939" y="4506341"/>
            <a:ext cx="6705600" cy="1511807"/>
          </a:xfrm>
          <a:custGeom>
            <a:avLst/>
            <a:gdLst>
              <a:gd name="connsiteX0" fmla="*/ 0 w 6705600"/>
              <a:gd name="connsiteY0" fmla="*/ 755903 h 1511807"/>
              <a:gd name="connsiteX1" fmla="*/ 3352800 w 6705600"/>
              <a:gd name="connsiteY1" fmla="*/ 0 h 1511807"/>
              <a:gd name="connsiteX2" fmla="*/ 6705600 w 6705600"/>
              <a:gd name="connsiteY2" fmla="*/ 755903 h 1511807"/>
              <a:gd name="connsiteX3" fmla="*/ 3352800 w 6705600"/>
              <a:gd name="connsiteY3" fmla="*/ 1511807 h 1511807"/>
              <a:gd name="connsiteX4" fmla="*/ 0 w 6705600"/>
              <a:gd name="connsiteY4" fmla="*/ 755903 h 15118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05600" h="1511807">
                <a:moveTo>
                  <a:pt x="0" y="755903"/>
                </a:moveTo>
                <a:cubicBezTo>
                  <a:pt x="0" y="339089"/>
                  <a:pt x="1501140" y="0"/>
                  <a:pt x="3352800" y="0"/>
                </a:cubicBezTo>
                <a:cubicBezTo>
                  <a:pt x="5205222" y="0"/>
                  <a:pt x="6705600" y="339089"/>
                  <a:pt x="6705600" y="755903"/>
                </a:cubicBezTo>
                <a:cubicBezTo>
                  <a:pt x="6705600" y="1173479"/>
                  <a:pt x="5205222" y="1511807"/>
                  <a:pt x="3352800" y="1511807"/>
                </a:cubicBezTo>
                <a:cubicBezTo>
                  <a:pt x="1501140" y="1511807"/>
                  <a:pt x="0" y="1173479"/>
                  <a:pt x="0" y="755903"/>
                </a:cubicBezTo>
              </a:path>
            </a:pathLst>
          </a:custGeom>
          <a:solidFill>
            <a:srgbClr val="FF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2162695" y="4128389"/>
            <a:ext cx="5276850" cy="1228343"/>
          </a:xfrm>
          <a:custGeom>
            <a:avLst/>
            <a:gdLst>
              <a:gd name="connsiteX0" fmla="*/ 0 w 5276850"/>
              <a:gd name="connsiteY0" fmla="*/ 614171 h 1228343"/>
              <a:gd name="connsiteX1" fmla="*/ 2638043 w 5276850"/>
              <a:gd name="connsiteY1" fmla="*/ 0 h 1228343"/>
              <a:gd name="connsiteX2" fmla="*/ 5276850 w 5276850"/>
              <a:gd name="connsiteY2" fmla="*/ 614171 h 1228343"/>
              <a:gd name="connsiteX3" fmla="*/ 2638043 w 5276850"/>
              <a:gd name="connsiteY3" fmla="*/ 1228344 h 1228343"/>
              <a:gd name="connsiteX4" fmla="*/ 0 w 5276850"/>
              <a:gd name="connsiteY4" fmla="*/ 614171 h 12283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76850" h="1228343">
                <a:moveTo>
                  <a:pt x="0" y="614171"/>
                </a:moveTo>
                <a:cubicBezTo>
                  <a:pt x="0" y="275081"/>
                  <a:pt x="1181100" y="0"/>
                  <a:pt x="2638043" y="0"/>
                </a:cubicBezTo>
                <a:cubicBezTo>
                  <a:pt x="4095750" y="0"/>
                  <a:pt x="5276850" y="275081"/>
                  <a:pt x="5276850" y="614171"/>
                </a:cubicBezTo>
                <a:cubicBezTo>
                  <a:pt x="5276850" y="954023"/>
                  <a:pt x="4095750" y="1228344"/>
                  <a:pt x="2638043" y="1228344"/>
                </a:cubicBezTo>
                <a:cubicBezTo>
                  <a:pt x="1181100" y="1228344"/>
                  <a:pt x="0" y="954023"/>
                  <a:pt x="0" y="614171"/>
                </a:cubicBez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2718955" y="3844925"/>
            <a:ext cx="4164330" cy="850392"/>
          </a:xfrm>
          <a:custGeom>
            <a:avLst/>
            <a:gdLst>
              <a:gd name="connsiteX0" fmla="*/ 0 w 4164330"/>
              <a:gd name="connsiteY0" fmla="*/ 425196 h 850392"/>
              <a:gd name="connsiteX1" fmla="*/ 2081784 w 4164330"/>
              <a:gd name="connsiteY1" fmla="*/ 0 h 850392"/>
              <a:gd name="connsiteX2" fmla="*/ 4164330 w 4164330"/>
              <a:gd name="connsiteY2" fmla="*/ 425196 h 850392"/>
              <a:gd name="connsiteX3" fmla="*/ 2081784 w 4164330"/>
              <a:gd name="connsiteY3" fmla="*/ 850391 h 850392"/>
              <a:gd name="connsiteX4" fmla="*/ 0 w 4164330"/>
              <a:gd name="connsiteY4" fmla="*/ 425196 h 8503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4330" h="850392">
                <a:moveTo>
                  <a:pt x="0" y="425196"/>
                </a:moveTo>
                <a:cubicBezTo>
                  <a:pt x="0" y="190500"/>
                  <a:pt x="932688" y="0"/>
                  <a:pt x="2081784" y="0"/>
                </a:cubicBezTo>
                <a:cubicBezTo>
                  <a:pt x="3231642" y="0"/>
                  <a:pt x="4164330" y="190500"/>
                  <a:pt x="4164330" y="425196"/>
                </a:cubicBezTo>
                <a:cubicBezTo>
                  <a:pt x="4164330" y="660653"/>
                  <a:pt x="3231642" y="850391"/>
                  <a:pt x="2081784" y="850391"/>
                </a:cubicBezTo>
                <a:cubicBezTo>
                  <a:pt x="932688" y="850391"/>
                  <a:pt x="0" y="660653"/>
                  <a:pt x="0" y="425196"/>
                </a:cubicBez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3445141" y="3655949"/>
            <a:ext cx="2711957" cy="472440"/>
          </a:xfrm>
          <a:custGeom>
            <a:avLst/>
            <a:gdLst>
              <a:gd name="connsiteX0" fmla="*/ 0 w 2711957"/>
              <a:gd name="connsiteY0" fmla="*/ 236220 h 472440"/>
              <a:gd name="connsiteX1" fmla="*/ 1355597 w 2711957"/>
              <a:gd name="connsiteY1" fmla="*/ 0 h 472440"/>
              <a:gd name="connsiteX2" fmla="*/ 2711958 w 2711957"/>
              <a:gd name="connsiteY2" fmla="*/ 236220 h 472440"/>
              <a:gd name="connsiteX3" fmla="*/ 1355597 w 2711957"/>
              <a:gd name="connsiteY3" fmla="*/ 472440 h 472440"/>
              <a:gd name="connsiteX4" fmla="*/ 0 w 2711957"/>
              <a:gd name="connsiteY4" fmla="*/ 236220 h 472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1957" h="472440">
                <a:moveTo>
                  <a:pt x="0" y="236220"/>
                </a:moveTo>
                <a:cubicBezTo>
                  <a:pt x="0" y="105917"/>
                  <a:pt x="607314" y="0"/>
                  <a:pt x="1355597" y="0"/>
                </a:cubicBezTo>
                <a:cubicBezTo>
                  <a:pt x="2104644" y="0"/>
                  <a:pt x="2711958" y="105917"/>
                  <a:pt x="2711958" y="236220"/>
                </a:cubicBezTo>
                <a:cubicBezTo>
                  <a:pt x="2711958" y="367284"/>
                  <a:pt x="2104644" y="472440"/>
                  <a:pt x="1355597" y="472440"/>
                </a:cubicBezTo>
                <a:cubicBezTo>
                  <a:pt x="607314" y="472440"/>
                  <a:pt x="0" y="367284"/>
                  <a:pt x="0" y="236220"/>
                </a:cubicBezTo>
              </a:path>
            </a:pathLst>
          </a:custGeom>
          <a:solidFill>
            <a:srgbClr val="C0C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92100"/>
            <a:ext cx="7772400" cy="622300"/>
          </a:xfrm>
          <a:prstGeom prst="rect">
            <a:avLst/>
          </a:prstGeom>
          <a:noFill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0" y="3644900"/>
            <a:ext cx="6731000" cy="238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20/69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469900" y="1422400"/>
            <a:ext cx="1270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723900" y="368300"/>
            <a:ext cx="7912100" cy="562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软件工程技术体系层次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(Pressman)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质量关注点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(quality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focus)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是软件工程的根基</a:t>
            </a:r>
          </a:p>
          <a:p>
            <a:pPr>
              <a:lnSpc>
                <a:spcPts val="40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过程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(process)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是软件工程的基础</a:t>
            </a:r>
          </a:p>
          <a:p>
            <a:pPr>
              <a:lnSpc>
                <a:spcPts val="40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方法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(methods)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为建造软件提供技术上的解决方案</a:t>
            </a:r>
          </a:p>
          <a:p>
            <a:pPr>
              <a:lnSpc>
                <a:spcPts val="40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工具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(tools)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为过程和方法提供自动化或半自动化的</a:t>
            </a:r>
          </a:p>
          <a:p>
            <a:pPr>
              <a:lnSpc>
                <a:spcPts val="32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支持</a:t>
            </a:r>
          </a:p>
          <a:p>
            <a:pPr>
              <a:lnSpc>
                <a:spcPts val="21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工具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方法</a:t>
            </a:r>
          </a:p>
          <a:p>
            <a:pPr>
              <a:lnSpc>
                <a:spcPts val="37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过程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88900" algn="l"/>
                <a:tab pos="3314700" algn="l"/>
                <a:tab pos="3771900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质量关注点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371739" y="2589149"/>
            <a:ext cx="3581400" cy="685800"/>
          </a:xfrm>
          <a:custGeom>
            <a:avLst/>
            <a:gdLst>
              <a:gd name="connsiteX0" fmla="*/ 0 w 3581400"/>
              <a:gd name="connsiteY0" fmla="*/ 0 h 685800"/>
              <a:gd name="connsiteX1" fmla="*/ 0 w 3581400"/>
              <a:gd name="connsiteY1" fmla="*/ 685800 h 685800"/>
              <a:gd name="connsiteX2" fmla="*/ 3581400 w 3581400"/>
              <a:gd name="connsiteY2" fmla="*/ 685800 h 685800"/>
              <a:gd name="connsiteX3" fmla="*/ 3581400 w 3581400"/>
              <a:gd name="connsiteY3" fmla="*/ 0 h 685800"/>
              <a:gd name="connsiteX4" fmla="*/ 0 w 35814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0" h="685800">
                <a:moveTo>
                  <a:pt x="0" y="0"/>
                </a:move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1371739" y="3274949"/>
            <a:ext cx="3581400" cy="685800"/>
          </a:xfrm>
          <a:custGeom>
            <a:avLst/>
            <a:gdLst>
              <a:gd name="connsiteX0" fmla="*/ 0 w 3581400"/>
              <a:gd name="connsiteY0" fmla="*/ 0 h 685800"/>
              <a:gd name="connsiteX1" fmla="*/ 0 w 3581400"/>
              <a:gd name="connsiteY1" fmla="*/ 685800 h 685800"/>
              <a:gd name="connsiteX2" fmla="*/ 3581400 w 3581400"/>
              <a:gd name="connsiteY2" fmla="*/ 685800 h 685800"/>
              <a:gd name="connsiteX3" fmla="*/ 3581400 w 3581400"/>
              <a:gd name="connsiteY3" fmla="*/ 0 h 685800"/>
              <a:gd name="connsiteX4" fmla="*/ 0 w 35814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0" h="685800">
                <a:moveTo>
                  <a:pt x="0" y="0"/>
                </a:move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1371739" y="3960749"/>
            <a:ext cx="3581400" cy="685800"/>
          </a:xfrm>
          <a:custGeom>
            <a:avLst/>
            <a:gdLst>
              <a:gd name="connsiteX0" fmla="*/ 0 w 3581400"/>
              <a:gd name="connsiteY0" fmla="*/ 0 h 685800"/>
              <a:gd name="connsiteX1" fmla="*/ 0 w 3581400"/>
              <a:gd name="connsiteY1" fmla="*/ 685800 h 685800"/>
              <a:gd name="connsiteX2" fmla="*/ 3581400 w 3581400"/>
              <a:gd name="connsiteY2" fmla="*/ 685800 h 685800"/>
              <a:gd name="connsiteX3" fmla="*/ 3581400 w 3581400"/>
              <a:gd name="connsiteY3" fmla="*/ 0 h 685800"/>
              <a:gd name="connsiteX4" fmla="*/ 0 w 35814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0" h="685800">
                <a:moveTo>
                  <a:pt x="0" y="0"/>
                </a:move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1371739" y="4646549"/>
            <a:ext cx="3581400" cy="685800"/>
          </a:xfrm>
          <a:custGeom>
            <a:avLst/>
            <a:gdLst>
              <a:gd name="connsiteX0" fmla="*/ 0 w 3581400"/>
              <a:gd name="connsiteY0" fmla="*/ 0 h 685800"/>
              <a:gd name="connsiteX1" fmla="*/ 0 w 3581400"/>
              <a:gd name="connsiteY1" fmla="*/ 685800 h 685800"/>
              <a:gd name="connsiteX2" fmla="*/ 3581400 w 3581400"/>
              <a:gd name="connsiteY2" fmla="*/ 685800 h 685800"/>
              <a:gd name="connsiteX3" fmla="*/ 3581400 w 3581400"/>
              <a:gd name="connsiteY3" fmla="*/ 0 h 685800"/>
              <a:gd name="connsiteX4" fmla="*/ 0 w 35814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0" h="685800">
                <a:moveTo>
                  <a:pt x="0" y="0"/>
                </a:moveTo>
                <a:lnTo>
                  <a:pt x="0" y="685800"/>
                </a:lnTo>
                <a:lnTo>
                  <a:pt x="3581400" y="685800"/>
                </a:lnTo>
                <a:lnTo>
                  <a:pt x="3581400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1371739" y="1522349"/>
            <a:ext cx="3276600" cy="1066800"/>
          </a:xfrm>
          <a:custGeom>
            <a:avLst/>
            <a:gdLst>
              <a:gd name="connsiteX0" fmla="*/ 0 w 3276600"/>
              <a:gd name="connsiteY0" fmla="*/ 1066800 h 1066800"/>
              <a:gd name="connsiteX1" fmla="*/ 2063496 w 3276600"/>
              <a:gd name="connsiteY1" fmla="*/ 0 h 1066800"/>
              <a:gd name="connsiteX2" fmla="*/ 3276600 w 3276600"/>
              <a:gd name="connsiteY2" fmla="*/ 0 h 1066800"/>
              <a:gd name="connsiteX3" fmla="*/ 1213104 w 3276600"/>
              <a:gd name="connsiteY3" fmla="*/ 1066800 h 1066800"/>
              <a:gd name="connsiteX4" fmla="*/ 0 w 3276600"/>
              <a:gd name="connsiteY4" fmla="*/ 1066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600" h="1066800">
                <a:moveTo>
                  <a:pt x="0" y="1066800"/>
                </a:moveTo>
                <a:lnTo>
                  <a:pt x="2063496" y="0"/>
                </a:lnTo>
                <a:lnTo>
                  <a:pt x="3276600" y="0"/>
                </a:lnTo>
                <a:lnTo>
                  <a:pt x="1213104" y="1066800"/>
                </a:lnTo>
                <a:lnTo>
                  <a:pt x="0" y="1066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2590939" y="1522349"/>
            <a:ext cx="3200399" cy="1066800"/>
          </a:xfrm>
          <a:custGeom>
            <a:avLst/>
            <a:gdLst>
              <a:gd name="connsiteX0" fmla="*/ 0 w 3200399"/>
              <a:gd name="connsiteY0" fmla="*/ 1066800 h 1066800"/>
              <a:gd name="connsiteX1" fmla="*/ 2016251 w 3200399"/>
              <a:gd name="connsiteY1" fmla="*/ 0 h 1066800"/>
              <a:gd name="connsiteX2" fmla="*/ 3200400 w 3200399"/>
              <a:gd name="connsiteY2" fmla="*/ 0 h 1066800"/>
              <a:gd name="connsiteX3" fmla="*/ 1184910 w 3200399"/>
              <a:gd name="connsiteY3" fmla="*/ 1066800 h 1066800"/>
              <a:gd name="connsiteX4" fmla="*/ 0 w 3200399"/>
              <a:gd name="connsiteY4" fmla="*/ 1066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0399" h="1066800">
                <a:moveTo>
                  <a:pt x="0" y="1066800"/>
                </a:moveTo>
                <a:lnTo>
                  <a:pt x="2016251" y="0"/>
                </a:lnTo>
                <a:lnTo>
                  <a:pt x="3200400" y="0"/>
                </a:lnTo>
                <a:lnTo>
                  <a:pt x="1184910" y="1066800"/>
                </a:lnTo>
                <a:lnTo>
                  <a:pt x="0" y="1066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3810140" y="1522349"/>
            <a:ext cx="3200399" cy="1066800"/>
          </a:xfrm>
          <a:custGeom>
            <a:avLst/>
            <a:gdLst>
              <a:gd name="connsiteX0" fmla="*/ 0 w 3200399"/>
              <a:gd name="connsiteY0" fmla="*/ 1066800 h 1066800"/>
              <a:gd name="connsiteX1" fmla="*/ 2016251 w 3200399"/>
              <a:gd name="connsiteY1" fmla="*/ 0 h 1066800"/>
              <a:gd name="connsiteX2" fmla="*/ 3200399 w 3200399"/>
              <a:gd name="connsiteY2" fmla="*/ 0 h 1066800"/>
              <a:gd name="connsiteX3" fmla="*/ 1184909 w 3200399"/>
              <a:gd name="connsiteY3" fmla="*/ 1066800 h 1066800"/>
              <a:gd name="connsiteX4" fmla="*/ 0 w 3200399"/>
              <a:gd name="connsiteY4" fmla="*/ 1066800 h 106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00399" h="1066800">
                <a:moveTo>
                  <a:pt x="0" y="1066800"/>
                </a:moveTo>
                <a:lnTo>
                  <a:pt x="2016251" y="0"/>
                </a:lnTo>
                <a:lnTo>
                  <a:pt x="3200399" y="0"/>
                </a:lnTo>
                <a:lnTo>
                  <a:pt x="1184909" y="1066800"/>
                </a:lnTo>
                <a:lnTo>
                  <a:pt x="0" y="1066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4982857" y="4180967"/>
            <a:ext cx="2151125" cy="1160526"/>
          </a:xfrm>
          <a:custGeom>
            <a:avLst/>
            <a:gdLst>
              <a:gd name="connsiteX0" fmla="*/ 0 w 2151125"/>
              <a:gd name="connsiteY0" fmla="*/ 1149096 h 1160526"/>
              <a:gd name="connsiteX1" fmla="*/ 2145030 w 2151125"/>
              <a:gd name="connsiteY1" fmla="*/ 0 h 1160526"/>
              <a:gd name="connsiteX2" fmla="*/ 2151126 w 2151125"/>
              <a:gd name="connsiteY2" fmla="*/ 11430 h 1160526"/>
              <a:gd name="connsiteX3" fmla="*/ 6096 w 2151125"/>
              <a:gd name="connsiteY3" fmla="*/ 1160526 h 1160526"/>
              <a:gd name="connsiteX4" fmla="*/ 0 w 2151125"/>
              <a:gd name="connsiteY4" fmla="*/ 1149096 h 1160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1125" h="1160526">
                <a:moveTo>
                  <a:pt x="0" y="1149096"/>
                </a:moveTo>
                <a:lnTo>
                  <a:pt x="2145030" y="0"/>
                </a:lnTo>
                <a:lnTo>
                  <a:pt x="2151126" y="11430"/>
                </a:lnTo>
                <a:lnTo>
                  <a:pt x="6096" y="1160526"/>
                </a:lnTo>
                <a:lnTo>
                  <a:pt x="0" y="114909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7118744" y="1516253"/>
            <a:ext cx="12954" cy="2679954"/>
          </a:xfrm>
          <a:custGeom>
            <a:avLst/>
            <a:gdLst>
              <a:gd name="connsiteX0" fmla="*/ 6477 w 12954"/>
              <a:gd name="connsiteY0" fmla="*/ 0 h 2679954"/>
              <a:gd name="connsiteX1" fmla="*/ 6477 w 12954"/>
              <a:gd name="connsiteY1" fmla="*/ 2679954 h 2679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679954">
                <a:moveTo>
                  <a:pt x="6477" y="0"/>
                </a:moveTo>
                <a:lnTo>
                  <a:pt x="6477" y="26799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5366144" y="2430653"/>
            <a:ext cx="12953" cy="2679954"/>
          </a:xfrm>
          <a:custGeom>
            <a:avLst/>
            <a:gdLst>
              <a:gd name="connsiteX0" fmla="*/ 6477 w 12953"/>
              <a:gd name="connsiteY0" fmla="*/ 0 h 2679954"/>
              <a:gd name="connsiteX1" fmla="*/ 6477 w 12953"/>
              <a:gd name="connsiteY1" fmla="*/ 2679954 h 2679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2679954">
                <a:moveTo>
                  <a:pt x="6477" y="0"/>
                </a:moveTo>
                <a:lnTo>
                  <a:pt x="6477" y="26799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5823344" y="2202053"/>
            <a:ext cx="12953" cy="2679954"/>
          </a:xfrm>
          <a:custGeom>
            <a:avLst/>
            <a:gdLst>
              <a:gd name="connsiteX0" fmla="*/ 6477 w 12953"/>
              <a:gd name="connsiteY0" fmla="*/ 0 h 2679954"/>
              <a:gd name="connsiteX1" fmla="*/ 6477 w 12953"/>
              <a:gd name="connsiteY1" fmla="*/ 2679954 h 2679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2679954">
                <a:moveTo>
                  <a:pt x="6477" y="0"/>
                </a:moveTo>
                <a:lnTo>
                  <a:pt x="6477" y="26799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280544" y="1973453"/>
            <a:ext cx="12953" cy="2679954"/>
          </a:xfrm>
          <a:custGeom>
            <a:avLst/>
            <a:gdLst>
              <a:gd name="connsiteX0" fmla="*/ 6477 w 12953"/>
              <a:gd name="connsiteY0" fmla="*/ 0 h 2679954"/>
              <a:gd name="connsiteX1" fmla="*/ 6477 w 12953"/>
              <a:gd name="connsiteY1" fmla="*/ 2679954 h 2679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3" h="2679954">
                <a:moveTo>
                  <a:pt x="6477" y="0"/>
                </a:moveTo>
                <a:lnTo>
                  <a:pt x="6477" y="26799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661544" y="1744853"/>
            <a:ext cx="12954" cy="2679954"/>
          </a:xfrm>
          <a:custGeom>
            <a:avLst/>
            <a:gdLst>
              <a:gd name="connsiteX0" fmla="*/ 6477 w 12954"/>
              <a:gd name="connsiteY0" fmla="*/ 0 h 2679954"/>
              <a:gd name="connsiteX1" fmla="*/ 6477 w 12954"/>
              <a:gd name="connsiteY1" fmla="*/ 2679954 h 2679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2679954">
                <a:moveTo>
                  <a:pt x="6477" y="0"/>
                </a:moveTo>
                <a:lnTo>
                  <a:pt x="6477" y="26799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292100"/>
            <a:ext cx="3124200" cy="5842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1498600"/>
            <a:ext cx="6007100" cy="38481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486400"/>
            <a:ext cx="3276600" cy="53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57800" y="27051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需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5257800" y="37338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求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21/69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3048000" y="215900"/>
            <a:ext cx="3048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软件工程体系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2552700" y="1930400"/>
            <a:ext cx="20955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可用性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正确性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开发范型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设计方法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支持过程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953000" y="1917700"/>
            <a:ext cx="9144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620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合算性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计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6096000" y="23368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实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6096000" y="34671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现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553200" y="21844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确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553200" y="32131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认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7010400" y="20320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维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7010400" y="3060700"/>
            <a:ext cx="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护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308100" y="1612900"/>
            <a:ext cx="914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目标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6375400" y="4508500"/>
            <a:ext cx="914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活动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993900" y="4813300"/>
            <a:ext cx="32004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5588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管理过程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500"/>
              </a:lnSpc>
              <a:tabLst>
                <a:tab pos="558800" algn="l"/>
              </a:tabLst>
            </a:pPr>
            <a:r>
              <a:rPr lang="en-US" altLang="zh-CN" sz="36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技术和理论体系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700" y="292100"/>
            <a:ext cx="2082800" cy="5842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60600"/>
            <a:ext cx="37592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22/69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69900" y="342900"/>
            <a:ext cx="53594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7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软件工程的提出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u="sng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软件生存周期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没有银弹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软件工程的重要进展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92100"/>
            <a:ext cx="41275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23/69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658100" cy="539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软件开发生存周期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7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软件生存周期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(software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life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cycle)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软件也有一个孕育、诞生、成长、成</a:t>
            </a:r>
          </a:p>
          <a:p>
            <a:pPr>
              <a:lnSpc>
                <a:spcPts val="43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熟、衰亡的生存过程，这个过程即为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计算机软件的生存周期</a:t>
            </a:r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软件生存周期所涉及的主要活动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计算机系统工程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软件需求分析、软件设计、程序编码、测试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运行及维护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92100"/>
            <a:ext cx="3644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24/69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721600" cy="543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计算机系统工程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计算机系统：包括计算机硬件、软件、使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用计算机系统的人、数据库、文档、规程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等系统元素</a:t>
            </a:r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计算机系统工程的任务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确定待开发软件的总体要求和范围，以及它与其它计算机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系统元素之间的关系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进行成本估算，做出进度安排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进行可行性分析，即从经济、技术、法律等方面分析待开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发的软件是否有可行的解决方案，并在若干个可行的解决</a:t>
            </a:r>
          </a:p>
          <a:p>
            <a:pPr>
              <a:lnSpc>
                <a:spcPts val="2400"/>
              </a:lnSpc>
              <a:tabLst>
                <a:tab pos="342900" algn="l"/>
                <a:tab pos="457200" algn="l"/>
                <a:tab pos="7366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方案中作出选择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0" y="292100"/>
            <a:ext cx="7188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25/69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406400"/>
            <a:ext cx="8280400" cy="591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计算机系统例</a:t>
            </a:r>
            <a:r>
              <a:rPr lang="en-US" altLang="zh-CN" sz="4002" b="1" dirty="0">
                <a:solidFill>
                  <a:srgbClr val="3D00EA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校园一卡通系统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5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硬件设备：服务器、刷卡器、一卡通网</a:t>
            </a:r>
          </a:p>
          <a:p>
            <a:pPr>
              <a:lnSpc>
                <a:spcPts val="40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络、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IC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卡</a:t>
            </a:r>
          </a:p>
          <a:p>
            <a:pPr>
              <a:lnSpc>
                <a:spcPts val="49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软件系统：结算软件、银行接口、查询</a:t>
            </a:r>
          </a:p>
          <a:p>
            <a:pPr>
              <a:lnSpc>
                <a:spcPts val="39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系统</a:t>
            </a:r>
            <a:r>
              <a:rPr lang="en-US" altLang="zh-CN" sz="34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49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规程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人员：设计与一卡通相关办理、</a:t>
            </a:r>
          </a:p>
          <a:p>
            <a:pPr>
              <a:lnSpc>
                <a:spcPts val="40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消费、挂失、充值、结算等制度和流程，</a:t>
            </a:r>
          </a:p>
          <a:p>
            <a:pPr>
              <a:lnSpc>
                <a:spcPts val="40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设置相应的岗位和职责</a:t>
            </a:r>
          </a:p>
          <a:p>
            <a:pPr>
              <a:lnSpc>
                <a:spcPts val="40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dirty="0"/>
              <a:t>				</a:t>
            </a: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系统分析和规划：合理规划各软硬件部件、规程、</a:t>
            </a:r>
          </a:p>
          <a:p>
            <a:pPr>
              <a:lnSpc>
                <a:spcPts val="2800"/>
              </a:lnSpc>
              <a:tabLst>
                <a:tab pos="342900" algn="l"/>
                <a:tab pos="533400" algn="l"/>
                <a:tab pos="965200" algn="l"/>
                <a:tab pos="1104900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人员的目标、需求，使各部分相互配合形成完整的系统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292100"/>
            <a:ext cx="3124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26/69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683500" cy="504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软件需求分析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500"/>
              </a:lnSpc>
              <a:tabLst>
                <a:tab pos="342900" algn="l"/>
                <a:tab pos="2578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软件需求分析：主要解决待开发软件要</a:t>
            </a:r>
          </a:p>
          <a:p>
            <a:pPr>
              <a:lnSpc>
                <a:spcPts val="39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“做什么”的问题</a:t>
            </a:r>
          </a:p>
          <a:p>
            <a:pPr>
              <a:lnSpc>
                <a:spcPts val="5000"/>
              </a:lnSpc>
              <a:tabLst>
                <a:tab pos="342900" algn="l"/>
                <a:tab pos="2578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确定软件的功能、性能、数据、界面等</a:t>
            </a:r>
          </a:p>
          <a:p>
            <a:pPr>
              <a:lnSpc>
                <a:spcPts val="40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各个方面的涉众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(stakeholder)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要求，</a:t>
            </a:r>
          </a:p>
          <a:p>
            <a:pPr>
              <a:lnSpc>
                <a:spcPts val="40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产生软件需求规格说明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(specification)</a:t>
            </a:r>
          </a:p>
          <a:p>
            <a:pPr>
              <a:lnSpc>
                <a:spcPts val="4900"/>
              </a:lnSpc>
              <a:tabLst>
                <a:tab pos="342900" algn="l"/>
                <a:tab pos="2578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全面的需求工程包括需求获取、分析、</a:t>
            </a:r>
          </a:p>
          <a:p>
            <a:pPr>
              <a:lnSpc>
                <a:spcPts val="39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建模、验证及变更管理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00" y="292100"/>
            <a:ext cx="2120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27/69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683500" cy="554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软件设计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5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软件设计：主要解决待开发软件“怎么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做”的问题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软件设计的输入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需求模型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软硬件环境，例如基础软件平台、可复用构件等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相关的标准、规范等约束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软件设计的输出：设计模型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30861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软件设计知识：设计决策模型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2895739" y="5408549"/>
            <a:ext cx="1767078" cy="333756"/>
          </a:xfrm>
          <a:custGeom>
            <a:avLst/>
            <a:gdLst>
              <a:gd name="connsiteX0" fmla="*/ 0 w 1767078"/>
              <a:gd name="connsiteY0" fmla="*/ 0 h 333756"/>
              <a:gd name="connsiteX1" fmla="*/ 0 w 1767078"/>
              <a:gd name="connsiteY1" fmla="*/ 333756 h 333756"/>
              <a:gd name="connsiteX2" fmla="*/ 1767078 w 1767078"/>
              <a:gd name="connsiteY2" fmla="*/ 333756 h 333756"/>
              <a:gd name="connsiteX3" fmla="*/ 1767078 w 1767078"/>
              <a:gd name="connsiteY3" fmla="*/ 0 h 333756"/>
              <a:gd name="connsiteX4" fmla="*/ 0 w 1767078"/>
              <a:gd name="connsiteY4" fmla="*/ 0 h 3337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7078" h="333756">
                <a:moveTo>
                  <a:pt x="0" y="0"/>
                </a:moveTo>
                <a:lnTo>
                  <a:pt x="0" y="333756"/>
                </a:lnTo>
                <a:lnTo>
                  <a:pt x="1767078" y="333756"/>
                </a:lnTo>
                <a:lnTo>
                  <a:pt x="1767078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2736481" y="5408549"/>
            <a:ext cx="25146" cy="333756"/>
          </a:xfrm>
          <a:custGeom>
            <a:avLst/>
            <a:gdLst>
              <a:gd name="connsiteX0" fmla="*/ 12573 w 25146"/>
              <a:gd name="connsiteY0" fmla="*/ 0 h 333756"/>
              <a:gd name="connsiteX1" fmla="*/ 12573 w 25146"/>
              <a:gd name="connsiteY1" fmla="*/ 333756 h 3337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146" h="333756">
                <a:moveTo>
                  <a:pt x="12573" y="0"/>
                </a:moveTo>
                <a:lnTo>
                  <a:pt x="12573" y="333756"/>
                </a:lnTo>
              </a:path>
            </a:pathLst>
          </a:custGeom>
          <a:ln w="127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2741053" y="4070476"/>
            <a:ext cx="1743456" cy="1410462"/>
          </a:xfrm>
          <a:custGeom>
            <a:avLst/>
            <a:gdLst>
              <a:gd name="connsiteX0" fmla="*/ 0 w 1743456"/>
              <a:gd name="connsiteY0" fmla="*/ 1391412 h 1410462"/>
              <a:gd name="connsiteX1" fmla="*/ 1727453 w 1743456"/>
              <a:gd name="connsiteY1" fmla="*/ 0 h 1410462"/>
              <a:gd name="connsiteX2" fmla="*/ 1743456 w 1743456"/>
              <a:gd name="connsiteY2" fmla="*/ 19812 h 1410462"/>
              <a:gd name="connsiteX3" fmla="*/ 16001 w 1743456"/>
              <a:gd name="connsiteY3" fmla="*/ 1410462 h 1410462"/>
              <a:gd name="connsiteX4" fmla="*/ 0 w 1743456"/>
              <a:gd name="connsiteY4" fmla="*/ 1391412 h 14104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3456" h="1410462">
                <a:moveTo>
                  <a:pt x="0" y="1391412"/>
                </a:moveTo>
                <a:lnTo>
                  <a:pt x="1727453" y="0"/>
                </a:lnTo>
                <a:lnTo>
                  <a:pt x="1743456" y="19812"/>
                </a:lnTo>
                <a:lnTo>
                  <a:pt x="16001" y="1410462"/>
                </a:lnTo>
                <a:lnTo>
                  <a:pt x="0" y="1391412"/>
                </a:lnTo>
              </a:path>
            </a:pathLst>
          </a:custGeom>
          <a:solidFill>
            <a:srgbClr val="BCB0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2743339" y="5384927"/>
            <a:ext cx="2362199" cy="357378"/>
          </a:xfrm>
          <a:custGeom>
            <a:avLst/>
            <a:gdLst>
              <a:gd name="connsiteX0" fmla="*/ 0 w 2362199"/>
              <a:gd name="connsiteY0" fmla="*/ 0 h 357378"/>
              <a:gd name="connsiteX1" fmla="*/ 0 w 2362199"/>
              <a:gd name="connsiteY1" fmla="*/ 357377 h 357378"/>
              <a:gd name="connsiteX2" fmla="*/ 2362199 w 2362199"/>
              <a:gd name="connsiteY2" fmla="*/ 357377 h 357378"/>
              <a:gd name="connsiteX3" fmla="*/ 2362199 w 2362199"/>
              <a:gd name="connsiteY3" fmla="*/ 0 h 357378"/>
              <a:gd name="connsiteX4" fmla="*/ 0 w 2362199"/>
              <a:gd name="connsiteY4" fmla="*/ 0 h 357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62199" h="357378">
                <a:moveTo>
                  <a:pt x="0" y="0"/>
                </a:moveTo>
                <a:lnTo>
                  <a:pt x="0" y="357377"/>
                </a:lnTo>
                <a:lnTo>
                  <a:pt x="2362199" y="357377"/>
                </a:lnTo>
                <a:lnTo>
                  <a:pt x="2362199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2722003" y="5384927"/>
            <a:ext cx="25146" cy="357378"/>
          </a:xfrm>
          <a:custGeom>
            <a:avLst/>
            <a:gdLst>
              <a:gd name="connsiteX0" fmla="*/ 12573 w 25146"/>
              <a:gd name="connsiteY0" fmla="*/ 0 h 357378"/>
              <a:gd name="connsiteX1" fmla="*/ 12573 w 25146"/>
              <a:gd name="connsiteY1" fmla="*/ 357378 h 357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146" h="357378">
                <a:moveTo>
                  <a:pt x="12573" y="0"/>
                </a:moveTo>
                <a:lnTo>
                  <a:pt x="12573" y="357378"/>
                </a:lnTo>
              </a:path>
            </a:pathLst>
          </a:custGeom>
          <a:ln w="127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2729623" y="4446143"/>
            <a:ext cx="2555748" cy="1005839"/>
          </a:xfrm>
          <a:custGeom>
            <a:avLst/>
            <a:gdLst>
              <a:gd name="connsiteX0" fmla="*/ 0 w 2555748"/>
              <a:gd name="connsiteY0" fmla="*/ 982217 h 1005839"/>
              <a:gd name="connsiteX1" fmla="*/ 2546603 w 2555748"/>
              <a:gd name="connsiteY1" fmla="*/ 0 h 1005839"/>
              <a:gd name="connsiteX2" fmla="*/ 2555748 w 2555748"/>
              <a:gd name="connsiteY2" fmla="*/ 23621 h 1005839"/>
              <a:gd name="connsiteX3" fmla="*/ 9144 w 2555748"/>
              <a:gd name="connsiteY3" fmla="*/ 1005840 h 1005839"/>
              <a:gd name="connsiteX4" fmla="*/ 0 w 2555748"/>
              <a:gd name="connsiteY4" fmla="*/ 982217 h 1005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55748" h="1005839">
                <a:moveTo>
                  <a:pt x="0" y="982217"/>
                </a:moveTo>
                <a:lnTo>
                  <a:pt x="2546603" y="0"/>
                </a:lnTo>
                <a:lnTo>
                  <a:pt x="2555748" y="23621"/>
                </a:lnTo>
                <a:lnTo>
                  <a:pt x="9144" y="1005840"/>
                </a:lnTo>
                <a:lnTo>
                  <a:pt x="0" y="982217"/>
                </a:lnTo>
              </a:path>
            </a:pathLst>
          </a:custGeom>
          <a:solidFill>
            <a:srgbClr val="BCB0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6248527" y="988949"/>
            <a:ext cx="2362200" cy="357378"/>
          </a:xfrm>
          <a:custGeom>
            <a:avLst/>
            <a:gdLst>
              <a:gd name="connsiteX0" fmla="*/ 0 w 2362200"/>
              <a:gd name="connsiteY0" fmla="*/ 0 h 357378"/>
              <a:gd name="connsiteX1" fmla="*/ 0 w 2362200"/>
              <a:gd name="connsiteY1" fmla="*/ 357378 h 357378"/>
              <a:gd name="connsiteX2" fmla="*/ 2362200 w 2362200"/>
              <a:gd name="connsiteY2" fmla="*/ 357378 h 357378"/>
              <a:gd name="connsiteX3" fmla="*/ 2362200 w 2362200"/>
              <a:gd name="connsiteY3" fmla="*/ 0 h 357378"/>
              <a:gd name="connsiteX4" fmla="*/ 0 w 2362200"/>
              <a:gd name="connsiteY4" fmla="*/ 0 h 357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62200" h="357378">
                <a:moveTo>
                  <a:pt x="0" y="0"/>
                </a:moveTo>
                <a:lnTo>
                  <a:pt x="0" y="357378"/>
                </a:lnTo>
                <a:lnTo>
                  <a:pt x="2362200" y="357378"/>
                </a:lnTo>
                <a:lnTo>
                  <a:pt x="2362200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6038977" y="988949"/>
            <a:ext cx="25908" cy="357378"/>
          </a:xfrm>
          <a:custGeom>
            <a:avLst/>
            <a:gdLst>
              <a:gd name="connsiteX0" fmla="*/ 12954 w 25908"/>
              <a:gd name="connsiteY0" fmla="*/ 0 h 357378"/>
              <a:gd name="connsiteX1" fmla="*/ 12954 w 25908"/>
              <a:gd name="connsiteY1" fmla="*/ 357378 h 357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8" h="357378">
                <a:moveTo>
                  <a:pt x="12954" y="0"/>
                </a:moveTo>
                <a:lnTo>
                  <a:pt x="12954" y="357378"/>
                </a:lnTo>
              </a:path>
            </a:pathLst>
          </a:custGeom>
          <a:ln w="254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678551" y="1054481"/>
            <a:ext cx="386334" cy="2079498"/>
          </a:xfrm>
          <a:custGeom>
            <a:avLst/>
            <a:gdLst>
              <a:gd name="connsiteX0" fmla="*/ 386334 w 386334"/>
              <a:gd name="connsiteY0" fmla="*/ 3810 h 2079498"/>
              <a:gd name="connsiteX1" fmla="*/ 25146 w 386334"/>
              <a:gd name="connsiteY1" fmla="*/ 2079498 h 2079498"/>
              <a:gd name="connsiteX2" fmla="*/ 0 w 386334"/>
              <a:gd name="connsiteY2" fmla="*/ 2075688 h 2079498"/>
              <a:gd name="connsiteX3" fmla="*/ 361188 w 386334"/>
              <a:gd name="connsiteY3" fmla="*/ 0 h 2079498"/>
              <a:gd name="connsiteX4" fmla="*/ 386334 w 386334"/>
              <a:gd name="connsiteY4" fmla="*/ 3810 h 2079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334" h="2079498">
                <a:moveTo>
                  <a:pt x="386334" y="3810"/>
                </a:moveTo>
                <a:lnTo>
                  <a:pt x="25146" y="2079498"/>
                </a:lnTo>
                <a:lnTo>
                  <a:pt x="0" y="2075688"/>
                </a:lnTo>
                <a:lnTo>
                  <a:pt x="361188" y="0"/>
                </a:lnTo>
                <a:lnTo>
                  <a:pt x="386334" y="3810"/>
                </a:lnTo>
              </a:path>
            </a:pathLst>
          </a:custGeom>
          <a:solidFill>
            <a:srgbClr val="BCB0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304939" y="1527683"/>
            <a:ext cx="1828800" cy="356615"/>
          </a:xfrm>
          <a:custGeom>
            <a:avLst/>
            <a:gdLst>
              <a:gd name="connsiteX0" fmla="*/ 0 w 1828800"/>
              <a:gd name="connsiteY0" fmla="*/ 0 h 356615"/>
              <a:gd name="connsiteX1" fmla="*/ 0 w 1828800"/>
              <a:gd name="connsiteY1" fmla="*/ 356615 h 356615"/>
              <a:gd name="connsiteX2" fmla="*/ 1828800 w 1828800"/>
              <a:gd name="connsiteY2" fmla="*/ 356615 h 356615"/>
              <a:gd name="connsiteX3" fmla="*/ 1828800 w 1828800"/>
              <a:gd name="connsiteY3" fmla="*/ 0 h 356615"/>
              <a:gd name="connsiteX4" fmla="*/ 0 w 1828800"/>
              <a:gd name="connsiteY4" fmla="*/ 0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28800" h="356615">
                <a:moveTo>
                  <a:pt x="0" y="0"/>
                </a:moveTo>
                <a:lnTo>
                  <a:pt x="0" y="356615"/>
                </a:lnTo>
                <a:lnTo>
                  <a:pt x="1828800" y="356615"/>
                </a:lnTo>
                <a:lnTo>
                  <a:pt x="1828800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140347" y="1527683"/>
            <a:ext cx="25146" cy="356615"/>
          </a:xfrm>
          <a:custGeom>
            <a:avLst/>
            <a:gdLst>
              <a:gd name="connsiteX0" fmla="*/ 12573 w 25146"/>
              <a:gd name="connsiteY0" fmla="*/ 0 h 356615"/>
              <a:gd name="connsiteX1" fmla="*/ 12573 w 25146"/>
              <a:gd name="connsiteY1" fmla="*/ 356615 h 3566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146" h="356615">
                <a:moveTo>
                  <a:pt x="12573" y="0"/>
                </a:moveTo>
                <a:lnTo>
                  <a:pt x="12573" y="356615"/>
                </a:lnTo>
              </a:path>
            </a:pathLst>
          </a:custGeom>
          <a:ln w="127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129679" y="1592453"/>
            <a:ext cx="35813" cy="67055"/>
          </a:xfrm>
          <a:custGeom>
            <a:avLst/>
            <a:gdLst>
              <a:gd name="connsiteX0" fmla="*/ 17906 w 35813"/>
              <a:gd name="connsiteY0" fmla="*/ 0 h 67055"/>
              <a:gd name="connsiteX1" fmla="*/ 17906 w 35813"/>
              <a:gd name="connsiteY1" fmla="*/ 67055 h 67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813" h="67055">
                <a:moveTo>
                  <a:pt x="17906" y="0"/>
                </a:moveTo>
                <a:lnTo>
                  <a:pt x="17906" y="67055"/>
                </a:lnTo>
              </a:path>
            </a:pathLst>
          </a:custGeom>
          <a:ln w="254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04939" y="2241677"/>
            <a:ext cx="1752600" cy="357378"/>
          </a:xfrm>
          <a:custGeom>
            <a:avLst/>
            <a:gdLst>
              <a:gd name="connsiteX0" fmla="*/ 0 w 1752600"/>
              <a:gd name="connsiteY0" fmla="*/ 0 h 357378"/>
              <a:gd name="connsiteX1" fmla="*/ 0 w 1752600"/>
              <a:gd name="connsiteY1" fmla="*/ 357378 h 357378"/>
              <a:gd name="connsiteX2" fmla="*/ 1752600 w 1752600"/>
              <a:gd name="connsiteY2" fmla="*/ 357378 h 357378"/>
              <a:gd name="connsiteX3" fmla="*/ 1752600 w 1752600"/>
              <a:gd name="connsiteY3" fmla="*/ 0 h 357378"/>
              <a:gd name="connsiteX4" fmla="*/ 0 w 1752600"/>
              <a:gd name="connsiteY4" fmla="*/ 0 h 357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52600" h="357378">
                <a:moveTo>
                  <a:pt x="0" y="0"/>
                </a:moveTo>
                <a:lnTo>
                  <a:pt x="0" y="357378"/>
                </a:lnTo>
                <a:lnTo>
                  <a:pt x="1752600" y="357378"/>
                </a:lnTo>
                <a:lnTo>
                  <a:pt x="1752600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146443" y="2241677"/>
            <a:ext cx="25145" cy="357378"/>
          </a:xfrm>
          <a:custGeom>
            <a:avLst/>
            <a:gdLst>
              <a:gd name="connsiteX0" fmla="*/ 12572 w 25145"/>
              <a:gd name="connsiteY0" fmla="*/ 0 h 357378"/>
              <a:gd name="connsiteX1" fmla="*/ 12572 w 25145"/>
              <a:gd name="connsiteY1" fmla="*/ 357378 h 357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145" h="357378">
                <a:moveTo>
                  <a:pt x="12572" y="0"/>
                </a:moveTo>
                <a:lnTo>
                  <a:pt x="12572" y="357378"/>
                </a:lnTo>
              </a:path>
            </a:pathLst>
          </a:custGeom>
          <a:ln w="127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136537" y="2306447"/>
            <a:ext cx="35052" cy="67055"/>
          </a:xfrm>
          <a:custGeom>
            <a:avLst/>
            <a:gdLst>
              <a:gd name="connsiteX0" fmla="*/ 17526 w 35052"/>
              <a:gd name="connsiteY0" fmla="*/ 0 h 67055"/>
              <a:gd name="connsiteX1" fmla="*/ 17526 w 35052"/>
              <a:gd name="connsiteY1" fmla="*/ 67055 h 670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052" h="67055">
                <a:moveTo>
                  <a:pt x="17526" y="0"/>
                </a:moveTo>
                <a:lnTo>
                  <a:pt x="17526" y="67055"/>
                </a:lnTo>
              </a:path>
            </a:pathLst>
          </a:custGeom>
          <a:ln w="254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304939" y="2956433"/>
            <a:ext cx="1643634" cy="356616"/>
          </a:xfrm>
          <a:custGeom>
            <a:avLst/>
            <a:gdLst>
              <a:gd name="connsiteX0" fmla="*/ 0 w 1643634"/>
              <a:gd name="connsiteY0" fmla="*/ 0 h 356616"/>
              <a:gd name="connsiteX1" fmla="*/ 0 w 1643634"/>
              <a:gd name="connsiteY1" fmla="*/ 356616 h 356616"/>
              <a:gd name="connsiteX2" fmla="*/ 1643634 w 1643634"/>
              <a:gd name="connsiteY2" fmla="*/ 356616 h 356616"/>
              <a:gd name="connsiteX3" fmla="*/ 1643634 w 1643634"/>
              <a:gd name="connsiteY3" fmla="*/ 0 h 356616"/>
              <a:gd name="connsiteX4" fmla="*/ 0 w 1643634"/>
              <a:gd name="connsiteY4" fmla="*/ 0 h 35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43634" h="356616">
                <a:moveTo>
                  <a:pt x="0" y="0"/>
                </a:moveTo>
                <a:lnTo>
                  <a:pt x="0" y="356616"/>
                </a:lnTo>
                <a:lnTo>
                  <a:pt x="1643634" y="356616"/>
                </a:lnTo>
                <a:lnTo>
                  <a:pt x="1643634" y="0"/>
                </a:lnTo>
                <a:lnTo>
                  <a:pt x="0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155587" y="2956433"/>
            <a:ext cx="25146" cy="356616"/>
          </a:xfrm>
          <a:custGeom>
            <a:avLst/>
            <a:gdLst>
              <a:gd name="connsiteX0" fmla="*/ 12573 w 25146"/>
              <a:gd name="connsiteY0" fmla="*/ 0 h 356616"/>
              <a:gd name="connsiteX1" fmla="*/ 12573 w 25146"/>
              <a:gd name="connsiteY1" fmla="*/ 356616 h 356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146" h="356616">
                <a:moveTo>
                  <a:pt x="12573" y="0"/>
                </a:moveTo>
                <a:lnTo>
                  <a:pt x="12573" y="356616"/>
                </a:lnTo>
              </a:path>
            </a:pathLst>
          </a:custGeom>
          <a:ln w="127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146443" y="3021203"/>
            <a:ext cx="34289" cy="66294"/>
          </a:xfrm>
          <a:custGeom>
            <a:avLst/>
            <a:gdLst>
              <a:gd name="connsiteX0" fmla="*/ 17144 w 34289"/>
              <a:gd name="connsiteY0" fmla="*/ 0 h 66294"/>
              <a:gd name="connsiteX1" fmla="*/ 17144 w 34289"/>
              <a:gd name="connsiteY1" fmla="*/ 66294 h 662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89" h="66294">
                <a:moveTo>
                  <a:pt x="17144" y="0"/>
                </a:moveTo>
                <a:lnTo>
                  <a:pt x="17144" y="66294"/>
                </a:lnTo>
              </a:path>
            </a:pathLst>
          </a:custGeom>
          <a:ln w="25400">
            <a:solidFill>
              <a:srgbClr val="BCB04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1562100"/>
            <a:ext cx="1612900" cy="317500"/>
          </a:xfrm>
          <a:prstGeom prst="rect">
            <a:avLst/>
          </a:prstGeom>
          <a:noFill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273300"/>
            <a:ext cx="1574800" cy="317500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800" y="2971800"/>
            <a:ext cx="1422400" cy="330200"/>
          </a:xfrm>
          <a:prstGeom prst="rect">
            <a:avLst/>
          </a:prstGeom>
          <a:noFill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089400"/>
            <a:ext cx="635000" cy="127000"/>
          </a:xfrm>
          <a:prstGeom prst="rect">
            <a:avLst/>
          </a:prstGeom>
          <a:noFill/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4600" y="292100"/>
            <a:ext cx="4152900" cy="584200"/>
          </a:xfrm>
          <a:prstGeom prst="rect">
            <a:avLst/>
          </a:prstGeom>
          <a:noFill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22500" y="1016000"/>
            <a:ext cx="6286500" cy="4305300"/>
          </a:xfrm>
          <a:prstGeom prst="rect">
            <a:avLst/>
          </a:prstGeom>
          <a:noFill/>
        </p:spPr>
      </p:pic>
      <p:pic>
        <p:nvPicPr>
          <p:cNvPr id="102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87700" y="5397500"/>
            <a:ext cx="1498600" cy="342900"/>
          </a:xfrm>
          <a:prstGeom prst="rect">
            <a:avLst/>
          </a:prstGeom>
          <a:noFill/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49500" y="5918200"/>
            <a:ext cx="60833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28/69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527300" y="241300"/>
            <a:ext cx="59055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873500" algn="l"/>
              </a:tabLst>
            </a:pP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设计：分解与集成</a:t>
            </a:r>
          </a:p>
          <a:p>
            <a:pPr>
              <a:lnSpc>
                <a:spcPts val="3800"/>
              </a:lnSpc>
              <a:tabLst>
                <a:tab pos="38735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Decomposition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19100" y="1562100"/>
            <a:ext cx="15494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25400" algn="l"/>
                <a:tab pos="2540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Convention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25400" algn="l"/>
                <a:tab pos="2540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Constraint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25400" algn="l"/>
                <a:tab pos="2540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Standard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5400" algn="l"/>
                <a:tab pos="254000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2349500" y="5359400"/>
            <a:ext cx="6019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509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Interface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850900" algn="l"/>
              </a:tabLst>
            </a:pP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Most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of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the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overall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quality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is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determined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by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the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FF0000"/>
                </a:solidFill>
                <a:latin typeface="STXinwei" pitchFamily="18" charset="0"/>
                <a:cs typeface="STXinwei" pitchFamily="18" charset="0"/>
              </a:rPr>
              <a:t>design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292100"/>
            <a:ext cx="4660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29/69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254000"/>
            <a:ext cx="68580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概要设计与详细设计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概要设计：设计软件系统的体系结构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2006600"/>
            <a:ext cx="1270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2006600"/>
            <a:ext cx="69215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包括软件系统的组件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模块、子系统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及各组件的功能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组件间的逻辑接口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组件间的连接和通信机制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全局数据结构</a:t>
            </a:r>
          </a:p>
          <a:p>
            <a:pPr>
              <a:lnSpc>
                <a:spcPts val="38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部署结构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…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69900" y="4191000"/>
            <a:ext cx="8077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429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详细设计：设计各个组成成分的实现细节，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31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包括局部数据结构和算法等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92100"/>
            <a:ext cx="4648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04800"/>
            <a:ext cx="76835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教学安排及考核方式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400"/>
              </a:lnSpc>
              <a:tabLst>
                <a:tab pos="1803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课堂教学：选取若干软件工程研究专题</a:t>
            </a:r>
          </a:p>
          <a:p>
            <a:pPr>
              <a:lnSpc>
                <a:spcPts val="4800"/>
              </a:lnSpc>
              <a:tabLst>
                <a:tab pos="1803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每个专题提出若干挑战性问题</a:t>
            </a:r>
          </a:p>
          <a:p>
            <a:pPr>
              <a:lnSpc>
                <a:spcPts val="4800"/>
              </a:lnSpc>
              <a:tabLst>
                <a:tab pos="1803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课堂报告及期末论文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3276600"/>
            <a:ext cx="1397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3289300"/>
            <a:ext cx="67437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每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人一组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选择一个挑战性问题阅读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篇以上相关论文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准备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20-30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分钟左右的课堂报告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围绕课堂报告所选专题撰写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5000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字以上的综述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或研究论文一篇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每人提交一份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92100"/>
            <a:ext cx="2628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30/69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683500" cy="50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编码及测试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编码：用某种程序设计语言，将设计的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结果转换为可执行的程序代码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测试：发现并纠正软件中的错误和缺陷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单元测试：针对类、函数等代码单元进行测试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集成测试：在模块和子系统级别上进行集成，针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对集成接口进行测试</a:t>
            </a:r>
          </a:p>
          <a:p>
            <a:pPr>
              <a:lnSpc>
                <a:spcPts val="43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系统测试和确认测试：在完整的可运行系统基础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上以需求规格说明和项目合同为依据进行测试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92100"/>
            <a:ext cx="36195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31/69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683500" cy="547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软件运行及维护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900"/>
              </a:lnSpc>
              <a:tabLst>
                <a:tab pos="342900" algn="l"/>
                <a:tab pos="2311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软件运行及维护：在软件运行期间，当</a:t>
            </a:r>
          </a:p>
          <a:p>
            <a:pPr>
              <a:lnSpc>
                <a:spcPts val="35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发现了软件中潜藏的错误或需要增加新</a:t>
            </a:r>
          </a:p>
          <a:p>
            <a:pPr>
              <a:lnSpc>
                <a:spcPts val="36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的功能或使软件适应外界环境的变化等</a:t>
            </a:r>
          </a:p>
          <a:p>
            <a:pPr>
              <a:lnSpc>
                <a:spcPts val="36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情况出现时对软件进行修改</a:t>
            </a:r>
          </a:p>
          <a:p>
            <a:pPr>
              <a:lnSpc>
                <a:spcPts val="4600"/>
              </a:lnSpc>
              <a:tabLst>
                <a:tab pos="342900" algn="l"/>
                <a:tab pos="2311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软件维护的任务：通过对已有系统的修</a:t>
            </a:r>
          </a:p>
          <a:p>
            <a:pPr>
              <a:lnSpc>
                <a:spcPts val="35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正、改进和完善，保持软件系统能够继</a:t>
            </a:r>
          </a:p>
          <a:p>
            <a:pPr>
              <a:lnSpc>
                <a:spcPts val="36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续适应客户的使用要求</a:t>
            </a:r>
          </a:p>
          <a:p>
            <a:pPr>
              <a:lnSpc>
                <a:spcPts val="4600"/>
              </a:lnSpc>
              <a:tabLst>
                <a:tab pos="342900" algn="l"/>
                <a:tab pos="2311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软件维护成本已经占到总体软件开发成</a:t>
            </a:r>
          </a:p>
          <a:p>
            <a:pPr>
              <a:lnSpc>
                <a:spcPts val="36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本的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40%-70%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以上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3800" y="292100"/>
            <a:ext cx="41910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32/69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632700" cy="547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软件维护的类型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42900" algn="l"/>
                <a:tab pos="20066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纠错性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(corrective)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维护：针对</a:t>
            </a:r>
          </a:p>
          <a:p>
            <a:pPr>
              <a:lnSpc>
                <a:spcPts val="4700"/>
              </a:lnSpc>
              <a:tabLst>
                <a:tab pos="3429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所发现的错误或缺陷而对软件进</a:t>
            </a:r>
          </a:p>
          <a:p>
            <a:pPr>
              <a:lnSpc>
                <a:spcPts val="4700"/>
              </a:lnSpc>
              <a:tabLst>
                <a:tab pos="3429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行的修改</a:t>
            </a:r>
          </a:p>
          <a:p>
            <a:pPr>
              <a:lnSpc>
                <a:spcPts val="5800"/>
              </a:lnSpc>
              <a:tabLst>
                <a:tab pos="342900" algn="l"/>
                <a:tab pos="20066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适应性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(adaptive)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维护：为了适</a:t>
            </a:r>
          </a:p>
          <a:p>
            <a:pPr>
              <a:lnSpc>
                <a:spcPts val="4700"/>
              </a:lnSpc>
              <a:tabLst>
                <a:tab pos="3429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应外部环境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如硬件、操作系统、</a:t>
            </a:r>
          </a:p>
          <a:p>
            <a:pPr>
              <a:lnSpc>
                <a:spcPts val="4700"/>
              </a:lnSpc>
              <a:tabLst>
                <a:tab pos="3429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外部规则等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的变化而对软件进行</a:t>
            </a:r>
          </a:p>
          <a:p>
            <a:pPr>
              <a:lnSpc>
                <a:spcPts val="4600"/>
              </a:lnSpc>
              <a:tabLst>
                <a:tab pos="3429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的修改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3800" y="292100"/>
            <a:ext cx="42418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33/69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900" y="393700"/>
            <a:ext cx="7550144" cy="63427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软件维护的类型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9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完善性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(perfective)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维护：由于</a:t>
            </a:r>
          </a:p>
          <a:p>
            <a:pPr>
              <a:lnSpc>
                <a:spcPts val="46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功能扩展而进行的软件修改</a:t>
            </a:r>
          </a:p>
          <a:p>
            <a:pPr>
              <a:lnSpc>
                <a:spcPts val="58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预防性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(preventative)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维护：面</a:t>
            </a:r>
          </a:p>
          <a:p>
            <a:pPr>
              <a:lnSpc>
                <a:spcPts val="47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向未来的维护需要，为了提高软</a:t>
            </a:r>
          </a:p>
          <a:p>
            <a:pPr>
              <a:lnSpc>
                <a:spcPts val="47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件的适应性和可维护性等而进行</a:t>
            </a:r>
          </a:p>
          <a:p>
            <a:pPr>
              <a:lnSpc>
                <a:spcPts val="47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的系统优化和改进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42900" algn="l"/>
                <a:tab pos="1841500" algn="l"/>
                <a:tab pos="2006600" algn="l"/>
              </a:tabLst>
            </a:pPr>
            <a:r>
              <a:rPr lang="en-US" altLang="zh-CN" dirty="0"/>
              <a:t>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92100"/>
            <a:ext cx="2628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34/69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6835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软件再工程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软件逆向工程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目标：辅助理解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、构件抽取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、重构分析等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模型抽象：需求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业务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模型、设计模型等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辅助分析决策：特征定位、重构分析等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软件度量：设计质量度量、缺陷度量分析等</a:t>
            </a:r>
          </a:p>
          <a:p>
            <a:pPr>
              <a:lnSpc>
                <a:spcPts val="45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重构：在不改变外部行为的前提下，对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于软件内部设计和实现进行优化调整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正向工程：按照正向开发过程重新构造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目标软件系统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3060700"/>
            <a:ext cx="2641600" cy="6604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8700" y="292100"/>
            <a:ext cx="20828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35/69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69900" y="342900"/>
            <a:ext cx="53594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7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软件工程的提出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软件生存周期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u="sng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没有银弹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软件工程的重要进展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92100"/>
            <a:ext cx="2628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36/69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670800" cy="557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软件的噩梦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1995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年：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美国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只有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16.2%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IT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项目取得成功，超过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31%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的项目被取消，花费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810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亿美元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1996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年：欧洲航天局研制的阿里亚娜五型火箭在发射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后不到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40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秒爆炸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事后调查发现，错误发生于当一个很大的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64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位浮点数转换为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16</a:t>
            </a:r>
          </a:p>
          <a:p>
            <a:pPr>
              <a:lnSpc>
                <a:spcPts val="18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位带符号整数时出现异常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2007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年：票务官网开工半小时即瘫痪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奥组委票务中心主任宣读道歉信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票务官网开通后压力激增，承受了超过设计容量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倍的流量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2008</a:t>
            </a:r>
            <a:r>
              <a:rPr lang="en-US" altLang="zh-CN" sz="24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年：希思罗机场新航站楼再遇故障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据新华社电英国伦敦希思罗机场新启用的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号航站楼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日因行李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管理系统出现故障再次陷入混乱之中，英国航空公司被迫取消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12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个短程航班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92100"/>
            <a:ext cx="4648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37/69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721600" cy="567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软件工程的基本问题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4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软件开发就是将问题空间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所面临的特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定问题域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转化为解空间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代码、文档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过程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主要困难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不可见的逻辑产品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对比：物理学和化学对于制造业、建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筑业等成熟领域的工程技术支撑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问题空间和解空间之间的巨大鸿沟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面临的领域纷繁复杂、分布广泛，不同软件系统之间的差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异性很大</a:t>
            </a:r>
          </a:p>
          <a:p>
            <a:pPr>
              <a:lnSpc>
                <a:spcPts val="3500"/>
              </a:lnSpc>
              <a:tabLst>
                <a:tab pos="3429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软件系统的复杂度越来越高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远高于计算机硬件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92100"/>
            <a:ext cx="3644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38/69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8001000" cy="534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软件项目的特点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兼具创造性和工程的特点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需求来源广泛，涉及经济社会的各个领域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开发技术以及用户技术需求发展迅速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内部办公系统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&gt;Web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信息发布系统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&gt;Web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服务系统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导致：项目重复性低，难以凝练、借鉴其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它项目经验</a:t>
            </a:r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质量难以量化度量和控制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不存在原材料的问题，取决于个人能力以及开发和管理过程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88900"/>
            <a:ext cx="5537200" cy="82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39/69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215900"/>
            <a:ext cx="7645400" cy="528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dirty="0"/>
              <a:t>			</a:t>
            </a:r>
            <a:r>
              <a:rPr lang="en-US" altLang="zh-CN" sz="2598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软件工程管理的复杂性</a:t>
            </a:r>
          </a:p>
          <a:p>
            <a:pPr>
              <a:lnSpc>
                <a:spcPts val="32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dirty="0"/>
              <a:t>		</a:t>
            </a:r>
            <a:r>
              <a:rPr lang="en-US" altLang="zh-CN" sz="2598" b="1" dirty="0">
                <a:solidFill>
                  <a:srgbClr val="3D00EA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598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IEEE</a:t>
            </a:r>
            <a:r>
              <a:rPr lang="en-US" altLang="zh-CN" sz="2598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软件工程知识体系</a:t>
            </a:r>
            <a:r>
              <a:rPr lang="en-US" altLang="zh-CN" sz="2598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(SWEBOK)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软件工程过程本身将不可避免地产生新的</a:t>
            </a:r>
          </a:p>
          <a:p>
            <a:pPr>
              <a:lnSpc>
                <a:spcPts val="33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或变更的客户需求的要求</a:t>
            </a:r>
          </a:p>
          <a:p>
            <a:pPr>
              <a:lnSpc>
                <a:spcPts val="43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sz="31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其后果是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，软件通常是以迭代的过程开发</a:t>
            </a:r>
          </a:p>
          <a:p>
            <a:pPr>
              <a:lnSpc>
                <a:spcPts val="33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的，而不是一个相继展开的线形任务序列</a:t>
            </a:r>
          </a:p>
          <a:p>
            <a:pPr>
              <a:lnSpc>
                <a:spcPts val="43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软件工程有必要综合创造性和纪律两个方</a:t>
            </a:r>
          </a:p>
          <a:p>
            <a:pPr>
              <a:lnSpc>
                <a:spcPts val="33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面，在二者之间维持平衡常常很困难</a:t>
            </a:r>
          </a:p>
          <a:p>
            <a:pPr>
              <a:lnSpc>
                <a:spcPts val="43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软件的创新性和复杂性通常很高</a:t>
            </a:r>
          </a:p>
          <a:p>
            <a:pPr>
              <a:lnSpc>
                <a:spcPts val="4200"/>
              </a:lnSpc>
              <a:tabLst>
                <a:tab pos="342900" algn="l"/>
                <a:tab pos="1219200" algn="l"/>
                <a:tab pos="22987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基础技术的变化速度很快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300" y="292100"/>
            <a:ext cx="18542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279400"/>
            <a:ext cx="76581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2004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课程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ftp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600"/>
              </a:lnSpc>
              <a:tabLst>
                <a:tab pos="3200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地址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</a:t>
            </a:r>
            <a:r>
              <a:rPr lang="zh-CN" altLang="en-US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待定：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10.131.252.222</a:t>
            </a:r>
          </a:p>
          <a:p>
            <a:pPr>
              <a:lnSpc>
                <a:spcPts val="5100"/>
              </a:lnSpc>
              <a:tabLst>
                <a:tab pos="3200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用户名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密码：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adse/adse</a:t>
            </a:r>
          </a:p>
          <a:p>
            <a:pPr>
              <a:lnSpc>
                <a:spcPts val="5100"/>
              </a:lnSpc>
              <a:tabLst>
                <a:tab pos="3200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内容：课件、推荐阅读材料、论文等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2100"/>
            <a:ext cx="5676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40/69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900" y="419100"/>
            <a:ext cx="7522893" cy="63171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软件开发管理的特殊困难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根本原因：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软件所特有的兼具创造性和工程性的双重性</a:t>
            </a:r>
          </a:p>
          <a:p>
            <a:pPr>
              <a:lnSpc>
                <a:spcPts val="36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许多客户并没有充分认识软件产品内在的复杂性和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重要价值</a:t>
            </a:r>
          </a:p>
          <a:p>
            <a:pPr>
              <a:lnSpc>
                <a:spcPts val="49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表现在：</a:t>
            </a:r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需求变动频繁且得不到客户的足够理解</a:t>
            </a:r>
          </a:p>
          <a:p>
            <a:pPr>
              <a:lnSpc>
                <a:spcPts val="36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人员个体差异大，“可替代性”差，团队士气对项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目的影响大</a:t>
            </a:r>
          </a:p>
          <a:p>
            <a:pPr>
              <a:lnSpc>
                <a:spcPts val="38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沟通与交流至关重要，但往往被忽视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1295400" algn="l"/>
                <a:tab pos="1841500" algn="l"/>
              </a:tabLst>
            </a:pPr>
            <a:r>
              <a:rPr lang="en-US" altLang="zh-CN" dirty="0"/>
              <a:t>		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342900"/>
            <a:ext cx="75184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41/69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42900"/>
            <a:ext cx="78359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20</a:t>
            </a:r>
            <a:r>
              <a:rPr lang="en-US" altLang="zh-CN" sz="3600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多年前的软件项目管理</a:t>
            </a:r>
            <a:r>
              <a:rPr lang="en-US" altLang="zh-CN" sz="36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(1984)</a:t>
            </a:r>
            <a:r>
              <a:rPr lang="en-US" altLang="zh-CN" sz="3600" b="1" dirty="0">
                <a:solidFill>
                  <a:srgbClr val="3D00EA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CMM/CMMI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(1987),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ISO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9001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(1987)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IEEE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Transactions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Engineering,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Special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issue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project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management,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January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1984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3187700"/>
            <a:ext cx="139700" cy="251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3251200"/>
            <a:ext cx="25273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软件配置管理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软件工程经济学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项目管理计划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挣值技术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软件质量保障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软件评审、走查和内审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92100"/>
            <a:ext cx="37211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42/69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645400" cy="568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20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多年后的今天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制造、建筑、电子设备乃至大型飞机复杂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项目的工程化技术逐渐成熟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项目的可控性、可管理性越来越高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软件项目：项目管理问题依然严重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more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things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change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(TSE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January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1984)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ISO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9001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CMM/CMMI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PMP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外包、软件复用</a:t>
            </a:r>
            <a:r>
              <a:rPr lang="en-US" altLang="zh-CN" sz="19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构件化、开源软件</a:t>
            </a:r>
            <a:r>
              <a:rPr lang="en-US" altLang="zh-CN" sz="19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more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they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stay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same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失败率仍然很高，结果难以把握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914400" algn="l"/>
                <a:tab pos="2260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很多项目仍然处于手工作坊阶段，人的个体作用依然很大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2100"/>
            <a:ext cx="6299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43/69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5946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40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年后的现实情况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sz="37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7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挣扎在艺术与工程之间的孤独灵魂</a:t>
            </a:r>
          </a:p>
          <a:p>
            <a:pPr>
              <a:lnSpc>
                <a:spcPts val="43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艺术</a:t>
            </a:r>
            <a:r>
              <a:rPr lang="en-US" altLang="zh-CN" sz="30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手工业</a:t>
            </a:r>
            <a:r>
              <a:rPr lang="en-US" altLang="zh-CN" sz="30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工业</a:t>
            </a:r>
            <a:r>
              <a:rPr lang="en-US" altLang="zh-CN" sz="30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服务业</a:t>
            </a:r>
            <a:r>
              <a:rPr lang="en-US" altLang="zh-CN" sz="30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?</a:t>
            </a:r>
          </a:p>
          <a:p>
            <a:pPr>
              <a:lnSpc>
                <a:spcPts val="43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硬件制造业一骑绝尘</a:t>
            </a:r>
          </a:p>
          <a:p>
            <a:pPr>
              <a:lnSpc>
                <a:spcPts val="43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人的因素</a:t>
            </a:r>
            <a:r>
              <a:rPr lang="en-US" altLang="zh-CN" sz="30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包括交流</a:t>
            </a:r>
            <a:r>
              <a:rPr lang="en-US" altLang="zh-CN" sz="30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对于软件项目的成功</a:t>
            </a:r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仍然具有决定性作用</a:t>
            </a:r>
          </a:p>
          <a:p>
            <a:pPr>
              <a:lnSpc>
                <a:spcPts val="49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不停地模仿、借鉴汽车工业等成熟工业领</a:t>
            </a:r>
          </a:p>
          <a:p>
            <a:pPr>
              <a:lnSpc>
                <a:spcPts val="29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域的成功经验</a:t>
            </a:r>
          </a:p>
          <a:p>
            <a:pPr>
              <a:lnSpc>
                <a:spcPts val="4100"/>
              </a:lnSpc>
              <a:tabLst>
                <a:tab pos="457200" algn="l"/>
                <a:tab pos="736600" algn="l"/>
                <a:tab pos="914400" algn="l"/>
                <a:tab pos="990600" algn="l"/>
              </a:tabLst>
            </a:pPr>
            <a:r>
              <a:rPr lang="en-US" altLang="zh-CN" dirty="0"/>
              <a:t>	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全面质量管理、自动化、构件化</a:t>
            </a:r>
            <a:r>
              <a:rPr lang="en-US" altLang="zh-CN" sz="25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00" y="292100"/>
            <a:ext cx="2120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44/69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6454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30861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没有银弹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400"/>
              </a:lnSpc>
              <a:tabLst>
                <a:tab pos="342900" algn="l"/>
                <a:tab pos="3086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1986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Brooks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的《没有银弹》首次发表</a:t>
            </a:r>
          </a:p>
          <a:p>
            <a:pPr>
              <a:lnSpc>
                <a:spcPts val="3300"/>
              </a:lnSpc>
              <a:tabLst>
                <a:tab pos="3429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Silver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Bullet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Essence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Accident</a:t>
            </a:r>
          </a:p>
          <a:p>
            <a:pPr>
              <a:lnSpc>
                <a:spcPts val="3300"/>
              </a:lnSpc>
              <a:tabLst>
                <a:tab pos="3429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</a:p>
          <a:p>
            <a:pPr>
              <a:lnSpc>
                <a:spcPts val="4600"/>
              </a:lnSpc>
              <a:tabLst>
                <a:tab pos="342900" algn="l"/>
                <a:tab pos="3086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基本论断：没有任何一种单纯的技术或管</a:t>
            </a:r>
          </a:p>
          <a:p>
            <a:pPr>
              <a:lnSpc>
                <a:spcPts val="3700"/>
              </a:lnSpc>
              <a:tabLst>
                <a:tab pos="3429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理上的进步能够独立地承诺在十年内大幅</a:t>
            </a:r>
          </a:p>
          <a:p>
            <a:pPr>
              <a:lnSpc>
                <a:spcPts val="3800"/>
              </a:lnSpc>
              <a:tabLst>
                <a:tab pos="3429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度提高软件生产率、可靠性和简洁性</a:t>
            </a:r>
          </a:p>
          <a:p>
            <a:pPr>
              <a:lnSpc>
                <a:spcPts val="4700"/>
              </a:lnSpc>
              <a:tabLst>
                <a:tab pos="342900" algn="l"/>
                <a:tab pos="3086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对比：计算机硬件工业中的微电子器件、</a:t>
            </a:r>
          </a:p>
          <a:p>
            <a:pPr>
              <a:lnSpc>
                <a:spcPts val="3700"/>
              </a:lnSpc>
              <a:tabLst>
                <a:tab pos="3429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晶体管、大规模集成对于生产率、可靠性</a:t>
            </a:r>
          </a:p>
          <a:p>
            <a:pPr>
              <a:lnSpc>
                <a:spcPts val="3800"/>
              </a:lnSpc>
              <a:tabLst>
                <a:tab pos="3429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和简洁程度的巨大提高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92100"/>
            <a:ext cx="4648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45/69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6962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软件开发的根本困难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7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软件特性中固有的困难</a:t>
            </a:r>
          </a:p>
          <a:p>
            <a:pPr>
              <a:lnSpc>
                <a:spcPts val="30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软件开发中困难的部分是规格化、设计和测试这些概念上的</a:t>
            </a:r>
          </a:p>
          <a:p>
            <a:pPr>
              <a:lnSpc>
                <a:spcPts val="26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结构，而不是对概念进行表达和对实现逼真程度进行验证</a:t>
            </a:r>
          </a:p>
          <a:p>
            <a:pPr>
              <a:lnSpc>
                <a:spcPts val="30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软件的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复杂度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是必要属性，不是次要因素：不仅导致技术上的</a:t>
            </a:r>
          </a:p>
          <a:p>
            <a:pPr>
              <a:lnSpc>
                <a:spcPts val="19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困难，还引发了很多管理上的问题</a:t>
            </a:r>
          </a:p>
          <a:p>
            <a:pPr>
              <a:lnSpc>
                <a:spcPts val="31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与各种接口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软硬件、人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的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一致性</a:t>
            </a:r>
          </a:p>
          <a:p>
            <a:pPr>
              <a:lnSpc>
                <a:spcPts val="28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变化性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：软件产品扎根于庞大的母体中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如各种应用、用户、自</a:t>
            </a:r>
          </a:p>
          <a:p>
            <a:pPr>
              <a:lnSpc>
                <a:spcPts val="23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然及社会规律、计算机硬件等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后者持续不断地变化着，并强迫</a:t>
            </a:r>
          </a:p>
          <a:p>
            <a:pPr>
              <a:lnSpc>
                <a:spcPts val="20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着软件随之变化</a:t>
            </a:r>
          </a:p>
          <a:p>
            <a:pPr>
              <a:lnSpc>
                <a:spcPts val="31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软件的客观存在不具有空间的形体特征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不可见性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：无法构造</a:t>
            </a:r>
          </a:p>
          <a:p>
            <a:pPr>
              <a:lnSpc>
                <a:spcPts val="22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具有强大功能的可视化概念工具，限制了个人的设计过程，严</a:t>
            </a:r>
          </a:p>
          <a:p>
            <a:pPr>
              <a:lnSpc>
                <a:spcPts val="2200"/>
              </a:lnSpc>
              <a:tabLst>
                <a:tab pos="342900" algn="l"/>
                <a:tab pos="355600" algn="l"/>
                <a:tab pos="457200" algn="l"/>
                <a:tab pos="7366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重地阻碍了相互之间的交流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92100"/>
            <a:ext cx="4648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46/69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6454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软件开发的次要困难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目前或曾经存在，但并非那些与生俱来的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固有困难</a:t>
            </a:r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在这些方面已经取得了许多重要的进展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高级语言：开发生产率至少提高了五倍，同时可靠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性、简洁性和理解程度也大为提高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分时：保证了及时性，从而使我们能维持对复杂程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度的一个总体把握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批处理时代：必须停下编程才能调用编译程序或者执行程</a:t>
            </a:r>
          </a:p>
          <a:p>
            <a:pPr>
              <a:lnSpc>
                <a:spcPts val="19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序，思维上的中断使我们不得不重新进行思考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914400" algn="l"/>
                <a:tab pos="1143000" algn="l"/>
                <a:tab pos="1803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统一的集成开发环境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292100"/>
            <a:ext cx="33655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47/69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900" y="419100"/>
            <a:ext cx="6261100" cy="627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可能”的银弹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5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Ada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和其他高级编程语言</a:t>
            </a:r>
          </a:p>
          <a:p>
            <a:pPr>
              <a:lnSpc>
                <a:spcPts val="31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dirty="0"/>
              <a:t>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抽象数据类型、层次结构的模块化</a:t>
            </a:r>
          </a:p>
          <a:p>
            <a:pPr>
              <a:lnSpc>
                <a:spcPts val="37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面向对象编程</a:t>
            </a:r>
          </a:p>
          <a:p>
            <a:pPr>
              <a:lnSpc>
                <a:spcPts val="37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人工智能</a:t>
            </a:r>
          </a:p>
          <a:p>
            <a:pPr>
              <a:lnSpc>
                <a:spcPts val="37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专家系统</a:t>
            </a:r>
          </a:p>
          <a:p>
            <a:pPr>
              <a:lnSpc>
                <a:spcPts val="31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dirty="0"/>
              <a:t>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具体应用的复杂性与程序本身相分离</a:t>
            </a:r>
          </a:p>
          <a:p>
            <a:pPr>
              <a:lnSpc>
                <a:spcPts val="36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“自动”编程</a:t>
            </a:r>
          </a:p>
          <a:p>
            <a:pPr>
              <a:lnSpc>
                <a:spcPts val="38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图形化编程</a:t>
            </a:r>
          </a:p>
          <a:p>
            <a:pPr>
              <a:lnSpc>
                <a:spcPts val="37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程序验证</a:t>
            </a:r>
          </a:p>
          <a:p>
            <a:pPr>
              <a:lnSpc>
                <a:spcPts val="37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sz="31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环境和工具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457200" algn="l"/>
                <a:tab pos="1841500" algn="l"/>
                <a:tab pos="2438400" algn="l"/>
              </a:tabLst>
            </a:pPr>
            <a:r>
              <a:rPr lang="en-US" altLang="zh-CN" dirty="0"/>
              <a:t>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2100"/>
            <a:ext cx="77470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48/69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9629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针对根本问题有希望的解决途径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3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sz="2802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购买和自行开发：构建软件最可能的彻底解决</a:t>
            </a:r>
          </a:p>
          <a:p>
            <a:pPr>
              <a:lnSpc>
                <a:spcPts val="29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2802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方案是不开发任何软件</a:t>
            </a:r>
          </a:p>
          <a:p>
            <a:pPr>
              <a:lnSpc>
                <a:spcPts val="29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对于软件消费者和开发者</a:t>
            </a:r>
          </a:p>
          <a:p>
            <a:pPr>
              <a:lnSpc>
                <a:spcPts val="23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对于消费者：面向大众的软件销售和使用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已经实现</a:t>
            </a:r>
          </a:p>
          <a:p>
            <a:pPr>
              <a:lnSpc>
                <a:spcPts val="23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æ°å®ä½" pitchFamily="18" charset="0"/>
                <a:cs typeface="æ°å®ä½" pitchFamily="18" charset="0"/>
              </a:rPr>
              <a:t>对于开发者：大量使用商用第三方构件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(COTS)</a:t>
            </a:r>
          </a:p>
          <a:p>
            <a:pPr>
              <a:lnSpc>
                <a:spcPts val="29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蕴含着复用和软件构件的思想</a:t>
            </a:r>
          </a:p>
          <a:p>
            <a:pPr>
              <a:lnSpc>
                <a:spcPts val="30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根本问题并未改变：需求过于专业，能够购买复用的仅仅</a:t>
            </a:r>
          </a:p>
          <a:p>
            <a:pPr>
              <a:lnSpc>
                <a:spcPts val="19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是少量通用软件包</a:t>
            </a:r>
          </a:p>
          <a:p>
            <a:pPr>
              <a:lnSpc>
                <a:spcPts val="32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重大的变化在于计算机硬件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软件成本比例</a:t>
            </a:r>
          </a:p>
          <a:p>
            <a:pPr>
              <a:lnSpc>
                <a:spcPts val="23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在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1960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年，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200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万美元机器的购买者觉得他可以为定制的薪资系</a:t>
            </a:r>
          </a:p>
          <a:p>
            <a:pPr>
              <a:lnSpc>
                <a:spcPts val="19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	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统支付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25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万美元</a:t>
            </a:r>
          </a:p>
          <a:p>
            <a:pPr>
              <a:lnSpc>
                <a:spcPts val="23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</a:t>
            </a:r>
            <a:r>
              <a:rPr lang="en-US" altLang="zh-CN" sz="18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现在，对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万美元的办公室机器购买者而言，很难想象能为定制薪</a:t>
            </a:r>
          </a:p>
          <a:p>
            <a:pPr>
              <a:lnSpc>
                <a:spcPts val="1600"/>
              </a:lnSpc>
              <a:tabLst>
                <a:tab pos="228600" algn="l"/>
                <a:tab pos="342900" algn="l"/>
                <a:tab pos="4572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/>
              <a:t>						</a:t>
            </a:r>
            <a:r>
              <a:rPr lang="en-US" altLang="zh-CN" sz="1800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资系统再支付如此高的费用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2100"/>
            <a:ext cx="77978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49/69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962900" cy="558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针对根本问题有希望的解决途径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sz="31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需求精化和快速原型</a:t>
            </a:r>
          </a:p>
          <a:p>
            <a:pPr>
              <a:lnSpc>
                <a:spcPts val="31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软件开发最困难的部分：精确地确定搭建什么样的系统</a:t>
            </a:r>
          </a:p>
          <a:p>
            <a:pPr>
              <a:lnSpc>
                <a:spcPts val="33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谬误：事先明确地阐述系统，竞标然后进行实际开发，最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后安装</a:t>
            </a:r>
          </a:p>
          <a:p>
            <a:pPr>
              <a:lnSpc>
                <a:spcPts val="36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快速原型化系统的方法和工具：解决了软件的根本而非次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要问题</a:t>
            </a:r>
          </a:p>
          <a:p>
            <a:pPr>
              <a:lnSpc>
                <a:spcPts val="49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sz="31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增量开发</a:t>
            </a:r>
            <a:r>
              <a:rPr lang="en-US" altLang="zh-CN" sz="3198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增长，而非一次性搭建</a:t>
            </a:r>
          </a:p>
          <a:p>
            <a:pPr>
              <a:lnSpc>
                <a:spcPts val="31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使逆向跟踪很方便，并非常容易进行原型开发</a:t>
            </a:r>
          </a:p>
          <a:p>
            <a:pPr>
              <a:lnSpc>
                <a:spcPts val="31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对士气的推动是令人震惊的</a:t>
            </a:r>
          </a:p>
          <a:p>
            <a:pPr>
              <a:lnSpc>
                <a:spcPts val="4600"/>
              </a:lnSpc>
              <a:tabLst>
                <a:tab pos="228600" algn="l"/>
                <a:tab pos="457200" algn="l"/>
                <a:tab pos="736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卓越的设计人员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800" y="292100"/>
            <a:ext cx="35052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857500" y="203200"/>
            <a:ext cx="3416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相关专题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候选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41300" y="1422400"/>
            <a:ext cx="1955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软件过程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41300" y="2197100"/>
            <a:ext cx="1955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需求工程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241300" y="3759200"/>
            <a:ext cx="2768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软件体系结构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41300" y="4533900"/>
            <a:ext cx="2362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软件再工程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4356100" y="1422400"/>
            <a:ext cx="3987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软件复用与构件技术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4356100" y="2197100"/>
            <a:ext cx="2362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软件产品线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241300" y="2971800"/>
            <a:ext cx="7289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面向方面的软件开发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自适应软件系统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356100" y="3759200"/>
            <a:ext cx="1955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软件度量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356100" y="4533900"/>
            <a:ext cx="358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可信软件开发技术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700" y="292100"/>
            <a:ext cx="2082800" cy="5842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873500"/>
            <a:ext cx="54356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50/69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69900" y="342900"/>
            <a:ext cx="53594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7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软件工程的提出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软件生存周期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没有银弹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u="sng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软件工程的重要进展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92100"/>
            <a:ext cx="46990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51/69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1460500"/>
            <a:ext cx="1778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7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400"/>
              </a:lnSpc>
              <a:tabLst/>
            </a:pPr>
            <a:r>
              <a:rPr lang="en-US" altLang="zh-CN" sz="37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400"/>
              </a:lnSpc>
              <a:tabLst/>
            </a:pPr>
            <a:r>
              <a:rPr lang="en-US" altLang="zh-CN" sz="37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400"/>
              </a:lnSpc>
              <a:tabLst/>
            </a:pPr>
            <a:r>
              <a:rPr lang="en-US" altLang="zh-CN" sz="37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5400"/>
              </a:lnSpc>
              <a:tabLst/>
            </a:pPr>
            <a:r>
              <a:rPr lang="en-US" altLang="zh-CN" sz="37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2800" y="330200"/>
            <a:ext cx="73533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14097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软件工程重要进展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800"/>
              </a:lnSpc>
              <a:tabLst>
                <a:tab pos="1409700" algn="l"/>
              </a:tabLst>
            </a:pP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高级语言的出现</a:t>
            </a:r>
            <a:r>
              <a:rPr lang="en-US" altLang="zh-CN" sz="37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1954</a:t>
            </a: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  <a:r>
              <a:rPr lang="en-US" altLang="zh-CN" sz="37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(Fortran)</a:t>
            </a:r>
          </a:p>
          <a:p>
            <a:pPr>
              <a:lnSpc>
                <a:spcPts val="5400"/>
              </a:lnSpc>
              <a:tabLst>
                <a:tab pos="1409700" algn="l"/>
              </a:tabLst>
            </a:pP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软件工程的提出</a:t>
            </a:r>
            <a:r>
              <a:rPr lang="en-US" altLang="zh-CN" sz="37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1968</a:t>
            </a: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  <a:p>
            <a:pPr>
              <a:lnSpc>
                <a:spcPts val="5400"/>
              </a:lnSpc>
              <a:tabLst>
                <a:tab pos="1409700" algn="l"/>
              </a:tabLst>
            </a:pP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瀑布模型</a:t>
            </a:r>
            <a:r>
              <a:rPr lang="en-US" altLang="zh-CN" sz="37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1970</a:t>
            </a: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  <a:p>
            <a:pPr>
              <a:lnSpc>
                <a:spcPts val="5400"/>
              </a:lnSpc>
              <a:tabLst>
                <a:tab pos="1409700" algn="l"/>
              </a:tabLst>
            </a:pP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模块化与信息隐藏</a:t>
            </a:r>
            <a:r>
              <a:rPr lang="en-US" altLang="zh-CN" sz="37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1971</a:t>
            </a: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  <a:p>
            <a:pPr>
              <a:lnSpc>
                <a:spcPts val="5400"/>
              </a:lnSpc>
              <a:tabLst>
                <a:tab pos="1409700" algn="l"/>
              </a:tabLst>
            </a:pP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结构化编程及开发方法</a:t>
            </a:r>
            <a:r>
              <a:rPr lang="en-US" altLang="zh-CN" sz="37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1972</a:t>
            </a:r>
            <a:r>
              <a:rPr lang="en-US" altLang="zh-CN" sz="37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92100"/>
            <a:ext cx="47498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52/69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76581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软件工程重要进展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600"/>
              </a:lnSpc>
              <a:tabLst>
                <a:tab pos="342900" algn="l"/>
                <a:tab pos="1752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面向对象开发方法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1970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年代后期</a:t>
            </a:r>
          </a:p>
          <a:p>
            <a:pPr>
              <a:lnSpc>
                <a:spcPts val="5100"/>
              </a:lnSpc>
              <a:tabLst>
                <a:tab pos="342900" algn="l"/>
                <a:tab pos="1752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基于构件的开发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软件产品线</a:t>
            </a:r>
          </a:p>
          <a:p>
            <a:pPr>
              <a:lnSpc>
                <a:spcPts val="43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1980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年代后期</a:t>
            </a:r>
          </a:p>
          <a:p>
            <a:pPr>
              <a:lnSpc>
                <a:spcPts val="5100"/>
              </a:lnSpc>
              <a:tabLst>
                <a:tab pos="342900" algn="l"/>
                <a:tab pos="1752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CMM/CMMI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1986/1991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  <a:p>
            <a:pPr>
              <a:lnSpc>
                <a:spcPts val="5100"/>
              </a:lnSpc>
              <a:tabLst>
                <a:tab pos="342900" algn="l"/>
                <a:tab pos="1752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敏捷开发方法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2001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  <a:p>
            <a:pPr>
              <a:lnSpc>
                <a:spcPts val="5100"/>
              </a:lnSpc>
              <a:tabLst>
                <a:tab pos="342900" algn="l"/>
                <a:tab pos="1752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Internet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环境下的软件工程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2000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00" y="292100"/>
            <a:ext cx="2120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53/69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950200" cy="530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瀑布模型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假设软件项目只进行一次开发过程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在最初的顺序模型基础上进行了一些改进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存在从一个阶段向前一阶段的反馈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将反馈限制在相邻的阶段间，从而降低由此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带来的成本增加和进度延迟</a:t>
            </a:r>
          </a:p>
          <a:p>
            <a:pPr>
              <a:lnSpc>
                <a:spcPts val="50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经验法则：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1/3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的时间用于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计划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、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1/6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时间用于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编码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、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1/4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的时间用于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单元测试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、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1/4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的时间用于</a:t>
            </a:r>
            <a:r>
              <a:rPr lang="en-US" altLang="zh-CN" sz="31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系统测试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92100"/>
            <a:ext cx="4140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54/69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721600" cy="541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瀑布模型是错误的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瀑布模型是错误的，没有构建用于抛弃的原型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逆向的反馈总是存在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例如编码时所发现的设计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缺陷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大多数系统需求很难通过一次性的需求分析过程全面、准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确地得到理解，变化总是存在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无法百分之百保证正确的系统设计，无法证明系统正确性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的软件测试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42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不幸”成为美国军方标准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DOD-STD-2167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，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因此得以幸存，但此后仍然逐渐被软件工业界</a:t>
            </a:r>
          </a:p>
          <a:p>
            <a:pPr>
              <a:lnSpc>
                <a:spcPts val="3300"/>
              </a:lnSpc>
              <a:tabLst>
                <a:tab pos="342900" algn="l"/>
                <a:tab pos="457200" algn="l"/>
                <a:tab pos="736600" algn="l"/>
                <a:tab pos="20574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抛弃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92100"/>
            <a:ext cx="46990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55/69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645400" cy="580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模块化与信息隐藏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两种观点的对比</a:t>
            </a:r>
          </a:p>
          <a:p>
            <a:pPr>
              <a:lnSpc>
                <a:spcPts val="34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编程是个开放性的公共过程</a:t>
            </a:r>
          </a:p>
          <a:p>
            <a:pPr>
              <a:lnSpc>
                <a:spcPts val="29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把所有工作都暴露在每个人的凝视之下，能够帮助质量控</a:t>
            </a:r>
          </a:p>
          <a:p>
            <a:pPr>
              <a:lnSpc>
                <a:spcPts val="20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制，这既源于其他人优秀工作的压力，也由于同伴能帮助</a:t>
            </a:r>
          </a:p>
          <a:p>
            <a:pPr>
              <a:lnSpc>
                <a:spcPts val="25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发现缺陷和</a:t>
            </a:r>
            <a:r>
              <a:rPr lang="en-US" altLang="zh-CN" sz="19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bug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在操作系统</a:t>
            </a:r>
            <a:r>
              <a:rPr lang="en-US" altLang="zh-CN" sz="19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OS/360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项目中，我们决定所有的程序员应该</a:t>
            </a:r>
          </a:p>
          <a:p>
            <a:pPr>
              <a:lnSpc>
                <a:spcPts val="23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了解所有的材料</a:t>
            </a:r>
            <a:r>
              <a:rPr lang="en-US" altLang="zh-CN" sz="1998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每个项目成员都拥有一份大约</a:t>
            </a:r>
            <a:r>
              <a:rPr lang="en-US" altLang="zh-CN" sz="19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10,000</a:t>
            </a:r>
          </a:p>
          <a:p>
            <a:pPr>
              <a:lnSpc>
                <a:spcPts val="20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页的项目工作手册拷贝</a:t>
            </a:r>
          </a:p>
          <a:p>
            <a:pPr>
              <a:lnSpc>
                <a:spcPts val="37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David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Parnas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的观点：信息隐藏</a:t>
            </a:r>
          </a:p>
          <a:p>
            <a:pPr>
              <a:lnSpc>
                <a:spcPts val="29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代码模块应该采用定义良好的接口来封装，这些模块的内</a:t>
            </a:r>
          </a:p>
          <a:p>
            <a:pPr>
              <a:lnSpc>
                <a:spcPts val="19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部结构应该是程序员的私有财产，外部是不可见的</a:t>
            </a:r>
          </a:p>
          <a:p>
            <a:pPr>
              <a:lnSpc>
                <a:spcPts val="33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编程人员被屏蔽而不是暴露在他人模块内部结构面前。这</a:t>
            </a:r>
          </a:p>
          <a:p>
            <a:pPr>
              <a:lnSpc>
                <a:spcPts val="1900"/>
              </a:lnSpc>
              <a:tabLst>
                <a:tab pos="457200" algn="l"/>
                <a:tab pos="914400" algn="l"/>
                <a:tab pos="1143000" algn="l"/>
                <a:tab pos="1752600" algn="l"/>
              </a:tabLst>
            </a:pPr>
            <a:r>
              <a:rPr lang="en-US" altLang="zh-CN" dirty="0"/>
              <a:t>			</a:t>
            </a:r>
            <a:r>
              <a:rPr lang="en-US" altLang="zh-CN" sz="19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种情况下工作效率最高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92100"/>
            <a:ext cx="47498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56/69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8026400" cy="534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模块化与信息隐藏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1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Brooks(1995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  <a:r>
              <a:rPr lang="en-US" altLang="zh-CN" sz="40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关于信息隐藏，</a:t>
            </a:r>
            <a:r>
              <a:rPr lang="en-US" altLang="zh-CN" sz="40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Parnas</a:t>
            </a:r>
            <a:r>
              <a:rPr lang="en-US" altLang="zh-CN" sz="4002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是正确的，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我是错误的</a:t>
            </a:r>
          </a:p>
          <a:p>
            <a:pPr>
              <a:lnSpc>
                <a:spcPts val="41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信息隐藏</a:t>
            </a:r>
            <a:r>
              <a:rPr lang="en-US" altLang="zh-CN" sz="28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现在常常内建于面向对象的编</a:t>
            </a:r>
          </a:p>
          <a:p>
            <a:pPr>
              <a:lnSpc>
                <a:spcPts val="30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dirty="0"/>
              <a:t>	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程中</a:t>
            </a:r>
            <a:r>
              <a:rPr lang="en-US" altLang="zh-CN" sz="28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是唯一提高软件设计水平的途径</a:t>
            </a:r>
          </a:p>
          <a:p>
            <a:pPr>
              <a:lnSpc>
                <a:spcPts val="60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sz="40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信息隐藏的思想是面向对象编程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的鼻祖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92100"/>
            <a:ext cx="2628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57/69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76835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结构化方法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4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建立在对于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goto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语句的批判基础上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该方法所设计程序的控制结构，仅包含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语句形式的循环结构，例如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WHILE</a:t>
            </a:r>
          </a:p>
          <a:p>
            <a:pPr>
              <a:lnSpc>
                <a:spcPts val="40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IF...THEN...ELSE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这样的条件判断结构</a:t>
            </a:r>
          </a:p>
          <a:p>
            <a:pPr>
              <a:lnSpc>
                <a:spcPts val="48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Bohm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和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Jacopini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展示了这些结构在理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论上是可以证明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0" y="292100"/>
            <a:ext cx="46863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58/69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9900" y="393700"/>
            <a:ext cx="7532511" cy="63844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面向对象开发方法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6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面向对象编程的基本特征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强制的模块化和清晰的接口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强调继承、层次化类结构以及虚函数</a:t>
            </a:r>
          </a:p>
          <a:p>
            <a:pPr>
              <a:lnSpc>
                <a:spcPts val="40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强调封装</a:t>
            </a:r>
          </a:p>
          <a:p>
            <a:pPr>
              <a:lnSpc>
                <a:spcPts val="42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强调强抽象数据类型化：确保某种特定的数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据类型只能由它自身的相应函数来操作</a:t>
            </a:r>
          </a:p>
          <a:p>
            <a:pPr>
              <a:lnSpc>
                <a:spcPts val="56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存在大量可用的类库，促进了复用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457200" algn="l"/>
                <a:tab pos="736600" algn="l"/>
                <a:tab pos="1752600" algn="l"/>
                <a:tab pos="1841500" algn="l"/>
              </a:tabLst>
            </a:pPr>
            <a:r>
              <a:rPr lang="en-US" altLang="zh-CN" dirty="0"/>
              <a:t>		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0" y="292100"/>
            <a:ext cx="47371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59/69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76581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面向对象开发方法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600"/>
              </a:lnSpc>
              <a:tabLst>
                <a:tab pos="342900" algn="l"/>
                <a:tab pos="1752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在编程语言方面十分成功，但作为开</a:t>
            </a:r>
          </a:p>
          <a:p>
            <a:pPr>
              <a:lnSpc>
                <a:spcPts val="41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发方法却发展缓慢</a:t>
            </a:r>
          </a:p>
          <a:p>
            <a:pPr>
              <a:lnSpc>
                <a:spcPts val="5200"/>
              </a:lnSpc>
              <a:tabLst>
                <a:tab pos="342900" algn="l"/>
                <a:tab pos="1752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David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Parnas</a:t>
            </a:r>
          </a:p>
          <a:p>
            <a:pPr>
              <a:lnSpc>
                <a:spcPts val="26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答案很简单。因为</a:t>
            </a:r>
            <a:r>
              <a:rPr lang="en-US" altLang="zh-CN" sz="2327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OO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和各种复杂语言的联系已经很紧密。</a:t>
            </a:r>
          </a:p>
          <a:p>
            <a:pPr>
              <a:lnSpc>
                <a:spcPts val="26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人们并没有被告诉</a:t>
            </a:r>
            <a:r>
              <a:rPr lang="en-US" altLang="zh-CN" sz="2327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O-O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是一种设计的方法，并向他们讲授设</a:t>
            </a:r>
          </a:p>
          <a:p>
            <a:pPr>
              <a:lnSpc>
                <a:spcPts val="26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计方法和原理，大家只是被告知</a:t>
            </a:r>
            <a:r>
              <a:rPr lang="en-US" altLang="zh-CN" sz="2327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OO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是一种特殊工具。而我</a:t>
            </a:r>
          </a:p>
          <a:p>
            <a:pPr>
              <a:lnSpc>
                <a:spcPts val="25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们可以用任何工具写出优质或低劣的代码。除非我们给人们</a:t>
            </a:r>
          </a:p>
          <a:p>
            <a:pPr>
              <a:lnSpc>
                <a:spcPts val="26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讲解如何设计，否则语言所起的作用非常小。结果是人们使</a:t>
            </a:r>
          </a:p>
          <a:p>
            <a:pPr>
              <a:lnSpc>
                <a:spcPts val="26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用这种语言做出不好的设计，没有从中获得什么价值。而一</a:t>
            </a:r>
          </a:p>
          <a:p>
            <a:pPr>
              <a:lnSpc>
                <a:spcPts val="2600"/>
              </a:lnSpc>
              <a:tabLst>
                <a:tab pos="342900" algn="l"/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327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旦获得的价值少，它就不会流行。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700" y="292100"/>
            <a:ext cx="20828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42900"/>
            <a:ext cx="53594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7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软件工程的提出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软件生存周期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没有银弹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软件工程的重要进展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292100"/>
            <a:ext cx="52197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60/69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721600" cy="566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软件复用与构件技术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Brooks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：解决软件构建根本困难的最佳方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法是不进行任何开发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复用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第三方软件包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商业、开源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程序复用：类的容易重用和通过继承方便地定制是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面向对象技术最吸引人的地方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Parnas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：复用是一件说起来容易，做起来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难的事情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它同时需要良好的设计和文档。即使我们看到了并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不十分常见的优秀设计，但如果没有好的文档，我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们也不会看到能重用的构件。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292100"/>
            <a:ext cx="52578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61/69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04800"/>
            <a:ext cx="75946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软件复用与构件技术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软件构件</a:t>
            </a:r>
          </a:p>
          <a:p>
            <a:pPr>
              <a:lnSpc>
                <a:spcPts val="29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19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计算机百科全书的定义：软件构件是软件系统中具有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相对独立</a:t>
            </a:r>
          </a:p>
          <a:p>
            <a:pPr>
              <a:lnSpc>
                <a:spcPts val="20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功能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，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可以明确标识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，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接口由规约指定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，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与语境有明显依赖关</a:t>
            </a:r>
          </a:p>
          <a:p>
            <a:pPr>
              <a:lnSpc>
                <a:spcPts val="23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系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，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可独立部署，且多由第三方提供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的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可组装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软件实体。软件</a:t>
            </a:r>
          </a:p>
          <a:p>
            <a:pPr>
              <a:lnSpc>
                <a:spcPts val="22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构件须承载有用的功能，并</a:t>
            </a:r>
            <a:r>
              <a:rPr lang="en-US" altLang="zh-CN" sz="1998" dirty="0">
                <a:solidFill>
                  <a:srgbClr val="FF0000"/>
                </a:solidFill>
                <a:latin typeface="SimHei" pitchFamily="18" charset="0"/>
                <a:cs typeface="SimHei" pitchFamily="18" charset="0"/>
              </a:rPr>
              <a:t>遵循某种构件模型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。</a:t>
            </a:r>
          </a:p>
          <a:p>
            <a:pPr>
              <a:lnSpc>
                <a:spcPts val="46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sz="30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软件构件是大规模工业化生产、复用的基础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3771900"/>
            <a:ext cx="1016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3835400"/>
            <a:ext cx="58547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技术上：结构化、面向对象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构件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系统层：构件中间件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软件构件运行基础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应用层：软件平台化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SAP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、</a:t>
            </a:r>
            <a:r>
              <a:rPr lang="en-US" altLang="zh-CN" sz="19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Oracle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软件构件开发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形态上：“软件服务化”</a:t>
            </a:r>
            <a:r>
              <a:rPr lang="en-US" altLang="zh-CN" sz="19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1998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构件的一种形态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292100"/>
            <a:ext cx="52451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62/69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04800"/>
            <a:ext cx="76835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软件复用与构件技术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-3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3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sz="42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偶然的复用与系统</a:t>
            </a:r>
            <a:r>
              <a:rPr lang="en-US" altLang="zh-CN" sz="42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42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全面的复用</a:t>
            </a:r>
          </a:p>
          <a:p>
            <a:pPr>
              <a:lnSpc>
                <a:spcPts val="41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偶然的复用只会在很低的层次上带来一些不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确定的效益</a:t>
            </a:r>
          </a:p>
          <a:p>
            <a:pPr>
              <a:lnSpc>
                <a:spcPts val="44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系统</a:t>
            </a:r>
            <a:r>
              <a:rPr lang="en-US" altLang="zh-CN" sz="28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全面的复用是指基于复用的思想全面地</a:t>
            </a:r>
          </a:p>
          <a:p>
            <a:pPr>
              <a:lnSpc>
                <a:spcPts val="2900"/>
              </a:lnSpc>
              <a:tabLst>
                <a:tab pos="457200" algn="l"/>
                <a:tab pos="736600" algn="l"/>
                <a:tab pos="1498600" algn="l"/>
              </a:tabLst>
            </a:pPr>
            <a:r>
              <a:rPr lang="en-US" altLang="zh-CN" dirty="0"/>
              <a:t>		</a:t>
            </a: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进行系统的分析、设计、实现以及开发管理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384300" y="4013200"/>
            <a:ext cx="1016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612900" y="4076700"/>
            <a:ext cx="47752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需要有组织的管理支持和制度保障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需要外部成熟活跃的构件市场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需要与之相适应的复用的文化和意识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需要有相应的工具和技术基础设施保障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92100"/>
            <a:ext cx="2628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63/69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93700"/>
            <a:ext cx="76454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软件产品线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2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可追溯到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70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年代提出的产品族概念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Parnas,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L.,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design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development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program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families,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IEEE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Trans.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Engineering,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SE-2,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(March,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1976),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1-9;</a:t>
            </a:r>
          </a:p>
          <a:p>
            <a:pPr>
              <a:lnSpc>
                <a:spcPts val="46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软件产品线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(SEI)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：共享一组受控的公共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特征并且在一系列预定义的公共核心资产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基础上开发而成的一系列软件应用系统</a:t>
            </a:r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面向特定领域，通过对领域共性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可变性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736600" algn="l"/>
                <a:tab pos="2819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的系统把握支持应用产品的高效快速生产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304800"/>
            <a:ext cx="3594100" cy="53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64/69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7620000" cy="521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	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CMM/CMMI-1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CMM/CMMI(SEI)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1986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年着手起草，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1991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年发布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CMM1.0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版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2000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年发布了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CMMI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SE/SW/IPPD1.0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版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的五个级别：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初始级、可重复级、</a:t>
            </a:r>
          </a:p>
          <a:p>
            <a:pPr>
              <a:lnSpc>
                <a:spcPts val="37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已定义级、已管理级、持续优化级</a:t>
            </a:r>
          </a:p>
          <a:p>
            <a:pPr>
              <a:lnSpc>
                <a:spcPts val="47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作用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为企业自身过程能力的改进指明了一个渐进的方向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为评价并选择软件供应商提供了一种依据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65/69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781300" y="203200"/>
            <a:ext cx="3581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CMM/CMMI-2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1092200"/>
            <a:ext cx="1384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成熟度等级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11400" y="5041900"/>
            <a:ext cx="5115183" cy="15327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098800" algn="l"/>
                <a:tab pos="3365500" algn="l"/>
              </a:tabLst>
            </a:pPr>
            <a:r>
              <a:rPr lang="en-US" altLang="zh-CN" dirty="0"/>
              <a:t>	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098800" algn="l"/>
                <a:tab pos="33655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活动或基础设施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3098800" algn="l"/>
                <a:tab pos="3365500" algn="l"/>
              </a:tabLst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781800" y="3835400"/>
            <a:ext cx="1117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70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包含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1270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关键实践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0" y="3886200"/>
            <a:ext cx="16764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解决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921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实施或制度化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44900" y="1473200"/>
            <a:ext cx="13843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包含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381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关键过程域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1498600"/>
            <a:ext cx="11176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683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表明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3683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过程能力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54200" y="2590800"/>
            <a:ext cx="10160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实现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4572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目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标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68900" y="2578100"/>
            <a:ext cx="11557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50800" algn="l"/>
              </a:tabLst>
            </a:pP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划分为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共同特性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292100"/>
            <a:ext cx="3124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66/69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30200"/>
            <a:ext cx="76200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敏捷开发方法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2578100" algn="l"/>
              </a:tabLst>
            </a:pPr>
            <a:r>
              <a:rPr lang="en-US" altLang="zh-CN" sz="33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轻量级的开发方法：相对于以</a:t>
            </a:r>
            <a:r>
              <a:rPr lang="en-US" altLang="zh-CN" sz="33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CMM</a:t>
            </a:r>
            <a:r>
              <a:rPr lang="en-US" altLang="zh-CN" sz="33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为代</a:t>
            </a:r>
          </a:p>
          <a:p>
            <a:pPr>
              <a:lnSpc>
                <a:spcPts val="38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</a:t>
            </a:r>
            <a:r>
              <a:rPr lang="en-US" altLang="zh-CN" sz="33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表的强调过程和文档的重量级开发方法</a:t>
            </a:r>
          </a:p>
          <a:p>
            <a:pPr>
              <a:lnSpc>
                <a:spcPts val="4700"/>
              </a:lnSpc>
              <a:tabLst>
                <a:tab pos="342900" algn="l"/>
                <a:tab pos="2578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2001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月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17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位方法学家在美国犹他州</a:t>
            </a:r>
          </a:p>
          <a:p>
            <a:pPr>
              <a:lnSpc>
                <a:spcPts val="3800"/>
              </a:lnSpc>
              <a:tabLst>
                <a:tab pos="342900" algn="l"/>
                <a:tab pos="25781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成立了敏捷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(Agile)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软件开发联盟</a:t>
            </a:r>
          </a:p>
          <a:p>
            <a:pPr>
              <a:lnSpc>
                <a:spcPts val="4600"/>
              </a:lnSpc>
              <a:tabLst>
                <a:tab pos="342900" algn="l"/>
                <a:tab pos="25781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核心价值观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27100" y="4152900"/>
            <a:ext cx="1143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206500" y="4216400"/>
            <a:ext cx="41783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个人和交互高于过程和工具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可运行软件高于详尽的文档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与客户协作高于合同（契约）谈判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对变更及时做出反应高于遵循计划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292100"/>
            <a:ext cx="62103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67/69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55600"/>
            <a:ext cx="7734300" cy="520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Internet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环境下的软件应用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3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Internet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使软件真正走向大众，占据我</a:t>
            </a:r>
          </a:p>
          <a:p>
            <a:pPr>
              <a:lnSpc>
                <a:spcPts val="39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dirty="0"/>
              <a:t>	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们日常生活的每一个角落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软件渗入生活的每一个角落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电子化社会：工作、生活的全面信息化、全面集成</a:t>
            </a:r>
          </a:p>
          <a:p>
            <a:pPr>
              <a:lnSpc>
                <a:spcPts val="27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的信息网络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社保信息系统、银行征信系统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嵌入式软件的普适计算时代：智能家居、智能教室</a:t>
            </a:r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即时通讯、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blog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、网络游戏、网上购物、网上预订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1016000" algn="l"/>
              </a:tabLst>
            </a:pPr>
            <a:r>
              <a:rPr lang="en-US" altLang="zh-CN" sz="34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4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软件与商业模式越来越密切地结合起来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68/69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11200" y="21463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00B200"/>
                </a:solidFill>
                <a:latin typeface="SimSun" pitchFamily="18" charset="0"/>
                <a:cs typeface="SimSun" pitchFamily="18" charset="0"/>
              </a:rPr>
              <a:t>开放性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292600" y="21463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00B200"/>
                </a:solidFill>
                <a:latin typeface="SimSun" pitchFamily="18" charset="0"/>
                <a:cs typeface="SimSun" pitchFamily="18" charset="0"/>
              </a:rPr>
              <a:t>多变性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63800" y="21463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00B200"/>
                </a:solidFill>
                <a:latin typeface="SimSun" pitchFamily="18" charset="0"/>
                <a:cs typeface="SimSun" pitchFamily="18" charset="0"/>
              </a:rPr>
              <a:t>动态性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0400" y="3289300"/>
            <a:ext cx="4719241" cy="33419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6510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无统一控制的“真”分布性</a:t>
            </a:r>
          </a:p>
          <a:p>
            <a:pPr>
              <a:lnSpc>
                <a:spcPts val="3400"/>
              </a:lnSpc>
              <a:tabLst>
                <a:tab pos="16510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节点的高度自治性和不可预测性</a:t>
            </a:r>
          </a:p>
          <a:p>
            <a:pPr>
              <a:lnSpc>
                <a:spcPts val="3400"/>
              </a:lnSpc>
              <a:tabLst>
                <a:tab pos="16510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节点链接的开放性和动态性</a:t>
            </a:r>
          </a:p>
          <a:p>
            <a:pPr>
              <a:lnSpc>
                <a:spcPts val="3400"/>
              </a:lnSpc>
              <a:tabLst>
                <a:tab pos="16510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人、设备和软件的多重异构性</a:t>
            </a:r>
          </a:p>
          <a:p>
            <a:pPr>
              <a:lnSpc>
                <a:spcPts val="3400"/>
              </a:lnSpc>
              <a:tabLst>
                <a:tab pos="16510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使用方式的个性化和灵活性</a:t>
            </a:r>
          </a:p>
          <a:p>
            <a:pPr>
              <a:lnSpc>
                <a:spcPts val="3400"/>
              </a:lnSpc>
              <a:tabLst>
                <a:tab pos="16510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网络连接环境的多样性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651000" algn="l"/>
              </a:tabLst>
            </a:pPr>
            <a:r>
              <a:rPr lang="en-US" altLang="zh-CN" dirty="0"/>
              <a:t>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01900" y="203200"/>
            <a:ext cx="4127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Internet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平台特征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69/69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762500" y="4622800"/>
            <a:ext cx="3644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165100" algn="l"/>
                <a:tab pos="14859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开放环境下的资源共享</a:t>
            </a:r>
          </a:p>
          <a:p>
            <a:pPr>
              <a:lnSpc>
                <a:spcPts val="3400"/>
              </a:lnSpc>
              <a:tabLst>
                <a:tab pos="165100" algn="l"/>
                <a:tab pos="1485900" algn="l"/>
              </a:tabLst>
            </a:pPr>
            <a:r>
              <a:rPr lang="en-US" altLang="zh-CN" dirty="0"/>
              <a:t>		</a:t>
            </a:r>
            <a:r>
              <a:rPr lang="en-US" altLang="zh-CN" sz="25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－－</a:t>
            </a:r>
          </a:p>
          <a:p>
            <a:pPr>
              <a:lnSpc>
                <a:spcPts val="3400"/>
              </a:lnSpc>
              <a:tabLst>
                <a:tab pos="165100" algn="l"/>
                <a:tab pos="1485900" algn="l"/>
              </a:tabLst>
            </a:pPr>
            <a:r>
              <a:rPr lang="en-US" altLang="zh-CN" sz="25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Internet时代的基本的、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311400" y="5905500"/>
            <a:ext cx="5318764" cy="6414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3276600" algn="l"/>
              </a:tabLst>
            </a:pPr>
            <a:r>
              <a:rPr lang="en-US" altLang="zh-CN" dirty="0"/>
              <a:t>	</a:t>
            </a:r>
            <a:r>
              <a:rPr lang="en-US" altLang="zh-CN" sz="2598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共性的需求！</a:t>
            </a:r>
          </a:p>
          <a:p>
            <a:pPr>
              <a:lnSpc>
                <a:spcPts val="1200"/>
              </a:lnSpc>
              <a:tabLst>
                <a:tab pos="3276600" algn="l"/>
              </a:tabLst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718300" y="1676400"/>
            <a:ext cx="15875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⇒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WWW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⇒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SimSun" pitchFamily="18" charset="0"/>
                <a:cs typeface="SimSun" pitchFamily="18" charset="0"/>
              </a:rPr>
              <a:t>电子商务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87900" y="2743200"/>
            <a:ext cx="3505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连接计算资源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⇒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SimSun" pitchFamily="18" charset="0"/>
                <a:cs typeface="SimSun" pitchFamily="18" charset="0"/>
              </a:rPr>
              <a:t>计算网格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787900" y="3327400"/>
            <a:ext cx="12192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连接服务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连接“资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540500" y="3276600"/>
            <a:ext cx="2159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⇒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⇒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B200"/>
                </a:solidFill>
                <a:latin typeface="SimSun" pitchFamily="18" charset="0"/>
                <a:cs typeface="SimSun" pitchFamily="18" charset="0"/>
              </a:rPr>
              <a:t>新应用描述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35300" y="279400"/>
            <a:ext cx="30480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1752600" algn="l"/>
              </a:tabLst>
            </a:pP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开发应用模式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连接信息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526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连接企业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700" y="292100"/>
            <a:ext cx="2082800" cy="5842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447800"/>
            <a:ext cx="43180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7/69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69900" y="342900"/>
            <a:ext cx="53594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内容摘要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7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u="sng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软件工程的提出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软件生存周期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没有银弹</a:t>
            </a:r>
          </a:p>
          <a:p>
            <a:pPr>
              <a:lnSpc>
                <a:spcPts val="6300"/>
              </a:lnSpc>
              <a:tabLst>
                <a:tab pos="3086100" algn="l"/>
              </a:tabLst>
            </a:pPr>
            <a:r>
              <a:rPr lang="en-US" altLang="zh-CN" sz="43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4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软件工程的重要进展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292100"/>
            <a:ext cx="77724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70/69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937500" cy="571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Internet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环境下的软件应用和开发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6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Web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服务及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SOA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：从信息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Web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到软件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Web</a:t>
            </a:r>
          </a:p>
          <a:p>
            <a:pPr>
              <a:lnSpc>
                <a:spcPts val="40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网构软件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(internetware)</a:t>
            </a:r>
          </a:p>
          <a:p>
            <a:pPr>
              <a:lnSpc>
                <a:spcPts val="40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云计算</a:t>
            </a:r>
          </a:p>
          <a:p>
            <a:pPr>
              <a:lnSpc>
                <a:spcPts val="31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SAAS—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软件应用形态的变化：独立拥有部署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-&gt;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租用</a:t>
            </a:r>
          </a:p>
          <a:p>
            <a:pPr>
              <a:lnSpc>
                <a:spcPts val="31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PAAS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：应用软件开发形态的变化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—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离线、封闭、技术导</a:t>
            </a:r>
          </a:p>
          <a:p>
            <a:pPr>
              <a:lnSpc>
                <a:spcPts val="26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dirty="0"/>
              <a:t>	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向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-&gt;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在线、开放社区协作、业务导向</a:t>
            </a:r>
          </a:p>
          <a:p>
            <a:pPr>
              <a:lnSpc>
                <a:spcPts val="40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sz="28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CPS(Cyber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Physical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System)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：物理世界与信</a:t>
            </a:r>
          </a:p>
          <a:p>
            <a:pPr>
              <a:lnSpc>
                <a:spcPts val="32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dirty="0"/>
              <a:t>		</a:t>
            </a:r>
            <a:r>
              <a:rPr lang="en-US" altLang="zh-CN" sz="2802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息世界的深度融合</a:t>
            </a:r>
          </a:p>
          <a:p>
            <a:pPr>
              <a:lnSpc>
                <a:spcPts val="35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3C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、复杂系统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(system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system)</a:t>
            </a:r>
          </a:p>
          <a:p>
            <a:pPr>
              <a:lnSpc>
                <a:spcPts val="3900"/>
              </a:lnSpc>
              <a:tabLst>
                <a:tab pos="254000" algn="l"/>
                <a:tab pos="342900" algn="l"/>
                <a:tab pos="457200" algn="l"/>
                <a:tab pos="736600" algn="l"/>
                <a:tab pos="2082800" algn="l"/>
              </a:tabLst>
            </a:pPr>
            <a:r>
              <a:rPr lang="en-US" altLang="zh-CN" dirty="0"/>
              <a:t>					</a:t>
            </a:r>
            <a:r>
              <a:rPr lang="en-US" altLang="zh-CN" sz="2802" b="1" dirty="0">
                <a:solidFill>
                  <a:srgbClr val="FF0000"/>
                </a:solidFill>
                <a:latin typeface="å¾®è½¯éé»" pitchFamily="18" charset="0"/>
                <a:cs typeface="å¾®è½¯éé»" pitchFamily="18" charset="0"/>
              </a:rPr>
              <a:t>推动力：商业运营模式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292100"/>
            <a:ext cx="48641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26400" y="62738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71/69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68300"/>
            <a:ext cx="7785100" cy="548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自适应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自治软件系统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1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自适应系统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(self-adaptive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system)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和自</a:t>
            </a:r>
          </a:p>
          <a:p>
            <a:pPr>
              <a:lnSpc>
                <a:spcPts val="38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治系统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(autonomic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system)</a:t>
            </a:r>
          </a:p>
          <a:p>
            <a:pPr>
              <a:lnSpc>
                <a:spcPts val="32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通过自身的配置和重配置不断适应变化的用户需求、系统</a:t>
            </a:r>
          </a:p>
          <a:p>
            <a:pPr>
              <a:lnSpc>
                <a:spcPts val="21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入侵或缺陷、变化的运行环境和资源可用性</a:t>
            </a:r>
          </a:p>
          <a:p>
            <a:pPr>
              <a:lnSpc>
                <a:spcPts val="49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sz="31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1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典型的自适应</a:t>
            </a:r>
            <a:r>
              <a:rPr lang="en-US" altLang="zh-CN" sz="3198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3198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自治场景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运行时参数的自我优化调节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基于环境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如负载、网络环境、带宽等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变化的体系结构动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	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态演化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如实现模块切换、服务动态查找和替换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基于缺陷侦测和构件替换的动态容错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  <a:tab pos="1676400" algn="l"/>
              </a:tabLst>
            </a:pPr>
            <a:r>
              <a:rPr lang="en-US" altLang="zh-CN" dirty="0"/>
              <a:t>		</a:t>
            </a:r>
            <a:r>
              <a:rPr lang="en-US" altLang="zh-CN" sz="2202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功能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非功能性需求的动态权衡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</a:t>
            </a:r>
            <a:r>
              <a:rPr lang="en-US" altLang="zh-CN" sz="22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强调总体质量和可生存性</a:t>
            </a:r>
            <a:r>
              <a:rPr lang="en-US" altLang="zh-CN" sz="2202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292100"/>
            <a:ext cx="79121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72/69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42900"/>
            <a:ext cx="8039100" cy="496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自适应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自治软件系统的自管理特性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6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自管理特性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(self-managing)</a:t>
            </a:r>
          </a:p>
          <a:p>
            <a:pPr>
              <a:lnSpc>
                <a:spcPts val="34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自配置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(self-configuring)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：通过运行时的自配置来</a:t>
            </a:r>
          </a:p>
          <a:p>
            <a:pPr>
              <a:lnSpc>
                <a:spcPts val="25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适应不断变化的运行环境</a:t>
            </a:r>
          </a:p>
          <a:p>
            <a:pPr>
              <a:lnSpc>
                <a:spcPts val="38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自治愈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(self-healing)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：通过自治愈避免当运行环境</a:t>
            </a:r>
          </a:p>
          <a:p>
            <a:pPr>
              <a:lnSpc>
                <a:spcPts val="25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与系统的设计假设不一致时发生系统崩溃</a:t>
            </a:r>
          </a:p>
          <a:p>
            <a:pPr>
              <a:lnSpc>
                <a:spcPts val="38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自优化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(self-optimizing)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：通过自优化实现性能或者</a:t>
            </a:r>
          </a:p>
          <a:p>
            <a:pPr>
              <a:lnSpc>
                <a:spcPts val="25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其它软件质量特性的优化调节</a:t>
            </a:r>
          </a:p>
          <a:p>
            <a:pPr>
              <a:lnSpc>
                <a:spcPts val="38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自保护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(self-protecting)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：通过自保护防止恶意攻击</a:t>
            </a:r>
          </a:p>
          <a:p>
            <a:pPr>
              <a:lnSpc>
                <a:spcPts val="2500"/>
              </a:lnSpc>
              <a:tabLst>
                <a:tab pos="152400" algn="l"/>
                <a:tab pos="457200" algn="l"/>
                <a:tab pos="7366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带来的损失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2100"/>
            <a:ext cx="7391400" cy="440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73/69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76300" y="203200"/>
            <a:ext cx="7366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自适应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/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自治软件系统的基本结构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003300" y="5041900"/>
            <a:ext cx="7137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2" dirty="0">
                <a:solidFill>
                  <a:srgbClr val="000000"/>
                </a:solidFill>
                <a:latin typeface="SimHei" pitchFamily="18" charset="0"/>
                <a:cs typeface="SimHei" pitchFamily="18" charset="0"/>
              </a:rPr>
              <a:t>基本的控制循环：监控、分析、规划、执行</a:t>
            </a:r>
            <a:r>
              <a:rPr lang="en-US" altLang="zh-CN" sz="2802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0"/>
            <a:ext cx="7467600" cy="9271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657600"/>
            <a:ext cx="3619500" cy="1892300"/>
          </a:xfrm>
          <a:prstGeom prst="rect">
            <a:avLst/>
          </a:prstGeom>
          <a:noFill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500" y="3873500"/>
            <a:ext cx="4013200" cy="215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001000" y="6273800"/>
            <a:ext cx="520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74/69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76300" y="-63500"/>
            <a:ext cx="73787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27200" algn="l"/>
              </a:tabLst>
            </a:pPr>
            <a:r>
              <a:rPr lang="en-US" altLang="zh-CN" sz="3000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展望：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View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20th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21st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Century</a:t>
            </a:r>
          </a:p>
          <a:p>
            <a:pPr>
              <a:lnSpc>
                <a:spcPts val="3500"/>
              </a:lnSpc>
              <a:tabLst>
                <a:tab pos="17272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Engineering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104900" y="1028700"/>
            <a:ext cx="1320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Barry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Boehm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136900" y="1028700"/>
            <a:ext cx="459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ICSE’06,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20–28,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2006,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Shanghai,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China.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69900" y="1524000"/>
            <a:ext cx="73914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2010’s</a:t>
            </a:r>
          </a:p>
          <a:p>
            <a:pPr>
              <a:lnSpc>
                <a:spcPts val="37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Globalization</a:t>
            </a:r>
          </a:p>
          <a:p>
            <a:pPr>
              <a:lnSpc>
                <a:spcPts val="16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	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global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connectivity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provided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by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the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Internet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low-cost,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high-bandwidth</a:t>
            </a:r>
          </a:p>
          <a:p>
            <a:pPr>
              <a:lnSpc>
                <a:spcPts val="16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	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global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communications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provides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major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economies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scale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network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economies</a:t>
            </a:r>
          </a:p>
          <a:p>
            <a:pPr>
              <a:lnSpc>
                <a:spcPts val="16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	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that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drive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both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organization’s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product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and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process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strategies.</a:t>
            </a:r>
          </a:p>
          <a:p>
            <a:pPr>
              <a:lnSpc>
                <a:spcPts val="37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</a:t>
            </a:r>
            <a:r>
              <a:rPr lang="en-US" altLang="zh-CN" sz="2598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–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Software-Intensive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Systems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of</a:t>
            </a:r>
            <a:r>
              <a:rPr lang="en-US" altLang="zh-CN" sz="2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Systems</a:t>
            </a:r>
          </a:p>
          <a:p>
            <a:pPr>
              <a:lnSpc>
                <a:spcPts val="25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independently-</a:t>
            </a:r>
          </a:p>
          <a:p>
            <a:pPr>
              <a:lnSpc>
                <a:spcPts val="21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>
              <a:lnSpc>
                <a:spcPts val="21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evolving</a:t>
            </a:r>
          </a:p>
          <a:p>
            <a:pPr>
              <a:lnSpc>
                <a:spcPts val="21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unprecedented,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emergent</a:t>
            </a:r>
          </a:p>
          <a:p>
            <a:pPr>
              <a:lnSpc>
                <a:spcPts val="21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behaviors</a:t>
            </a:r>
          </a:p>
          <a:p>
            <a:pPr>
              <a:lnSpc>
                <a:spcPts val="21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socio-technical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1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444500" algn="l"/>
                <a:tab pos="457200" algn="l"/>
                <a:tab pos="533400" algn="l"/>
                <a:tab pos="736600" algn="l"/>
                <a:tab pos="1841500" algn="l"/>
              </a:tabLst>
            </a:pPr>
            <a:r>
              <a:rPr lang="en-US" altLang="zh-CN" dirty="0"/>
              <a:t>					</a:t>
            </a: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080500" cy="676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8/69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12900" y="203200"/>
            <a:ext cx="5892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/>
            </a:pP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Vs.</a:t>
            </a:r>
            <a:r>
              <a:rPr lang="en-US" altLang="zh-CN" sz="40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002" b="1" dirty="0">
                <a:solidFill>
                  <a:srgbClr val="3D00EA"/>
                </a:solidFill>
                <a:latin typeface="Comic Sans MS" pitchFamily="18" charset="0"/>
                <a:cs typeface="Comic Sans MS" pitchFamily="18" charset="0"/>
              </a:rPr>
              <a:t>Hardware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47700" y="1714500"/>
            <a:ext cx="889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1206500"/>
            <a:ext cx="28829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6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Hardware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Manufactured</a:t>
            </a:r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Wears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</a:p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Relatively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622800" y="1714500"/>
            <a:ext cx="889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51400" y="1206500"/>
            <a:ext cx="28321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939800" algn="l"/>
              </a:tabLst>
            </a:pPr>
            <a:r>
              <a:rPr lang="en-US" altLang="zh-CN" dirty="0"/>
              <a:t>	</a:t>
            </a:r>
            <a:r>
              <a:rPr lang="en-US" altLang="zh-CN" sz="1602" b="1" dirty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Software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9398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Purely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>
              <a:lnSpc>
                <a:spcPts val="2900"/>
              </a:lnSpc>
              <a:tabLst>
                <a:tab pos="9398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Developed/Engineered</a:t>
            </a:r>
          </a:p>
          <a:p>
            <a:pPr>
              <a:lnSpc>
                <a:spcPts val="2900"/>
              </a:lnSpc>
              <a:tabLst>
                <a:tab pos="9398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Deteriorates</a:t>
            </a:r>
          </a:p>
          <a:p>
            <a:pPr>
              <a:lnSpc>
                <a:spcPts val="2600"/>
              </a:lnSpc>
              <a:tabLst>
                <a:tab pos="9398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built</a:t>
            </a:r>
          </a:p>
          <a:p>
            <a:pPr>
              <a:lnSpc>
                <a:spcPts val="2900"/>
              </a:lnSpc>
              <a:tabLst>
                <a:tab pos="939800" algn="l"/>
              </a:tabLst>
            </a:pPr>
            <a:r>
              <a:rPr lang="en-US" altLang="zh-CN" sz="2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19199" y="68453"/>
            <a:ext cx="1137666" cy="2030730"/>
          </a:xfrm>
          <a:custGeom>
            <a:avLst/>
            <a:gdLst>
              <a:gd name="connsiteX0" fmla="*/ 355092 w 1137666"/>
              <a:gd name="connsiteY0" fmla="*/ 12954 h 2030730"/>
              <a:gd name="connsiteX1" fmla="*/ 114300 w 1137666"/>
              <a:gd name="connsiteY1" fmla="*/ 0 h 2030730"/>
              <a:gd name="connsiteX2" fmla="*/ 0 w 1137666"/>
              <a:gd name="connsiteY2" fmla="*/ 76200 h 2030730"/>
              <a:gd name="connsiteX3" fmla="*/ 752856 w 1137666"/>
              <a:gd name="connsiteY3" fmla="*/ 1716024 h 2030730"/>
              <a:gd name="connsiteX4" fmla="*/ 940308 w 1137666"/>
              <a:gd name="connsiteY4" fmla="*/ 1858518 h 2030730"/>
              <a:gd name="connsiteX5" fmla="*/ 1095756 w 1137666"/>
              <a:gd name="connsiteY5" fmla="*/ 2030730 h 2030730"/>
              <a:gd name="connsiteX6" fmla="*/ 1137666 w 1137666"/>
              <a:gd name="connsiteY6" fmla="*/ 2026920 h 2030730"/>
              <a:gd name="connsiteX7" fmla="*/ 1078230 w 1137666"/>
              <a:gd name="connsiteY7" fmla="*/ 1796034 h 2030730"/>
              <a:gd name="connsiteX8" fmla="*/ 1092708 w 1137666"/>
              <a:gd name="connsiteY8" fmla="*/ 1657350 h 2030730"/>
              <a:gd name="connsiteX9" fmla="*/ 355092 w 1137666"/>
              <a:gd name="connsiteY9" fmla="*/ 12954 h 2030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7666" h="2030730">
                <a:moveTo>
                  <a:pt x="355092" y="12954"/>
                </a:moveTo>
                <a:lnTo>
                  <a:pt x="114300" y="0"/>
                </a:lnTo>
                <a:lnTo>
                  <a:pt x="0" y="76200"/>
                </a:lnTo>
                <a:lnTo>
                  <a:pt x="752856" y="1716024"/>
                </a:lnTo>
                <a:lnTo>
                  <a:pt x="940308" y="1858518"/>
                </a:lnTo>
                <a:lnTo>
                  <a:pt x="1095756" y="2030730"/>
                </a:lnTo>
                <a:lnTo>
                  <a:pt x="1137666" y="2026920"/>
                </a:lnTo>
                <a:lnTo>
                  <a:pt x="1078230" y="1796034"/>
                </a:lnTo>
                <a:lnTo>
                  <a:pt x="1092708" y="1657350"/>
                </a:lnTo>
                <a:lnTo>
                  <a:pt x="355092" y="129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814437" y="110363"/>
            <a:ext cx="1130046" cy="2042922"/>
          </a:xfrm>
          <a:custGeom>
            <a:avLst/>
            <a:gdLst>
              <a:gd name="connsiteX0" fmla="*/ 0 w 1130046"/>
              <a:gd name="connsiteY0" fmla="*/ 61722 h 2042922"/>
              <a:gd name="connsiteX1" fmla="*/ 757428 w 1130046"/>
              <a:gd name="connsiteY1" fmla="*/ 1720596 h 2042922"/>
              <a:gd name="connsiteX2" fmla="*/ 923543 w 1130046"/>
              <a:gd name="connsiteY2" fmla="*/ 1845564 h 2042922"/>
              <a:gd name="connsiteX3" fmla="*/ 1086612 w 1130046"/>
              <a:gd name="connsiteY3" fmla="*/ 2035301 h 2042922"/>
              <a:gd name="connsiteX4" fmla="*/ 1130045 w 1130046"/>
              <a:gd name="connsiteY4" fmla="*/ 2042922 h 2042922"/>
              <a:gd name="connsiteX5" fmla="*/ 1061466 w 1130046"/>
              <a:gd name="connsiteY5" fmla="*/ 1804416 h 2042922"/>
              <a:gd name="connsiteX6" fmla="*/ 1084326 w 1130046"/>
              <a:gd name="connsiteY6" fmla="*/ 1650492 h 2042922"/>
              <a:gd name="connsiteX7" fmla="*/ 342900 w 1130046"/>
              <a:gd name="connsiteY7" fmla="*/ 10668 h 2042922"/>
              <a:gd name="connsiteX8" fmla="*/ 115061 w 1130046"/>
              <a:gd name="connsiteY8" fmla="*/ 0 h 2042922"/>
              <a:gd name="connsiteX9" fmla="*/ 0 w 1130046"/>
              <a:gd name="connsiteY9" fmla="*/ 61722 h 2042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30046" h="2042922">
                <a:moveTo>
                  <a:pt x="0" y="61722"/>
                </a:moveTo>
                <a:lnTo>
                  <a:pt x="757428" y="1720596"/>
                </a:lnTo>
                <a:lnTo>
                  <a:pt x="923543" y="1845564"/>
                </a:lnTo>
                <a:lnTo>
                  <a:pt x="1086612" y="2035301"/>
                </a:lnTo>
                <a:lnTo>
                  <a:pt x="1130045" y="2042922"/>
                </a:lnTo>
                <a:lnTo>
                  <a:pt x="1061466" y="1804416"/>
                </a:lnTo>
                <a:lnTo>
                  <a:pt x="1084326" y="1650492"/>
                </a:lnTo>
                <a:lnTo>
                  <a:pt x="342900" y="10668"/>
                </a:lnTo>
                <a:lnTo>
                  <a:pt x="115061" y="0"/>
                </a:lnTo>
                <a:lnTo>
                  <a:pt x="0" y="61722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67027" y="229996"/>
            <a:ext cx="972312" cy="1530096"/>
          </a:xfrm>
          <a:custGeom>
            <a:avLst/>
            <a:gdLst>
              <a:gd name="connsiteX0" fmla="*/ 662940 w 972312"/>
              <a:gd name="connsiteY0" fmla="*/ 1530096 h 1530096"/>
              <a:gd name="connsiteX1" fmla="*/ 797814 w 972312"/>
              <a:gd name="connsiteY1" fmla="*/ 1415034 h 1530096"/>
              <a:gd name="connsiteX2" fmla="*/ 972312 w 972312"/>
              <a:gd name="connsiteY2" fmla="*/ 1394460 h 1530096"/>
              <a:gd name="connsiteX3" fmla="*/ 340614 w 972312"/>
              <a:gd name="connsiteY3" fmla="*/ 0 h 1530096"/>
              <a:gd name="connsiteX4" fmla="*/ 89916 w 972312"/>
              <a:gd name="connsiteY4" fmla="*/ 32766 h 1530096"/>
              <a:gd name="connsiteX5" fmla="*/ 0 w 972312"/>
              <a:gd name="connsiteY5" fmla="*/ 75438 h 1530096"/>
              <a:gd name="connsiteX6" fmla="*/ 662940 w 972312"/>
              <a:gd name="connsiteY6" fmla="*/ 1530096 h 1530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72312" h="1530096">
                <a:moveTo>
                  <a:pt x="662940" y="1530096"/>
                </a:moveTo>
                <a:lnTo>
                  <a:pt x="797814" y="1415034"/>
                </a:lnTo>
                <a:lnTo>
                  <a:pt x="972312" y="1394460"/>
                </a:lnTo>
                <a:lnTo>
                  <a:pt x="340614" y="0"/>
                </a:lnTo>
                <a:lnTo>
                  <a:pt x="89916" y="32766"/>
                </a:lnTo>
                <a:lnTo>
                  <a:pt x="0" y="75438"/>
                </a:lnTo>
                <a:lnTo>
                  <a:pt x="662940" y="1530096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239" y="5563235"/>
            <a:ext cx="1728978" cy="1030224"/>
          </a:xfrm>
          <a:custGeom>
            <a:avLst/>
            <a:gdLst>
              <a:gd name="connsiteX0" fmla="*/ 1260348 w 1728978"/>
              <a:gd name="connsiteY0" fmla="*/ 999744 h 1030224"/>
              <a:gd name="connsiteX1" fmla="*/ 1127760 w 1728978"/>
              <a:gd name="connsiteY1" fmla="*/ 877823 h 1030224"/>
              <a:gd name="connsiteX2" fmla="*/ 1057656 w 1728978"/>
              <a:gd name="connsiteY2" fmla="*/ 377951 h 1030224"/>
              <a:gd name="connsiteX3" fmla="*/ 1699260 w 1728978"/>
              <a:gd name="connsiteY3" fmla="*/ 261365 h 1030224"/>
              <a:gd name="connsiteX4" fmla="*/ 1728978 w 1728978"/>
              <a:gd name="connsiteY4" fmla="*/ 160781 h 1030224"/>
              <a:gd name="connsiteX5" fmla="*/ 1667256 w 1728978"/>
              <a:gd name="connsiteY5" fmla="*/ 79247 h 1030224"/>
              <a:gd name="connsiteX6" fmla="*/ 1013459 w 1728978"/>
              <a:gd name="connsiteY6" fmla="*/ 166877 h 1030224"/>
              <a:gd name="connsiteX7" fmla="*/ 968501 w 1728978"/>
              <a:gd name="connsiteY7" fmla="*/ 25145 h 1030224"/>
              <a:gd name="connsiteX8" fmla="*/ 861822 w 1728978"/>
              <a:gd name="connsiteY8" fmla="*/ 0 h 1030224"/>
              <a:gd name="connsiteX9" fmla="*/ 761238 w 1728978"/>
              <a:gd name="connsiteY9" fmla="*/ 22097 h 1030224"/>
              <a:gd name="connsiteX10" fmla="*/ 705612 w 1728978"/>
              <a:gd name="connsiteY10" fmla="*/ 83819 h 1030224"/>
              <a:gd name="connsiteX11" fmla="*/ 744474 w 1728978"/>
              <a:gd name="connsiteY11" fmla="*/ 225551 h 1030224"/>
              <a:gd name="connsiteX12" fmla="*/ 524256 w 1728978"/>
              <a:gd name="connsiteY12" fmla="*/ 349757 h 1030224"/>
              <a:gd name="connsiteX13" fmla="*/ 781050 w 1728978"/>
              <a:gd name="connsiteY13" fmla="*/ 374903 h 1030224"/>
              <a:gd name="connsiteX14" fmla="*/ 883158 w 1728978"/>
              <a:gd name="connsiteY14" fmla="*/ 705612 h 1030224"/>
              <a:gd name="connsiteX15" fmla="*/ 112014 w 1728978"/>
              <a:gd name="connsiteY15" fmla="*/ 371856 h 1030224"/>
              <a:gd name="connsiteX16" fmla="*/ 36576 w 1728978"/>
              <a:gd name="connsiteY16" fmla="*/ 403859 h 1030224"/>
              <a:gd name="connsiteX17" fmla="*/ 0 w 1728978"/>
              <a:gd name="connsiteY17" fmla="*/ 504444 h 1030224"/>
              <a:gd name="connsiteX18" fmla="*/ 44196 w 1728978"/>
              <a:gd name="connsiteY18" fmla="*/ 617981 h 1030224"/>
              <a:gd name="connsiteX19" fmla="*/ 904494 w 1728978"/>
              <a:gd name="connsiteY19" fmla="*/ 1021841 h 1030224"/>
              <a:gd name="connsiteX20" fmla="*/ 1094994 w 1728978"/>
              <a:gd name="connsiteY20" fmla="*/ 996696 h 1030224"/>
              <a:gd name="connsiteX21" fmla="*/ 1247394 w 1728978"/>
              <a:gd name="connsiteY21" fmla="*/ 1030223 h 1030224"/>
              <a:gd name="connsiteX22" fmla="*/ 1260348 w 1728978"/>
              <a:gd name="connsiteY22" fmla="*/ 999744 h 1030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728978" h="1030224">
                <a:moveTo>
                  <a:pt x="1260348" y="999744"/>
                </a:moveTo>
                <a:lnTo>
                  <a:pt x="1127760" y="877823"/>
                </a:lnTo>
                <a:lnTo>
                  <a:pt x="1057656" y="377951"/>
                </a:lnTo>
                <a:lnTo>
                  <a:pt x="1699260" y="261365"/>
                </a:lnTo>
                <a:lnTo>
                  <a:pt x="1728978" y="160781"/>
                </a:lnTo>
                <a:lnTo>
                  <a:pt x="1667256" y="79247"/>
                </a:lnTo>
                <a:lnTo>
                  <a:pt x="1013459" y="166877"/>
                </a:lnTo>
                <a:lnTo>
                  <a:pt x="968501" y="25145"/>
                </a:lnTo>
                <a:lnTo>
                  <a:pt x="861822" y="0"/>
                </a:lnTo>
                <a:lnTo>
                  <a:pt x="761238" y="22097"/>
                </a:lnTo>
                <a:lnTo>
                  <a:pt x="705612" y="83819"/>
                </a:lnTo>
                <a:lnTo>
                  <a:pt x="744474" y="225551"/>
                </a:lnTo>
                <a:lnTo>
                  <a:pt x="524256" y="349757"/>
                </a:lnTo>
                <a:lnTo>
                  <a:pt x="781050" y="374903"/>
                </a:lnTo>
                <a:lnTo>
                  <a:pt x="883158" y="705612"/>
                </a:lnTo>
                <a:lnTo>
                  <a:pt x="112014" y="371856"/>
                </a:lnTo>
                <a:lnTo>
                  <a:pt x="36576" y="403859"/>
                </a:lnTo>
                <a:lnTo>
                  <a:pt x="0" y="504444"/>
                </a:lnTo>
                <a:lnTo>
                  <a:pt x="44196" y="617981"/>
                </a:lnTo>
                <a:lnTo>
                  <a:pt x="904494" y="1021841"/>
                </a:lnTo>
                <a:lnTo>
                  <a:pt x="1094994" y="996696"/>
                </a:lnTo>
                <a:lnTo>
                  <a:pt x="1247394" y="1030223"/>
                </a:lnTo>
                <a:lnTo>
                  <a:pt x="1260348" y="999744"/>
                </a:lnTo>
              </a:path>
            </a:pathLst>
          </a:custGeom>
          <a:solidFill>
            <a:srgbClr val="F9F9F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3199" y="5685155"/>
            <a:ext cx="112776" cy="204978"/>
          </a:xfrm>
          <a:custGeom>
            <a:avLst/>
            <a:gdLst>
              <a:gd name="connsiteX0" fmla="*/ 0 w 112776"/>
              <a:gd name="connsiteY0" fmla="*/ 5334 h 204978"/>
              <a:gd name="connsiteX1" fmla="*/ 94488 w 112776"/>
              <a:gd name="connsiteY1" fmla="*/ 0 h 204978"/>
              <a:gd name="connsiteX2" fmla="*/ 112776 w 112776"/>
              <a:gd name="connsiteY2" fmla="*/ 185165 h 204978"/>
              <a:gd name="connsiteX3" fmla="*/ 6095 w 112776"/>
              <a:gd name="connsiteY3" fmla="*/ 204977 h 204978"/>
              <a:gd name="connsiteX4" fmla="*/ 0 w 112776"/>
              <a:gd name="connsiteY4" fmla="*/ 5334 h 2049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776" h="204978">
                <a:moveTo>
                  <a:pt x="0" y="5334"/>
                </a:moveTo>
                <a:lnTo>
                  <a:pt x="94488" y="0"/>
                </a:lnTo>
                <a:lnTo>
                  <a:pt x="112776" y="185165"/>
                </a:lnTo>
                <a:lnTo>
                  <a:pt x="6095" y="204977"/>
                </a:lnTo>
                <a:lnTo>
                  <a:pt x="0" y="5334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143" y="5989955"/>
            <a:ext cx="1257300" cy="650747"/>
          </a:xfrm>
          <a:custGeom>
            <a:avLst/>
            <a:gdLst>
              <a:gd name="connsiteX0" fmla="*/ 108966 w 1257300"/>
              <a:gd name="connsiteY0" fmla="*/ 0 h 650747"/>
              <a:gd name="connsiteX1" fmla="*/ 1055370 w 1257300"/>
              <a:gd name="connsiteY1" fmla="*/ 411479 h 650747"/>
              <a:gd name="connsiteX2" fmla="*/ 1132332 w 1257300"/>
              <a:gd name="connsiteY2" fmla="*/ 505967 h 650747"/>
              <a:gd name="connsiteX3" fmla="*/ 1257300 w 1257300"/>
              <a:gd name="connsiteY3" fmla="*/ 627887 h 650747"/>
              <a:gd name="connsiteX4" fmla="*/ 1240536 w 1257300"/>
              <a:gd name="connsiteY4" fmla="*/ 650748 h 650747"/>
              <a:gd name="connsiteX5" fmla="*/ 1070610 w 1257300"/>
              <a:gd name="connsiteY5" fmla="*/ 624077 h 650747"/>
              <a:gd name="connsiteX6" fmla="*/ 907542 w 1257300"/>
              <a:gd name="connsiteY6" fmla="*/ 643127 h 650747"/>
              <a:gd name="connsiteX7" fmla="*/ 33528 w 1257300"/>
              <a:gd name="connsiteY7" fmla="*/ 236220 h 650747"/>
              <a:gd name="connsiteX8" fmla="*/ 0 w 1257300"/>
              <a:gd name="connsiteY8" fmla="*/ 118871 h 650747"/>
              <a:gd name="connsiteX9" fmla="*/ 36576 w 1257300"/>
              <a:gd name="connsiteY9" fmla="*/ 25146 h 650747"/>
              <a:gd name="connsiteX10" fmla="*/ 108966 w 1257300"/>
              <a:gd name="connsiteY10" fmla="*/ 0 h 650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257300" h="650747">
                <a:moveTo>
                  <a:pt x="108966" y="0"/>
                </a:moveTo>
                <a:lnTo>
                  <a:pt x="1055370" y="411479"/>
                </a:lnTo>
                <a:lnTo>
                  <a:pt x="1132332" y="505967"/>
                </a:lnTo>
                <a:lnTo>
                  <a:pt x="1257300" y="627887"/>
                </a:lnTo>
                <a:lnTo>
                  <a:pt x="1240536" y="650748"/>
                </a:lnTo>
                <a:lnTo>
                  <a:pt x="1070610" y="624077"/>
                </a:lnTo>
                <a:lnTo>
                  <a:pt x="907542" y="643127"/>
                </a:lnTo>
                <a:lnTo>
                  <a:pt x="33528" y="236220"/>
                </a:lnTo>
                <a:lnTo>
                  <a:pt x="0" y="118871"/>
                </a:lnTo>
                <a:lnTo>
                  <a:pt x="36576" y="25146"/>
                </a:lnTo>
                <a:lnTo>
                  <a:pt x="108966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117" y="6044057"/>
            <a:ext cx="833628" cy="593598"/>
          </a:xfrm>
          <a:custGeom>
            <a:avLst/>
            <a:gdLst>
              <a:gd name="connsiteX0" fmla="*/ 0 w 833628"/>
              <a:gd name="connsiteY0" fmla="*/ 258317 h 593598"/>
              <a:gd name="connsiteX1" fmla="*/ 733044 w 833628"/>
              <a:gd name="connsiteY1" fmla="*/ 593598 h 593598"/>
              <a:gd name="connsiteX2" fmla="*/ 745998 w 833628"/>
              <a:gd name="connsiteY2" fmla="*/ 424433 h 593598"/>
              <a:gd name="connsiteX3" fmla="*/ 833628 w 833628"/>
              <a:gd name="connsiteY3" fmla="*/ 335279 h 593598"/>
              <a:gd name="connsiteX4" fmla="*/ 62484 w 833628"/>
              <a:gd name="connsiteY4" fmla="*/ 0 h 593598"/>
              <a:gd name="connsiteX5" fmla="*/ 0 w 833628"/>
              <a:gd name="connsiteY5" fmla="*/ 100583 h 593598"/>
              <a:gd name="connsiteX6" fmla="*/ 0 w 833628"/>
              <a:gd name="connsiteY6" fmla="*/ 258317 h 593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33628" h="593598">
                <a:moveTo>
                  <a:pt x="0" y="258317"/>
                </a:moveTo>
                <a:lnTo>
                  <a:pt x="733044" y="593598"/>
                </a:lnTo>
                <a:lnTo>
                  <a:pt x="745998" y="424433"/>
                </a:lnTo>
                <a:lnTo>
                  <a:pt x="833628" y="335279"/>
                </a:lnTo>
                <a:lnTo>
                  <a:pt x="62484" y="0"/>
                </a:lnTo>
                <a:lnTo>
                  <a:pt x="0" y="100583"/>
                </a:lnTo>
                <a:lnTo>
                  <a:pt x="0" y="258317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70521" y="5605907"/>
            <a:ext cx="214122" cy="192023"/>
          </a:xfrm>
          <a:custGeom>
            <a:avLst/>
            <a:gdLst>
              <a:gd name="connsiteX0" fmla="*/ 0 w 214122"/>
              <a:gd name="connsiteY0" fmla="*/ 22097 h 192023"/>
              <a:gd name="connsiteX1" fmla="*/ 125730 w 214122"/>
              <a:gd name="connsiteY1" fmla="*/ 0 h 192023"/>
              <a:gd name="connsiteX2" fmla="*/ 197358 w 214122"/>
              <a:gd name="connsiteY2" fmla="*/ 28194 h 192023"/>
              <a:gd name="connsiteX3" fmla="*/ 214122 w 214122"/>
              <a:gd name="connsiteY3" fmla="*/ 110489 h 192023"/>
              <a:gd name="connsiteX4" fmla="*/ 128777 w 214122"/>
              <a:gd name="connsiteY4" fmla="*/ 116585 h 192023"/>
              <a:gd name="connsiteX5" fmla="*/ 25145 w 214122"/>
              <a:gd name="connsiteY5" fmla="*/ 192023 h 192023"/>
              <a:gd name="connsiteX6" fmla="*/ 0 w 214122"/>
              <a:gd name="connsiteY6" fmla="*/ 22097 h 192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4122" h="192023">
                <a:moveTo>
                  <a:pt x="0" y="22097"/>
                </a:moveTo>
                <a:lnTo>
                  <a:pt x="125730" y="0"/>
                </a:lnTo>
                <a:lnTo>
                  <a:pt x="197358" y="28194"/>
                </a:lnTo>
                <a:lnTo>
                  <a:pt x="214122" y="110489"/>
                </a:lnTo>
                <a:lnTo>
                  <a:pt x="128777" y="116585"/>
                </a:lnTo>
                <a:lnTo>
                  <a:pt x="25145" y="192023"/>
                </a:lnTo>
                <a:lnTo>
                  <a:pt x="0" y="22097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018171" y="6607175"/>
            <a:ext cx="120396" cy="178307"/>
          </a:xfrm>
          <a:custGeom>
            <a:avLst/>
            <a:gdLst>
              <a:gd name="connsiteX0" fmla="*/ 120396 w 120396"/>
              <a:gd name="connsiteY0" fmla="*/ 3809 h 178307"/>
              <a:gd name="connsiteX1" fmla="*/ 120396 w 120396"/>
              <a:gd name="connsiteY1" fmla="*/ 178307 h 178307"/>
              <a:gd name="connsiteX2" fmla="*/ 0 w 120396"/>
              <a:gd name="connsiteY2" fmla="*/ 6857 h 178307"/>
              <a:gd name="connsiteX3" fmla="*/ 57150 w 120396"/>
              <a:gd name="connsiteY3" fmla="*/ 0 h 178307"/>
              <a:gd name="connsiteX4" fmla="*/ 120396 w 120396"/>
              <a:gd name="connsiteY4" fmla="*/ 3809 h 17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396" h="178307">
                <a:moveTo>
                  <a:pt x="120396" y="3809"/>
                </a:moveTo>
                <a:lnTo>
                  <a:pt x="120396" y="178307"/>
                </a:lnTo>
                <a:lnTo>
                  <a:pt x="0" y="6857"/>
                </a:lnTo>
                <a:lnTo>
                  <a:pt x="57150" y="0"/>
                </a:lnTo>
                <a:lnTo>
                  <a:pt x="120396" y="3809"/>
                </a:lnTo>
              </a:path>
            </a:pathLst>
          </a:custGeom>
          <a:solidFill>
            <a:srgbClr val="00B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00239" y="5724779"/>
            <a:ext cx="307086" cy="608076"/>
          </a:xfrm>
          <a:custGeom>
            <a:avLst/>
            <a:gdLst>
              <a:gd name="connsiteX0" fmla="*/ 0 w 307086"/>
              <a:gd name="connsiteY0" fmla="*/ 64008 h 608076"/>
              <a:gd name="connsiteX1" fmla="*/ 69341 w 307086"/>
              <a:gd name="connsiteY1" fmla="*/ 0 h 608076"/>
              <a:gd name="connsiteX2" fmla="*/ 184403 w 307086"/>
              <a:gd name="connsiteY2" fmla="*/ 4572 h 608076"/>
              <a:gd name="connsiteX3" fmla="*/ 307086 w 307086"/>
              <a:gd name="connsiteY3" fmla="*/ 608076 h 608076"/>
              <a:gd name="connsiteX4" fmla="*/ 221741 w 307086"/>
              <a:gd name="connsiteY4" fmla="*/ 573023 h 608076"/>
              <a:gd name="connsiteX5" fmla="*/ 121158 w 307086"/>
              <a:gd name="connsiteY5" fmla="*/ 538734 h 608076"/>
              <a:gd name="connsiteX6" fmla="*/ 0 w 307086"/>
              <a:gd name="connsiteY6" fmla="*/ 64008 h 608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7086" h="608076">
                <a:moveTo>
                  <a:pt x="0" y="64008"/>
                </a:moveTo>
                <a:lnTo>
                  <a:pt x="69341" y="0"/>
                </a:lnTo>
                <a:lnTo>
                  <a:pt x="184403" y="4572"/>
                </a:lnTo>
                <a:lnTo>
                  <a:pt x="307086" y="608076"/>
                </a:lnTo>
                <a:lnTo>
                  <a:pt x="221741" y="573023"/>
                </a:lnTo>
                <a:lnTo>
                  <a:pt x="121158" y="538734"/>
                </a:lnTo>
                <a:lnTo>
                  <a:pt x="0" y="64008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060843" y="5698109"/>
            <a:ext cx="577596" cy="275843"/>
          </a:xfrm>
          <a:custGeom>
            <a:avLst/>
            <a:gdLst>
              <a:gd name="connsiteX0" fmla="*/ 549402 w 577596"/>
              <a:gd name="connsiteY0" fmla="*/ 0 h 275843"/>
              <a:gd name="connsiteX1" fmla="*/ 0 w 577596"/>
              <a:gd name="connsiteY1" fmla="*/ 83819 h 275843"/>
              <a:gd name="connsiteX2" fmla="*/ 22098 w 577596"/>
              <a:gd name="connsiteY2" fmla="*/ 275843 h 275843"/>
              <a:gd name="connsiteX3" fmla="*/ 567690 w 577596"/>
              <a:gd name="connsiteY3" fmla="*/ 188213 h 275843"/>
              <a:gd name="connsiteX4" fmla="*/ 577596 w 577596"/>
              <a:gd name="connsiteY4" fmla="*/ 33527 h 275843"/>
              <a:gd name="connsiteX5" fmla="*/ 549402 w 577596"/>
              <a:gd name="connsiteY5" fmla="*/ 0 h 275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7596" h="275843">
                <a:moveTo>
                  <a:pt x="549402" y="0"/>
                </a:moveTo>
                <a:lnTo>
                  <a:pt x="0" y="83819"/>
                </a:lnTo>
                <a:lnTo>
                  <a:pt x="22098" y="275843"/>
                </a:lnTo>
                <a:lnTo>
                  <a:pt x="567690" y="188213"/>
                </a:lnTo>
                <a:lnTo>
                  <a:pt x="577596" y="33527"/>
                </a:lnTo>
                <a:lnTo>
                  <a:pt x="549402" y="0"/>
                </a:lnTo>
              </a:path>
            </a:pathLst>
          </a:custGeom>
          <a:solidFill>
            <a:srgbClr val="FFB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51065" y="5861177"/>
            <a:ext cx="247650" cy="106679"/>
          </a:xfrm>
          <a:custGeom>
            <a:avLst/>
            <a:gdLst>
              <a:gd name="connsiteX0" fmla="*/ 216408 w 247650"/>
              <a:gd name="connsiteY0" fmla="*/ 0 h 106679"/>
              <a:gd name="connsiteX1" fmla="*/ 0 w 247650"/>
              <a:gd name="connsiteY1" fmla="*/ 61721 h 106679"/>
              <a:gd name="connsiteX2" fmla="*/ 247650 w 247650"/>
              <a:gd name="connsiteY2" fmla="*/ 106679 h 106679"/>
              <a:gd name="connsiteX3" fmla="*/ 216408 w 247650"/>
              <a:gd name="connsiteY3" fmla="*/ 0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06679">
                <a:moveTo>
                  <a:pt x="216408" y="0"/>
                </a:moveTo>
                <a:lnTo>
                  <a:pt x="0" y="61721"/>
                </a:lnTo>
                <a:lnTo>
                  <a:pt x="247650" y="106679"/>
                </a:lnTo>
                <a:lnTo>
                  <a:pt x="216408" y="0"/>
                </a:lnTo>
              </a:path>
            </a:pathLst>
          </a:custGeom>
          <a:solidFill>
            <a:srgbClr val="FFEF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92619" y="5692775"/>
            <a:ext cx="249174" cy="138684"/>
          </a:xfrm>
          <a:custGeom>
            <a:avLst/>
            <a:gdLst>
              <a:gd name="connsiteX0" fmla="*/ 0 w 249174"/>
              <a:gd name="connsiteY0" fmla="*/ 84582 h 138684"/>
              <a:gd name="connsiteX1" fmla="*/ 90677 w 249174"/>
              <a:gd name="connsiteY1" fmla="*/ 8382 h 138684"/>
              <a:gd name="connsiteX2" fmla="*/ 169925 w 249174"/>
              <a:gd name="connsiteY2" fmla="*/ 0 h 138684"/>
              <a:gd name="connsiteX3" fmla="*/ 232410 w 249174"/>
              <a:gd name="connsiteY3" fmla="*/ 21335 h 138684"/>
              <a:gd name="connsiteX4" fmla="*/ 249174 w 249174"/>
              <a:gd name="connsiteY4" fmla="*/ 72390 h 138684"/>
              <a:gd name="connsiteX5" fmla="*/ 133350 w 249174"/>
              <a:gd name="connsiteY5" fmla="*/ 53340 h 138684"/>
              <a:gd name="connsiteX6" fmla="*/ 58674 w 249174"/>
              <a:gd name="connsiteY6" fmla="*/ 80010 h 138684"/>
              <a:gd name="connsiteX7" fmla="*/ 10668 w 249174"/>
              <a:gd name="connsiteY7" fmla="*/ 138684 h 138684"/>
              <a:gd name="connsiteX8" fmla="*/ 0 w 249174"/>
              <a:gd name="connsiteY8" fmla="*/ 84582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9174" h="138684">
                <a:moveTo>
                  <a:pt x="0" y="84582"/>
                </a:moveTo>
                <a:lnTo>
                  <a:pt x="90677" y="8382"/>
                </a:lnTo>
                <a:lnTo>
                  <a:pt x="169925" y="0"/>
                </a:lnTo>
                <a:lnTo>
                  <a:pt x="232410" y="21335"/>
                </a:lnTo>
                <a:lnTo>
                  <a:pt x="249174" y="72390"/>
                </a:lnTo>
                <a:lnTo>
                  <a:pt x="133350" y="53340"/>
                </a:lnTo>
                <a:lnTo>
                  <a:pt x="58674" y="80010"/>
                </a:lnTo>
                <a:lnTo>
                  <a:pt x="10668" y="138684"/>
                </a:lnTo>
                <a:lnTo>
                  <a:pt x="0" y="845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09789" y="6566027"/>
            <a:ext cx="182880" cy="211073"/>
          </a:xfrm>
          <a:custGeom>
            <a:avLst/>
            <a:gdLst>
              <a:gd name="connsiteX0" fmla="*/ 0 w 182880"/>
              <a:gd name="connsiteY0" fmla="*/ 32004 h 211073"/>
              <a:gd name="connsiteX1" fmla="*/ 127253 w 182880"/>
              <a:gd name="connsiteY1" fmla="*/ 211073 h 211073"/>
              <a:gd name="connsiteX2" fmla="*/ 182880 w 182880"/>
              <a:gd name="connsiteY2" fmla="*/ 199643 h 211073"/>
              <a:gd name="connsiteX3" fmla="*/ 177546 w 182880"/>
              <a:gd name="connsiteY3" fmla="*/ 13716 h 211073"/>
              <a:gd name="connsiteX4" fmla="*/ 131825 w 182880"/>
              <a:gd name="connsiteY4" fmla="*/ 0 h 211073"/>
              <a:gd name="connsiteX5" fmla="*/ 142494 w 182880"/>
              <a:gd name="connsiteY5" fmla="*/ 156209 h 211073"/>
              <a:gd name="connsiteX6" fmla="*/ 56388 w 182880"/>
              <a:gd name="connsiteY6" fmla="*/ 3047 h 211073"/>
              <a:gd name="connsiteX7" fmla="*/ 0 w 182880"/>
              <a:gd name="connsiteY7" fmla="*/ 32004 h 211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2880" h="211073">
                <a:moveTo>
                  <a:pt x="0" y="32004"/>
                </a:moveTo>
                <a:lnTo>
                  <a:pt x="127253" y="211073"/>
                </a:lnTo>
                <a:lnTo>
                  <a:pt x="182880" y="199643"/>
                </a:lnTo>
                <a:lnTo>
                  <a:pt x="177546" y="13716"/>
                </a:lnTo>
                <a:lnTo>
                  <a:pt x="131825" y="0"/>
                </a:lnTo>
                <a:lnTo>
                  <a:pt x="142494" y="156209"/>
                </a:lnTo>
                <a:lnTo>
                  <a:pt x="56388" y="3047"/>
                </a:lnTo>
                <a:lnTo>
                  <a:pt x="0" y="3200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94243" y="5653151"/>
            <a:ext cx="68580" cy="185928"/>
          </a:xfrm>
          <a:custGeom>
            <a:avLst/>
            <a:gdLst>
              <a:gd name="connsiteX0" fmla="*/ 0 w 68580"/>
              <a:gd name="connsiteY0" fmla="*/ 15240 h 185928"/>
              <a:gd name="connsiteX1" fmla="*/ 28194 w 68580"/>
              <a:gd name="connsiteY1" fmla="*/ 73914 h 185928"/>
              <a:gd name="connsiteX2" fmla="*/ 34289 w 68580"/>
              <a:gd name="connsiteY2" fmla="*/ 122682 h 185928"/>
              <a:gd name="connsiteX3" fmla="*/ 21336 w 68580"/>
              <a:gd name="connsiteY3" fmla="*/ 185927 h 185928"/>
              <a:gd name="connsiteX4" fmla="*/ 63245 w 68580"/>
              <a:gd name="connsiteY4" fmla="*/ 174497 h 185928"/>
              <a:gd name="connsiteX5" fmla="*/ 68579 w 68580"/>
              <a:gd name="connsiteY5" fmla="*/ 92202 h 185928"/>
              <a:gd name="connsiteX6" fmla="*/ 36576 w 68580"/>
              <a:gd name="connsiteY6" fmla="*/ 0 h 185928"/>
              <a:gd name="connsiteX7" fmla="*/ 0 w 68580"/>
              <a:gd name="connsiteY7" fmla="*/ 15240 h 1859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" h="185928">
                <a:moveTo>
                  <a:pt x="0" y="15240"/>
                </a:moveTo>
                <a:lnTo>
                  <a:pt x="28194" y="73914"/>
                </a:lnTo>
                <a:lnTo>
                  <a:pt x="34289" y="122682"/>
                </a:lnTo>
                <a:lnTo>
                  <a:pt x="21336" y="185927"/>
                </a:lnTo>
                <a:lnTo>
                  <a:pt x="63245" y="174497"/>
                </a:lnTo>
                <a:lnTo>
                  <a:pt x="68579" y="92202"/>
                </a:lnTo>
                <a:lnTo>
                  <a:pt x="36576" y="0"/>
                </a:lnTo>
                <a:lnTo>
                  <a:pt x="0" y="15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1297" y="5922899"/>
            <a:ext cx="944117" cy="397002"/>
          </a:xfrm>
          <a:custGeom>
            <a:avLst/>
            <a:gdLst>
              <a:gd name="connsiteX0" fmla="*/ 79248 w 944117"/>
              <a:gd name="connsiteY0" fmla="*/ 0 h 397002"/>
              <a:gd name="connsiteX1" fmla="*/ 944117 w 944117"/>
              <a:gd name="connsiteY1" fmla="*/ 389382 h 397002"/>
              <a:gd name="connsiteX2" fmla="*/ 854201 w 944117"/>
              <a:gd name="connsiteY2" fmla="*/ 397002 h 397002"/>
              <a:gd name="connsiteX3" fmla="*/ 0 w 944117"/>
              <a:gd name="connsiteY3" fmla="*/ 22097 h 397002"/>
              <a:gd name="connsiteX4" fmla="*/ 79248 w 94411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4117" h="397002">
                <a:moveTo>
                  <a:pt x="79248" y="0"/>
                </a:moveTo>
                <a:lnTo>
                  <a:pt x="944117" y="389382"/>
                </a:lnTo>
                <a:lnTo>
                  <a:pt x="854201" y="397002"/>
                </a:lnTo>
                <a:lnTo>
                  <a:pt x="0" y="22097"/>
                </a:lnTo>
                <a:lnTo>
                  <a:pt x="7924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13143" y="6167501"/>
            <a:ext cx="387096" cy="235457"/>
          </a:xfrm>
          <a:custGeom>
            <a:avLst/>
            <a:gdLst>
              <a:gd name="connsiteX0" fmla="*/ 11430 w 387096"/>
              <a:gd name="connsiteY0" fmla="*/ 27432 h 235457"/>
              <a:gd name="connsiteX1" fmla="*/ 126492 w 387096"/>
              <a:gd name="connsiteY1" fmla="*/ 52577 h 235457"/>
              <a:gd name="connsiteX2" fmla="*/ 256794 w 387096"/>
              <a:gd name="connsiteY2" fmla="*/ 108965 h 235457"/>
              <a:gd name="connsiteX3" fmla="*/ 348996 w 387096"/>
              <a:gd name="connsiteY3" fmla="*/ 192785 h 235457"/>
              <a:gd name="connsiteX4" fmla="*/ 258318 w 387096"/>
              <a:gd name="connsiteY4" fmla="*/ 182879 h 235457"/>
              <a:gd name="connsiteX5" fmla="*/ 110490 w 387096"/>
              <a:gd name="connsiteY5" fmla="*/ 115823 h 235457"/>
              <a:gd name="connsiteX6" fmla="*/ 39624 w 387096"/>
              <a:gd name="connsiteY6" fmla="*/ 64007 h 235457"/>
              <a:gd name="connsiteX7" fmla="*/ 84582 w 387096"/>
              <a:gd name="connsiteY7" fmla="*/ 129539 h 235457"/>
              <a:gd name="connsiteX8" fmla="*/ 215646 w 387096"/>
              <a:gd name="connsiteY8" fmla="*/ 214883 h 235457"/>
              <a:gd name="connsiteX9" fmla="*/ 369570 w 387096"/>
              <a:gd name="connsiteY9" fmla="*/ 235457 h 235457"/>
              <a:gd name="connsiteX10" fmla="*/ 387096 w 387096"/>
              <a:gd name="connsiteY10" fmla="*/ 178307 h 235457"/>
              <a:gd name="connsiteX11" fmla="*/ 312420 w 387096"/>
              <a:gd name="connsiteY11" fmla="*/ 95250 h 235457"/>
              <a:gd name="connsiteX12" fmla="*/ 134874 w 387096"/>
              <a:gd name="connsiteY12" fmla="*/ 13715 h 235457"/>
              <a:gd name="connsiteX13" fmla="*/ 0 w 387096"/>
              <a:gd name="connsiteY13" fmla="*/ 0 h 235457"/>
              <a:gd name="connsiteX14" fmla="*/ 11430 w 387096"/>
              <a:gd name="connsiteY14" fmla="*/ 27432 h 23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7096" h="235457">
                <a:moveTo>
                  <a:pt x="11430" y="27432"/>
                </a:moveTo>
                <a:lnTo>
                  <a:pt x="126492" y="52577"/>
                </a:lnTo>
                <a:lnTo>
                  <a:pt x="256794" y="108965"/>
                </a:lnTo>
                <a:lnTo>
                  <a:pt x="348996" y="192785"/>
                </a:lnTo>
                <a:lnTo>
                  <a:pt x="258318" y="182879"/>
                </a:lnTo>
                <a:lnTo>
                  <a:pt x="110490" y="115823"/>
                </a:lnTo>
                <a:lnTo>
                  <a:pt x="39624" y="64007"/>
                </a:lnTo>
                <a:lnTo>
                  <a:pt x="84582" y="129539"/>
                </a:lnTo>
                <a:lnTo>
                  <a:pt x="215646" y="214883"/>
                </a:lnTo>
                <a:lnTo>
                  <a:pt x="369570" y="235457"/>
                </a:lnTo>
                <a:lnTo>
                  <a:pt x="387096" y="178307"/>
                </a:lnTo>
                <a:lnTo>
                  <a:pt x="312420" y="95250"/>
                </a:lnTo>
                <a:lnTo>
                  <a:pt x="134874" y="13715"/>
                </a:lnTo>
                <a:lnTo>
                  <a:pt x="0" y="0"/>
                </a:lnTo>
                <a:lnTo>
                  <a:pt x="1143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97775" y="5840603"/>
            <a:ext cx="169164" cy="377951"/>
          </a:xfrm>
          <a:custGeom>
            <a:avLst/>
            <a:gdLst>
              <a:gd name="connsiteX0" fmla="*/ 19050 w 169164"/>
              <a:gd name="connsiteY0" fmla="*/ 0 h 377951"/>
              <a:gd name="connsiteX1" fmla="*/ 72389 w 169164"/>
              <a:gd name="connsiteY1" fmla="*/ 19811 h 377951"/>
              <a:gd name="connsiteX2" fmla="*/ 63246 w 169164"/>
              <a:gd name="connsiteY2" fmla="*/ 151637 h 377951"/>
              <a:gd name="connsiteX3" fmla="*/ 83819 w 169164"/>
              <a:gd name="connsiteY3" fmla="*/ 258317 h 377951"/>
              <a:gd name="connsiteX4" fmla="*/ 169164 w 169164"/>
              <a:gd name="connsiteY4" fmla="*/ 356615 h 377951"/>
              <a:gd name="connsiteX5" fmla="*/ 76961 w 169164"/>
              <a:gd name="connsiteY5" fmla="*/ 377951 h 377951"/>
              <a:gd name="connsiteX6" fmla="*/ 23622 w 169164"/>
              <a:gd name="connsiteY6" fmla="*/ 272033 h 377951"/>
              <a:gd name="connsiteX7" fmla="*/ 0 w 169164"/>
              <a:gd name="connsiteY7" fmla="*/ 44957 h 377951"/>
              <a:gd name="connsiteX8" fmla="*/ 19050 w 169164"/>
              <a:gd name="connsiteY8" fmla="*/ 0 h 377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9164" h="377951">
                <a:moveTo>
                  <a:pt x="19050" y="0"/>
                </a:moveTo>
                <a:lnTo>
                  <a:pt x="72389" y="19811"/>
                </a:lnTo>
                <a:lnTo>
                  <a:pt x="63246" y="151637"/>
                </a:lnTo>
                <a:lnTo>
                  <a:pt x="83819" y="258317"/>
                </a:lnTo>
                <a:lnTo>
                  <a:pt x="169164" y="356615"/>
                </a:lnTo>
                <a:lnTo>
                  <a:pt x="76961" y="377951"/>
                </a:lnTo>
                <a:lnTo>
                  <a:pt x="23622" y="272033"/>
                </a:lnTo>
                <a:lnTo>
                  <a:pt x="0" y="44957"/>
                </a:lnTo>
                <a:lnTo>
                  <a:pt x="1905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062367" y="6425057"/>
            <a:ext cx="118872" cy="137922"/>
          </a:xfrm>
          <a:custGeom>
            <a:avLst/>
            <a:gdLst>
              <a:gd name="connsiteX0" fmla="*/ 87630 w 118872"/>
              <a:gd name="connsiteY0" fmla="*/ 0 h 137922"/>
              <a:gd name="connsiteX1" fmla="*/ 32004 w 118872"/>
              <a:gd name="connsiteY1" fmla="*/ 52578 h 137922"/>
              <a:gd name="connsiteX2" fmla="*/ 0 w 118872"/>
              <a:gd name="connsiteY2" fmla="*/ 137922 h 137922"/>
              <a:gd name="connsiteX3" fmla="*/ 64008 w 118872"/>
              <a:gd name="connsiteY3" fmla="*/ 127253 h 137922"/>
              <a:gd name="connsiteX4" fmla="*/ 82296 w 118872"/>
              <a:gd name="connsiteY4" fmla="*/ 67055 h 137922"/>
              <a:gd name="connsiteX5" fmla="*/ 118872 w 118872"/>
              <a:gd name="connsiteY5" fmla="*/ 21335 h 137922"/>
              <a:gd name="connsiteX6" fmla="*/ 87630 w 118872"/>
              <a:gd name="connsiteY6" fmla="*/ 0 h 137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872" h="137922">
                <a:moveTo>
                  <a:pt x="87630" y="0"/>
                </a:moveTo>
                <a:lnTo>
                  <a:pt x="32004" y="52578"/>
                </a:lnTo>
                <a:lnTo>
                  <a:pt x="0" y="137922"/>
                </a:lnTo>
                <a:lnTo>
                  <a:pt x="64008" y="127253"/>
                </a:lnTo>
                <a:lnTo>
                  <a:pt x="82296" y="67055"/>
                </a:lnTo>
                <a:lnTo>
                  <a:pt x="118872" y="21335"/>
                </a:lnTo>
                <a:lnTo>
                  <a:pt x="8763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521" y="5916803"/>
            <a:ext cx="1336548" cy="698754"/>
          </a:xfrm>
          <a:custGeom>
            <a:avLst/>
            <a:gdLst>
              <a:gd name="connsiteX0" fmla="*/ 123444 w 1336548"/>
              <a:gd name="connsiteY0" fmla="*/ 0 h 698754"/>
              <a:gd name="connsiteX1" fmla="*/ 50292 w 1336548"/>
              <a:gd name="connsiteY1" fmla="*/ 41147 h 698754"/>
              <a:gd name="connsiteX2" fmla="*/ 0 w 1336548"/>
              <a:gd name="connsiteY2" fmla="*/ 165353 h 698754"/>
              <a:gd name="connsiteX3" fmla="*/ 53339 w 1336548"/>
              <a:gd name="connsiteY3" fmla="*/ 284225 h 698754"/>
              <a:gd name="connsiteX4" fmla="*/ 938022 w 1336548"/>
              <a:gd name="connsiteY4" fmla="*/ 688085 h 698754"/>
              <a:gd name="connsiteX5" fmla="*/ 1128522 w 1336548"/>
              <a:gd name="connsiteY5" fmla="*/ 662940 h 698754"/>
              <a:gd name="connsiteX6" fmla="*/ 1282446 w 1336548"/>
              <a:gd name="connsiteY6" fmla="*/ 698753 h 698754"/>
              <a:gd name="connsiteX7" fmla="*/ 1336548 w 1336548"/>
              <a:gd name="connsiteY7" fmla="*/ 641603 h 698754"/>
              <a:gd name="connsiteX8" fmla="*/ 1191768 w 1336548"/>
              <a:gd name="connsiteY8" fmla="*/ 527303 h 698754"/>
              <a:gd name="connsiteX9" fmla="*/ 1133094 w 1336548"/>
              <a:gd name="connsiteY9" fmla="*/ 406145 h 698754"/>
              <a:gd name="connsiteX10" fmla="*/ 1086612 w 1336548"/>
              <a:gd name="connsiteY10" fmla="*/ 418337 h 698754"/>
              <a:gd name="connsiteX11" fmla="*/ 1142238 w 1336548"/>
              <a:gd name="connsiteY11" fmla="*/ 527303 h 698754"/>
              <a:gd name="connsiteX12" fmla="*/ 1252728 w 1336548"/>
              <a:gd name="connsiteY12" fmla="*/ 643128 h 698754"/>
              <a:gd name="connsiteX13" fmla="*/ 1121664 w 1336548"/>
              <a:gd name="connsiteY13" fmla="*/ 624840 h 698754"/>
              <a:gd name="connsiteX14" fmla="*/ 967740 w 1336548"/>
              <a:gd name="connsiteY14" fmla="*/ 646176 h 698754"/>
              <a:gd name="connsiteX15" fmla="*/ 995934 w 1336548"/>
              <a:gd name="connsiteY15" fmla="*/ 515873 h 698754"/>
              <a:gd name="connsiteX16" fmla="*/ 1062228 w 1336548"/>
              <a:gd name="connsiteY16" fmla="*/ 427481 h 698754"/>
              <a:gd name="connsiteX17" fmla="*/ 985266 w 1336548"/>
              <a:gd name="connsiteY17" fmla="*/ 438150 h 698754"/>
              <a:gd name="connsiteX18" fmla="*/ 924306 w 1336548"/>
              <a:gd name="connsiteY18" fmla="*/ 522731 h 698754"/>
              <a:gd name="connsiteX19" fmla="*/ 903732 w 1336548"/>
              <a:gd name="connsiteY19" fmla="*/ 627888 h 698754"/>
              <a:gd name="connsiteX20" fmla="*/ 84582 w 1336548"/>
              <a:gd name="connsiteY20" fmla="*/ 246125 h 698754"/>
              <a:gd name="connsiteX21" fmla="*/ 63246 w 1336548"/>
              <a:gd name="connsiteY21" fmla="*/ 170687 h 698754"/>
              <a:gd name="connsiteX22" fmla="*/ 81533 w 1336548"/>
              <a:gd name="connsiteY22" fmla="*/ 75437 h 698754"/>
              <a:gd name="connsiteX23" fmla="*/ 172212 w 1336548"/>
              <a:gd name="connsiteY23" fmla="*/ 0 h 698754"/>
              <a:gd name="connsiteX24" fmla="*/ 123444 w 1336548"/>
              <a:gd name="connsiteY24" fmla="*/ 0 h 698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336548" h="698754">
                <a:moveTo>
                  <a:pt x="123444" y="0"/>
                </a:moveTo>
                <a:lnTo>
                  <a:pt x="50292" y="41147"/>
                </a:lnTo>
                <a:lnTo>
                  <a:pt x="0" y="165353"/>
                </a:lnTo>
                <a:lnTo>
                  <a:pt x="53339" y="284225"/>
                </a:lnTo>
                <a:lnTo>
                  <a:pt x="938022" y="688085"/>
                </a:lnTo>
                <a:lnTo>
                  <a:pt x="1128522" y="662940"/>
                </a:lnTo>
                <a:lnTo>
                  <a:pt x="1282446" y="698753"/>
                </a:lnTo>
                <a:lnTo>
                  <a:pt x="1336548" y="641603"/>
                </a:lnTo>
                <a:lnTo>
                  <a:pt x="1191768" y="527303"/>
                </a:lnTo>
                <a:lnTo>
                  <a:pt x="1133094" y="406145"/>
                </a:lnTo>
                <a:lnTo>
                  <a:pt x="1086612" y="418337"/>
                </a:lnTo>
                <a:lnTo>
                  <a:pt x="1142238" y="527303"/>
                </a:lnTo>
                <a:lnTo>
                  <a:pt x="1252728" y="643128"/>
                </a:lnTo>
                <a:lnTo>
                  <a:pt x="1121664" y="624840"/>
                </a:lnTo>
                <a:lnTo>
                  <a:pt x="967740" y="646176"/>
                </a:lnTo>
                <a:lnTo>
                  <a:pt x="995934" y="515873"/>
                </a:lnTo>
                <a:lnTo>
                  <a:pt x="1062228" y="427481"/>
                </a:lnTo>
                <a:lnTo>
                  <a:pt x="985266" y="438150"/>
                </a:lnTo>
                <a:lnTo>
                  <a:pt x="924306" y="522731"/>
                </a:lnTo>
                <a:lnTo>
                  <a:pt x="903732" y="627888"/>
                </a:lnTo>
                <a:lnTo>
                  <a:pt x="84582" y="246125"/>
                </a:lnTo>
                <a:lnTo>
                  <a:pt x="63246" y="170687"/>
                </a:lnTo>
                <a:lnTo>
                  <a:pt x="81533" y="75437"/>
                </a:lnTo>
                <a:lnTo>
                  <a:pt x="172212" y="0"/>
                </a:lnTo>
                <a:lnTo>
                  <a:pt x="12344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8541" y="5983859"/>
            <a:ext cx="127254" cy="265176"/>
          </a:xfrm>
          <a:custGeom>
            <a:avLst/>
            <a:gdLst>
              <a:gd name="connsiteX0" fmla="*/ 92202 w 127254"/>
              <a:gd name="connsiteY0" fmla="*/ 0 h 265176"/>
              <a:gd name="connsiteX1" fmla="*/ 15239 w 127254"/>
              <a:gd name="connsiteY1" fmla="*/ 83819 h 265176"/>
              <a:gd name="connsiteX2" fmla="*/ 0 w 127254"/>
              <a:gd name="connsiteY2" fmla="*/ 182117 h 265176"/>
              <a:gd name="connsiteX3" fmla="*/ 26670 w 127254"/>
              <a:gd name="connsiteY3" fmla="*/ 248411 h 265176"/>
              <a:gd name="connsiteX4" fmla="*/ 74676 w 127254"/>
              <a:gd name="connsiteY4" fmla="*/ 265175 h 265176"/>
              <a:gd name="connsiteX5" fmla="*/ 60197 w 127254"/>
              <a:gd name="connsiteY5" fmla="*/ 121919 h 265176"/>
              <a:gd name="connsiteX6" fmla="*/ 127254 w 127254"/>
              <a:gd name="connsiteY6" fmla="*/ 12953 h 265176"/>
              <a:gd name="connsiteX7" fmla="*/ 92202 w 127254"/>
              <a:gd name="connsiteY7" fmla="*/ 0 h 265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7254" h="265176">
                <a:moveTo>
                  <a:pt x="92202" y="0"/>
                </a:moveTo>
                <a:lnTo>
                  <a:pt x="15239" y="83819"/>
                </a:lnTo>
                <a:lnTo>
                  <a:pt x="0" y="182117"/>
                </a:lnTo>
                <a:lnTo>
                  <a:pt x="26670" y="248411"/>
                </a:lnTo>
                <a:lnTo>
                  <a:pt x="74676" y="265175"/>
                </a:lnTo>
                <a:lnTo>
                  <a:pt x="60197" y="121919"/>
                </a:lnTo>
                <a:lnTo>
                  <a:pt x="127254" y="12953"/>
                </a:lnTo>
                <a:lnTo>
                  <a:pt x="9220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713371" y="5538851"/>
            <a:ext cx="511302" cy="943356"/>
          </a:xfrm>
          <a:custGeom>
            <a:avLst/>
            <a:gdLst>
              <a:gd name="connsiteX0" fmla="*/ 173736 w 511302"/>
              <a:gd name="connsiteY0" fmla="*/ 711708 h 943356"/>
              <a:gd name="connsiteX1" fmla="*/ 0 w 511302"/>
              <a:gd name="connsiteY1" fmla="*/ 98297 h 943356"/>
              <a:gd name="connsiteX2" fmla="*/ 64769 w 511302"/>
              <a:gd name="connsiteY2" fmla="*/ 30479 h 943356"/>
              <a:gd name="connsiteX3" fmla="*/ 204978 w 511302"/>
              <a:gd name="connsiteY3" fmla="*/ 0 h 943356"/>
              <a:gd name="connsiteX4" fmla="*/ 317753 w 511302"/>
              <a:gd name="connsiteY4" fmla="*/ 45720 h 943356"/>
              <a:gd name="connsiteX5" fmla="*/ 511302 w 511302"/>
              <a:gd name="connsiteY5" fmla="*/ 943356 h 943356"/>
              <a:gd name="connsiteX6" fmla="*/ 441960 w 511302"/>
              <a:gd name="connsiteY6" fmla="*/ 866394 h 943356"/>
              <a:gd name="connsiteX7" fmla="*/ 282702 w 511302"/>
              <a:gd name="connsiteY7" fmla="*/ 76961 h 943356"/>
              <a:gd name="connsiteX8" fmla="*/ 179832 w 511302"/>
              <a:gd name="connsiteY8" fmla="*/ 48767 h 943356"/>
              <a:gd name="connsiteX9" fmla="*/ 94487 w 511302"/>
              <a:gd name="connsiteY9" fmla="*/ 58673 h 943356"/>
              <a:gd name="connsiteX10" fmla="*/ 60198 w 511302"/>
              <a:gd name="connsiteY10" fmla="*/ 112014 h 943356"/>
              <a:gd name="connsiteX11" fmla="*/ 243839 w 511302"/>
              <a:gd name="connsiteY11" fmla="*/ 733806 h 943356"/>
              <a:gd name="connsiteX12" fmla="*/ 173736 w 511302"/>
              <a:gd name="connsiteY12" fmla="*/ 711708 h 943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511302" h="943356">
                <a:moveTo>
                  <a:pt x="173736" y="711708"/>
                </a:moveTo>
                <a:lnTo>
                  <a:pt x="0" y="98297"/>
                </a:lnTo>
                <a:lnTo>
                  <a:pt x="64769" y="30479"/>
                </a:lnTo>
                <a:lnTo>
                  <a:pt x="204978" y="0"/>
                </a:lnTo>
                <a:lnTo>
                  <a:pt x="317753" y="45720"/>
                </a:lnTo>
                <a:lnTo>
                  <a:pt x="511302" y="943356"/>
                </a:lnTo>
                <a:lnTo>
                  <a:pt x="441960" y="866394"/>
                </a:lnTo>
                <a:lnTo>
                  <a:pt x="282702" y="76961"/>
                </a:lnTo>
                <a:lnTo>
                  <a:pt x="179832" y="48767"/>
                </a:lnTo>
                <a:lnTo>
                  <a:pt x="94487" y="58673"/>
                </a:lnTo>
                <a:lnTo>
                  <a:pt x="60198" y="112014"/>
                </a:lnTo>
                <a:lnTo>
                  <a:pt x="243839" y="733806"/>
                </a:lnTo>
                <a:lnTo>
                  <a:pt x="173736" y="71170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18349" y="5793359"/>
            <a:ext cx="152400" cy="400050"/>
          </a:xfrm>
          <a:custGeom>
            <a:avLst/>
            <a:gdLst>
              <a:gd name="connsiteX0" fmla="*/ 0 w 152400"/>
              <a:gd name="connsiteY0" fmla="*/ 21335 h 400050"/>
              <a:gd name="connsiteX1" fmla="*/ 60197 w 152400"/>
              <a:gd name="connsiteY1" fmla="*/ 153923 h 400050"/>
              <a:gd name="connsiteX2" fmla="*/ 89153 w 152400"/>
              <a:gd name="connsiteY2" fmla="*/ 252221 h 400050"/>
              <a:gd name="connsiteX3" fmla="*/ 91439 w 152400"/>
              <a:gd name="connsiteY3" fmla="*/ 400050 h 400050"/>
              <a:gd name="connsiteX4" fmla="*/ 152400 w 152400"/>
              <a:gd name="connsiteY4" fmla="*/ 400050 h 400050"/>
              <a:gd name="connsiteX5" fmla="*/ 147828 w 152400"/>
              <a:gd name="connsiteY5" fmla="*/ 285750 h 400050"/>
              <a:gd name="connsiteX6" fmla="*/ 128016 w 152400"/>
              <a:gd name="connsiteY6" fmla="*/ 164591 h 400050"/>
              <a:gd name="connsiteX7" fmla="*/ 78486 w 152400"/>
              <a:gd name="connsiteY7" fmla="*/ 46482 h 400050"/>
              <a:gd name="connsiteX8" fmla="*/ 49530 w 152400"/>
              <a:gd name="connsiteY8" fmla="*/ 0 h 400050"/>
              <a:gd name="connsiteX9" fmla="*/ 0 w 152400"/>
              <a:gd name="connsiteY9" fmla="*/ 21335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52400" h="400050">
                <a:moveTo>
                  <a:pt x="0" y="21335"/>
                </a:moveTo>
                <a:lnTo>
                  <a:pt x="60197" y="153923"/>
                </a:lnTo>
                <a:lnTo>
                  <a:pt x="89153" y="252221"/>
                </a:lnTo>
                <a:lnTo>
                  <a:pt x="91439" y="400050"/>
                </a:lnTo>
                <a:lnTo>
                  <a:pt x="152400" y="400050"/>
                </a:lnTo>
                <a:lnTo>
                  <a:pt x="147828" y="285750"/>
                </a:lnTo>
                <a:lnTo>
                  <a:pt x="128016" y="164591"/>
                </a:lnTo>
                <a:lnTo>
                  <a:pt x="78486" y="46482"/>
                </a:lnTo>
                <a:lnTo>
                  <a:pt x="49530" y="0"/>
                </a:lnTo>
                <a:lnTo>
                  <a:pt x="0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21347" y="5761355"/>
            <a:ext cx="309372" cy="214122"/>
          </a:xfrm>
          <a:custGeom>
            <a:avLst/>
            <a:gdLst>
              <a:gd name="connsiteX0" fmla="*/ 235458 w 309372"/>
              <a:gd name="connsiteY0" fmla="*/ 0 h 214122"/>
              <a:gd name="connsiteX1" fmla="*/ 204216 w 309372"/>
              <a:gd name="connsiteY1" fmla="*/ 13715 h 214122"/>
              <a:gd name="connsiteX2" fmla="*/ 200406 w 309372"/>
              <a:gd name="connsiteY2" fmla="*/ 52578 h 214122"/>
              <a:gd name="connsiteX3" fmla="*/ 0 w 309372"/>
              <a:gd name="connsiteY3" fmla="*/ 134873 h 214122"/>
              <a:gd name="connsiteX4" fmla="*/ 0 w 309372"/>
              <a:gd name="connsiteY4" fmla="*/ 176784 h 214122"/>
              <a:gd name="connsiteX5" fmla="*/ 225552 w 309372"/>
              <a:gd name="connsiteY5" fmla="*/ 179832 h 214122"/>
              <a:gd name="connsiteX6" fmla="*/ 253746 w 309372"/>
              <a:gd name="connsiteY6" fmla="*/ 214121 h 214122"/>
              <a:gd name="connsiteX7" fmla="*/ 309372 w 309372"/>
              <a:gd name="connsiteY7" fmla="*/ 211835 h 214122"/>
              <a:gd name="connsiteX8" fmla="*/ 304038 w 309372"/>
              <a:gd name="connsiteY8" fmla="*/ 151638 h 214122"/>
              <a:gd name="connsiteX9" fmla="*/ 92202 w 309372"/>
              <a:gd name="connsiteY9" fmla="*/ 140208 h 214122"/>
              <a:gd name="connsiteX10" fmla="*/ 264414 w 309372"/>
              <a:gd name="connsiteY10" fmla="*/ 70865 h 214122"/>
              <a:gd name="connsiteX11" fmla="*/ 235458 w 309372"/>
              <a:gd name="connsiteY11" fmla="*/ 0 h 2141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09372" h="214122">
                <a:moveTo>
                  <a:pt x="235458" y="0"/>
                </a:moveTo>
                <a:lnTo>
                  <a:pt x="204216" y="13715"/>
                </a:lnTo>
                <a:lnTo>
                  <a:pt x="200406" y="52578"/>
                </a:lnTo>
                <a:lnTo>
                  <a:pt x="0" y="134873"/>
                </a:lnTo>
                <a:lnTo>
                  <a:pt x="0" y="176784"/>
                </a:lnTo>
                <a:lnTo>
                  <a:pt x="225552" y="179832"/>
                </a:lnTo>
                <a:lnTo>
                  <a:pt x="253746" y="214121"/>
                </a:lnTo>
                <a:lnTo>
                  <a:pt x="309372" y="211835"/>
                </a:lnTo>
                <a:lnTo>
                  <a:pt x="304038" y="151638"/>
                </a:lnTo>
                <a:lnTo>
                  <a:pt x="92202" y="140208"/>
                </a:lnTo>
                <a:lnTo>
                  <a:pt x="264414" y="70865"/>
                </a:lnTo>
                <a:lnTo>
                  <a:pt x="23545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044841" y="5615051"/>
            <a:ext cx="748284" cy="336804"/>
          </a:xfrm>
          <a:custGeom>
            <a:avLst/>
            <a:gdLst>
              <a:gd name="connsiteX0" fmla="*/ 0 w 748284"/>
              <a:gd name="connsiteY0" fmla="*/ 104394 h 336804"/>
              <a:gd name="connsiteX1" fmla="*/ 685800 w 748284"/>
              <a:gd name="connsiteY1" fmla="*/ 0 h 336804"/>
              <a:gd name="connsiteX2" fmla="*/ 736092 w 748284"/>
              <a:gd name="connsiteY2" fmla="*/ 62484 h 336804"/>
              <a:gd name="connsiteX3" fmla="*/ 748284 w 748284"/>
              <a:gd name="connsiteY3" fmla="*/ 144017 h 336804"/>
              <a:gd name="connsiteX4" fmla="*/ 717804 w 748284"/>
              <a:gd name="connsiteY4" fmla="*/ 224028 h 336804"/>
              <a:gd name="connsiteX5" fmla="*/ 45719 w 748284"/>
              <a:gd name="connsiteY5" fmla="*/ 336803 h 336804"/>
              <a:gd name="connsiteX6" fmla="*/ 42672 w 748284"/>
              <a:gd name="connsiteY6" fmla="*/ 304800 h 336804"/>
              <a:gd name="connsiteX7" fmla="*/ 685800 w 748284"/>
              <a:gd name="connsiteY7" fmla="*/ 192023 h 336804"/>
              <a:gd name="connsiteX8" fmla="*/ 710184 w 748284"/>
              <a:gd name="connsiteY8" fmla="*/ 115061 h 336804"/>
              <a:gd name="connsiteX9" fmla="*/ 667512 w 748284"/>
              <a:gd name="connsiteY9" fmla="*/ 45720 h 336804"/>
              <a:gd name="connsiteX10" fmla="*/ 0 w 748284"/>
              <a:gd name="connsiteY10" fmla="*/ 147065 h 336804"/>
              <a:gd name="connsiteX11" fmla="*/ 0 w 748284"/>
              <a:gd name="connsiteY11" fmla="*/ 104394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748284" h="336804">
                <a:moveTo>
                  <a:pt x="0" y="104394"/>
                </a:moveTo>
                <a:lnTo>
                  <a:pt x="685800" y="0"/>
                </a:lnTo>
                <a:lnTo>
                  <a:pt x="736092" y="62484"/>
                </a:lnTo>
                <a:lnTo>
                  <a:pt x="748284" y="144017"/>
                </a:lnTo>
                <a:lnTo>
                  <a:pt x="717804" y="224028"/>
                </a:lnTo>
                <a:lnTo>
                  <a:pt x="45719" y="336803"/>
                </a:lnTo>
                <a:lnTo>
                  <a:pt x="42672" y="304800"/>
                </a:lnTo>
                <a:lnTo>
                  <a:pt x="685800" y="192023"/>
                </a:lnTo>
                <a:lnTo>
                  <a:pt x="710184" y="115061"/>
                </a:lnTo>
                <a:lnTo>
                  <a:pt x="667512" y="45720"/>
                </a:lnTo>
                <a:lnTo>
                  <a:pt x="0" y="147065"/>
                </a:lnTo>
                <a:lnTo>
                  <a:pt x="0" y="1043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38567" y="5723255"/>
            <a:ext cx="389382" cy="136398"/>
          </a:xfrm>
          <a:custGeom>
            <a:avLst/>
            <a:gdLst>
              <a:gd name="connsiteX0" fmla="*/ 0 w 389382"/>
              <a:gd name="connsiteY0" fmla="*/ 99060 h 136398"/>
              <a:gd name="connsiteX1" fmla="*/ 52577 w 389382"/>
              <a:gd name="connsiteY1" fmla="*/ 136397 h 136398"/>
              <a:gd name="connsiteX2" fmla="*/ 176783 w 389382"/>
              <a:gd name="connsiteY2" fmla="*/ 131064 h 136398"/>
              <a:gd name="connsiteX3" fmla="*/ 332994 w 389382"/>
              <a:gd name="connsiteY3" fmla="*/ 91440 h 136398"/>
              <a:gd name="connsiteX4" fmla="*/ 389382 w 389382"/>
              <a:gd name="connsiteY4" fmla="*/ 32766 h 136398"/>
              <a:gd name="connsiteX5" fmla="*/ 353567 w 389382"/>
              <a:gd name="connsiteY5" fmla="*/ 1523 h 136398"/>
              <a:gd name="connsiteX6" fmla="*/ 201930 w 389382"/>
              <a:gd name="connsiteY6" fmla="*/ 0 h 136398"/>
              <a:gd name="connsiteX7" fmla="*/ 87630 w 389382"/>
              <a:gd name="connsiteY7" fmla="*/ 9144 h 136398"/>
              <a:gd name="connsiteX8" fmla="*/ 12191 w 389382"/>
              <a:gd name="connsiteY8" fmla="*/ 60197 h 136398"/>
              <a:gd name="connsiteX9" fmla="*/ 89153 w 389382"/>
              <a:gd name="connsiteY9" fmla="*/ 74676 h 136398"/>
              <a:gd name="connsiteX10" fmla="*/ 219455 w 389382"/>
              <a:gd name="connsiteY10" fmla="*/ 41910 h 136398"/>
              <a:gd name="connsiteX11" fmla="*/ 331469 w 389382"/>
              <a:gd name="connsiteY11" fmla="*/ 41910 h 136398"/>
              <a:gd name="connsiteX12" fmla="*/ 214122 w 389382"/>
              <a:gd name="connsiteY12" fmla="*/ 86867 h 136398"/>
              <a:gd name="connsiteX13" fmla="*/ 113538 w 389382"/>
              <a:gd name="connsiteY13" fmla="*/ 99060 h 136398"/>
              <a:gd name="connsiteX14" fmla="*/ 0 w 389382"/>
              <a:gd name="connsiteY14" fmla="*/ 99060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389382" h="136398">
                <a:moveTo>
                  <a:pt x="0" y="99060"/>
                </a:moveTo>
                <a:lnTo>
                  <a:pt x="52577" y="136397"/>
                </a:lnTo>
                <a:lnTo>
                  <a:pt x="176783" y="131064"/>
                </a:lnTo>
                <a:lnTo>
                  <a:pt x="332994" y="91440"/>
                </a:lnTo>
                <a:lnTo>
                  <a:pt x="389382" y="32766"/>
                </a:lnTo>
                <a:lnTo>
                  <a:pt x="353567" y="1523"/>
                </a:lnTo>
                <a:lnTo>
                  <a:pt x="201930" y="0"/>
                </a:lnTo>
                <a:lnTo>
                  <a:pt x="87630" y="9144"/>
                </a:lnTo>
                <a:lnTo>
                  <a:pt x="12191" y="60197"/>
                </a:lnTo>
                <a:lnTo>
                  <a:pt x="89153" y="74676"/>
                </a:lnTo>
                <a:lnTo>
                  <a:pt x="219455" y="41910"/>
                </a:lnTo>
                <a:lnTo>
                  <a:pt x="331469" y="41910"/>
                </a:lnTo>
                <a:lnTo>
                  <a:pt x="214122" y="86867"/>
                </a:lnTo>
                <a:lnTo>
                  <a:pt x="113538" y="99060"/>
                </a:lnTo>
                <a:lnTo>
                  <a:pt x="0" y="9906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80844" y="4158107"/>
            <a:ext cx="325373" cy="2265426"/>
          </a:xfrm>
          <a:custGeom>
            <a:avLst/>
            <a:gdLst>
              <a:gd name="connsiteX0" fmla="*/ 33528 w 325373"/>
              <a:gd name="connsiteY0" fmla="*/ 2189226 h 2265426"/>
              <a:gd name="connsiteX1" fmla="*/ 165354 w 325373"/>
              <a:gd name="connsiteY1" fmla="*/ 2042921 h 2265426"/>
              <a:gd name="connsiteX2" fmla="*/ 191261 w 325373"/>
              <a:gd name="connsiteY2" fmla="*/ 1930145 h 2265426"/>
              <a:gd name="connsiteX3" fmla="*/ 169164 w 325373"/>
              <a:gd name="connsiteY3" fmla="*/ 1763268 h 2265426"/>
              <a:gd name="connsiteX4" fmla="*/ 76200 w 325373"/>
              <a:gd name="connsiteY4" fmla="*/ 1561338 h 2265426"/>
              <a:gd name="connsiteX5" fmla="*/ 55626 w 325373"/>
              <a:gd name="connsiteY5" fmla="*/ 1435607 h 2265426"/>
              <a:gd name="connsiteX6" fmla="*/ 76200 w 325373"/>
              <a:gd name="connsiteY6" fmla="*/ 1351026 h 2265426"/>
              <a:gd name="connsiteX7" fmla="*/ 156209 w 325373"/>
              <a:gd name="connsiteY7" fmla="*/ 1289303 h 2265426"/>
              <a:gd name="connsiteX8" fmla="*/ 173735 w 325373"/>
              <a:gd name="connsiteY8" fmla="*/ 1211579 h 2265426"/>
              <a:gd name="connsiteX9" fmla="*/ 144018 w 325373"/>
              <a:gd name="connsiteY9" fmla="*/ 1100327 h 2265426"/>
              <a:gd name="connsiteX10" fmla="*/ 12954 w 325373"/>
              <a:gd name="connsiteY10" fmla="*/ 801623 h 2265426"/>
              <a:gd name="connsiteX11" fmla="*/ 0 w 325373"/>
              <a:gd name="connsiteY11" fmla="*/ 655319 h 2265426"/>
              <a:gd name="connsiteX12" fmla="*/ 33528 w 325373"/>
              <a:gd name="connsiteY12" fmla="*/ 494538 h 2265426"/>
              <a:gd name="connsiteX13" fmla="*/ 144018 w 325373"/>
              <a:gd name="connsiteY13" fmla="*/ 418338 h 2265426"/>
              <a:gd name="connsiteX14" fmla="*/ 241554 w 325373"/>
              <a:gd name="connsiteY14" fmla="*/ 292607 h 2265426"/>
              <a:gd name="connsiteX15" fmla="*/ 325373 w 325373"/>
              <a:gd name="connsiteY15" fmla="*/ 0 h 2265426"/>
              <a:gd name="connsiteX16" fmla="*/ 313181 w 325373"/>
              <a:gd name="connsiteY16" fmla="*/ 265176 h 2265426"/>
              <a:gd name="connsiteX17" fmla="*/ 249935 w 325373"/>
              <a:gd name="connsiteY17" fmla="*/ 424433 h 2265426"/>
              <a:gd name="connsiteX18" fmla="*/ 165354 w 325373"/>
              <a:gd name="connsiteY18" fmla="*/ 521969 h 2265426"/>
              <a:gd name="connsiteX19" fmla="*/ 72390 w 325373"/>
              <a:gd name="connsiteY19" fmla="*/ 577595 h 2265426"/>
              <a:gd name="connsiteX20" fmla="*/ 67818 w 325373"/>
              <a:gd name="connsiteY20" fmla="*/ 723900 h 2265426"/>
              <a:gd name="connsiteX21" fmla="*/ 115061 w 325373"/>
              <a:gd name="connsiteY21" fmla="*/ 877823 h 2265426"/>
              <a:gd name="connsiteX22" fmla="*/ 224028 w 325373"/>
              <a:gd name="connsiteY22" fmla="*/ 1149857 h 2265426"/>
              <a:gd name="connsiteX23" fmla="*/ 228600 w 325373"/>
              <a:gd name="connsiteY23" fmla="*/ 1323594 h 2265426"/>
              <a:gd name="connsiteX24" fmla="*/ 127254 w 325373"/>
              <a:gd name="connsiteY24" fmla="*/ 1421129 h 2265426"/>
              <a:gd name="connsiteX25" fmla="*/ 131826 w 325373"/>
              <a:gd name="connsiteY25" fmla="*/ 1511807 h 2265426"/>
              <a:gd name="connsiteX26" fmla="*/ 220218 w 325373"/>
              <a:gd name="connsiteY26" fmla="*/ 1700783 h 2265426"/>
              <a:gd name="connsiteX27" fmla="*/ 258318 w 325373"/>
              <a:gd name="connsiteY27" fmla="*/ 1881377 h 2265426"/>
              <a:gd name="connsiteX28" fmla="*/ 224028 w 325373"/>
              <a:gd name="connsiteY28" fmla="*/ 2076450 h 2265426"/>
              <a:gd name="connsiteX29" fmla="*/ 144018 w 325373"/>
              <a:gd name="connsiteY29" fmla="*/ 2180844 h 2265426"/>
              <a:gd name="connsiteX30" fmla="*/ 42671 w 325373"/>
              <a:gd name="connsiteY30" fmla="*/ 2265426 h 2265426"/>
              <a:gd name="connsiteX31" fmla="*/ 33528 w 325373"/>
              <a:gd name="connsiteY31" fmla="*/ 2189226 h 22654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265426">
                <a:moveTo>
                  <a:pt x="33528" y="2189226"/>
                </a:moveTo>
                <a:lnTo>
                  <a:pt x="165354" y="2042921"/>
                </a:lnTo>
                <a:lnTo>
                  <a:pt x="191261" y="1930145"/>
                </a:lnTo>
                <a:lnTo>
                  <a:pt x="169164" y="1763268"/>
                </a:lnTo>
                <a:lnTo>
                  <a:pt x="76200" y="1561338"/>
                </a:lnTo>
                <a:lnTo>
                  <a:pt x="55626" y="1435607"/>
                </a:lnTo>
                <a:lnTo>
                  <a:pt x="76200" y="1351026"/>
                </a:lnTo>
                <a:lnTo>
                  <a:pt x="156209" y="1289303"/>
                </a:lnTo>
                <a:lnTo>
                  <a:pt x="173735" y="1211579"/>
                </a:lnTo>
                <a:lnTo>
                  <a:pt x="144018" y="1100327"/>
                </a:lnTo>
                <a:lnTo>
                  <a:pt x="12954" y="801623"/>
                </a:lnTo>
                <a:lnTo>
                  <a:pt x="0" y="655319"/>
                </a:lnTo>
                <a:lnTo>
                  <a:pt x="33528" y="494538"/>
                </a:lnTo>
                <a:lnTo>
                  <a:pt x="144018" y="418338"/>
                </a:lnTo>
                <a:lnTo>
                  <a:pt x="241554" y="292607"/>
                </a:lnTo>
                <a:lnTo>
                  <a:pt x="325373" y="0"/>
                </a:lnTo>
                <a:lnTo>
                  <a:pt x="313181" y="265176"/>
                </a:lnTo>
                <a:lnTo>
                  <a:pt x="249935" y="424433"/>
                </a:lnTo>
                <a:lnTo>
                  <a:pt x="165354" y="521969"/>
                </a:lnTo>
                <a:lnTo>
                  <a:pt x="72390" y="577595"/>
                </a:lnTo>
                <a:lnTo>
                  <a:pt x="67818" y="723900"/>
                </a:lnTo>
                <a:lnTo>
                  <a:pt x="115061" y="877823"/>
                </a:lnTo>
                <a:lnTo>
                  <a:pt x="224028" y="1149857"/>
                </a:lnTo>
                <a:lnTo>
                  <a:pt x="228600" y="1323594"/>
                </a:lnTo>
                <a:lnTo>
                  <a:pt x="127254" y="1421129"/>
                </a:lnTo>
                <a:lnTo>
                  <a:pt x="131826" y="1511807"/>
                </a:lnTo>
                <a:lnTo>
                  <a:pt x="220218" y="1700783"/>
                </a:lnTo>
                <a:lnTo>
                  <a:pt x="258318" y="1881377"/>
                </a:lnTo>
                <a:lnTo>
                  <a:pt x="224028" y="2076450"/>
                </a:lnTo>
                <a:lnTo>
                  <a:pt x="144018" y="2180844"/>
                </a:lnTo>
                <a:lnTo>
                  <a:pt x="42671" y="2265426"/>
                </a:lnTo>
                <a:lnTo>
                  <a:pt x="33528" y="2189226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741042" y="2115185"/>
            <a:ext cx="325373" cy="2592324"/>
          </a:xfrm>
          <a:custGeom>
            <a:avLst/>
            <a:gdLst>
              <a:gd name="connsiteX0" fmla="*/ 34290 w 325373"/>
              <a:gd name="connsiteY0" fmla="*/ 2504694 h 2592324"/>
              <a:gd name="connsiteX1" fmla="*/ 165354 w 325373"/>
              <a:gd name="connsiteY1" fmla="*/ 2337054 h 2592324"/>
              <a:gd name="connsiteX2" fmla="*/ 191261 w 325373"/>
              <a:gd name="connsiteY2" fmla="*/ 2209037 h 2592324"/>
              <a:gd name="connsiteX3" fmla="*/ 169164 w 325373"/>
              <a:gd name="connsiteY3" fmla="*/ 2017013 h 2592324"/>
              <a:gd name="connsiteX4" fmla="*/ 76200 w 325373"/>
              <a:gd name="connsiteY4" fmla="*/ 1786128 h 2592324"/>
              <a:gd name="connsiteX5" fmla="*/ 55626 w 325373"/>
              <a:gd name="connsiteY5" fmla="*/ 1642872 h 2592324"/>
              <a:gd name="connsiteX6" fmla="*/ 76200 w 325373"/>
              <a:gd name="connsiteY6" fmla="*/ 1546098 h 2592324"/>
              <a:gd name="connsiteX7" fmla="*/ 156971 w 325373"/>
              <a:gd name="connsiteY7" fmla="*/ 1475231 h 2592324"/>
              <a:gd name="connsiteX8" fmla="*/ 173735 w 325373"/>
              <a:gd name="connsiteY8" fmla="*/ 1386078 h 2592324"/>
              <a:gd name="connsiteX9" fmla="*/ 144018 w 325373"/>
              <a:gd name="connsiteY9" fmla="*/ 1259586 h 2592324"/>
              <a:gd name="connsiteX10" fmla="*/ 12954 w 325373"/>
              <a:gd name="connsiteY10" fmla="*/ 917448 h 2592324"/>
              <a:gd name="connsiteX11" fmla="*/ 0 w 325373"/>
              <a:gd name="connsiteY11" fmla="*/ 749808 h 2592324"/>
              <a:gd name="connsiteX12" fmla="*/ 34290 w 325373"/>
              <a:gd name="connsiteY12" fmla="*/ 565404 h 2592324"/>
              <a:gd name="connsiteX13" fmla="*/ 144018 w 325373"/>
              <a:gd name="connsiteY13" fmla="*/ 478536 h 2592324"/>
              <a:gd name="connsiteX14" fmla="*/ 241554 w 325373"/>
              <a:gd name="connsiteY14" fmla="*/ 334517 h 2592324"/>
              <a:gd name="connsiteX15" fmla="*/ 325373 w 325373"/>
              <a:gd name="connsiteY15" fmla="*/ 0 h 2592324"/>
              <a:gd name="connsiteX16" fmla="*/ 313181 w 325373"/>
              <a:gd name="connsiteY16" fmla="*/ 302514 h 2592324"/>
              <a:gd name="connsiteX17" fmla="*/ 249935 w 325373"/>
              <a:gd name="connsiteY17" fmla="*/ 485394 h 2592324"/>
              <a:gd name="connsiteX18" fmla="*/ 165354 w 325373"/>
              <a:gd name="connsiteY18" fmla="*/ 597408 h 2592324"/>
              <a:gd name="connsiteX19" fmla="*/ 72390 w 325373"/>
              <a:gd name="connsiteY19" fmla="*/ 660654 h 2592324"/>
              <a:gd name="connsiteX20" fmla="*/ 67818 w 325373"/>
              <a:gd name="connsiteY20" fmla="*/ 828294 h 2592324"/>
              <a:gd name="connsiteX21" fmla="*/ 115061 w 325373"/>
              <a:gd name="connsiteY21" fmla="*/ 1004316 h 2592324"/>
              <a:gd name="connsiteX22" fmla="*/ 224790 w 325373"/>
              <a:gd name="connsiteY22" fmla="*/ 1315974 h 2592324"/>
              <a:gd name="connsiteX23" fmla="*/ 228600 w 325373"/>
              <a:gd name="connsiteY23" fmla="*/ 1514856 h 2592324"/>
              <a:gd name="connsiteX24" fmla="*/ 127254 w 325373"/>
              <a:gd name="connsiteY24" fmla="*/ 1626107 h 2592324"/>
              <a:gd name="connsiteX25" fmla="*/ 131826 w 325373"/>
              <a:gd name="connsiteY25" fmla="*/ 1729740 h 2592324"/>
              <a:gd name="connsiteX26" fmla="*/ 220980 w 325373"/>
              <a:gd name="connsiteY26" fmla="*/ 1946148 h 2592324"/>
              <a:gd name="connsiteX27" fmla="*/ 258318 w 325373"/>
              <a:gd name="connsiteY27" fmla="*/ 2153412 h 2592324"/>
              <a:gd name="connsiteX28" fmla="*/ 224790 w 325373"/>
              <a:gd name="connsiteY28" fmla="*/ 2375916 h 2592324"/>
              <a:gd name="connsiteX29" fmla="*/ 144018 w 325373"/>
              <a:gd name="connsiteY29" fmla="*/ 2495550 h 2592324"/>
              <a:gd name="connsiteX30" fmla="*/ 42671 w 325373"/>
              <a:gd name="connsiteY30" fmla="*/ 2592324 h 2592324"/>
              <a:gd name="connsiteX31" fmla="*/ 34290 w 325373"/>
              <a:gd name="connsiteY31" fmla="*/ 2504694 h 2592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325373" h="2592324">
                <a:moveTo>
                  <a:pt x="34290" y="2504694"/>
                </a:moveTo>
                <a:lnTo>
                  <a:pt x="165354" y="2337054"/>
                </a:lnTo>
                <a:lnTo>
                  <a:pt x="191261" y="2209037"/>
                </a:lnTo>
                <a:lnTo>
                  <a:pt x="169164" y="2017013"/>
                </a:lnTo>
                <a:lnTo>
                  <a:pt x="76200" y="1786128"/>
                </a:lnTo>
                <a:lnTo>
                  <a:pt x="55626" y="1642872"/>
                </a:lnTo>
                <a:lnTo>
                  <a:pt x="76200" y="1546098"/>
                </a:lnTo>
                <a:lnTo>
                  <a:pt x="156971" y="1475231"/>
                </a:lnTo>
                <a:lnTo>
                  <a:pt x="173735" y="1386078"/>
                </a:lnTo>
                <a:lnTo>
                  <a:pt x="144018" y="1259586"/>
                </a:lnTo>
                <a:lnTo>
                  <a:pt x="12954" y="917448"/>
                </a:lnTo>
                <a:lnTo>
                  <a:pt x="0" y="749808"/>
                </a:lnTo>
                <a:lnTo>
                  <a:pt x="34290" y="565404"/>
                </a:lnTo>
                <a:lnTo>
                  <a:pt x="144018" y="478536"/>
                </a:lnTo>
                <a:lnTo>
                  <a:pt x="241554" y="334517"/>
                </a:lnTo>
                <a:lnTo>
                  <a:pt x="325373" y="0"/>
                </a:lnTo>
                <a:lnTo>
                  <a:pt x="313181" y="302514"/>
                </a:lnTo>
                <a:lnTo>
                  <a:pt x="249935" y="485394"/>
                </a:lnTo>
                <a:lnTo>
                  <a:pt x="165354" y="597408"/>
                </a:lnTo>
                <a:lnTo>
                  <a:pt x="72390" y="660654"/>
                </a:lnTo>
                <a:lnTo>
                  <a:pt x="67818" y="828294"/>
                </a:lnTo>
                <a:lnTo>
                  <a:pt x="115061" y="1004316"/>
                </a:lnTo>
                <a:lnTo>
                  <a:pt x="224790" y="1315974"/>
                </a:lnTo>
                <a:lnTo>
                  <a:pt x="228600" y="1514856"/>
                </a:lnTo>
                <a:lnTo>
                  <a:pt x="127254" y="1626107"/>
                </a:lnTo>
                <a:lnTo>
                  <a:pt x="131826" y="1729740"/>
                </a:lnTo>
                <a:lnTo>
                  <a:pt x="220980" y="1946148"/>
                </a:lnTo>
                <a:lnTo>
                  <a:pt x="258318" y="2153412"/>
                </a:lnTo>
                <a:lnTo>
                  <a:pt x="224790" y="2375916"/>
                </a:lnTo>
                <a:lnTo>
                  <a:pt x="144018" y="2495550"/>
                </a:lnTo>
                <a:lnTo>
                  <a:pt x="42671" y="2592324"/>
                </a:lnTo>
                <a:lnTo>
                  <a:pt x="34290" y="2504694"/>
                </a:lnTo>
              </a:path>
            </a:pathLst>
          </a:custGeom>
          <a:solidFill>
            <a:srgbClr val="703D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491868" y="1773809"/>
            <a:ext cx="342138" cy="355092"/>
          </a:xfrm>
          <a:custGeom>
            <a:avLst/>
            <a:gdLst>
              <a:gd name="connsiteX0" fmla="*/ 0 w 342138"/>
              <a:gd name="connsiteY0" fmla="*/ 42672 h 355092"/>
              <a:gd name="connsiteX1" fmla="*/ 152400 w 342138"/>
              <a:gd name="connsiteY1" fmla="*/ 153923 h 355092"/>
              <a:gd name="connsiteX2" fmla="*/ 330707 w 342138"/>
              <a:gd name="connsiteY2" fmla="*/ 355092 h 355092"/>
              <a:gd name="connsiteX3" fmla="*/ 342138 w 342138"/>
              <a:gd name="connsiteY3" fmla="*/ 323850 h 355092"/>
              <a:gd name="connsiteX4" fmla="*/ 188976 w 342138"/>
              <a:gd name="connsiteY4" fmla="*/ 137922 h 355092"/>
              <a:gd name="connsiteX5" fmla="*/ 25145 w 342138"/>
              <a:gd name="connsiteY5" fmla="*/ 0 h 355092"/>
              <a:gd name="connsiteX6" fmla="*/ 0 w 342138"/>
              <a:gd name="connsiteY6" fmla="*/ 42672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2138" h="355092">
                <a:moveTo>
                  <a:pt x="0" y="42672"/>
                </a:moveTo>
                <a:lnTo>
                  <a:pt x="152400" y="153923"/>
                </a:lnTo>
                <a:lnTo>
                  <a:pt x="330707" y="355092"/>
                </a:lnTo>
                <a:lnTo>
                  <a:pt x="342138" y="323850"/>
                </a:lnTo>
                <a:lnTo>
                  <a:pt x="188976" y="137922"/>
                </a:lnTo>
                <a:lnTo>
                  <a:pt x="25145" y="0"/>
                </a:lnTo>
                <a:lnTo>
                  <a:pt x="0" y="4267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853299" y="101981"/>
            <a:ext cx="279654" cy="145542"/>
          </a:xfrm>
          <a:custGeom>
            <a:avLst/>
            <a:gdLst>
              <a:gd name="connsiteX0" fmla="*/ 0 w 279654"/>
              <a:gd name="connsiteY0" fmla="*/ 145541 h 145542"/>
              <a:gd name="connsiteX1" fmla="*/ 155447 w 279654"/>
              <a:gd name="connsiteY1" fmla="*/ 113538 h 145542"/>
              <a:gd name="connsiteX2" fmla="*/ 279654 w 279654"/>
              <a:gd name="connsiteY2" fmla="*/ 105155 h 145542"/>
              <a:gd name="connsiteX3" fmla="*/ 209550 w 279654"/>
              <a:gd name="connsiteY3" fmla="*/ 0 h 145542"/>
              <a:gd name="connsiteX4" fmla="*/ 90678 w 279654"/>
              <a:gd name="connsiteY4" fmla="*/ 33527 h 145542"/>
              <a:gd name="connsiteX5" fmla="*/ 195833 w 279654"/>
              <a:gd name="connsiteY5" fmla="*/ 60197 h 145542"/>
              <a:gd name="connsiteX6" fmla="*/ 39623 w 279654"/>
              <a:gd name="connsiteY6" fmla="*/ 109727 h 145542"/>
              <a:gd name="connsiteX7" fmla="*/ 0 w 279654"/>
              <a:gd name="connsiteY7" fmla="*/ 145541 h 1455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9654" h="145542">
                <a:moveTo>
                  <a:pt x="0" y="145541"/>
                </a:moveTo>
                <a:lnTo>
                  <a:pt x="155447" y="113538"/>
                </a:lnTo>
                <a:lnTo>
                  <a:pt x="279654" y="105155"/>
                </a:lnTo>
                <a:lnTo>
                  <a:pt x="209550" y="0"/>
                </a:lnTo>
                <a:lnTo>
                  <a:pt x="90678" y="33527"/>
                </a:lnTo>
                <a:lnTo>
                  <a:pt x="195833" y="60197"/>
                </a:lnTo>
                <a:lnTo>
                  <a:pt x="39623" y="109727"/>
                </a:lnTo>
                <a:lnTo>
                  <a:pt x="0" y="14554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061325" y="513461"/>
            <a:ext cx="373380" cy="713232"/>
          </a:xfrm>
          <a:custGeom>
            <a:avLst/>
            <a:gdLst>
              <a:gd name="connsiteX0" fmla="*/ 6095 w 373380"/>
              <a:gd name="connsiteY0" fmla="*/ 119633 h 713232"/>
              <a:gd name="connsiteX1" fmla="*/ 44195 w 373380"/>
              <a:gd name="connsiteY1" fmla="*/ 277368 h 713232"/>
              <a:gd name="connsiteX2" fmla="*/ 150876 w 373380"/>
              <a:gd name="connsiteY2" fmla="*/ 520445 h 713232"/>
              <a:gd name="connsiteX3" fmla="*/ 264414 w 373380"/>
              <a:gd name="connsiteY3" fmla="*/ 688086 h 713232"/>
              <a:gd name="connsiteX4" fmla="*/ 336804 w 373380"/>
              <a:gd name="connsiteY4" fmla="*/ 713231 h 713232"/>
              <a:gd name="connsiteX5" fmla="*/ 373380 w 373380"/>
              <a:gd name="connsiteY5" fmla="*/ 638556 h 713232"/>
              <a:gd name="connsiteX6" fmla="*/ 320040 w 373380"/>
              <a:gd name="connsiteY6" fmla="*/ 439673 h 713232"/>
              <a:gd name="connsiteX7" fmla="*/ 220980 w 373380"/>
              <a:gd name="connsiteY7" fmla="*/ 214122 h 713232"/>
              <a:gd name="connsiteX8" fmla="*/ 140207 w 373380"/>
              <a:gd name="connsiteY8" fmla="*/ 73914 h 713232"/>
              <a:gd name="connsiteX9" fmla="*/ 64007 w 373380"/>
              <a:gd name="connsiteY9" fmla="*/ 761 h 713232"/>
              <a:gd name="connsiteX10" fmla="*/ 4571 w 373380"/>
              <a:gd name="connsiteY10" fmla="*/ 0 h 713232"/>
              <a:gd name="connsiteX11" fmla="*/ 0 w 373380"/>
              <a:gd name="connsiteY11" fmla="*/ 67055 h 713232"/>
              <a:gd name="connsiteX12" fmla="*/ 51054 w 373380"/>
              <a:gd name="connsiteY12" fmla="*/ 38861 h 713232"/>
              <a:gd name="connsiteX13" fmla="*/ 139445 w 373380"/>
              <a:gd name="connsiteY13" fmla="*/ 152400 h 713232"/>
              <a:gd name="connsiteX14" fmla="*/ 230885 w 373380"/>
              <a:gd name="connsiteY14" fmla="*/ 315467 h 713232"/>
              <a:gd name="connsiteX15" fmla="*/ 307085 w 373380"/>
              <a:gd name="connsiteY15" fmla="*/ 544067 h 713232"/>
              <a:gd name="connsiteX16" fmla="*/ 298704 w 373380"/>
              <a:gd name="connsiteY16" fmla="*/ 655320 h 713232"/>
              <a:gd name="connsiteX17" fmla="*/ 226314 w 373380"/>
              <a:gd name="connsiteY17" fmla="*/ 591312 h 713232"/>
              <a:gd name="connsiteX18" fmla="*/ 101345 w 373380"/>
              <a:gd name="connsiteY18" fmla="*/ 344423 h 713232"/>
              <a:gd name="connsiteX19" fmla="*/ 22859 w 373380"/>
              <a:gd name="connsiteY19" fmla="*/ 86868 h 713232"/>
              <a:gd name="connsiteX20" fmla="*/ 6095 w 373380"/>
              <a:gd name="connsiteY20" fmla="*/ 119633 h 713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373380" h="713232">
                <a:moveTo>
                  <a:pt x="6095" y="119633"/>
                </a:moveTo>
                <a:lnTo>
                  <a:pt x="44195" y="277368"/>
                </a:lnTo>
                <a:lnTo>
                  <a:pt x="150876" y="520445"/>
                </a:lnTo>
                <a:lnTo>
                  <a:pt x="264414" y="688086"/>
                </a:lnTo>
                <a:lnTo>
                  <a:pt x="336804" y="713231"/>
                </a:lnTo>
                <a:lnTo>
                  <a:pt x="373380" y="638556"/>
                </a:lnTo>
                <a:lnTo>
                  <a:pt x="320040" y="439673"/>
                </a:lnTo>
                <a:lnTo>
                  <a:pt x="220980" y="214122"/>
                </a:lnTo>
                <a:lnTo>
                  <a:pt x="140207" y="73914"/>
                </a:lnTo>
                <a:lnTo>
                  <a:pt x="64007" y="761"/>
                </a:lnTo>
                <a:lnTo>
                  <a:pt x="4571" y="0"/>
                </a:lnTo>
                <a:lnTo>
                  <a:pt x="0" y="67055"/>
                </a:lnTo>
                <a:lnTo>
                  <a:pt x="51054" y="38861"/>
                </a:lnTo>
                <a:lnTo>
                  <a:pt x="139445" y="152400"/>
                </a:lnTo>
                <a:lnTo>
                  <a:pt x="230885" y="315467"/>
                </a:lnTo>
                <a:lnTo>
                  <a:pt x="307085" y="544067"/>
                </a:lnTo>
                <a:lnTo>
                  <a:pt x="298704" y="655320"/>
                </a:lnTo>
                <a:lnTo>
                  <a:pt x="226314" y="591312"/>
                </a:lnTo>
                <a:lnTo>
                  <a:pt x="101345" y="344423"/>
                </a:lnTo>
                <a:lnTo>
                  <a:pt x="22859" y="86868"/>
                </a:lnTo>
                <a:lnTo>
                  <a:pt x="6095" y="11963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780147" y="262001"/>
            <a:ext cx="681990" cy="1480566"/>
          </a:xfrm>
          <a:custGeom>
            <a:avLst/>
            <a:gdLst>
              <a:gd name="connsiteX0" fmla="*/ 0 w 681990"/>
              <a:gd name="connsiteY0" fmla="*/ 0 h 1480566"/>
              <a:gd name="connsiteX1" fmla="*/ 667512 w 681990"/>
              <a:gd name="connsiteY1" fmla="*/ 1480566 h 1480566"/>
              <a:gd name="connsiteX2" fmla="*/ 681990 w 681990"/>
              <a:gd name="connsiteY2" fmla="*/ 1394460 h 1480566"/>
              <a:gd name="connsiteX3" fmla="*/ 42671 w 681990"/>
              <a:gd name="connsiteY3" fmla="*/ 1524 h 1480566"/>
              <a:gd name="connsiteX4" fmla="*/ 0 w 681990"/>
              <a:gd name="connsiteY4" fmla="*/ 0 h 1480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1990" h="1480566">
                <a:moveTo>
                  <a:pt x="0" y="0"/>
                </a:moveTo>
                <a:lnTo>
                  <a:pt x="667512" y="1480566"/>
                </a:lnTo>
                <a:lnTo>
                  <a:pt x="681990" y="1394460"/>
                </a:lnTo>
                <a:lnTo>
                  <a:pt x="42671" y="152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729093" y="38734"/>
            <a:ext cx="1169669" cy="2086356"/>
          </a:xfrm>
          <a:custGeom>
            <a:avLst/>
            <a:gdLst>
              <a:gd name="connsiteX0" fmla="*/ 749045 w 1169669"/>
              <a:gd name="connsiteY0" fmla="*/ 1773174 h 2086356"/>
              <a:gd name="connsiteX1" fmla="*/ 816864 w 1169669"/>
              <a:gd name="connsiteY1" fmla="*/ 1674875 h 2086356"/>
              <a:gd name="connsiteX2" fmla="*/ 998219 w 1169669"/>
              <a:gd name="connsiteY2" fmla="*/ 1597914 h 2086356"/>
              <a:gd name="connsiteX3" fmla="*/ 877823 w 1169669"/>
              <a:gd name="connsiteY3" fmla="*/ 1577340 h 2086356"/>
              <a:gd name="connsiteX4" fmla="*/ 750569 w 1169669"/>
              <a:gd name="connsiteY4" fmla="*/ 1638300 h 2086356"/>
              <a:gd name="connsiteX5" fmla="*/ 823721 w 1169669"/>
              <a:gd name="connsiteY5" fmla="*/ 1558290 h 2086356"/>
              <a:gd name="connsiteX6" fmla="*/ 973835 w 1169669"/>
              <a:gd name="connsiteY6" fmla="*/ 1500378 h 2086356"/>
              <a:gd name="connsiteX7" fmla="*/ 323088 w 1169669"/>
              <a:gd name="connsiteY7" fmla="*/ 64008 h 2086356"/>
              <a:gd name="connsiteX8" fmla="*/ 132588 w 1169669"/>
              <a:gd name="connsiteY8" fmla="*/ 60198 h 2086356"/>
              <a:gd name="connsiteX9" fmla="*/ 0 w 1169669"/>
              <a:gd name="connsiteY9" fmla="*/ 96012 h 2086356"/>
              <a:gd name="connsiteX10" fmla="*/ 128015 w 1169669"/>
              <a:gd name="connsiteY10" fmla="*/ 0 h 2086356"/>
              <a:gd name="connsiteX11" fmla="*/ 361950 w 1169669"/>
              <a:gd name="connsiteY11" fmla="*/ 19050 h 2086356"/>
              <a:gd name="connsiteX12" fmla="*/ 1120139 w 1169669"/>
              <a:gd name="connsiteY12" fmla="*/ 1684781 h 2086356"/>
              <a:gd name="connsiteX13" fmla="*/ 1098041 w 1169669"/>
              <a:gd name="connsiteY13" fmla="*/ 1844040 h 2086356"/>
              <a:gd name="connsiteX14" fmla="*/ 1169669 w 1169669"/>
              <a:gd name="connsiteY14" fmla="*/ 2086356 h 2086356"/>
              <a:gd name="connsiteX15" fmla="*/ 1097279 w 1169669"/>
              <a:gd name="connsiteY15" fmla="*/ 2084831 h 2086356"/>
              <a:gd name="connsiteX16" fmla="*/ 1112519 w 1169669"/>
              <a:gd name="connsiteY16" fmla="*/ 2030729 h 2086356"/>
              <a:gd name="connsiteX17" fmla="*/ 1060703 w 1169669"/>
              <a:gd name="connsiteY17" fmla="*/ 1868424 h 2086356"/>
              <a:gd name="connsiteX18" fmla="*/ 959357 w 1169669"/>
              <a:gd name="connsiteY18" fmla="*/ 1897379 h 2086356"/>
              <a:gd name="connsiteX19" fmla="*/ 915162 w 1169669"/>
              <a:gd name="connsiteY19" fmla="*/ 1864613 h 2086356"/>
              <a:gd name="connsiteX20" fmla="*/ 1030223 w 1169669"/>
              <a:gd name="connsiteY20" fmla="*/ 1827275 h 2086356"/>
              <a:gd name="connsiteX21" fmla="*/ 979169 w 1169669"/>
              <a:gd name="connsiteY21" fmla="*/ 1789175 h 2086356"/>
              <a:gd name="connsiteX22" fmla="*/ 1040891 w 1169669"/>
              <a:gd name="connsiteY22" fmla="*/ 1739646 h 2086356"/>
              <a:gd name="connsiteX23" fmla="*/ 934973 w 1169669"/>
              <a:gd name="connsiteY23" fmla="*/ 1747266 h 2086356"/>
              <a:gd name="connsiteX24" fmla="*/ 976121 w 1169669"/>
              <a:gd name="connsiteY24" fmla="*/ 1677162 h 2086356"/>
              <a:gd name="connsiteX25" fmla="*/ 749045 w 1169669"/>
              <a:gd name="connsiteY25" fmla="*/ 1773174 h 208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169669" h="2086356">
                <a:moveTo>
                  <a:pt x="749045" y="1773174"/>
                </a:moveTo>
                <a:lnTo>
                  <a:pt x="816864" y="1674875"/>
                </a:lnTo>
                <a:lnTo>
                  <a:pt x="998219" y="1597914"/>
                </a:lnTo>
                <a:lnTo>
                  <a:pt x="877823" y="1577340"/>
                </a:lnTo>
                <a:lnTo>
                  <a:pt x="750569" y="1638300"/>
                </a:lnTo>
                <a:lnTo>
                  <a:pt x="823721" y="1558290"/>
                </a:lnTo>
                <a:lnTo>
                  <a:pt x="973835" y="1500378"/>
                </a:lnTo>
                <a:lnTo>
                  <a:pt x="323088" y="64008"/>
                </a:lnTo>
                <a:lnTo>
                  <a:pt x="132588" y="60198"/>
                </a:lnTo>
                <a:lnTo>
                  <a:pt x="0" y="96012"/>
                </a:lnTo>
                <a:lnTo>
                  <a:pt x="128015" y="0"/>
                </a:lnTo>
                <a:lnTo>
                  <a:pt x="361950" y="19050"/>
                </a:lnTo>
                <a:lnTo>
                  <a:pt x="1120139" y="1684781"/>
                </a:lnTo>
                <a:lnTo>
                  <a:pt x="1098041" y="1844040"/>
                </a:lnTo>
                <a:lnTo>
                  <a:pt x="1169669" y="2086356"/>
                </a:lnTo>
                <a:lnTo>
                  <a:pt x="1097279" y="2084831"/>
                </a:lnTo>
                <a:lnTo>
                  <a:pt x="1112519" y="2030729"/>
                </a:lnTo>
                <a:lnTo>
                  <a:pt x="1060703" y="1868424"/>
                </a:lnTo>
                <a:lnTo>
                  <a:pt x="959357" y="1897379"/>
                </a:lnTo>
                <a:lnTo>
                  <a:pt x="915162" y="1864613"/>
                </a:lnTo>
                <a:lnTo>
                  <a:pt x="1030223" y="1827275"/>
                </a:lnTo>
                <a:lnTo>
                  <a:pt x="979169" y="1789175"/>
                </a:lnTo>
                <a:lnTo>
                  <a:pt x="1040891" y="1739646"/>
                </a:lnTo>
                <a:lnTo>
                  <a:pt x="934973" y="1747266"/>
                </a:lnTo>
                <a:lnTo>
                  <a:pt x="976121" y="1677162"/>
                </a:lnTo>
                <a:lnTo>
                  <a:pt x="749045" y="17731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8399653" y="1444625"/>
            <a:ext cx="301752" cy="142494"/>
          </a:xfrm>
          <a:custGeom>
            <a:avLst/>
            <a:gdLst>
              <a:gd name="connsiteX0" fmla="*/ 29717 w 301752"/>
              <a:gd name="connsiteY0" fmla="*/ 142494 h 142494"/>
              <a:gd name="connsiteX1" fmla="*/ 102869 w 301752"/>
              <a:gd name="connsiteY1" fmla="*/ 70866 h 142494"/>
              <a:gd name="connsiteX2" fmla="*/ 301752 w 301752"/>
              <a:gd name="connsiteY2" fmla="*/ 28955 h 142494"/>
              <a:gd name="connsiteX3" fmla="*/ 286511 w 301752"/>
              <a:gd name="connsiteY3" fmla="*/ 0 h 142494"/>
              <a:gd name="connsiteX4" fmla="*/ 152400 w 301752"/>
              <a:gd name="connsiteY4" fmla="*/ 12191 h 142494"/>
              <a:gd name="connsiteX5" fmla="*/ 0 w 301752"/>
              <a:gd name="connsiteY5" fmla="*/ 107441 h 142494"/>
              <a:gd name="connsiteX6" fmla="*/ 29717 w 301752"/>
              <a:gd name="connsiteY6" fmla="*/ 142494 h 142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752" h="142494">
                <a:moveTo>
                  <a:pt x="29717" y="142494"/>
                </a:moveTo>
                <a:lnTo>
                  <a:pt x="102869" y="70866"/>
                </a:lnTo>
                <a:lnTo>
                  <a:pt x="301752" y="28955"/>
                </a:lnTo>
                <a:lnTo>
                  <a:pt x="286511" y="0"/>
                </a:lnTo>
                <a:lnTo>
                  <a:pt x="152400" y="12191"/>
                </a:lnTo>
                <a:lnTo>
                  <a:pt x="0" y="107441"/>
                </a:lnTo>
                <a:lnTo>
                  <a:pt x="29717" y="14249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322703" y="1302131"/>
            <a:ext cx="319278" cy="154686"/>
          </a:xfrm>
          <a:custGeom>
            <a:avLst/>
            <a:gdLst>
              <a:gd name="connsiteX0" fmla="*/ 18288 w 319278"/>
              <a:gd name="connsiteY0" fmla="*/ 154686 h 154686"/>
              <a:gd name="connsiteX1" fmla="*/ 131826 w 319278"/>
              <a:gd name="connsiteY1" fmla="*/ 70104 h 154686"/>
              <a:gd name="connsiteX2" fmla="*/ 319278 w 319278"/>
              <a:gd name="connsiteY2" fmla="*/ 61722 h 154686"/>
              <a:gd name="connsiteX3" fmla="*/ 290321 w 319278"/>
              <a:gd name="connsiteY3" fmla="*/ 0 h 154686"/>
              <a:gd name="connsiteX4" fmla="*/ 136397 w 319278"/>
              <a:gd name="connsiteY4" fmla="*/ 32766 h 154686"/>
              <a:gd name="connsiteX5" fmla="*/ 0 w 319278"/>
              <a:gd name="connsiteY5" fmla="*/ 105918 h 154686"/>
              <a:gd name="connsiteX6" fmla="*/ 18288 w 319278"/>
              <a:gd name="connsiteY6" fmla="*/ 154686 h 154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19278" h="154686">
                <a:moveTo>
                  <a:pt x="18288" y="154686"/>
                </a:moveTo>
                <a:lnTo>
                  <a:pt x="131826" y="70104"/>
                </a:lnTo>
                <a:lnTo>
                  <a:pt x="319278" y="61722"/>
                </a:lnTo>
                <a:lnTo>
                  <a:pt x="290321" y="0"/>
                </a:lnTo>
                <a:lnTo>
                  <a:pt x="136397" y="32766"/>
                </a:lnTo>
                <a:lnTo>
                  <a:pt x="0" y="105918"/>
                </a:lnTo>
                <a:lnTo>
                  <a:pt x="18288" y="15468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7891399" y="371729"/>
            <a:ext cx="329946" cy="147828"/>
          </a:xfrm>
          <a:custGeom>
            <a:avLst/>
            <a:gdLst>
              <a:gd name="connsiteX0" fmla="*/ 22097 w 329946"/>
              <a:gd name="connsiteY0" fmla="*/ 147828 h 147828"/>
              <a:gd name="connsiteX1" fmla="*/ 125730 w 329946"/>
              <a:gd name="connsiteY1" fmla="*/ 67818 h 147828"/>
              <a:gd name="connsiteX2" fmla="*/ 329945 w 329946"/>
              <a:gd name="connsiteY2" fmla="*/ 54863 h 147828"/>
              <a:gd name="connsiteX3" fmla="*/ 302514 w 329946"/>
              <a:gd name="connsiteY3" fmla="*/ 0 h 147828"/>
              <a:gd name="connsiteX4" fmla="*/ 121157 w 329946"/>
              <a:gd name="connsiteY4" fmla="*/ 25145 h 147828"/>
              <a:gd name="connsiteX5" fmla="*/ 0 w 329946"/>
              <a:gd name="connsiteY5" fmla="*/ 103632 h 147828"/>
              <a:gd name="connsiteX6" fmla="*/ 22097 w 329946"/>
              <a:gd name="connsiteY6" fmla="*/ 147828 h 147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9946" h="147828">
                <a:moveTo>
                  <a:pt x="22097" y="147828"/>
                </a:moveTo>
                <a:lnTo>
                  <a:pt x="125730" y="67818"/>
                </a:lnTo>
                <a:lnTo>
                  <a:pt x="329945" y="54863"/>
                </a:lnTo>
                <a:lnTo>
                  <a:pt x="302514" y="0"/>
                </a:lnTo>
                <a:lnTo>
                  <a:pt x="121157" y="25145"/>
                </a:lnTo>
                <a:lnTo>
                  <a:pt x="0" y="103632"/>
                </a:lnTo>
                <a:lnTo>
                  <a:pt x="22097" y="14782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7841106" y="252094"/>
            <a:ext cx="325373" cy="150875"/>
          </a:xfrm>
          <a:custGeom>
            <a:avLst/>
            <a:gdLst>
              <a:gd name="connsiteX0" fmla="*/ 29718 w 325373"/>
              <a:gd name="connsiteY0" fmla="*/ 150875 h 150875"/>
              <a:gd name="connsiteX1" fmla="*/ 115061 w 325373"/>
              <a:gd name="connsiteY1" fmla="*/ 78486 h 150875"/>
              <a:gd name="connsiteX2" fmla="*/ 325374 w 325373"/>
              <a:gd name="connsiteY2" fmla="*/ 40386 h 150875"/>
              <a:gd name="connsiteX3" fmla="*/ 300228 w 325373"/>
              <a:gd name="connsiteY3" fmla="*/ 0 h 150875"/>
              <a:gd name="connsiteX4" fmla="*/ 87630 w 325373"/>
              <a:gd name="connsiteY4" fmla="*/ 41147 h 150875"/>
              <a:gd name="connsiteX5" fmla="*/ 0 w 325373"/>
              <a:gd name="connsiteY5" fmla="*/ 107441 h 150875"/>
              <a:gd name="connsiteX6" fmla="*/ 29718 w 325373"/>
              <a:gd name="connsiteY6" fmla="*/ 150875 h 150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5373" h="150875">
                <a:moveTo>
                  <a:pt x="29718" y="150875"/>
                </a:moveTo>
                <a:lnTo>
                  <a:pt x="115061" y="78486"/>
                </a:lnTo>
                <a:lnTo>
                  <a:pt x="325374" y="40386"/>
                </a:lnTo>
                <a:lnTo>
                  <a:pt x="300228" y="0"/>
                </a:lnTo>
                <a:lnTo>
                  <a:pt x="87630" y="41147"/>
                </a:lnTo>
                <a:lnTo>
                  <a:pt x="0" y="107441"/>
                </a:lnTo>
                <a:lnTo>
                  <a:pt x="29718" y="150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713865" y="124079"/>
            <a:ext cx="102108" cy="167640"/>
          </a:xfrm>
          <a:custGeom>
            <a:avLst/>
            <a:gdLst>
              <a:gd name="connsiteX0" fmla="*/ 35052 w 102108"/>
              <a:gd name="connsiteY0" fmla="*/ 0 h 167640"/>
              <a:gd name="connsiteX1" fmla="*/ 102108 w 102108"/>
              <a:gd name="connsiteY1" fmla="*/ 152399 h 167640"/>
              <a:gd name="connsiteX2" fmla="*/ 67056 w 102108"/>
              <a:gd name="connsiteY2" fmla="*/ 167640 h 167640"/>
              <a:gd name="connsiteX3" fmla="*/ 0 w 102108"/>
              <a:gd name="connsiteY3" fmla="*/ 15239 h 167640"/>
              <a:gd name="connsiteX4" fmla="*/ 35052 w 102108"/>
              <a:gd name="connsiteY4" fmla="*/ 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108" h="167640">
                <a:moveTo>
                  <a:pt x="35052" y="0"/>
                </a:moveTo>
                <a:lnTo>
                  <a:pt x="102108" y="152399"/>
                </a:lnTo>
                <a:lnTo>
                  <a:pt x="67056" y="167640"/>
                </a:lnTo>
                <a:lnTo>
                  <a:pt x="0" y="15239"/>
                </a:lnTo>
                <a:lnTo>
                  <a:pt x="3505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92100"/>
            <a:ext cx="36449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6311900"/>
            <a:ext cx="3052118" cy="215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计算机学院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研究生课程</a:t>
            </a:r>
            <a:r>
              <a:rPr lang="en-US" altLang="zh-CN" sz="1398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8" dirty="0">
                <a:solidFill>
                  <a:srgbClr val="000000"/>
                </a:solidFill>
                <a:latin typeface="æ°å®ä½" pitchFamily="18" charset="0"/>
                <a:cs typeface="æ°å®ä½" pitchFamily="18" charset="0"/>
              </a:rPr>
              <a:t>高级软件工程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115300" y="6273800"/>
            <a:ext cx="40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398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9/69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69900" y="381000"/>
            <a:ext cx="76581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	</a:t>
            </a:r>
            <a:r>
              <a:rPr lang="en-US" altLang="zh-CN" sz="4002" b="1" dirty="0">
                <a:solidFill>
                  <a:srgbClr val="3D00EA"/>
                </a:solidFill>
                <a:latin typeface="å¾®è½¯éé»" pitchFamily="18" charset="0"/>
                <a:cs typeface="å¾®è½¯éé»" pitchFamily="18" charset="0"/>
              </a:rPr>
              <a:t>软件工程的诞生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700"/>
              </a:lnSpc>
              <a:tabLst>
                <a:tab pos="342900" algn="l"/>
                <a:tab pos="231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60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多年前，计算机科学从电子学中</a:t>
            </a:r>
          </a:p>
          <a:p>
            <a:pPr>
              <a:lnSpc>
                <a:spcPts val="42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脱颖而出</a:t>
            </a:r>
          </a:p>
          <a:p>
            <a:pPr>
              <a:lnSpc>
                <a:spcPts val="5300"/>
              </a:lnSpc>
              <a:tabLst>
                <a:tab pos="342900" algn="l"/>
                <a:tab pos="231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为克服以手工作坊方式为主生产软件</a:t>
            </a:r>
          </a:p>
          <a:p>
            <a:pPr>
              <a:lnSpc>
                <a:spcPts val="42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带来的软件危机，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1968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年</a:t>
            </a:r>
            <a:r>
              <a:rPr lang="en-US" altLang="zh-CN" sz="3600" b="1" dirty="0">
                <a:solidFill>
                  <a:srgbClr val="000000"/>
                </a:solidFill>
                <a:latin typeface="Comic Sans MS" pitchFamily="18" charset="0"/>
                <a:cs typeface="Comic Sans MS" pitchFamily="18" charset="0"/>
              </a:rPr>
              <a:t>NATO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会</a:t>
            </a:r>
          </a:p>
          <a:p>
            <a:pPr>
              <a:lnSpc>
                <a:spcPts val="42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议上，第一次提出了软件工程的概念</a:t>
            </a:r>
          </a:p>
          <a:p>
            <a:pPr>
              <a:lnSpc>
                <a:spcPts val="5300"/>
              </a:lnSpc>
              <a:tabLst>
                <a:tab pos="342900" algn="l"/>
                <a:tab pos="2311400" algn="l"/>
              </a:tabLst>
            </a:pPr>
            <a:r>
              <a:rPr lang="en-US" altLang="zh-CN" sz="3600" dirty="0">
                <a:solidFill>
                  <a:srgbClr val="010000"/>
                </a:solidFill>
                <a:latin typeface="Comic Sans MS" pitchFamily="18" charset="0"/>
                <a:cs typeface="Comic Sans MS" pitchFamily="18" charset="0"/>
              </a:rPr>
              <a:t>•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从此，软件从硬件中脱颖而出，软件</a:t>
            </a:r>
          </a:p>
          <a:p>
            <a:pPr>
              <a:lnSpc>
                <a:spcPts val="4100"/>
              </a:lnSpc>
              <a:tabLst>
                <a:tab pos="342900" algn="l"/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600" b="1" dirty="0">
                <a:solidFill>
                  <a:srgbClr val="000000"/>
                </a:solidFill>
                <a:latin typeface="å¾®è½¯éé»" pitchFamily="18" charset="0"/>
                <a:cs typeface="å¾®è½¯éé»" pitchFamily="18" charset="0"/>
              </a:rPr>
              <a:t>工程从计算机体系结构中脱颖而出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633</Words>
  <Application>Microsoft Macintosh PowerPoint</Application>
  <PresentationFormat>全屏显示(4:3)</PresentationFormat>
  <Paragraphs>1205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SimHei</vt:lpstr>
      <vt:lpstr>STXinwei</vt:lpstr>
      <vt:lpstr>宋体</vt:lpstr>
      <vt:lpstr>宋体</vt:lpstr>
      <vt:lpstr>Microsoft YaHei</vt:lpstr>
      <vt:lpstr>å¾®è½¯éé»</vt:lpstr>
      <vt:lpstr>æ°å®ä½</vt:lpstr>
      <vt:lpstr>Arial</vt:lpstr>
      <vt:lpstr>Calibri</vt:lpstr>
      <vt:lpstr>Comic Sans MS</vt:lpstr>
      <vt:lpstr>Symbol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李宏伟</cp:lastModifiedBy>
  <cp:revision>5</cp:revision>
  <dcterms:created xsi:type="dcterms:W3CDTF">2006-08-16T00:00:00Z</dcterms:created>
  <dcterms:modified xsi:type="dcterms:W3CDTF">2018-06-29T10:18:46Z</dcterms:modified>
</cp:coreProperties>
</file>