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66" r:id="rId2"/>
    <p:sldId id="261" r:id="rId3"/>
    <p:sldId id="265" r:id="rId4"/>
    <p:sldId id="267" r:id="rId5"/>
    <p:sldId id="271" r:id="rId6"/>
    <p:sldId id="269" r:id="rId7"/>
    <p:sldId id="268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ED7A1"/>
    <a:srgbClr val="FBB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744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39EA0-793B-4196-8BEE-7FA2A6EC5748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E1DD0-A76A-4D32-AE89-9F8FA4B352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42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7706-CAE0-40F8-B7DA-97DAEB5B8D68}" type="datetime1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21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086D-73FE-4D5F-B83D-4BD8240E6654}" type="datetime1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16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55E5-3CF7-4562-A3EE-DE458ECF8F3A}" type="datetime1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91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11B8-C98C-4582-9320-D48930EFBB71}" type="datetime1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21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8E29-0E89-4255-A3EF-68AFB803B9D2}" type="datetime1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44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F6C7-414A-44EC-9D09-CE04512BE249}" type="datetime1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30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7C84-D45D-427E-B0AA-774927F533AD}" type="datetime1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37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D2CD-94BB-4937-863D-DA1D5FCD065B}" type="datetime1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31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DDC9-AAB0-4EB5-9978-90E5DA6FF568}" type="datetime1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12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CD4BF1-320A-4F92-B3F9-49AC2DDD8A9D}" type="datetime1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4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7D8C-B591-4A8C-AACE-A39F3E8C0AF2}" type="datetime1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79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406A93-4F5A-4736-840B-31D42A7D4C36}" type="datetime1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89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0C9BBC2-4941-7CD5-8627-640271079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epa2HydChart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55D19E9F-ACAD-A187-21C5-3C71888E96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cap="none" dirty="0"/>
              <a:t>EPANET</a:t>
            </a:r>
            <a:r>
              <a:rPr lang="zh-TW" altLang="en-US" cap="none" dirty="0"/>
              <a:t>成果自動繪圖程式</a:t>
            </a:r>
            <a:endParaRPr lang="en-US" altLang="zh-TW" cap="none" dirty="0"/>
          </a:p>
          <a:p>
            <a:r>
              <a:rPr lang="en-US" altLang="zh-TW" cap="none" dirty="0"/>
              <a:t>(0.1.0.4 </a:t>
            </a:r>
            <a:r>
              <a:rPr lang="zh-TW" altLang="en-US" cap="none" dirty="0"/>
              <a:t>測試版</a:t>
            </a:r>
            <a:r>
              <a:rPr lang="en-US" altLang="zh-TW" cap="none" dirty="0"/>
              <a:t>)</a:t>
            </a:r>
            <a:endParaRPr lang="zh-TW" altLang="en-US" cap="none" dirty="0"/>
          </a:p>
          <a:p>
            <a:endParaRPr lang="zh-TW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201113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altLang="zh-TW" sz="3600">
                <a:solidFill>
                  <a:srgbClr val="FFFFFF"/>
                </a:solidFill>
              </a:rPr>
              <a:t>Changelog</a:t>
            </a:r>
            <a:endParaRPr lang="zh-TW" altLang="en-US" sz="360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1382A229-0F5A-84E0-D95E-25CCA7E1C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[0.1.0.4]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Add: </a:t>
            </a:r>
            <a:r>
              <a:rPr lang="zh-TW" altLang="en-US" dirty="0"/>
              <a:t>成果圖檔增加顯示工程名稱、系統總流量、</a:t>
            </a:r>
            <a:r>
              <a:rPr lang="en-US" altLang="zh-TW" dirty="0"/>
              <a:t>C</a:t>
            </a:r>
            <a:r>
              <a:rPr lang="zh-TW" altLang="en-US" dirty="0"/>
              <a:t>值功能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Change: </a:t>
            </a:r>
            <a:r>
              <a:rPr lang="zh-TW" altLang="en-US" dirty="0"/>
              <a:t>多時段成果可選擇時段匯出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Change: </a:t>
            </a:r>
            <a:r>
              <a:rPr lang="zh-TW" altLang="en-US" dirty="0"/>
              <a:t>多時段匯出檔名後綴自動設定為時段名稱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Change: UI</a:t>
            </a:r>
            <a:r>
              <a:rPr lang="zh-TW" altLang="en-US" dirty="0"/>
              <a:t>調整：增加工程名稱、選擇匯出時段、調整介面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32DB1FF-FD1F-8FD0-C1C3-14BE44B2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66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3148C6-B131-70A1-E69B-C745DC804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程式介面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2647" y="2074787"/>
            <a:ext cx="6715195" cy="3675773"/>
          </a:xfrm>
        </p:spPr>
      </p:pic>
      <p:sp>
        <p:nvSpPr>
          <p:cNvPr id="5" name="內容版面配置區 10">
            <a:extLst>
              <a:ext uri="{FF2B5EF4-FFF2-40B4-BE49-F238E27FC236}">
                <a16:creationId xmlns:a16="http://schemas.microsoft.com/office/drawing/2014/main" id="{8534F281-CC1E-45BF-963D-FEBFEB75A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69760" y="1846263"/>
            <a:ext cx="5061193" cy="4473257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主要特點：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自動讀取</a:t>
            </a:r>
            <a:r>
              <a:rPr lang="en-US" altLang="zh-TW" dirty="0"/>
              <a:t>EPANET</a:t>
            </a:r>
            <a:r>
              <a:rPr lang="zh-TW" altLang="en-US" dirty="0"/>
              <a:t>的</a:t>
            </a:r>
            <a:r>
              <a:rPr lang="en-US" altLang="zh-TW" dirty="0"/>
              <a:t>.</a:t>
            </a:r>
            <a:r>
              <a:rPr lang="en-US" altLang="zh-TW" dirty="0" err="1"/>
              <a:t>inp</a:t>
            </a:r>
            <a:r>
              <a:rPr lang="zh-TW" altLang="en-US" dirty="0"/>
              <a:t>檔</a:t>
            </a:r>
            <a:r>
              <a:rPr lang="en-US" altLang="zh-TW" dirty="0"/>
              <a:t>(</a:t>
            </a:r>
            <a:r>
              <a:rPr lang="zh-TW" altLang="en-US" dirty="0"/>
              <a:t>輸入檔</a:t>
            </a:r>
            <a:r>
              <a:rPr lang="en-US" altLang="zh-TW" dirty="0"/>
              <a:t>)</a:t>
            </a:r>
            <a:r>
              <a:rPr lang="zh-TW" altLang="en-US" dirty="0"/>
              <a:t>及</a:t>
            </a:r>
            <a:r>
              <a:rPr lang="en-US" altLang="zh-TW" dirty="0"/>
              <a:t>.</a:t>
            </a:r>
            <a:r>
              <a:rPr lang="en-US" altLang="zh-TW" dirty="0" err="1"/>
              <a:t>rpt</a:t>
            </a:r>
            <a:r>
              <a:rPr lang="zh-TW" altLang="en-US" dirty="0"/>
              <a:t>檔</a:t>
            </a:r>
            <a:r>
              <a:rPr lang="en-US" altLang="zh-TW" dirty="0"/>
              <a:t>(</a:t>
            </a:r>
            <a:r>
              <a:rPr lang="zh-TW" altLang="en-US" dirty="0"/>
              <a:t>輸出檔</a:t>
            </a:r>
            <a:r>
              <a:rPr lang="en-US" altLang="zh-TW" dirty="0"/>
              <a:t>)</a:t>
            </a:r>
            <a:r>
              <a:rPr lang="zh-TW" altLang="en-US" dirty="0"/>
              <a:t>成水力分析圖</a:t>
            </a:r>
            <a:r>
              <a:rPr lang="en-US" altLang="zh-TW" dirty="0"/>
              <a:t>(.</a:t>
            </a:r>
            <a:r>
              <a:rPr lang="en-US" altLang="zh-TW" dirty="0" err="1"/>
              <a:t>dxf</a:t>
            </a:r>
            <a:r>
              <a:rPr lang="en-US" altLang="zh-TW" dirty="0"/>
              <a:t>)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縮短繪圖時間及減少人為錯誤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可調整圖塊比例及標註文字大小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支援圖塊：</a:t>
            </a:r>
            <a:r>
              <a:rPr lang="en-US" altLang="zh-TW" dirty="0"/>
              <a:t>Tank</a:t>
            </a:r>
            <a:r>
              <a:rPr lang="zh-TW" altLang="en-US" dirty="0"/>
              <a:t>、</a:t>
            </a:r>
            <a:r>
              <a:rPr lang="en-US" altLang="zh-TW" dirty="0"/>
              <a:t>Reservoir</a:t>
            </a:r>
            <a:r>
              <a:rPr lang="zh-TW" altLang="en-US" dirty="0"/>
              <a:t>、</a:t>
            </a:r>
            <a:r>
              <a:rPr lang="en-US" altLang="zh-TW" dirty="0"/>
              <a:t>Pump</a:t>
            </a:r>
            <a:r>
              <a:rPr lang="zh-TW" altLang="en-US" dirty="0"/>
              <a:t>、</a:t>
            </a:r>
            <a:r>
              <a:rPr lang="en-US" altLang="zh-TW" dirty="0"/>
              <a:t>Valve</a:t>
            </a:r>
            <a:r>
              <a:rPr lang="zh-TW" altLang="en-US" dirty="0"/>
              <a:t>、</a:t>
            </a:r>
            <a:r>
              <a:rPr lang="en-US" altLang="zh-TW" dirty="0"/>
              <a:t>Junction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同時匯出</a:t>
            </a:r>
            <a:r>
              <a:rPr lang="en-US" altLang="zh-TW" dirty="0"/>
              <a:t>.</a:t>
            </a:r>
            <a:r>
              <a:rPr lang="en-US" altLang="zh-TW" dirty="0" err="1"/>
              <a:t>svg</a:t>
            </a:r>
            <a:r>
              <a:rPr lang="zh-TW" altLang="en-US" dirty="0"/>
              <a:t>向量圖及</a:t>
            </a:r>
            <a:r>
              <a:rPr lang="en-US" altLang="zh-TW" dirty="0"/>
              <a:t>.</a:t>
            </a:r>
            <a:r>
              <a:rPr lang="en-US" altLang="zh-TW" dirty="0" err="1"/>
              <a:t>png</a:t>
            </a:r>
            <a:r>
              <a:rPr lang="zh-TW" altLang="en-US" dirty="0"/>
              <a:t>檔，便於即時討論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支援選擇及匯出特定時段成果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>
                <a:solidFill>
                  <a:srgbClr val="FF0000"/>
                </a:solidFill>
              </a:rPr>
              <a:t>以獨立程式運作，不受</a:t>
            </a:r>
            <a:r>
              <a:rPr lang="en-US" altLang="zh-TW" dirty="0">
                <a:solidFill>
                  <a:srgbClr val="FF0000"/>
                </a:solidFill>
              </a:rPr>
              <a:t>AutoCAD</a:t>
            </a:r>
            <a:r>
              <a:rPr lang="zh-TW" altLang="en-US" dirty="0">
                <a:solidFill>
                  <a:srgbClr val="FF0000"/>
                </a:solidFill>
              </a:rPr>
              <a:t>改版限制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DB06BA8-ADBC-590B-BF0D-671B8985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09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04AC1E-AEE5-F790-95F0-CAC90F55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成果展示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8BFA5F2-A2A9-A1CD-3A61-D063EF6E0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18" y="1901019"/>
            <a:ext cx="6901910" cy="402336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zh-TW" altLang="en-US" dirty="0"/>
              <a:t>依據讀入</a:t>
            </a:r>
            <a:r>
              <a:rPr lang="en-US" altLang="zh-TW" dirty="0"/>
              <a:t>.</a:t>
            </a:r>
            <a:r>
              <a:rPr lang="en-US" altLang="zh-TW" dirty="0" err="1"/>
              <a:t>inp</a:t>
            </a:r>
            <a:r>
              <a:rPr lang="zh-TW" altLang="en-US" dirty="0"/>
              <a:t>及</a:t>
            </a:r>
            <a:r>
              <a:rPr lang="en-US" altLang="zh-TW" dirty="0"/>
              <a:t>.</a:t>
            </a:r>
            <a:r>
              <a:rPr lang="en-US" altLang="zh-TW" dirty="0" err="1"/>
              <a:t>rpt</a:t>
            </a:r>
            <a:r>
              <a:rPr lang="zh-TW" altLang="en-US" dirty="0"/>
              <a:t>檔內容，自動加上引線及節點標示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zh-TW" altLang="en-US" dirty="0"/>
              <a:t>自動判斷水流方向調整標示箭頭</a:t>
            </a:r>
            <a:endParaRPr lang="en-US" altLang="zh-TW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zh-TW" altLang="en-US" dirty="0"/>
              <a:t>自動計算全系統流量</a:t>
            </a:r>
            <a:r>
              <a:rPr lang="en-US" altLang="zh-TW" baseline="30000" dirty="0"/>
              <a:t>*</a:t>
            </a:r>
            <a:r>
              <a:rPr lang="zh-TW" altLang="en-US" baseline="30000" dirty="0"/>
              <a:t>註</a:t>
            </a:r>
            <a:r>
              <a:rPr lang="en-US" altLang="zh-TW" baseline="30000" dirty="0"/>
              <a:t>1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zh-TW" altLang="en-US" dirty="0"/>
              <a:t>自動分析模型內管線</a:t>
            </a:r>
            <a:r>
              <a:rPr lang="en-US" altLang="zh-TW" dirty="0"/>
              <a:t>C</a:t>
            </a:r>
            <a:r>
              <a:rPr lang="zh-TW" altLang="en-US" dirty="0"/>
              <a:t>值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zh-TW" altLang="en-US" dirty="0"/>
              <a:t>以下欄位未內建於</a:t>
            </a:r>
            <a:r>
              <a:rPr lang="en-US" altLang="zh-TW" dirty="0"/>
              <a:t>EPANET</a:t>
            </a:r>
            <a:r>
              <a:rPr lang="zh-TW" altLang="en-US" dirty="0"/>
              <a:t>中，需自行手動修改：</a:t>
            </a:r>
            <a:endParaRPr lang="en-US" altLang="zh-TW" dirty="0"/>
          </a:p>
          <a:p>
            <a:pPr marL="749808" lvl="1" indent="-457200">
              <a:lnSpc>
                <a:spcPct val="110000"/>
              </a:lnSpc>
            </a:pPr>
            <a:r>
              <a:rPr lang="zh-TW" altLang="en-US" dirty="0"/>
              <a:t>水塔容量</a:t>
            </a:r>
            <a:endParaRPr lang="en-US" altLang="zh-TW" dirty="0"/>
          </a:p>
          <a:p>
            <a:pPr marL="749808" lvl="1" indent="-457200">
              <a:lnSpc>
                <a:spcPct val="110000"/>
              </a:lnSpc>
            </a:pPr>
            <a:r>
              <a:rPr lang="zh-TW" altLang="en-US" dirty="0"/>
              <a:t>接水點高程</a:t>
            </a:r>
            <a:endParaRPr lang="en-US" altLang="zh-TW" dirty="0"/>
          </a:p>
          <a:p>
            <a:pPr marL="749808" lvl="1" indent="-457200">
              <a:lnSpc>
                <a:spcPct val="110000"/>
              </a:lnSpc>
            </a:pPr>
            <a:r>
              <a:rPr lang="zh-TW" altLang="en-US" dirty="0"/>
              <a:t>接水點壓力</a:t>
            </a:r>
            <a:endParaRPr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27E5493-1038-46C0-47EA-1E09F9BD7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6142" y="222039"/>
            <a:ext cx="3960000" cy="2596933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5CBC596-FDF7-8413-E306-FE2A61DEA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6143" y="2896242"/>
            <a:ext cx="3959999" cy="3300660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3CE9D816-3839-E3C1-4E88-4349B8A1C479}"/>
              </a:ext>
            </a:extLst>
          </p:cNvPr>
          <p:cNvSpPr/>
          <p:nvPr/>
        </p:nvSpPr>
        <p:spPr>
          <a:xfrm rot="5400000">
            <a:off x="9660677" y="3243838"/>
            <a:ext cx="465775" cy="3454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5198FF-3412-F96C-8200-2FE28B89CF81}"/>
              </a:ext>
            </a:extLst>
          </p:cNvPr>
          <p:cNvSpPr txBox="1"/>
          <p:nvPr/>
        </p:nvSpPr>
        <p:spPr>
          <a:xfrm>
            <a:off x="7838263" y="1889650"/>
            <a:ext cx="19800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EPANET</a:t>
            </a:r>
            <a:r>
              <a:rPr lang="zh-TW" altLang="en-US" dirty="0"/>
              <a:t>建模內容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D4C8993-6D05-0547-0F71-3CCFE9DA4593}"/>
              </a:ext>
            </a:extLst>
          </p:cNvPr>
          <p:cNvSpPr txBox="1"/>
          <p:nvPr/>
        </p:nvSpPr>
        <p:spPr>
          <a:xfrm>
            <a:off x="8086583" y="4891585"/>
            <a:ext cx="14833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本程式成果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E2E5876-525F-329C-6864-E8B5F77B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36986D1-BAC7-82E0-05B4-B0DDD9675C5D}"/>
              </a:ext>
            </a:extLst>
          </p:cNvPr>
          <p:cNvSpPr txBox="1"/>
          <p:nvPr/>
        </p:nvSpPr>
        <p:spPr>
          <a:xfrm>
            <a:off x="314960" y="5949538"/>
            <a:ext cx="624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*</a:t>
            </a:r>
            <a:r>
              <a:rPr lang="zh-TW" altLang="en-US" sz="1200" dirty="0"/>
              <a:t>註</a:t>
            </a:r>
            <a:r>
              <a:rPr lang="en-US" altLang="zh-TW" sz="1200" dirty="0"/>
              <a:t>1</a:t>
            </a:r>
            <a:r>
              <a:rPr lang="zh-TW" altLang="en-US" sz="1200" dirty="0"/>
              <a:t>：全系統流量值</a:t>
            </a:r>
            <a:r>
              <a:rPr lang="en-US" altLang="zh-TW" sz="1200" dirty="0"/>
              <a:t>Q</a:t>
            </a:r>
            <a:r>
              <a:rPr lang="zh-TW" altLang="en-US" sz="1200" dirty="0"/>
              <a:t>為累計各節點</a:t>
            </a:r>
            <a:r>
              <a:rPr lang="en-US" altLang="zh-TW" sz="1200" dirty="0"/>
              <a:t>Demand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7192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E7DC125-B58F-E7FB-AD55-A8EF671B8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3" name="圖片 2" descr="一張含有 文字, 螢幕擷取畫面, 圖表, 字型 的圖片&#10;&#10;自動產生的描述">
            <a:extLst>
              <a:ext uri="{FF2B5EF4-FFF2-40B4-BE49-F238E27FC236}">
                <a16:creationId xmlns:a16="http://schemas.microsoft.com/office/drawing/2014/main" id="{37EF8581-A799-870F-18BD-7800B5ECB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84" y="60960"/>
            <a:ext cx="7452433" cy="621160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7854B54-B4CA-D371-C0D9-7631AB8F13E5}"/>
              </a:ext>
            </a:extLst>
          </p:cNvPr>
          <p:cNvSpPr txBox="1"/>
          <p:nvPr/>
        </p:nvSpPr>
        <p:spPr>
          <a:xfrm>
            <a:off x="0" y="0"/>
            <a:ext cx="79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範例</a:t>
            </a:r>
          </a:p>
        </p:txBody>
      </p:sp>
    </p:spTree>
    <p:extLst>
      <p:ext uri="{BB962C8B-B14F-4D97-AF65-F5344CB8AC3E}">
        <p14:creationId xmlns:p14="http://schemas.microsoft.com/office/powerpoint/2010/main" val="1335851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251DF1-C6E3-DF22-1D69-68FAA6E8C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程式操作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3AB6118-15C0-CED0-F958-B94FF327C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5755" y="1937702"/>
            <a:ext cx="7639050" cy="4181475"/>
          </a:xfrm>
          <a:prstGeom prst="rect">
            <a:avLst/>
          </a:prstGeom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924246C4-8B38-0E2E-5345-10F8293B2B5D}"/>
              </a:ext>
            </a:extLst>
          </p:cNvPr>
          <p:cNvSpPr/>
          <p:nvPr/>
        </p:nvSpPr>
        <p:spPr>
          <a:xfrm>
            <a:off x="7849565" y="2296743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2D1A3CE7-58B9-339B-B49F-E11569E1420E}"/>
              </a:ext>
            </a:extLst>
          </p:cNvPr>
          <p:cNvSpPr/>
          <p:nvPr/>
        </p:nvSpPr>
        <p:spPr>
          <a:xfrm>
            <a:off x="7849565" y="2601543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544120BF-6AAD-EFB2-2463-483F91877D86}"/>
              </a:ext>
            </a:extLst>
          </p:cNvPr>
          <p:cNvSpPr/>
          <p:nvPr/>
        </p:nvSpPr>
        <p:spPr>
          <a:xfrm>
            <a:off x="7849565" y="5585624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內容版面配置區 5">
            <a:extLst>
              <a:ext uri="{FF2B5EF4-FFF2-40B4-BE49-F238E27FC236}">
                <a16:creationId xmlns:a16="http://schemas.microsoft.com/office/drawing/2014/main" id="{77D613CF-CE9C-3185-2107-3118A72ABA5F}"/>
              </a:ext>
            </a:extLst>
          </p:cNvPr>
          <p:cNvSpPr txBox="1">
            <a:spLocks/>
          </p:cNvSpPr>
          <p:nvPr/>
        </p:nvSpPr>
        <p:spPr>
          <a:xfrm>
            <a:off x="8191526" y="1845734"/>
            <a:ext cx="3653444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讀取</a:t>
            </a:r>
            <a:r>
              <a:rPr lang="en-US" altLang="zh-TW" dirty="0"/>
              <a:t>.</a:t>
            </a:r>
            <a:r>
              <a:rPr lang="en-US" altLang="zh-TW" dirty="0" err="1"/>
              <a:t>inp</a:t>
            </a:r>
            <a:r>
              <a:rPr lang="zh-TW" altLang="en-US" dirty="0"/>
              <a:t>檔</a:t>
            </a:r>
            <a:endParaRPr lang="en-US" altLang="zh-TW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讀取</a:t>
            </a:r>
            <a:r>
              <a:rPr lang="en-US" altLang="zh-TW" dirty="0"/>
              <a:t>.</a:t>
            </a:r>
            <a:r>
              <a:rPr lang="en-US" altLang="zh-TW" dirty="0" err="1"/>
              <a:t>rpt</a:t>
            </a:r>
            <a:r>
              <a:rPr lang="zh-TW" altLang="en-US" dirty="0"/>
              <a:t>檔</a:t>
            </a:r>
            <a:endParaRPr lang="en-US" altLang="zh-TW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調整標示參數</a:t>
            </a:r>
            <a:endParaRPr lang="en-US" altLang="zh-TW" dirty="0"/>
          </a:p>
          <a:p>
            <a:pPr marL="749808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節點圖塊</a:t>
            </a:r>
            <a:endParaRPr lang="en-US" altLang="zh-TW" dirty="0"/>
          </a:p>
          <a:p>
            <a:pPr marL="749808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其他圖塊</a:t>
            </a:r>
            <a:endParaRPr lang="en-US" altLang="zh-TW" dirty="0"/>
          </a:p>
          <a:p>
            <a:pPr marL="749808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引線偏移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選擇匯出時段</a:t>
            </a:r>
            <a:endParaRPr lang="en-US" altLang="zh-TW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開始處理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36AA723-8BBB-DE3C-563D-E55E725F3E2B}"/>
              </a:ext>
            </a:extLst>
          </p:cNvPr>
          <p:cNvSpPr/>
          <p:nvPr/>
        </p:nvSpPr>
        <p:spPr>
          <a:xfrm>
            <a:off x="5735929" y="3169916"/>
            <a:ext cx="2228876" cy="1167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7F0E330C-A39D-C1DE-6436-1113B3B5F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8249" y="4605617"/>
            <a:ext cx="903752" cy="59939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30158098-34A3-1F67-A923-8DDE45DE48B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5541"/>
          <a:stretch/>
        </p:blipFill>
        <p:spPr>
          <a:xfrm>
            <a:off x="10018248" y="3593119"/>
            <a:ext cx="149098" cy="57600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87EC52E1-17D2-F26B-33E9-B2CB02FFAE7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6193"/>
          <a:stretch/>
        </p:blipFill>
        <p:spPr>
          <a:xfrm>
            <a:off x="10018248" y="4185006"/>
            <a:ext cx="2101645" cy="432000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E9AB086-D83F-096E-CD4D-2A4F802BC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D9C1EA02-CB80-743C-8C96-AABD95E6274C}"/>
              </a:ext>
            </a:extLst>
          </p:cNvPr>
          <p:cNvSpPr/>
          <p:nvPr/>
        </p:nvSpPr>
        <p:spPr>
          <a:xfrm>
            <a:off x="7849565" y="3705014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86AC4C-A441-08F8-4E6C-BF94BB77CC44}"/>
              </a:ext>
            </a:extLst>
          </p:cNvPr>
          <p:cNvSpPr/>
          <p:nvPr/>
        </p:nvSpPr>
        <p:spPr>
          <a:xfrm>
            <a:off x="5735929" y="4401006"/>
            <a:ext cx="2228876" cy="1008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12A88DB7-2855-4A11-E5C3-582594A0F562}"/>
              </a:ext>
            </a:extLst>
          </p:cNvPr>
          <p:cNvSpPr/>
          <p:nvPr/>
        </p:nvSpPr>
        <p:spPr>
          <a:xfrm>
            <a:off x="7849565" y="4765623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412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7C5FF0-E9A0-C3E6-CE4A-499CFE3D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匯出</a:t>
            </a:r>
            <a:r>
              <a:rPr lang="en-US" altLang="zh-TW" dirty="0"/>
              <a:t>.</a:t>
            </a:r>
            <a:r>
              <a:rPr lang="en-US" altLang="zh-TW" dirty="0" err="1"/>
              <a:t>inp</a:t>
            </a:r>
            <a:r>
              <a:rPr lang="zh-TW" altLang="en-US" dirty="0"/>
              <a:t>及</a:t>
            </a:r>
            <a:r>
              <a:rPr lang="en-US" altLang="zh-TW" dirty="0"/>
              <a:t>.</a:t>
            </a:r>
            <a:r>
              <a:rPr lang="en-US" altLang="zh-TW" dirty="0" err="1"/>
              <a:t>rpt</a:t>
            </a:r>
            <a:r>
              <a:rPr lang="zh-TW" altLang="en-US" dirty="0"/>
              <a:t>檔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B95FB60-1687-F0FF-2617-8A2FE49CD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58" y="1880183"/>
            <a:ext cx="3602738" cy="360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1362564-1DE4-FDDE-F39A-FC67DD112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631" y="1880183"/>
            <a:ext cx="3602738" cy="360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508B7CD-5913-937C-F3A1-B2606F4AF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204" y="1880183"/>
            <a:ext cx="3602738" cy="36000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779B9444-E1DD-C7D0-3BEE-093AC44E7C82}"/>
              </a:ext>
            </a:extLst>
          </p:cNvPr>
          <p:cNvSpPr txBox="1"/>
          <p:nvPr/>
        </p:nvSpPr>
        <p:spPr>
          <a:xfrm>
            <a:off x="1059627" y="550318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File – Export –Network</a:t>
            </a:r>
          </a:p>
          <a:p>
            <a:r>
              <a:rPr lang="zh-TW" altLang="en-US" sz="1400" dirty="0"/>
              <a:t>匯出</a:t>
            </a:r>
            <a:r>
              <a:rPr lang="en-US" altLang="zh-TW" sz="1400" dirty="0" err="1"/>
              <a:t>inp</a:t>
            </a:r>
            <a:r>
              <a:rPr lang="zh-TW" altLang="en-US" sz="1400" dirty="0"/>
              <a:t>檔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06CE6CB-66D1-9F94-FBD6-91F2ED0B6868}"/>
              </a:ext>
            </a:extLst>
          </p:cNvPr>
          <p:cNvSpPr txBox="1"/>
          <p:nvPr/>
        </p:nvSpPr>
        <p:spPr>
          <a:xfrm>
            <a:off x="5029200" y="5503180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執行分析功能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4225B50-9804-3E50-A150-2857BEB0BB61}"/>
              </a:ext>
            </a:extLst>
          </p:cNvPr>
          <p:cNvSpPr txBox="1"/>
          <p:nvPr/>
        </p:nvSpPr>
        <p:spPr>
          <a:xfrm>
            <a:off x="8998773" y="550318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Report – Full</a:t>
            </a:r>
          </a:p>
          <a:p>
            <a:r>
              <a:rPr lang="zh-TW" altLang="en-US" sz="1400" dirty="0"/>
              <a:t>匯出</a:t>
            </a:r>
            <a:r>
              <a:rPr lang="en-US" altLang="zh-TW" sz="1400" dirty="0" err="1"/>
              <a:t>rpt</a:t>
            </a:r>
            <a:r>
              <a:rPr lang="zh-TW" altLang="en-US" sz="1400" dirty="0"/>
              <a:t>檔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76D0D8B-5885-E6BA-4938-257F15F87C5B}"/>
              </a:ext>
            </a:extLst>
          </p:cNvPr>
          <p:cNvSpPr/>
          <p:nvPr/>
        </p:nvSpPr>
        <p:spPr>
          <a:xfrm>
            <a:off x="4701978" y="2189889"/>
            <a:ext cx="252000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1DD68A4-0EF4-8AB8-E4F6-7B4C8FE4BC4E}"/>
              </a:ext>
            </a:extLst>
          </p:cNvPr>
          <p:cNvSpPr/>
          <p:nvPr/>
        </p:nvSpPr>
        <p:spPr>
          <a:xfrm>
            <a:off x="4974298" y="1880183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F4B042C-3729-53F6-B3C5-3AFCD2F60326}"/>
              </a:ext>
            </a:extLst>
          </p:cNvPr>
          <p:cNvSpPr/>
          <p:nvPr/>
        </p:nvSpPr>
        <p:spPr>
          <a:xfrm>
            <a:off x="5729679" y="3448503"/>
            <a:ext cx="651362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B27C4A7E-3AFC-E587-AA81-E9D6DF4970C4}"/>
              </a:ext>
            </a:extLst>
          </p:cNvPr>
          <p:cNvSpPr/>
          <p:nvPr/>
        </p:nvSpPr>
        <p:spPr>
          <a:xfrm>
            <a:off x="6360721" y="3672286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B91772A-7CB7-1DDA-7DF4-F52C0488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439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CE99F6-0A44-6D21-4DDE-0155BB17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48AE4B-C199-30FE-1FEB-A4AF62B5D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EPANET 2.2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EC2F75-3413-4C40-EA1A-E0C5741B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62960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1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389</TotalTime>
  <Words>315</Words>
  <Application>Microsoft Office PowerPoint</Application>
  <PresentationFormat>寬螢幕</PresentationFormat>
  <Paragraphs>62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Aptos</vt:lpstr>
      <vt:lpstr>Calibri</vt:lpstr>
      <vt:lpstr>Wingdings</vt:lpstr>
      <vt:lpstr>回顧</vt:lpstr>
      <vt:lpstr>epa2HydChart</vt:lpstr>
      <vt:lpstr>Changelog</vt:lpstr>
      <vt:lpstr>程式介面</vt:lpstr>
      <vt:lpstr>成果展示</vt:lpstr>
      <vt:lpstr>PowerPoint 簡報</vt:lpstr>
      <vt:lpstr>程式操作</vt:lpstr>
      <vt:lpstr>匯出.inp及.rpt檔</vt:lpstr>
      <vt:lpstr>測試環境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程式介面</dc:title>
  <dc:creator>利昕 陳</dc:creator>
  <cp:lastModifiedBy>利昕 陳</cp:lastModifiedBy>
  <cp:revision>99</cp:revision>
  <dcterms:created xsi:type="dcterms:W3CDTF">2023-09-22T02:06:44Z</dcterms:created>
  <dcterms:modified xsi:type="dcterms:W3CDTF">2024-12-08T14:32:44Z</dcterms:modified>
</cp:coreProperties>
</file>