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66" r:id="rId2"/>
    <p:sldId id="261" r:id="rId3"/>
    <p:sldId id="265" r:id="rId4"/>
    <p:sldId id="267" r:id="rId5"/>
    <p:sldId id="271" r:id="rId6"/>
    <p:sldId id="273" r:id="rId7"/>
    <p:sldId id="269" r:id="rId8"/>
    <p:sldId id="268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D7A1"/>
    <a:srgbClr val="FB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9EA0-793B-4196-8BEE-7FA2A6EC5748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E1DD0-A76A-4D32-AE89-9F8FA4B35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706-CAE0-40F8-B7DA-97DAEB5B8D68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086D-73FE-4D5F-B83D-4BD8240E6654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5E5-3CF7-4562-A3EE-DE458ECF8F3A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11B8-C98C-4582-9320-D48930EFBB71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E29-0E89-4255-A3EF-68AFB803B9D2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F6C7-414A-44EC-9D09-CE04512BE249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7C84-D45D-427E-B0AA-774927F533AD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D2CD-94BB-4937-863D-DA1D5FCD065B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DDC9-AAB0-4EB5-9978-90E5DA6FF568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CD4BF1-320A-4F92-B3F9-49AC2DDD8A9D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7D8C-B591-4A8C-AACE-A39F3E8C0AF2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06A93-4F5A-4736-840B-31D42A7D4C36}" type="datetime1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C9BBC2-4941-7CD5-8627-64027107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epa2HydChart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19E9F-ACAD-A187-21C5-3C71888E9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EPANET</a:t>
            </a:r>
            <a:r>
              <a:rPr lang="zh-TW" altLang="en-US" cap="none" dirty="0"/>
              <a:t>成果自動繪圖程式</a:t>
            </a:r>
            <a:endParaRPr lang="en-US" altLang="zh-TW" cap="none" dirty="0"/>
          </a:p>
          <a:p>
            <a:r>
              <a:rPr lang="en-US" altLang="zh-TW" cap="none" dirty="0"/>
              <a:t>(0.1.0.4 </a:t>
            </a:r>
            <a:r>
              <a:rPr lang="zh-TW" altLang="en-US" cap="none" dirty="0"/>
              <a:t>測試版</a:t>
            </a:r>
            <a:r>
              <a:rPr lang="en-US" altLang="zh-TW" cap="none" dirty="0"/>
              <a:t>)</a:t>
            </a:r>
            <a:endParaRPr lang="zh-TW" altLang="en-US" cap="none" dirty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111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Changelog</a:t>
            </a:r>
            <a:endParaRPr lang="zh-TW" altLang="en-US" sz="36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82A229-0F5A-84E0-D95E-25CCA7E1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[0.1.0.4]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成果圖檔增加顯示工程名稱、系統總流量、</a:t>
            </a:r>
            <a:r>
              <a:rPr lang="en-US" altLang="zh-TW" dirty="0"/>
              <a:t>C</a:t>
            </a:r>
            <a:r>
              <a:rPr lang="zh-TW" altLang="en-US" dirty="0"/>
              <a:t>值功能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多時段成果可選擇時段匯出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多時段匯出檔名後綴自動設定為時段名稱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UI</a:t>
            </a:r>
            <a:r>
              <a:rPr lang="zh-TW" altLang="en-US" dirty="0"/>
              <a:t>調整：增加工程名稱、選擇匯出時段、調整介面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2DB1FF-FD1F-8FD0-C1C3-14BE44B2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48C6-B131-70A1-E69B-C745DC8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2647" y="2074787"/>
            <a:ext cx="6715195" cy="3675773"/>
          </a:xfrm>
        </p:spPr>
      </p:pic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534F281-CC1E-45BF-963D-FEBFEB75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760" y="1846263"/>
            <a:ext cx="5061193" cy="447325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主要特點：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自動讀取</a:t>
            </a:r>
            <a:r>
              <a:rPr lang="en-US" altLang="zh-TW" dirty="0"/>
              <a:t>EPANET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輸入檔</a:t>
            </a:r>
            <a:r>
              <a:rPr lang="en-US" altLang="zh-TW" dirty="0"/>
              <a:t>)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輸出檔</a:t>
            </a:r>
            <a:r>
              <a:rPr lang="en-US" altLang="zh-TW" dirty="0"/>
              <a:t>)</a:t>
            </a:r>
            <a:r>
              <a:rPr lang="zh-TW" altLang="en-US" dirty="0"/>
              <a:t>成水力分析圖</a:t>
            </a:r>
            <a:r>
              <a:rPr lang="en-US" altLang="zh-TW" dirty="0"/>
              <a:t>(.</a:t>
            </a:r>
            <a:r>
              <a:rPr lang="en-US" altLang="zh-TW" dirty="0" err="1"/>
              <a:t>dxf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縮短繪圖時間及減少人為錯誤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可調整圖塊比例及標註文字大小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支援圖塊：</a:t>
            </a:r>
            <a:r>
              <a:rPr lang="en-US" altLang="zh-TW" dirty="0"/>
              <a:t>Tank</a:t>
            </a:r>
            <a:r>
              <a:rPr lang="zh-TW" altLang="en-US" dirty="0"/>
              <a:t>、</a:t>
            </a:r>
            <a:r>
              <a:rPr lang="en-US" altLang="zh-TW" dirty="0"/>
              <a:t>Reservoir</a:t>
            </a:r>
            <a:r>
              <a:rPr lang="zh-TW" altLang="en-US" dirty="0"/>
              <a:t>、</a:t>
            </a:r>
            <a:r>
              <a:rPr lang="en-US" altLang="zh-TW" dirty="0"/>
              <a:t>Pump</a:t>
            </a:r>
            <a:r>
              <a:rPr lang="zh-TW" altLang="en-US" dirty="0"/>
              <a:t>、</a:t>
            </a:r>
            <a:r>
              <a:rPr lang="en-US" altLang="zh-TW" dirty="0"/>
              <a:t>Valve</a:t>
            </a:r>
            <a:r>
              <a:rPr lang="zh-TW" altLang="en-US" dirty="0"/>
              <a:t>、</a:t>
            </a:r>
            <a:r>
              <a:rPr lang="en-US" altLang="zh-TW" dirty="0"/>
              <a:t>Junction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同時匯出</a:t>
            </a:r>
            <a:r>
              <a:rPr lang="en-US" altLang="zh-TW" dirty="0"/>
              <a:t>.</a:t>
            </a:r>
            <a:r>
              <a:rPr lang="en-US" altLang="zh-TW" dirty="0" err="1"/>
              <a:t>svg</a:t>
            </a:r>
            <a:r>
              <a:rPr lang="zh-TW" altLang="en-US" dirty="0"/>
              <a:t>向量圖及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zh-TW" altLang="en-US" dirty="0"/>
              <a:t>檔，便於即時討論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支援選擇及匯出特定時段成果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以獨立程式運作，不受</a:t>
            </a:r>
            <a:r>
              <a:rPr lang="en-US" altLang="zh-TW" dirty="0">
                <a:solidFill>
                  <a:srgbClr val="FF0000"/>
                </a:solidFill>
              </a:rPr>
              <a:t>AutoCAD</a:t>
            </a:r>
            <a:r>
              <a:rPr lang="zh-TW" altLang="en-US" dirty="0">
                <a:solidFill>
                  <a:srgbClr val="FF0000"/>
                </a:solidFill>
              </a:rPr>
              <a:t>改版限制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B06BA8-ADBC-590B-BF0D-671B898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AC1E-AEE5-F790-95F0-CAC90F55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BFA5F2-A2A9-A1CD-3A61-D063EF6E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18" y="1901019"/>
            <a:ext cx="6901910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依據讀入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檔內容，自動加上引線及節點標示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自動判斷水流方向調整標示箭頭</a:t>
            </a:r>
            <a:endParaRPr lang="en-US" altLang="zh-TW" dirty="0"/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自動計算全系統流量</a:t>
            </a:r>
            <a:r>
              <a:rPr lang="en-US" altLang="zh-TW" baseline="30000" dirty="0"/>
              <a:t>*</a:t>
            </a:r>
            <a:r>
              <a:rPr lang="zh-TW" altLang="en-US" baseline="30000" dirty="0"/>
              <a:t>註</a:t>
            </a:r>
            <a:r>
              <a:rPr lang="en-US" altLang="zh-TW" baseline="30000" dirty="0"/>
              <a:t>1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自動分析模型內管線</a:t>
            </a:r>
            <a:r>
              <a:rPr lang="en-US" altLang="zh-TW" dirty="0"/>
              <a:t>C</a:t>
            </a:r>
            <a:r>
              <a:rPr lang="zh-TW" altLang="en-US" dirty="0"/>
              <a:t>值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/>
              <a:t>以下欄位未內建於</a:t>
            </a:r>
            <a:r>
              <a:rPr lang="en-US" altLang="zh-TW" dirty="0"/>
              <a:t>EPANET</a:t>
            </a:r>
            <a:r>
              <a:rPr lang="zh-TW" altLang="en-US" dirty="0"/>
              <a:t>中，需自行手動修改：</a:t>
            </a:r>
            <a:endParaRPr lang="en-US" altLang="zh-TW" dirty="0"/>
          </a:p>
          <a:p>
            <a:pPr marL="749808" lvl="1" indent="-457200">
              <a:lnSpc>
                <a:spcPct val="110000"/>
              </a:lnSpc>
            </a:pPr>
            <a:r>
              <a:rPr lang="zh-TW" altLang="en-US" dirty="0"/>
              <a:t>水塔容量</a:t>
            </a:r>
            <a:endParaRPr lang="en-US" altLang="zh-TW" dirty="0"/>
          </a:p>
          <a:p>
            <a:pPr marL="749808" lvl="1" indent="-457200">
              <a:lnSpc>
                <a:spcPct val="110000"/>
              </a:lnSpc>
            </a:pPr>
            <a:r>
              <a:rPr lang="zh-TW" altLang="en-US" dirty="0"/>
              <a:t>接水點高程</a:t>
            </a:r>
            <a:endParaRPr lang="en-US" altLang="zh-TW" dirty="0"/>
          </a:p>
          <a:p>
            <a:pPr marL="749808" lvl="1" indent="-457200">
              <a:lnSpc>
                <a:spcPct val="110000"/>
              </a:lnSpc>
            </a:pPr>
            <a:r>
              <a:rPr lang="zh-TW" altLang="en-US" dirty="0"/>
              <a:t>接水點壓力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CBC596-FDF7-8413-E306-FE2A61DE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2577" y="2896242"/>
            <a:ext cx="3960000" cy="3300661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E9D816-3839-E3C1-4E88-4349B8A1C479}"/>
              </a:ext>
            </a:extLst>
          </p:cNvPr>
          <p:cNvSpPr/>
          <p:nvPr/>
        </p:nvSpPr>
        <p:spPr>
          <a:xfrm rot="5400000">
            <a:off x="9660677" y="3243838"/>
            <a:ext cx="465775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4C8993-6D05-0547-0F71-3CCFE9DA4593}"/>
              </a:ext>
            </a:extLst>
          </p:cNvPr>
          <p:cNvSpPr txBox="1"/>
          <p:nvPr/>
        </p:nvSpPr>
        <p:spPr>
          <a:xfrm>
            <a:off x="10151201" y="4680225"/>
            <a:ext cx="1483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本程式成果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E5876-525F-329C-6864-E8B5F77B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6986D1-BAC7-82E0-05B4-B0DDD9675C5D}"/>
              </a:ext>
            </a:extLst>
          </p:cNvPr>
          <p:cNvSpPr txBox="1"/>
          <p:nvPr/>
        </p:nvSpPr>
        <p:spPr>
          <a:xfrm>
            <a:off x="314960" y="5949538"/>
            <a:ext cx="624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*</a:t>
            </a:r>
            <a:r>
              <a:rPr lang="zh-TW" altLang="en-US" sz="1200" dirty="0"/>
              <a:t>註</a:t>
            </a:r>
            <a:r>
              <a:rPr lang="en-US" altLang="zh-TW" sz="1200" dirty="0"/>
              <a:t>1</a:t>
            </a:r>
            <a:r>
              <a:rPr lang="zh-TW" altLang="en-US" sz="1200" dirty="0"/>
              <a:t>：全系統流量值</a:t>
            </a:r>
            <a:r>
              <a:rPr lang="en-US" altLang="zh-TW" sz="1200" dirty="0"/>
              <a:t>Q</a:t>
            </a:r>
            <a:r>
              <a:rPr lang="zh-TW" altLang="en-US" sz="1200" dirty="0"/>
              <a:t>為累計各節點</a:t>
            </a:r>
            <a:r>
              <a:rPr lang="en-US" altLang="zh-TW" sz="1200" dirty="0"/>
              <a:t>Demand</a:t>
            </a:r>
            <a:endParaRPr lang="zh-TW" altLang="en-US" sz="1200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01671B9-E896-1D1A-B5DD-092793A6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577" y="32214"/>
            <a:ext cx="3960000" cy="27203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75198FF-3412-F96C-8200-2FE28B89CF81}"/>
              </a:ext>
            </a:extLst>
          </p:cNvPr>
          <p:cNvSpPr txBox="1"/>
          <p:nvPr/>
        </p:nvSpPr>
        <p:spPr>
          <a:xfrm>
            <a:off x="9902881" y="1207705"/>
            <a:ext cx="1980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EPANET</a:t>
            </a:r>
            <a:r>
              <a:rPr lang="zh-TW" altLang="en-US" dirty="0"/>
              <a:t>建模內容</a:t>
            </a:r>
          </a:p>
        </p:txBody>
      </p:sp>
    </p:spTree>
    <p:extLst>
      <p:ext uri="{BB962C8B-B14F-4D97-AF65-F5344CB8AC3E}">
        <p14:creationId xmlns:p14="http://schemas.microsoft.com/office/powerpoint/2010/main" val="971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7DC125-B58F-E7FB-AD55-A8EF671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37EF8581-A799-870F-18BD-7800B5EC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84" y="60960"/>
            <a:ext cx="7452433" cy="621160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854B54-B4CA-D371-C0D9-7631AB8F13E5}"/>
              </a:ext>
            </a:extLst>
          </p:cNvPr>
          <p:cNvSpPr txBox="1"/>
          <p:nvPr/>
        </p:nvSpPr>
        <p:spPr>
          <a:xfrm>
            <a:off x="0" y="0"/>
            <a:ext cx="104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範例</a:t>
            </a:r>
            <a:r>
              <a:rPr lang="en-US" altLang="zh-TW" sz="2400" b="1" dirty="0"/>
              <a:t>1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58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8B8DF-B262-E159-858C-99949860E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E7EE380-238C-FEB0-96A8-C9AF11D7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5D2BE9-C1D2-1CEB-5CE0-BDF48288A92A}"/>
              </a:ext>
            </a:extLst>
          </p:cNvPr>
          <p:cNvSpPr txBox="1"/>
          <p:nvPr/>
        </p:nvSpPr>
        <p:spPr>
          <a:xfrm>
            <a:off x="0" y="0"/>
            <a:ext cx="1046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範例</a:t>
            </a:r>
            <a:r>
              <a:rPr lang="en-US" altLang="zh-TW" sz="2400" b="1" dirty="0"/>
              <a:t>2</a:t>
            </a:r>
            <a:endParaRPr lang="zh-TW" altLang="en-US" sz="24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CF1BEE-388E-06AD-4197-E8522599A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744321"/>
            <a:ext cx="11520000" cy="50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6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51DF1-C6E3-DF22-1D69-68FAA6E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AB6118-15C0-CED0-F958-B94FF327C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755" y="1937702"/>
            <a:ext cx="7639050" cy="4181475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24246C4-8B38-0E2E-5345-10F8293B2B5D}"/>
              </a:ext>
            </a:extLst>
          </p:cNvPr>
          <p:cNvSpPr/>
          <p:nvPr/>
        </p:nvSpPr>
        <p:spPr>
          <a:xfrm>
            <a:off x="7849565" y="22967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D1A3CE7-58B9-339B-B49F-E11569E1420E}"/>
              </a:ext>
            </a:extLst>
          </p:cNvPr>
          <p:cNvSpPr/>
          <p:nvPr/>
        </p:nvSpPr>
        <p:spPr>
          <a:xfrm>
            <a:off x="7849565" y="26015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44120BF-6AAD-EFB2-2463-483F91877D86}"/>
              </a:ext>
            </a:extLst>
          </p:cNvPr>
          <p:cNvSpPr/>
          <p:nvPr/>
        </p:nvSpPr>
        <p:spPr>
          <a:xfrm>
            <a:off x="7849565" y="558562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77D613CF-CE9C-3185-2107-3118A72ABA5F}"/>
              </a:ext>
            </a:extLst>
          </p:cNvPr>
          <p:cNvSpPr txBox="1">
            <a:spLocks/>
          </p:cNvSpPr>
          <p:nvPr/>
        </p:nvSpPr>
        <p:spPr>
          <a:xfrm>
            <a:off x="8191526" y="1845734"/>
            <a:ext cx="36534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調整標示參數</a:t>
            </a:r>
            <a:endParaRPr lang="en-US" altLang="zh-TW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節點圖塊</a:t>
            </a:r>
            <a:endParaRPr lang="en-US" altLang="zh-TW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其他圖塊</a:t>
            </a:r>
            <a:endParaRPr lang="en-US" altLang="zh-TW" dirty="0"/>
          </a:p>
          <a:p>
            <a:pPr marL="749808" lvl="1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引線偏移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選擇匯出時段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開始處理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6AA723-8BBB-DE3C-563D-E55E725F3E2B}"/>
              </a:ext>
            </a:extLst>
          </p:cNvPr>
          <p:cNvSpPr/>
          <p:nvPr/>
        </p:nvSpPr>
        <p:spPr>
          <a:xfrm>
            <a:off x="5735929" y="3169916"/>
            <a:ext cx="2228876" cy="116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F0E330C-A39D-C1DE-6436-1113B3B5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49" y="4605617"/>
            <a:ext cx="903752" cy="59939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0158098-34A3-1F67-A923-8DDE45DE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541"/>
          <a:stretch/>
        </p:blipFill>
        <p:spPr>
          <a:xfrm>
            <a:off x="10018248" y="3593119"/>
            <a:ext cx="149098" cy="576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7EC52E1-17D2-F26B-33E9-B2CB02FF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93"/>
          <a:stretch/>
        </p:blipFill>
        <p:spPr>
          <a:xfrm>
            <a:off x="10018248" y="4185006"/>
            <a:ext cx="2101645" cy="432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9AB086-D83F-096E-CD4D-2A4F802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C1EA02-CB80-743C-8C96-AABD95E6274C}"/>
              </a:ext>
            </a:extLst>
          </p:cNvPr>
          <p:cNvSpPr/>
          <p:nvPr/>
        </p:nvSpPr>
        <p:spPr>
          <a:xfrm>
            <a:off x="7849565" y="3705014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286AC4C-A441-08F8-4E6C-BF94BB77CC44}"/>
              </a:ext>
            </a:extLst>
          </p:cNvPr>
          <p:cNvSpPr/>
          <p:nvPr/>
        </p:nvSpPr>
        <p:spPr>
          <a:xfrm>
            <a:off x="5735929" y="4401006"/>
            <a:ext cx="2228876" cy="100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2A88DB7-2855-4A11-E5C3-582594A0F562}"/>
              </a:ext>
            </a:extLst>
          </p:cNvPr>
          <p:cNvSpPr/>
          <p:nvPr/>
        </p:nvSpPr>
        <p:spPr>
          <a:xfrm>
            <a:off x="7849565" y="476562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41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5FF0-E9A0-C3E6-CE4A-499CFE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匯出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95FB60-1687-F0FF-2617-8A2FE49C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8" y="1880183"/>
            <a:ext cx="3602738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362564-1DE4-FDDE-F39A-FC67DD11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1" y="1880183"/>
            <a:ext cx="3602738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08B7CD-5913-937C-F3A1-B2606F4A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04" y="1880183"/>
            <a:ext cx="3602738" cy="360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9B9444-E1DD-C7D0-3BEE-093AC44E7C82}"/>
              </a:ext>
            </a:extLst>
          </p:cNvPr>
          <p:cNvSpPr txBox="1"/>
          <p:nvPr/>
        </p:nvSpPr>
        <p:spPr>
          <a:xfrm>
            <a:off x="1059627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File – Export –Network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CE6CB-66D1-9F94-FBD6-91F2ED0B6868}"/>
              </a:ext>
            </a:extLst>
          </p:cNvPr>
          <p:cNvSpPr txBox="1"/>
          <p:nvPr/>
        </p:nvSpPr>
        <p:spPr>
          <a:xfrm>
            <a:off x="5029200" y="55031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執行分析功能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25B50-9804-3E50-A150-2857BEB0BB61}"/>
              </a:ext>
            </a:extLst>
          </p:cNvPr>
          <p:cNvSpPr txBox="1"/>
          <p:nvPr/>
        </p:nvSpPr>
        <p:spPr>
          <a:xfrm>
            <a:off x="8998773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Report – Full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6D0D8B-5885-E6BA-4938-257F15F87C5B}"/>
              </a:ext>
            </a:extLst>
          </p:cNvPr>
          <p:cNvSpPr/>
          <p:nvPr/>
        </p:nvSpPr>
        <p:spPr>
          <a:xfrm>
            <a:off x="4701978" y="2189889"/>
            <a:ext cx="25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D68A4-0EF4-8AB8-E4F6-7B4C8FE4BC4E}"/>
              </a:ext>
            </a:extLst>
          </p:cNvPr>
          <p:cNvSpPr/>
          <p:nvPr/>
        </p:nvSpPr>
        <p:spPr>
          <a:xfrm>
            <a:off x="4974298" y="188018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B042C-3729-53F6-B3C5-3AFCD2F60326}"/>
              </a:ext>
            </a:extLst>
          </p:cNvPr>
          <p:cNvSpPr/>
          <p:nvPr/>
        </p:nvSpPr>
        <p:spPr>
          <a:xfrm>
            <a:off x="5729679" y="3448503"/>
            <a:ext cx="65136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27C4A7E-3AFC-E587-AA81-E9D6DF4970C4}"/>
              </a:ext>
            </a:extLst>
          </p:cNvPr>
          <p:cNvSpPr/>
          <p:nvPr/>
        </p:nvSpPr>
        <p:spPr>
          <a:xfrm>
            <a:off x="6360721" y="367228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91772A-7CB7-1DDA-7DF4-F52C0488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39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E99F6-0A44-6D21-4DDE-0155BB17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AE4B-C199-30FE-1FEB-A4AF62B5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EPANET 2.2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C2F75-3413-4C40-EA1A-E0C5741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296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393</TotalTime>
  <Words>319</Words>
  <Application>Microsoft Office PowerPoint</Application>
  <PresentationFormat>寬螢幕</PresentationFormat>
  <Paragraphs>64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Aptos</vt:lpstr>
      <vt:lpstr>Calibri</vt:lpstr>
      <vt:lpstr>Wingdings</vt:lpstr>
      <vt:lpstr>回顧</vt:lpstr>
      <vt:lpstr>epa2HydChart</vt:lpstr>
      <vt:lpstr>Changelog</vt:lpstr>
      <vt:lpstr>程式介面</vt:lpstr>
      <vt:lpstr>成果展示</vt:lpstr>
      <vt:lpstr>PowerPoint 簡報</vt:lpstr>
      <vt:lpstr>PowerPoint 簡報</vt:lpstr>
      <vt:lpstr>程式操作</vt:lpstr>
      <vt:lpstr>匯出.inp及.rpt檔</vt:lpstr>
      <vt:lpstr>測試環境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程式介面</dc:title>
  <dc:creator>利昕 陳</dc:creator>
  <cp:lastModifiedBy>利昕 陳</cp:lastModifiedBy>
  <cp:revision>100</cp:revision>
  <dcterms:created xsi:type="dcterms:W3CDTF">2023-09-22T02:06:44Z</dcterms:created>
  <dcterms:modified xsi:type="dcterms:W3CDTF">2024-12-09T00:09:46Z</dcterms:modified>
</cp:coreProperties>
</file>