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6" r:id="rId2"/>
    <p:sldId id="261" r:id="rId3"/>
    <p:sldId id="265" r:id="rId4"/>
    <p:sldId id="267" r:id="rId5"/>
    <p:sldId id="268" r:id="rId6"/>
    <p:sldId id="26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ED7A1"/>
    <a:srgbClr val="FBB0A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5" d="100"/>
          <a:sy n="75" d="100"/>
        </p:scale>
        <p:origin x="744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212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0163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4915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4212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94413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45300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1372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3314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21243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245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792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23C065BB-0658-417F-93DA-2C583C875F24}" type="datetimeFigureOut">
              <a:rPr lang="zh-TW" altLang="en-US" smtClean="0"/>
              <a:t>2024/11/29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FD45D0-0A3B-49B7-B6F5-CED80D8EC01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8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00C9BBC2-4941-7CD5-8627-64027107976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epa2HydChart</a:t>
            </a:r>
            <a:endParaRPr lang="zh-TW" altLang="en-US"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55D19E9F-ACAD-A187-21C5-3C71888E96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cap="none" dirty="0"/>
              <a:t>EPANET</a:t>
            </a:r>
            <a:r>
              <a:rPr lang="zh-TW" altLang="en-US" cap="none" dirty="0"/>
              <a:t>成果自動繪圖程式</a:t>
            </a:r>
            <a:endParaRPr lang="en-US" altLang="zh-TW" cap="none" dirty="0"/>
          </a:p>
          <a:p>
            <a:r>
              <a:rPr lang="en-US" altLang="zh-TW" cap="none" dirty="0"/>
              <a:t>(a2-0.1.0</a:t>
            </a:r>
            <a:r>
              <a:rPr lang="zh-TW" altLang="en-US" cap="none" dirty="0"/>
              <a:t>測試版</a:t>
            </a:r>
            <a:r>
              <a:rPr lang="en-US" altLang="zh-TW" cap="none" dirty="0"/>
              <a:t>)</a:t>
            </a:r>
            <a:endParaRPr lang="zh-TW" altLang="en-US" cap="none" dirty="0"/>
          </a:p>
          <a:p>
            <a:endParaRPr lang="zh-TW" altLang="en-US" cap="none" dirty="0"/>
          </a:p>
        </p:txBody>
      </p:sp>
    </p:spTree>
    <p:extLst>
      <p:ext uri="{BB962C8B-B14F-4D97-AF65-F5344CB8AC3E}">
        <p14:creationId xmlns:p14="http://schemas.microsoft.com/office/powerpoint/2010/main" val="201113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Changelog</a:t>
            </a:r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1382A229-0F5A-84E0-D95E-25CCA7E1C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dirty="0"/>
              <a:t>a2-0.1.0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Fix: </a:t>
            </a:r>
            <a:r>
              <a:rPr lang="zh-TW" altLang="en-US" dirty="0"/>
              <a:t>修正圖塊不同比例情況下下，引線及文字位置錯誤問題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增加檢查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</a:t>
            </a:r>
            <a:r>
              <a:rPr lang="en-US" altLang="zh-TW" dirty="0"/>
              <a:t>junction</a:t>
            </a:r>
            <a:r>
              <a:rPr lang="zh-TW" altLang="en-US" dirty="0"/>
              <a:t>欄位格式錯誤問題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增加讀取及繪製</a:t>
            </a:r>
            <a:r>
              <a:rPr lang="en-US" altLang="zh-TW" dirty="0"/>
              <a:t>Pump</a:t>
            </a:r>
            <a:r>
              <a:rPr lang="zh-TW" altLang="en-US" dirty="0"/>
              <a:t>內流量及揚程參數功能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Add: </a:t>
            </a:r>
            <a:r>
              <a:rPr lang="zh-TW" altLang="en-US" dirty="0"/>
              <a:t>增加讀取及繪製</a:t>
            </a:r>
            <a:r>
              <a:rPr lang="en-US" altLang="zh-TW" dirty="0"/>
              <a:t>Valve</a:t>
            </a:r>
            <a:r>
              <a:rPr lang="zh-TW" altLang="en-US" dirty="0"/>
              <a:t>內型式及設定參數功能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</a:t>
            </a:r>
            <a:r>
              <a:rPr lang="zh-TW" altLang="en-US" dirty="0"/>
              <a:t>變更</a:t>
            </a:r>
            <a:r>
              <a:rPr lang="en-US" altLang="zh-TW" dirty="0"/>
              <a:t>demand</a:t>
            </a:r>
            <a:r>
              <a:rPr lang="zh-TW" altLang="en-US" dirty="0"/>
              <a:t>引線顏色，提高可讀性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log</a:t>
            </a:r>
            <a:r>
              <a:rPr lang="zh-TW" altLang="en-US" dirty="0"/>
              <a:t>文字改為中文</a:t>
            </a:r>
          </a:p>
          <a:p>
            <a:pPr lvl="1">
              <a:lnSpc>
                <a:spcPct val="150000"/>
              </a:lnSpc>
            </a:pPr>
            <a:r>
              <a:rPr lang="en-US" altLang="zh-TW" dirty="0"/>
              <a:t>Change: log</a:t>
            </a:r>
            <a:r>
              <a:rPr lang="zh-TW" altLang="en-US" dirty="0"/>
              <a:t>顯示邏輯優化</a:t>
            </a:r>
          </a:p>
        </p:txBody>
      </p:sp>
    </p:spTree>
    <p:extLst>
      <p:ext uri="{BB962C8B-B14F-4D97-AF65-F5344CB8AC3E}">
        <p14:creationId xmlns:p14="http://schemas.microsoft.com/office/powerpoint/2010/main" val="108466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148C6-B131-70A1-E69B-C745DC80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程式介面</a:t>
            </a:r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61047" y="2074787"/>
            <a:ext cx="6715195" cy="3675773"/>
          </a:xfrm>
        </p:spPr>
      </p:pic>
      <p:sp>
        <p:nvSpPr>
          <p:cNvPr id="5" name="內容版面配置區 10">
            <a:extLst>
              <a:ext uri="{FF2B5EF4-FFF2-40B4-BE49-F238E27FC236}">
                <a16:creationId xmlns:a16="http://schemas.microsoft.com/office/drawing/2014/main" id="{8534F281-CC1E-45BF-963D-FEBFEB75A1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9760" y="1846263"/>
            <a:ext cx="5061193" cy="4473257"/>
          </a:xfr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dirty="0"/>
              <a:t>主要特點：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自動讀取</a:t>
            </a:r>
            <a:r>
              <a:rPr lang="en-US" altLang="zh-TW" dirty="0"/>
              <a:t>EPANET</a:t>
            </a:r>
            <a:r>
              <a:rPr lang="zh-TW" altLang="en-US" dirty="0"/>
              <a:t>的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輸入檔</a:t>
            </a:r>
            <a:r>
              <a:rPr lang="en-US" altLang="zh-TW" dirty="0"/>
              <a:t>)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r>
              <a:rPr lang="en-US" altLang="zh-TW" dirty="0"/>
              <a:t>(</a:t>
            </a:r>
            <a:r>
              <a:rPr lang="zh-TW" altLang="en-US" dirty="0"/>
              <a:t>輸出檔</a:t>
            </a:r>
            <a:r>
              <a:rPr lang="en-US" altLang="zh-TW" dirty="0"/>
              <a:t>)</a:t>
            </a:r>
            <a:r>
              <a:rPr lang="zh-TW" altLang="en-US" dirty="0"/>
              <a:t>成水力分析圖</a:t>
            </a:r>
            <a:r>
              <a:rPr lang="en-US" altLang="zh-TW" dirty="0"/>
              <a:t>(.</a:t>
            </a:r>
            <a:r>
              <a:rPr lang="en-US" altLang="zh-TW" dirty="0" err="1"/>
              <a:t>dxf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減少手動繪圖時間及減少人為誤差。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可調整圖塊比例及標註文字大小。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支援圖塊：</a:t>
            </a:r>
            <a:r>
              <a:rPr lang="en-US" altLang="zh-TW" dirty="0"/>
              <a:t>Tank</a:t>
            </a:r>
            <a:r>
              <a:rPr lang="zh-TW" altLang="en-US" dirty="0"/>
              <a:t>、</a:t>
            </a:r>
            <a:r>
              <a:rPr lang="en-US" altLang="zh-TW" dirty="0"/>
              <a:t>Reservoir</a:t>
            </a:r>
            <a:r>
              <a:rPr lang="zh-TW" altLang="en-US" dirty="0"/>
              <a:t>、</a:t>
            </a:r>
            <a:r>
              <a:rPr lang="en-US" altLang="zh-TW" dirty="0"/>
              <a:t>Pump</a:t>
            </a:r>
            <a:r>
              <a:rPr lang="zh-TW" altLang="en-US" dirty="0"/>
              <a:t>、</a:t>
            </a:r>
            <a:r>
              <a:rPr lang="en-US" altLang="zh-TW" dirty="0"/>
              <a:t>Valve</a:t>
            </a:r>
            <a:r>
              <a:rPr lang="zh-TW" altLang="en-US" dirty="0"/>
              <a:t>、</a:t>
            </a:r>
            <a:r>
              <a:rPr lang="en-US" altLang="zh-TW" dirty="0"/>
              <a:t>Junction</a:t>
            </a:r>
          </a:p>
          <a:p>
            <a:pPr lvl="1">
              <a:lnSpc>
                <a:spcPct val="150000"/>
              </a:lnSpc>
            </a:pPr>
            <a:r>
              <a:rPr lang="zh-TW" altLang="en-US" dirty="0"/>
              <a:t>同時匯出</a:t>
            </a:r>
            <a:r>
              <a:rPr lang="en-US" altLang="zh-TW" dirty="0"/>
              <a:t>.</a:t>
            </a:r>
            <a:r>
              <a:rPr lang="en-US" altLang="zh-TW" dirty="0" err="1"/>
              <a:t>svg</a:t>
            </a:r>
            <a:r>
              <a:rPr lang="zh-TW" altLang="en-US" dirty="0"/>
              <a:t>向量圖及</a:t>
            </a:r>
            <a:r>
              <a:rPr lang="en-US" altLang="zh-TW" dirty="0"/>
              <a:t>.</a:t>
            </a:r>
            <a:r>
              <a:rPr lang="en-US" altLang="zh-TW" dirty="0" err="1"/>
              <a:t>png</a:t>
            </a:r>
            <a:r>
              <a:rPr lang="zh-TW" altLang="en-US" dirty="0"/>
              <a:t>檔。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支援多</a:t>
            </a:r>
            <a:r>
              <a:rPr lang="en-US" altLang="zh-TW" dirty="0"/>
              <a:t>pattern</a:t>
            </a:r>
            <a:r>
              <a:rPr lang="zh-TW" altLang="en-US" dirty="0"/>
              <a:t>情境</a:t>
            </a:r>
            <a:r>
              <a:rPr lang="en-US" altLang="zh-TW" dirty="0"/>
              <a:t>(</a:t>
            </a:r>
            <a:r>
              <a:rPr lang="zh-TW" altLang="en-US" dirty="0"/>
              <a:t>其他功能尚未開發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  <a:endParaRPr lang="en-US" altLang="zh-TW" dirty="0"/>
          </a:p>
          <a:p>
            <a:pPr lvl="1">
              <a:lnSpc>
                <a:spcPct val="150000"/>
              </a:lnSpc>
            </a:pPr>
            <a:r>
              <a:rPr lang="zh-TW" altLang="en-US" dirty="0"/>
              <a:t>以獨立程式運作，不受</a:t>
            </a:r>
            <a:r>
              <a:rPr lang="en-US" altLang="zh-TW" dirty="0"/>
              <a:t>AutoCAD</a:t>
            </a:r>
            <a:r>
              <a:rPr lang="zh-TW" altLang="en-US" dirty="0"/>
              <a:t>改版限制。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35609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04AC1E-AEE5-F790-95F0-CAC90F558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成果展示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B8BFA5F2-A2A9-A1CD-3A61-D063EF6E0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26" y="1845734"/>
            <a:ext cx="3653444" cy="4023360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依據讀入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檔內容，自動加上引線及節點標示。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自動判斷水流方向調整標示箭頭。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部份欄位未內建於</a:t>
            </a:r>
            <a:r>
              <a:rPr lang="en-US" altLang="zh-TW" dirty="0"/>
              <a:t>EPANET</a:t>
            </a:r>
            <a:r>
              <a:rPr lang="zh-TW" altLang="en-US" dirty="0"/>
              <a:t>中，需自行輸入</a:t>
            </a:r>
            <a:r>
              <a:rPr lang="en-US" altLang="zh-TW" dirty="0"/>
              <a:t>(</a:t>
            </a:r>
            <a:r>
              <a:rPr lang="zh-TW" altLang="en-US" dirty="0"/>
              <a:t>水塔容量、接水點高程、接水點壓力</a:t>
            </a:r>
            <a:r>
              <a:rPr lang="en-US" altLang="zh-TW" dirty="0"/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427E5493-1038-46C0-47EA-1E09F9BD7A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4" r="4594"/>
          <a:stretch/>
        </p:blipFill>
        <p:spPr>
          <a:xfrm>
            <a:off x="187818" y="2569725"/>
            <a:ext cx="3324256" cy="2520000"/>
          </a:xfrm>
          <a:prstGeom prst="rect">
            <a:avLst/>
          </a:prstGeom>
        </p:spPr>
      </p:pic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5CBC596-FDF7-8413-E306-FE2A61DEA7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74738" y="2560233"/>
            <a:ext cx="3814008" cy="2538985"/>
          </a:xfrm>
          <a:prstGeom prst="rect">
            <a:avLst/>
          </a:prstGeom>
        </p:spPr>
      </p:pic>
      <p:sp>
        <p:nvSpPr>
          <p:cNvPr id="7" name="箭號: 向右 6">
            <a:extLst>
              <a:ext uri="{FF2B5EF4-FFF2-40B4-BE49-F238E27FC236}">
                <a16:creationId xmlns:a16="http://schemas.microsoft.com/office/drawing/2014/main" id="{3CE9D816-3839-E3C1-4E88-4349B8A1C479}"/>
              </a:ext>
            </a:extLst>
          </p:cNvPr>
          <p:cNvSpPr/>
          <p:nvPr/>
        </p:nvSpPr>
        <p:spPr>
          <a:xfrm>
            <a:off x="3723222" y="3657005"/>
            <a:ext cx="465775" cy="34544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675198FF-3412-F96C-8200-2FE28B89CF81}"/>
              </a:ext>
            </a:extLst>
          </p:cNvPr>
          <p:cNvSpPr txBox="1"/>
          <p:nvPr/>
        </p:nvSpPr>
        <p:spPr>
          <a:xfrm>
            <a:off x="1108266" y="534955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EPANET</a:t>
            </a:r>
            <a:r>
              <a:rPr lang="zh-TW" altLang="en-US" dirty="0"/>
              <a:t>資料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3D4C8993-6D05-0547-0F71-3CCFE9DA4593}"/>
              </a:ext>
            </a:extLst>
          </p:cNvPr>
          <p:cNvSpPr txBox="1"/>
          <p:nvPr/>
        </p:nvSpPr>
        <p:spPr>
          <a:xfrm>
            <a:off x="5340061" y="5349558"/>
            <a:ext cx="1483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/>
              <a:t>.</a:t>
            </a:r>
            <a:r>
              <a:rPr lang="en-US" altLang="zh-TW" dirty="0" err="1"/>
              <a:t>dxf</a:t>
            </a:r>
            <a:r>
              <a:rPr lang="zh-TW" altLang="en-US" dirty="0"/>
              <a:t>圖檔</a:t>
            </a:r>
          </a:p>
        </p:txBody>
      </p:sp>
    </p:spTree>
    <p:extLst>
      <p:ext uri="{BB962C8B-B14F-4D97-AF65-F5344CB8AC3E}">
        <p14:creationId xmlns:p14="http://schemas.microsoft.com/office/powerpoint/2010/main" val="9719230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7C5FF0-E9A0-C3E6-CE4A-499CFE3D2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準備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及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AB95FB60-1687-F0FF-2617-8A2FE49CD9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058" y="1880183"/>
            <a:ext cx="3602738" cy="360000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1362564-1DE4-FDDE-F39A-FC67DD112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4631" y="1880183"/>
            <a:ext cx="3602738" cy="3600000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508B7CD-5913-937C-F3A1-B2606F4AF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4204" y="1880183"/>
            <a:ext cx="3602738" cy="36000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779B9444-E1DD-C7D0-3BEE-093AC44E7C82}"/>
              </a:ext>
            </a:extLst>
          </p:cNvPr>
          <p:cNvSpPr txBox="1"/>
          <p:nvPr/>
        </p:nvSpPr>
        <p:spPr>
          <a:xfrm>
            <a:off x="1059627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File – Export –Network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inp</a:t>
            </a:r>
            <a:r>
              <a:rPr lang="zh-TW" altLang="en-US" sz="1400" dirty="0"/>
              <a:t>檔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E06CE6CB-66D1-9F94-FBD6-91F2ED0B6868}"/>
              </a:ext>
            </a:extLst>
          </p:cNvPr>
          <p:cNvSpPr txBox="1"/>
          <p:nvPr/>
        </p:nvSpPr>
        <p:spPr>
          <a:xfrm>
            <a:off x="5029200" y="5503180"/>
            <a:ext cx="2133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400" dirty="0"/>
              <a:t>執行分析功能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44225B50-9804-3E50-A150-2857BEB0BB61}"/>
              </a:ext>
            </a:extLst>
          </p:cNvPr>
          <p:cNvSpPr txBox="1"/>
          <p:nvPr/>
        </p:nvSpPr>
        <p:spPr>
          <a:xfrm>
            <a:off x="8998773" y="5503180"/>
            <a:ext cx="2133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Report – Full</a:t>
            </a:r>
          </a:p>
          <a:p>
            <a:r>
              <a:rPr lang="zh-TW" altLang="en-US" sz="1400" dirty="0"/>
              <a:t>匯出</a:t>
            </a:r>
            <a:r>
              <a:rPr lang="en-US" altLang="zh-TW" sz="1400" dirty="0" err="1"/>
              <a:t>rpt</a:t>
            </a:r>
            <a:r>
              <a:rPr lang="zh-TW" altLang="en-US" sz="1400" dirty="0"/>
              <a:t>檔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76D0D8B-5885-E6BA-4938-257F15F87C5B}"/>
              </a:ext>
            </a:extLst>
          </p:cNvPr>
          <p:cNvSpPr/>
          <p:nvPr/>
        </p:nvSpPr>
        <p:spPr>
          <a:xfrm>
            <a:off x="4701978" y="2189889"/>
            <a:ext cx="252000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橢圓 14">
            <a:extLst>
              <a:ext uri="{FF2B5EF4-FFF2-40B4-BE49-F238E27FC236}">
                <a16:creationId xmlns:a16="http://schemas.microsoft.com/office/drawing/2014/main" id="{51DD68A4-0EF4-8AB8-E4F6-7B4C8FE4BC4E}"/>
              </a:ext>
            </a:extLst>
          </p:cNvPr>
          <p:cNvSpPr/>
          <p:nvPr/>
        </p:nvSpPr>
        <p:spPr>
          <a:xfrm>
            <a:off x="4974298" y="188018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F4B042C-3729-53F6-B3C5-3AFCD2F60326}"/>
              </a:ext>
            </a:extLst>
          </p:cNvPr>
          <p:cNvSpPr/>
          <p:nvPr/>
        </p:nvSpPr>
        <p:spPr>
          <a:xfrm>
            <a:off x="5729679" y="3448503"/>
            <a:ext cx="65136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B27C4A7E-3AFC-E587-AA81-E9D6DF4970C4}"/>
              </a:ext>
            </a:extLst>
          </p:cNvPr>
          <p:cNvSpPr/>
          <p:nvPr/>
        </p:nvSpPr>
        <p:spPr>
          <a:xfrm>
            <a:off x="6360721" y="3672286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2439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251DF1-C6E3-DF22-1D69-68FAA6E8C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程式操作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93AB6118-15C0-CED0-F958-B94FF327C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55" y="1937702"/>
            <a:ext cx="7639050" cy="4181475"/>
          </a:xfrm>
          <a:prstGeom prst="rect">
            <a:avLst/>
          </a:prstGeom>
        </p:spPr>
      </p:pic>
      <p:sp>
        <p:nvSpPr>
          <p:cNvPr id="9" name="橢圓 8">
            <a:extLst>
              <a:ext uri="{FF2B5EF4-FFF2-40B4-BE49-F238E27FC236}">
                <a16:creationId xmlns:a16="http://schemas.microsoft.com/office/drawing/2014/main" id="{924246C4-8B38-0E2E-5345-10F8293B2B5D}"/>
              </a:ext>
            </a:extLst>
          </p:cNvPr>
          <p:cNvSpPr/>
          <p:nvPr/>
        </p:nvSpPr>
        <p:spPr>
          <a:xfrm>
            <a:off x="7812405" y="22967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2D1A3CE7-58B9-339B-B49F-E11569E1420E}"/>
              </a:ext>
            </a:extLst>
          </p:cNvPr>
          <p:cNvSpPr/>
          <p:nvPr/>
        </p:nvSpPr>
        <p:spPr>
          <a:xfrm>
            <a:off x="7812405" y="2601543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D9C1EA02-CB80-743C-8C96-AABD95E6274C}"/>
              </a:ext>
            </a:extLst>
          </p:cNvPr>
          <p:cNvSpPr/>
          <p:nvPr/>
        </p:nvSpPr>
        <p:spPr>
          <a:xfrm>
            <a:off x="2407285" y="32895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544120BF-6AAD-EFB2-2463-483F91877D86}"/>
              </a:ext>
            </a:extLst>
          </p:cNvPr>
          <p:cNvSpPr/>
          <p:nvPr/>
        </p:nvSpPr>
        <p:spPr>
          <a:xfrm>
            <a:off x="7812405" y="3137165"/>
            <a:ext cx="304800" cy="3048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4" name="內容版面配置區 5">
            <a:extLst>
              <a:ext uri="{FF2B5EF4-FFF2-40B4-BE49-F238E27FC236}">
                <a16:creationId xmlns:a16="http://schemas.microsoft.com/office/drawing/2014/main" id="{77D613CF-CE9C-3185-2107-3118A72ABA5F}"/>
              </a:ext>
            </a:extLst>
          </p:cNvPr>
          <p:cNvSpPr txBox="1">
            <a:spLocks/>
          </p:cNvSpPr>
          <p:nvPr/>
        </p:nvSpPr>
        <p:spPr>
          <a:xfrm>
            <a:off x="8191526" y="1845734"/>
            <a:ext cx="3653444" cy="40233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inp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讀取</a:t>
            </a:r>
            <a:r>
              <a:rPr lang="en-US" altLang="zh-TW" dirty="0"/>
              <a:t>.</a:t>
            </a:r>
            <a:r>
              <a:rPr lang="en-US" altLang="zh-TW" dirty="0" err="1"/>
              <a:t>rpt</a:t>
            </a:r>
            <a:r>
              <a:rPr lang="zh-TW" altLang="en-US" dirty="0"/>
              <a:t>檔</a:t>
            </a:r>
            <a:endParaRPr lang="en-US" altLang="zh-TW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調整標注參數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節點圖塊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其他圖塊</a:t>
            </a:r>
            <a:endParaRPr lang="en-US" altLang="zh-TW" dirty="0"/>
          </a:p>
          <a:p>
            <a:pPr marL="749808" lvl="1" indent="-457200">
              <a:lnSpc>
                <a:spcPct val="200000"/>
              </a:lnSpc>
              <a:buFont typeface="Wingdings" panose="05000000000000000000" pitchFamily="2" charset="2"/>
              <a:buChar char="l"/>
            </a:pPr>
            <a:r>
              <a:rPr lang="zh-TW" altLang="en-US" dirty="0"/>
              <a:t>引線偏移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zh-TW" altLang="en-US" dirty="0"/>
              <a:t>開始處理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6AA723-8BBB-DE3C-563D-E55E725F3E2B}"/>
              </a:ext>
            </a:extLst>
          </p:cNvPr>
          <p:cNvSpPr/>
          <p:nvPr/>
        </p:nvSpPr>
        <p:spPr>
          <a:xfrm>
            <a:off x="447040" y="2906343"/>
            <a:ext cx="1899920" cy="11678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21" name="圖片 20">
            <a:extLst>
              <a:ext uri="{FF2B5EF4-FFF2-40B4-BE49-F238E27FC236}">
                <a16:creationId xmlns:a16="http://schemas.microsoft.com/office/drawing/2014/main" id="{7F0E330C-A39D-C1DE-6436-1113B3B5F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8248" y="4865624"/>
            <a:ext cx="1085607" cy="720000"/>
          </a:xfrm>
          <a:prstGeom prst="rect">
            <a:avLst/>
          </a:prstGeom>
        </p:spPr>
      </p:pic>
      <p:pic>
        <p:nvPicPr>
          <p:cNvPr id="23" name="圖片 22">
            <a:extLst>
              <a:ext uri="{FF2B5EF4-FFF2-40B4-BE49-F238E27FC236}">
                <a16:creationId xmlns:a16="http://schemas.microsoft.com/office/drawing/2014/main" id="{30158098-34A3-1F67-A923-8DDE45DE48B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5541"/>
          <a:stretch/>
        </p:blipFill>
        <p:spPr>
          <a:xfrm>
            <a:off x="10018248" y="3715039"/>
            <a:ext cx="149098" cy="57600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87EC52E1-17D2-F26B-33E9-B2CB02FFAE7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93"/>
          <a:stretch/>
        </p:blipFill>
        <p:spPr>
          <a:xfrm>
            <a:off x="10018248" y="4402214"/>
            <a:ext cx="2101645" cy="4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41263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回顧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自訂 1">
      <a:majorFont>
        <a:latin typeface="微軟正黑體"/>
        <a:ea typeface="微軟正黑體"/>
        <a:cs typeface=""/>
      </a:majorFont>
      <a:minorFont>
        <a:latin typeface="微軟正黑體"/>
        <a:ea typeface="微軟正黑體"/>
        <a:cs typeface="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288</TotalTime>
  <Words>303</Words>
  <Application>Microsoft Office PowerPoint</Application>
  <PresentationFormat>寬螢幕</PresentationFormat>
  <Paragraphs>47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微軟正黑體</vt:lpstr>
      <vt:lpstr>Calibri</vt:lpstr>
      <vt:lpstr>Wingdings</vt:lpstr>
      <vt:lpstr>回顧</vt:lpstr>
      <vt:lpstr>epa2HydChart</vt:lpstr>
      <vt:lpstr>Changelog</vt:lpstr>
      <vt:lpstr>程式介面</vt:lpstr>
      <vt:lpstr>成果展示</vt:lpstr>
      <vt:lpstr>準備.inp及.rpt檔</vt:lpstr>
      <vt:lpstr>程式操作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程式介面</dc:title>
  <dc:creator>利昕 陳</dc:creator>
  <cp:lastModifiedBy>利昕 陳</cp:lastModifiedBy>
  <cp:revision>69</cp:revision>
  <dcterms:created xsi:type="dcterms:W3CDTF">2023-09-22T02:06:44Z</dcterms:created>
  <dcterms:modified xsi:type="dcterms:W3CDTF">2024-11-29T14:46:59Z</dcterms:modified>
</cp:coreProperties>
</file>