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66" r:id="rId2"/>
    <p:sldId id="261" r:id="rId3"/>
    <p:sldId id="265" r:id="rId4"/>
    <p:sldId id="267" r:id="rId5"/>
    <p:sldId id="271" r:id="rId6"/>
    <p:sldId id="268" r:id="rId7"/>
    <p:sldId id="269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D7A1"/>
    <a:srgbClr val="FBB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4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39EA0-793B-4196-8BEE-7FA2A6EC5748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E1DD0-A76A-4D32-AE89-9F8FA4B35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0422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47706-CAE0-40F8-B7DA-97DAEB5B8D68}" type="datetime1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1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A086D-73FE-4D5F-B83D-4BD8240E6654}" type="datetime1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16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955E5-3CF7-4562-A3EE-DE458ECF8F3A}" type="datetime1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91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411B8-C98C-4582-9320-D48930EFBB71}" type="datetime1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21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8E29-0E89-4255-A3EF-68AFB803B9D2}" type="datetime1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4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7F6C7-414A-44EC-9D09-CE04512BE249}" type="datetime1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30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87C84-D45D-427E-B0AA-774927F533AD}" type="datetime1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37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2D2CD-94BB-4937-863D-DA1D5FCD065B}" type="datetime1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1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6DDC9-AAB0-4EB5-9978-90E5DA6FF568}" type="datetime1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12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5CD4BF1-320A-4F92-B3F9-49AC2DDD8A9D}" type="datetime1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4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7D8C-B591-4A8C-AACE-A39F3E8C0AF2}" type="datetime1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79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406A93-4F5A-4736-840B-31D42A7D4C36}" type="datetime1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9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0C9BBC2-4941-7CD5-8627-640271079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epa2HydChart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5D19E9F-ACAD-A187-21C5-3C71888E9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/>
              <a:t>EPANET</a:t>
            </a:r>
            <a:r>
              <a:rPr lang="zh-TW" altLang="en-US" cap="none" dirty="0"/>
              <a:t>成果自動繪圖程式</a:t>
            </a:r>
            <a:endParaRPr lang="en-US" altLang="zh-TW" cap="none" dirty="0"/>
          </a:p>
          <a:p>
            <a:r>
              <a:rPr lang="en-US" altLang="zh-TW" cap="none" dirty="0"/>
              <a:t>(0.1.0.3 </a:t>
            </a:r>
            <a:r>
              <a:rPr lang="zh-TW" altLang="en-US" cap="none" dirty="0"/>
              <a:t>測試版</a:t>
            </a:r>
            <a:r>
              <a:rPr lang="en-US" altLang="zh-TW" cap="none" dirty="0"/>
              <a:t>)</a:t>
            </a:r>
            <a:endParaRPr lang="zh-TW" altLang="en-US" cap="none" dirty="0"/>
          </a:p>
          <a:p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01113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anchor="ctr">
            <a:normAutofit/>
          </a:bodyPr>
          <a:lstStyle/>
          <a:p>
            <a:r>
              <a:rPr lang="en-US" altLang="zh-TW" sz="3600">
                <a:solidFill>
                  <a:srgbClr val="FFFFFF"/>
                </a:solidFill>
              </a:rPr>
              <a:t>Changelog</a:t>
            </a:r>
            <a:endParaRPr lang="zh-TW" altLang="en-US" sz="360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382A229-0F5A-84E0-D95E-25CCA7E1C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2016" y="605896"/>
            <a:ext cx="6413663" cy="564620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/>
              <a:t>[0.1.0.3]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Fix: </a:t>
            </a:r>
            <a:r>
              <a:rPr lang="zh-TW" altLang="en-US" dirty="0"/>
              <a:t>修正水頭損失數值顯示錯誤問題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Fix: </a:t>
            </a:r>
            <a:r>
              <a:rPr lang="zh-TW" altLang="en-US" dirty="0"/>
              <a:t>修正未選取檔案時，檔名顯示邏輯錯誤問題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32DB1FF-FD1F-8FD0-C1C3-14BE44B29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66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148C6-B131-70A1-E69B-C745DC80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程式介面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047" y="2074787"/>
            <a:ext cx="6715195" cy="3675773"/>
          </a:xfrm>
        </p:spPr>
      </p:pic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8534F281-CC1E-45BF-963D-FEBFEB75A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9760" y="1846263"/>
            <a:ext cx="5061193" cy="447325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主要特點：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自動讀取</a:t>
            </a:r>
            <a:r>
              <a:rPr lang="en-US" altLang="zh-TW" dirty="0"/>
              <a:t>EPANET</a:t>
            </a:r>
            <a:r>
              <a:rPr lang="zh-TW" altLang="en-US" dirty="0"/>
              <a:t>的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檔</a:t>
            </a:r>
            <a:r>
              <a:rPr lang="en-US" altLang="zh-TW" dirty="0"/>
              <a:t>(</a:t>
            </a:r>
            <a:r>
              <a:rPr lang="zh-TW" altLang="en-US" dirty="0"/>
              <a:t>輸入檔</a:t>
            </a:r>
            <a:r>
              <a:rPr lang="en-US" altLang="zh-TW" dirty="0"/>
              <a:t>)</a:t>
            </a:r>
            <a:r>
              <a:rPr lang="zh-TW" altLang="en-US" dirty="0"/>
              <a:t>及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</a:t>
            </a:r>
            <a:r>
              <a:rPr lang="en-US" altLang="zh-TW" dirty="0"/>
              <a:t>(</a:t>
            </a:r>
            <a:r>
              <a:rPr lang="zh-TW" altLang="en-US" dirty="0"/>
              <a:t>輸出檔</a:t>
            </a:r>
            <a:r>
              <a:rPr lang="en-US" altLang="zh-TW" dirty="0"/>
              <a:t>)</a:t>
            </a:r>
            <a:r>
              <a:rPr lang="zh-TW" altLang="en-US" dirty="0"/>
              <a:t>成水力分析圖</a:t>
            </a:r>
            <a:r>
              <a:rPr lang="en-US" altLang="zh-TW" dirty="0"/>
              <a:t>(.</a:t>
            </a:r>
            <a:r>
              <a:rPr lang="en-US" altLang="zh-TW" dirty="0" err="1"/>
              <a:t>dxf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縮短繪圖時間及減少人為錯誤。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可調整圖塊比例及標註文字大小。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支援圖塊：</a:t>
            </a:r>
            <a:r>
              <a:rPr lang="en-US" altLang="zh-TW" dirty="0"/>
              <a:t>Tank</a:t>
            </a:r>
            <a:r>
              <a:rPr lang="zh-TW" altLang="en-US" dirty="0"/>
              <a:t>、</a:t>
            </a:r>
            <a:r>
              <a:rPr lang="en-US" altLang="zh-TW" dirty="0"/>
              <a:t>Reservoir</a:t>
            </a:r>
            <a:r>
              <a:rPr lang="zh-TW" altLang="en-US" dirty="0"/>
              <a:t>、</a:t>
            </a:r>
            <a:r>
              <a:rPr lang="en-US" altLang="zh-TW" dirty="0"/>
              <a:t>Pump</a:t>
            </a:r>
            <a:r>
              <a:rPr lang="zh-TW" altLang="en-US" dirty="0"/>
              <a:t>、</a:t>
            </a:r>
            <a:r>
              <a:rPr lang="en-US" altLang="zh-TW" dirty="0"/>
              <a:t>Valve</a:t>
            </a:r>
            <a:r>
              <a:rPr lang="zh-TW" altLang="en-US" dirty="0"/>
              <a:t>、</a:t>
            </a:r>
            <a:r>
              <a:rPr lang="en-US" altLang="zh-TW" dirty="0"/>
              <a:t>Junction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同時匯出</a:t>
            </a:r>
            <a:r>
              <a:rPr lang="en-US" altLang="zh-TW" dirty="0"/>
              <a:t>.</a:t>
            </a:r>
            <a:r>
              <a:rPr lang="en-US" altLang="zh-TW" dirty="0" err="1"/>
              <a:t>svg</a:t>
            </a:r>
            <a:r>
              <a:rPr lang="zh-TW" altLang="en-US" dirty="0"/>
              <a:t>向量圖及</a:t>
            </a:r>
            <a:r>
              <a:rPr lang="en-US" altLang="zh-TW" dirty="0"/>
              <a:t>.</a:t>
            </a:r>
            <a:r>
              <a:rPr lang="en-US" altLang="zh-TW" dirty="0" err="1"/>
              <a:t>png</a:t>
            </a:r>
            <a:r>
              <a:rPr lang="zh-TW" altLang="en-US" dirty="0"/>
              <a:t>檔，便於即時討論。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支援多</a:t>
            </a:r>
            <a:r>
              <a:rPr lang="en-US" altLang="zh-TW" dirty="0"/>
              <a:t>pattern</a:t>
            </a:r>
            <a:r>
              <a:rPr lang="zh-TW" altLang="en-US" dirty="0"/>
              <a:t>情境</a:t>
            </a:r>
            <a:r>
              <a:rPr lang="en-US" altLang="zh-TW" dirty="0"/>
              <a:t>(</a:t>
            </a:r>
            <a:r>
              <a:rPr lang="zh-TW" altLang="en-US" dirty="0"/>
              <a:t>其他功能尚未開發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以獨立程式運作，不受</a:t>
            </a:r>
            <a:r>
              <a:rPr lang="en-US" altLang="zh-TW" dirty="0">
                <a:solidFill>
                  <a:srgbClr val="FF0000"/>
                </a:solidFill>
              </a:rPr>
              <a:t>AutoCAD</a:t>
            </a:r>
            <a:r>
              <a:rPr lang="zh-TW" altLang="en-US" dirty="0">
                <a:solidFill>
                  <a:srgbClr val="FF0000"/>
                </a:solidFill>
              </a:rPr>
              <a:t>改版限制。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DB06BA8-ADBC-590B-BF0D-671B8985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09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4AC1E-AEE5-F790-95F0-CAC90F55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BFA5F2-A2A9-A1CD-3A61-D063EF6E0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18" y="1901019"/>
            <a:ext cx="6901910" cy="402336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TW" altLang="en-US" dirty="0"/>
              <a:t>依據讀入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及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檔內容，自動加上引線及節點標示。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TW" altLang="en-US" dirty="0"/>
              <a:t>自動判斷水流方向調整標示箭頭。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zh-TW" altLang="en-US" dirty="0"/>
              <a:t>以下欄位未內建於</a:t>
            </a:r>
            <a:r>
              <a:rPr lang="en-US" altLang="zh-TW" dirty="0"/>
              <a:t>EPANET</a:t>
            </a:r>
            <a:r>
              <a:rPr lang="zh-TW" altLang="en-US" dirty="0"/>
              <a:t>中，需自行手動修改：</a:t>
            </a:r>
            <a:endParaRPr lang="en-US" altLang="zh-TW" dirty="0"/>
          </a:p>
          <a:p>
            <a:pPr marL="749808" lvl="1" indent="-457200">
              <a:lnSpc>
                <a:spcPct val="160000"/>
              </a:lnSpc>
            </a:pPr>
            <a:r>
              <a:rPr lang="zh-TW" altLang="en-US" dirty="0"/>
              <a:t>水塔容量</a:t>
            </a:r>
            <a:endParaRPr lang="en-US" altLang="zh-TW" dirty="0"/>
          </a:p>
          <a:p>
            <a:pPr marL="749808" lvl="1" indent="-457200">
              <a:lnSpc>
                <a:spcPct val="160000"/>
              </a:lnSpc>
            </a:pPr>
            <a:r>
              <a:rPr lang="zh-TW" altLang="en-US" dirty="0"/>
              <a:t>接水點高程</a:t>
            </a:r>
            <a:endParaRPr lang="en-US" altLang="zh-TW" dirty="0"/>
          </a:p>
          <a:p>
            <a:pPr marL="749808" lvl="1" indent="-457200">
              <a:lnSpc>
                <a:spcPct val="160000"/>
              </a:lnSpc>
            </a:pPr>
            <a:r>
              <a:rPr lang="zh-TW" altLang="en-US" dirty="0"/>
              <a:t>接水點壓力</a:t>
            </a: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27E5493-1038-46C0-47EA-1E09F9BD7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3564" y="438893"/>
            <a:ext cx="3960000" cy="2596933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5CBC596-FDF7-8413-E306-FE2A61DEA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1143" y="3560732"/>
            <a:ext cx="3959403" cy="2636170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3CE9D816-3839-E3C1-4E88-4349B8A1C479}"/>
              </a:ext>
            </a:extLst>
          </p:cNvPr>
          <p:cNvSpPr/>
          <p:nvPr/>
        </p:nvSpPr>
        <p:spPr>
          <a:xfrm rot="5400000">
            <a:off x="9660677" y="3243838"/>
            <a:ext cx="465775" cy="345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5198FF-3412-F96C-8200-2FE28B89CF81}"/>
              </a:ext>
            </a:extLst>
          </p:cNvPr>
          <p:cNvSpPr txBox="1"/>
          <p:nvPr/>
        </p:nvSpPr>
        <p:spPr>
          <a:xfrm>
            <a:off x="7838263" y="1889650"/>
            <a:ext cx="19800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EPANET</a:t>
            </a:r>
            <a:r>
              <a:rPr lang="zh-TW" altLang="en-US" dirty="0"/>
              <a:t>建模內容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D4C8993-6D05-0547-0F71-3CCFE9DA4593}"/>
              </a:ext>
            </a:extLst>
          </p:cNvPr>
          <p:cNvSpPr txBox="1"/>
          <p:nvPr/>
        </p:nvSpPr>
        <p:spPr>
          <a:xfrm>
            <a:off x="8086583" y="4891585"/>
            <a:ext cx="14833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本程式成果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E2E5876-525F-329C-6864-E8B5F77B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92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E62D4D0C-072B-F134-C65B-1BDFC176588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6095" y="140800"/>
            <a:ext cx="8959811" cy="596536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7DC125-B58F-E7FB-AD55-A8EF671B8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85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C5FF0-E9A0-C3E6-CE4A-499CFE3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匯出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及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B95FB60-1687-F0FF-2617-8A2FE49CD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58" y="1880183"/>
            <a:ext cx="3602738" cy="3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1362564-1DE4-FDDE-F39A-FC67DD112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31" y="1880183"/>
            <a:ext cx="3602738" cy="36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508B7CD-5913-937C-F3A1-B2606F4A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204" y="1880183"/>
            <a:ext cx="3602738" cy="3600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9B9444-E1DD-C7D0-3BEE-093AC44E7C82}"/>
              </a:ext>
            </a:extLst>
          </p:cNvPr>
          <p:cNvSpPr txBox="1"/>
          <p:nvPr/>
        </p:nvSpPr>
        <p:spPr>
          <a:xfrm>
            <a:off x="1059627" y="550318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File – Export –Network</a:t>
            </a:r>
          </a:p>
          <a:p>
            <a:r>
              <a:rPr lang="zh-TW" altLang="en-US" sz="1400" dirty="0"/>
              <a:t>匯出</a:t>
            </a:r>
            <a:r>
              <a:rPr lang="en-US" altLang="zh-TW" sz="1400" dirty="0" err="1"/>
              <a:t>inp</a:t>
            </a:r>
            <a:r>
              <a:rPr lang="zh-TW" altLang="en-US" sz="1400" dirty="0"/>
              <a:t>檔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6CE6CB-66D1-9F94-FBD6-91F2ED0B6868}"/>
              </a:ext>
            </a:extLst>
          </p:cNvPr>
          <p:cNvSpPr txBox="1"/>
          <p:nvPr/>
        </p:nvSpPr>
        <p:spPr>
          <a:xfrm>
            <a:off x="5029200" y="550318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執行分析功能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225B50-9804-3E50-A150-2857BEB0BB61}"/>
              </a:ext>
            </a:extLst>
          </p:cNvPr>
          <p:cNvSpPr txBox="1"/>
          <p:nvPr/>
        </p:nvSpPr>
        <p:spPr>
          <a:xfrm>
            <a:off x="8998773" y="550318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Report – Full</a:t>
            </a:r>
          </a:p>
          <a:p>
            <a:r>
              <a:rPr lang="zh-TW" altLang="en-US" sz="1400" dirty="0"/>
              <a:t>匯出</a:t>
            </a:r>
            <a:r>
              <a:rPr lang="en-US" altLang="zh-TW" sz="1400" dirty="0" err="1"/>
              <a:t>rpt</a:t>
            </a:r>
            <a:r>
              <a:rPr lang="zh-TW" altLang="en-US" sz="1400" dirty="0"/>
              <a:t>檔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6D0D8B-5885-E6BA-4938-257F15F87C5B}"/>
              </a:ext>
            </a:extLst>
          </p:cNvPr>
          <p:cNvSpPr/>
          <p:nvPr/>
        </p:nvSpPr>
        <p:spPr>
          <a:xfrm>
            <a:off x="4701978" y="2189889"/>
            <a:ext cx="252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D68A4-0EF4-8AB8-E4F6-7B4C8FE4BC4E}"/>
              </a:ext>
            </a:extLst>
          </p:cNvPr>
          <p:cNvSpPr/>
          <p:nvPr/>
        </p:nvSpPr>
        <p:spPr>
          <a:xfrm>
            <a:off x="4974298" y="188018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4B042C-3729-53F6-B3C5-3AFCD2F60326}"/>
              </a:ext>
            </a:extLst>
          </p:cNvPr>
          <p:cNvSpPr/>
          <p:nvPr/>
        </p:nvSpPr>
        <p:spPr>
          <a:xfrm>
            <a:off x="5729679" y="3448503"/>
            <a:ext cx="65136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27C4A7E-3AFC-E587-AA81-E9D6DF4970C4}"/>
              </a:ext>
            </a:extLst>
          </p:cNvPr>
          <p:cNvSpPr/>
          <p:nvPr/>
        </p:nvSpPr>
        <p:spPr>
          <a:xfrm>
            <a:off x="6360721" y="3672286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B91772A-7CB7-1DDA-7DF4-F52C0488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43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251DF1-C6E3-DF22-1D69-68FAA6E8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程式操作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3AB6118-15C0-CED0-F958-B94FF327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1937702"/>
            <a:ext cx="7639050" cy="4181475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924246C4-8B38-0E2E-5345-10F8293B2B5D}"/>
              </a:ext>
            </a:extLst>
          </p:cNvPr>
          <p:cNvSpPr/>
          <p:nvPr/>
        </p:nvSpPr>
        <p:spPr>
          <a:xfrm>
            <a:off x="7812405" y="229674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D1A3CE7-58B9-339B-B49F-E11569E1420E}"/>
              </a:ext>
            </a:extLst>
          </p:cNvPr>
          <p:cNvSpPr/>
          <p:nvPr/>
        </p:nvSpPr>
        <p:spPr>
          <a:xfrm>
            <a:off x="7812405" y="260154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9C1EA02-CB80-743C-8C96-AABD95E6274C}"/>
              </a:ext>
            </a:extLst>
          </p:cNvPr>
          <p:cNvSpPr/>
          <p:nvPr/>
        </p:nvSpPr>
        <p:spPr>
          <a:xfrm>
            <a:off x="2407285" y="328956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44120BF-6AAD-EFB2-2463-483F91877D86}"/>
              </a:ext>
            </a:extLst>
          </p:cNvPr>
          <p:cNvSpPr/>
          <p:nvPr/>
        </p:nvSpPr>
        <p:spPr>
          <a:xfrm>
            <a:off x="7812405" y="313716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內容版面配置區 5">
            <a:extLst>
              <a:ext uri="{FF2B5EF4-FFF2-40B4-BE49-F238E27FC236}">
                <a16:creationId xmlns:a16="http://schemas.microsoft.com/office/drawing/2014/main" id="{77D613CF-CE9C-3185-2107-3118A72ABA5F}"/>
              </a:ext>
            </a:extLst>
          </p:cNvPr>
          <p:cNvSpPr txBox="1">
            <a:spLocks/>
          </p:cNvSpPr>
          <p:nvPr/>
        </p:nvSpPr>
        <p:spPr>
          <a:xfrm>
            <a:off x="8191526" y="1845734"/>
            <a:ext cx="3653444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讀取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檔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讀取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/>
              <a:t>調整標示參數</a:t>
            </a:r>
            <a:endParaRPr lang="en-US" altLang="zh-TW" dirty="0"/>
          </a:p>
          <a:p>
            <a:pPr marL="749808" lvl="1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節點圖塊</a:t>
            </a:r>
            <a:endParaRPr lang="en-US" altLang="zh-TW" dirty="0"/>
          </a:p>
          <a:p>
            <a:pPr marL="749808" lvl="1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其他圖塊</a:t>
            </a:r>
            <a:endParaRPr lang="en-US" altLang="zh-TW" dirty="0"/>
          </a:p>
          <a:p>
            <a:pPr marL="749808" lvl="1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引線偏移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開始處理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6AA723-8BBB-DE3C-563D-E55E725F3E2B}"/>
              </a:ext>
            </a:extLst>
          </p:cNvPr>
          <p:cNvSpPr/>
          <p:nvPr/>
        </p:nvSpPr>
        <p:spPr>
          <a:xfrm>
            <a:off x="447040" y="2906343"/>
            <a:ext cx="1899920" cy="116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F0E330C-A39D-C1DE-6436-1113B3B5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248" y="4865624"/>
            <a:ext cx="1085607" cy="720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0158098-34A3-1F67-A923-8DDE45DE48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5541"/>
          <a:stretch/>
        </p:blipFill>
        <p:spPr>
          <a:xfrm>
            <a:off x="10018248" y="3715039"/>
            <a:ext cx="149098" cy="576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7EC52E1-17D2-F26B-33E9-B2CB02FFAE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193"/>
          <a:stretch/>
        </p:blipFill>
        <p:spPr>
          <a:xfrm>
            <a:off x="10018248" y="4402214"/>
            <a:ext cx="2101645" cy="432000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E9AB086-D83F-096E-CD4D-2A4F802BC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41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E99F6-0A44-6D21-4DDE-0155BB17A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8AE4B-C199-30FE-1FEB-A4AF62B5D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EPANET 2.2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EC2F75-3413-4C40-EA1A-E0C5741B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062960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377</TotalTime>
  <Words>260</Words>
  <Application>Microsoft Office PowerPoint</Application>
  <PresentationFormat>寬螢幕</PresentationFormat>
  <Paragraphs>54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Aptos</vt:lpstr>
      <vt:lpstr>Calibri</vt:lpstr>
      <vt:lpstr>Wingdings</vt:lpstr>
      <vt:lpstr>回顧</vt:lpstr>
      <vt:lpstr>epa2HydChart</vt:lpstr>
      <vt:lpstr>Changelog</vt:lpstr>
      <vt:lpstr>程式介面</vt:lpstr>
      <vt:lpstr>成果展示</vt:lpstr>
      <vt:lpstr>PowerPoint 簡報</vt:lpstr>
      <vt:lpstr>匯出.inp及.rpt檔</vt:lpstr>
      <vt:lpstr>程式操作</vt:lpstr>
      <vt:lpstr>測試環境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程式介面</dc:title>
  <dc:creator>利昕 陳</dc:creator>
  <cp:lastModifiedBy>利昕 陳</cp:lastModifiedBy>
  <cp:revision>97</cp:revision>
  <dcterms:created xsi:type="dcterms:W3CDTF">2023-09-22T02:06:44Z</dcterms:created>
  <dcterms:modified xsi:type="dcterms:W3CDTF">2024-12-05T14:19:08Z</dcterms:modified>
</cp:coreProperties>
</file>