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06CFEC-E635-C607-83D6-D91C1D818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B07D99-4584-9E01-CFAC-EBE890846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D45440-9F98-0309-4F1D-6A94D9A0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7E96-7D92-47D1-8D36-EF33525D0107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8366BE-2096-03C5-BF5B-58A0B636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65CC6A-2B19-DB7C-B2A7-BDFA0F6B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CA97-6106-4F78-8F8A-2FB7D0EAF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2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66DD8-1FC5-ABC1-DEB0-698F6699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97C12E-21C2-0DFE-4730-682E15B69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BE54B8-37E4-4CF0-AA71-929B7C78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7E96-7D92-47D1-8D36-EF33525D0107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11F331-4F4A-DA3F-709B-43BBB9FA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DE40FA-4ACC-5B1B-4CF9-F3918BEC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CA97-6106-4F78-8F8A-2FB7D0EAF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54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B623B46-9B28-19C8-65A1-0F0B95735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1984BA-8D54-75F0-5F40-A45DAB011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F65C7E-9ABF-EC36-4D7D-58F85CFC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7E96-7D92-47D1-8D36-EF33525D0107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68FA4-0D33-7D34-6935-C6A332FE5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618C88-6A25-ECD3-B14F-A9194E36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CA97-6106-4F78-8F8A-2FB7D0EAF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33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26A4D-C947-3FCB-BA8F-CAE7DB37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A5D450-1307-C6E3-FEF0-1953FF20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BDF858-95AB-5978-7940-096A3233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7E96-7D92-47D1-8D36-EF33525D0107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E9A9CF-8F73-B9B2-63F8-4FF688B3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A3236E-56AC-2017-A6A3-48E3DD4C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CA97-6106-4F78-8F8A-2FB7D0EAF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55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C61C9-925B-6C4C-CC0C-5885F6E7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C71F46-EE34-1E64-9FAA-EE85E9118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BFE2A6-1DB1-A304-552A-09F874BB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7E96-7D92-47D1-8D36-EF33525D0107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29B3E8-04F9-B1F4-AAEF-99BD1407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B34781-3C91-2E6D-0B96-856F15C7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CA97-6106-4F78-8F8A-2FB7D0EAF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82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8EB02-D759-C664-093A-49044AD7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44DFA2-441F-BBB6-05EA-70C0A9EEE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432B62-3209-6AD5-5A5E-BA1D8E1AD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B40CCE-818F-8A6E-62DA-64759391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7E96-7D92-47D1-8D36-EF33525D0107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A1FFA9-347B-1997-8FC9-240B9964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A00909-2ECC-C333-87CC-4668F5E6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CA97-6106-4F78-8F8A-2FB7D0EAF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4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39684-EAEB-4BBB-3658-965D40F8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C369F2-5882-7FE4-BC3E-73F2A1FBE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D74D42-DE8A-8896-10D7-3FB5B8ACD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351791-3AF0-30EF-615C-CD2FEEC78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6EEAB6-7120-8400-05B4-E3FE5FB33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6FD529-EA38-6F85-CD90-99D4DB35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7E96-7D92-47D1-8D36-EF33525D0107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6A6C81-D248-88C8-A71A-8E9BF5AD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75B13CD-1F32-C952-84E9-C46767F2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CA97-6106-4F78-8F8A-2FB7D0EAF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22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DD693-CCEA-D86A-E1EB-9867D014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5614ED-E5FC-57CC-4BF5-79AC5566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7E96-7D92-47D1-8D36-EF33525D0107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AE8F26-EF27-69EA-0E5A-0879326D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8785A7-9294-CF0F-9D70-D0A54F34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CA97-6106-4F78-8F8A-2FB7D0EAF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4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0F72A29-ACF4-B7F5-9B9D-C6BA334C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7E96-7D92-47D1-8D36-EF33525D0107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5E798E-1063-A303-7A5A-E76652D0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804ED1-02E9-C3DB-D6C7-60727586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CA97-6106-4F78-8F8A-2FB7D0EAF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43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4A246-415E-7B63-198A-7479FA6F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268EA9-D6B6-FA83-C601-9F789058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96CFE9-01E5-25A5-A9B0-262CDE192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600A7B-B11F-595D-AB49-12DAD735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7E96-7D92-47D1-8D36-EF33525D0107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7C2B71-3DAB-CEBC-119A-97A30C7C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BA36F8-835D-C566-94D9-D28A4A32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CA97-6106-4F78-8F8A-2FB7D0EAF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00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48061-D8B7-2D6D-9D30-D403B27D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690FB6-A7D7-832E-24F8-3F1AC7085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7669CA-3A03-3729-7905-B9FC67D9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C6A630-84FB-7BAB-7A5D-7B9EC444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7E96-7D92-47D1-8D36-EF33525D0107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54899B-6F87-4A92-9B40-AB40043C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ED2C10-E20E-FF57-EF22-718454C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DCA97-6106-4F78-8F8A-2FB7D0EAF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84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1DC9CC0-B265-66CD-F049-08419C98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05825B-FCB5-2A58-D66A-055F2EC26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ABA3A7-D91A-7BE7-BEA0-8F529D9C9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F7E96-7D92-47D1-8D36-EF33525D0107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877DB1-0CC1-09FF-6233-4992BF4BB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24B461-5705-703E-CC7F-DBFFC2FBC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DCA97-6106-4F78-8F8A-2FB7D0EAFE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39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08F8A-DBFF-C01B-2DC9-A98A62C0A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Notebook </a:t>
            </a:r>
            <a:r>
              <a:rPr lang="zh-TW" altLang="en-US" dirty="0"/>
              <a:t>使用介紹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Python</a:t>
            </a:r>
            <a:r>
              <a:rPr lang="zh-TW" altLang="en-US" dirty="0"/>
              <a:t> 套件安裝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F11AFE-26D0-55CC-B2C1-0E1052102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2024-05-01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114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1E294B0-2219-DBEA-E219-8EA0B318A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046" y="727969"/>
            <a:ext cx="8577118" cy="573053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B7CFA60-265C-7395-06BF-CF31DB2EBBE1}"/>
              </a:ext>
            </a:extLst>
          </p:cNvPr>
          <p:cNvSpPr txBox="1"/>
          <p:nvPr/>
        </p:nvSpPr>
        <p:spPr>
          <a:xfrm>
            <a:off x="319220" y="932155"/>
            <a:ext cx="29122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列印成 </a:t>
            </a:r>
            <a:r>
              <a:rPr lang="en-US" altLang="zh-TW" dirty="0"/>
              <a:t>pdf</a:t>
            </a:r>
            <a:r>
              <a:rPr lang="zh-TW" altLang="en-US" dirty="0"/>
              <a:t> 檔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點選</a:t>
            </a:r>
            <a:r>
              <a:rPr lang="en-US" altLang="zh-TW" dirty="0"/>
              <a:t>”</a:t>
            </a:r>
            <a:r>
              <a:rPr lang="en-US" altLang="zh-TW" dirty="0" err="1"/>
              <a:t>JupyterLab</a:t>
            </a:r>
            <a:r>
              <a:rPr lang="en-US" altLang="zh-TW" dirty="0"/>
              <a:t> (</a:t>
            </a:r>
            <a:r>
              <a:rPr lang="zh-TW" altLang="en-US" dirty="0"/>
              <a:t>用 </a:t>
            </a:r>
            <a:r>
              <a:rPr lang="en-US" altLang="zh-TW" dirty="0" err="1"/>
              <a:t>JupyterLab</a:t>
            </a:r>
            <a:r>
              <a:rPr lang="zh-TW" altLang="en-US" dirty="0"/>
              <a:t> 開啟檔案</a:t>
            </a:r>
            <a:r>
              <a:rPr lang="en-US" altLang="zh-TW" dirty="0"/>
              <a:t>)</a:t>
            </a:r>
          </a:p>
          <a:p>
            <a:pPr marL="342900" indent="-342900">
              <a:buAutoNum type="arabicPeriod"/>
            </a:pPr>
            <a:r>
              <a:rPr lang="zh-TW" altLang="en-US" dirty="0"/>
              <a:t>點選 </a:t>
            </a:r>
            <a:r>
              <a:rPr lang="en-US" altLang="zh-TW" dirty="0"/>
              <a:t>“File”</a:t>
            </a:r>
          </a:p>
          <a:p>
            <a:pPr marL="342900" indent="-342900">
              <a:buAutoNum type="arabicPeriod"/>
            </a:pPr>
            <a:r>
              <a:rPr lang="zh-TW" altLang="en-US" dirty="0"/>
              <a:t>點選</a:t>
            </a:r>
            <a:r>
              <a:rPr lang="en-US" altLang="zh-TW" dirty="0"/>
              <a:t>”Print”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BBDA332-FB9E-3363-7D3A-803A967635D5}"/>
              </a:ext>
            </a:extLst>
          </p:cNvPr>
          <p:cNvSpPr/>
          <p:nvPr/>
        </p:nvSpPr>
        <p:spPr>
          <a:xfrm>
            <a:off x="3643906" y="4619475"/>
            <a:ext cx="706152" cy="21885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7BE37C-895C-CEF3-8625-70B95009B163}"/>
              </a:ext>
            </a:extLst>
          </p:cNvPr>
          <p:cNvSpPr txBox="1"/>
          <p:nvPr/>
        </p:nvSpPr>
        <p:spPr>
          <a:xfrm>
            <a:off x="3186706" y="40480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2.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16B7FBD-7147-B7D1-8738-4AD3A2190A3D}"/>
              </a:ext>
            </a:extLst>
          </p:cNvPr>
          <p:cNvSpPr/>
          <p:nvPr/>
        </p:nvSpPr>
        <p:spPr>
          <a:xfrm>
            <a:off x="3388046" y="932155"/>
            <a:ext cx="706152" cy="21885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95C8C4-5C3A-FFA5-805E-7CD720AA8127}"/>
              </a:ext>
            </a:extLst>
          </p:cNvPr>
          <p:cNvSpPr txBox="1"/>
          <p:nvPr/>
        </p:nvSpPr>
        <p:spPr>
          <a:xfrm>
            <a:off x="4307700" y="451516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3.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2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2984CF3-7AD2-4773-A3DB-357292C3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72" y="652508"/>
            <a:ext cx="8553931" cy="555298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EEF63D8-4C2D-DB75-646C-CAD22AE46FEB}"/>
              </a:ext>
            </a:extLst>
          </p:cNvPr>
          <p:cNvSpPr txBox="1"/>
          <p:nvPr/>
        </p:nvSpPr>
        <p:spPr>
          <a:xfrm>
            <a:off x="319220" y="932155"/>
            <a:ext cx="29122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列印成 </a:t>
            </a:r>
            <a:r>
              <a:rPr lang="en-US" altLang="zh-TW" dirty="0"/>
              <a:t>pdf</a:t>
            </a:r>
            <a:r>
              <a:rPr lang="zh-TW" altLang="en-US" dirty="0"/>
              <a:t> 檔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點選</a:t>
            </a:r>
            <a:r>
              <a:rPr lang="en-US" altLang="zh-TW" dirty="0"/>
              <a:t>”</a:t>
            </a:r>
            <a:r>
              <a:rPr lang="en-US" altLang="zh-TW" dirty="0" err="1"/>
              <a:t>JupyterLab</a:t>
            </a:r>
            <a:r>
              <a:rPr lang="en-US" altLang="zh-TW" dirty="0"/>
              <a:t> (</a:t>
            </a:r>
            <a:r>
              <a:rPr lang="zh-TW" altLang="en-US" dirty="0"/>
              <a:t>用 </a:t>
            </a:r>
            <a:r>
              <a:rPr lang="en-US" altLang="zh-TW" dirty="0" err="1"/>
              <a:t>JupyterLab</a:t>
            </a:r>
            <a:r>
              <a:rPr lang="zh-TW" altLang="en-US" dirty="0"/>
              <a:t> 開啟檔案</a:t>
            </a:r>
            <a:r>
              <a:rPr lang="en-US" altLang="zh-TW" dirty="0"/>
              <a:t>)</a:t>
            </a:r>
          </a:p>
          <a:p>
            <a:pPr marL="342900" indent="-342900">
              <a:buAutoNum type="arabicPeriod"/>
            </a:pPr>
            <a:r>
              <a:rPr lang="zh-TW" altLang="en-US" dirty="0"/>
              <a:t>點選 </a:t>
            </a:r>
            <a:r>
              <a:rPr lang="en-US" altLang="zh-TW" dirty="0"/>
              <a:t>“File”</a:t>
            </a:r>
          </a:p>
          <a:p>
            <a:pPr marL="342900" indent="-342900">
              <a:buAutoNum type="arabicPeriod"/>
            </a:pPr>
            <a:r>
              <a:rPr lang="zh-TW" altLang="en-US" dirty="0"/>
              <a:t>點選</a:t>
            </a:r>
            <a:r>
              <a:rPr lang="en-US" altLang="zh-TW" dirty="0"/>
              <a:t>”Print”</a:t>
            </a:r>
          </a:p>
          <a:p>
            <a:pPr marL="342900" indent="-342900">
              <a:buAutoNum type="arabicPeriod"/>
            </a:pPr>
            <a:r>
              <a:rPr lang="en-US" altLang="zh-TW" dirty="0"/>
              <a:t>“</a:t>
            </a:r>
            <a:r>
              <a:rPr lang="zh-TW" altLang="en-US" dirty="0"/>
              <a:t>目的地</a:t>
            </a:r>
            <a:r>
              <a:rPr lang="en-US" altLang="zh-TW" dirty="0"/>
              <a:t>”</a:t>
            </a:r>
            <a:r>
              <a:rPr lang="zh-TW" altLang="en-US" dirty="0"/>
              <a:t> 選 </a:t>
            </a:r>
            <a:r>
              <a:rPr lang="en-US" altLang="zh-TW" dirty="0"/>
              <a:t>“</a:t>
            </a:r>
            <a:r>
              <a:rPr lang="zh-TW" altLang="en-US" dirty="0"/>
              <a:t>另存為 </a:t>
            </a:r>
            <a:r>
              <a:rPr lang="en-US" altLang="zh-TW" dirty="0"/>
              <a:t>PDF”</a:t>
            </a:r>
          </a:p>
          <a:p>
            <a:pPr marL="342900" indent="-342900">
              <a:buAutoNum type="arabicPeriod"/>
            </a:pPr>
            <a:r>
              <a:rPr lang="zh-TW" altLang="en-US" dirty="0"/>
              <a:t>點選</a:t>
            </a:r>
            <a:r>
              <a:rPr lang="en-US" altLang="zh-TW" dirty="0"/>
              <a:t>”</a:t>
            </a:r>
            <a:r>
              <a:rPr lang="zh-TW" altLang="en-US" dirty="0"/>
              <a:t>儲存</a:t>
            </a:r>
            <a:r>
              <a:rPr lang="en-US" altLang="zh-TW" dirty="0"/>
              <a:t>”</a:t>
            </a:r>
          </a:p>
          <a:p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33A92A-55FF-80F2-AED4-0B0694CAD902}"/>
              </a:ext>
            </a:extLst>
          </p:cNvPr>
          <p:cNvSpPr txBox="1"/>
          <p:nvPr/>
        </p:nvSpPr>
        <p:spPr>
          <a:xfrm>
            <a:off x="9605262" y="65250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4.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81BFC31-3114-E7A4-F16D-C0AEA432007C}"/>
              </a:ext>
            </a:extLst>
          </p:cNvPr>
          <p:cNvSpPr/>
          <p:nvPr/>
        </p:nvSpPr>
        <p:spPr>
          <a:xfrm>
            <a:off x="10126197" y="1207363"/>
            <a:ext cx="1352630" cy="29296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6E7FEF2-08A7-1FFE-252C-A046931FDCB0}"/>
              </a:ext>
            </a:extLst>
          </p:cNvPr>
          <p:cNvSpPr/>
          <p:nvPr/>
        </p:nvSpPr>
        <p:spPr>
          <a:xfrm>
            <a:off x="10449017" y="5663953"/>
            <a:ext cx="594804" cy="39061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8F4E22A-F3D3-3DD2-D521-EA280CD69F75}"/>
              </a:ext>
            </a:extLst>
          </p:cNvPr>
          <p:cNvSpPr txBox="1"/>
          <p:nvPr/>
        </p:nvSpPr>
        <p:spPr>
          <a:xfrm>
            <a:off x="9888112" y="516053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5.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95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C04ED-0914-5F34-0609-9473B708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安裝 </a:t>
            </a:r>
            <a:r>
              <a:rPr lang="en-US" altLang="zh-TW" sz="5400" dirty="0"/>
              <a:t>Python</a:t>
            </a:r>
            <a:r>
              <a:rPr lang="zh-TW" altLang="en-US" sz="5400" dirty="0"/>
              <a:t> 套件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408967-3BE3-F8D3-AA8E-479B5CB25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69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ADEEF-ECCC-1B0E-FC4E-EF8CD4E25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1" y="955299"/>
            <a:ext cx="5494539" cy="5227052"/>
          </a:xfrm>
        </p:spPr>
        <p:txBody>
          <a:bodyPr/>
          <a:lstStyle/>
          <a:p>
            <a:r>
              <a:rPr lang="en-US" altLang="zh-TW" dirty="0"/>
              <a:t>4/29 </a:t>
            </a:r>
            <a:r>
              <a:rPr lang="zh-TW" altLang="en-US" dirty="0"/>
              <a:t>使用的程式碼中有使用到以下套件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“</a:t>
            </a:r>
            <a:r>
              <a:rPr lang="en-US" altLang="zh-TW" dirty="0" err="1"/>
              <a:t>numpy</a:t>
            </a:r>
            <a:r>
              <a:rPr lang="en-US" altLang="zh-TW" dirty="0"/>
              <a:t>”</a:t>
            </a:r>
          </a:p>
          <a:p>
            <a:pPr lvl="1"/>
            <a:r>
              <a:rPr lang="en-US" altLang="zh-TW" dirty="0"/>
              <a:t>“</a:t>
            </a:r>
            <a:r>
              <a:rPr lang="en-US" altLang="zh-TW" dirty="0" err="1"/>
              <a:t>statsmodels</a:t>
            </a:r>
            <a:r>
              <a:rPr lang="en-US" altLang="zh-TW" dirty="0"/>
              <a:t>”</a:t>
            </a:r>
          </a:p>
          <a:p>
            <a:pPr lvl="1"/>
            <a:r>
              <a:rPr lang="en-US" altLang="zh-TW" dirty="0"/>
              <a:t>“ISLP”</a:t>
            </a:r>
          </a:p>
          <a:p>
            <a:pPr lvl="1"/>
            <a:r>
              <a:rPr lang="en-US" altLang="zh-TW" dirty="0"/>
              <a:t>“</a:t>
            </a:r>
            <a:r>
              <a:rPr lang="en-US" altLang="zh-TW" dirty="0" err="1"/>
              <a:t>sklearn</a:t>
            </a:r>
            <a:r>
              <a:rPr lang="en-US" altLang="zh-TW" dirty="0"/>
              <a:t>”</a:t>
            </a:r>
          </a:p>
          <a:p>
            <a:pPr lvl="1"/>
            <a:r>
              <a:rPr lang="en-US" altLang="zh-TW" dirty="0"/>
              <a:t>“</a:t>
            </a:r>
            <a:r>
              <a:rPr lang="en-US" altLang="zh-TW" dirty="0" err="1"/>
              <a:t>functools</a:t>
            </a:r>
            <a:r>
              <a:rPr lang="en-US" altLang="zh-TW" dirty="0"/>
              <a:t>”</a:t>
            </a:r>
          </a:p>
          <a:p>
            <a:r>
              <a:rPr lang="zh-TW" altLang="en-US" dirty="0"/>
              <a:t>有些套件在安裝 </a:t>
            </a:r>
            <a:r>
              <a:rPr lang="en-US" altLang="zh-TW" dirty="0"/>
              <a:t>Anaconda</a:t>
            </a:r>
            <a:r>
              <a:rPr lang="zh-TW" altLang="en-US" dirty="0"/>
              <a:t> 時會自動安裝</a:t>
            </a:r>
            <a:endParaRPr lang="en-US" altLang="zh-TW" dirty="0"/>
          </a:p>
          <a:p>
            <a:r>
              <a:rPr lang="zh-TW" altLang="en-US" dirty="0"/>
              <a:t>以下介紹如何安裝 </a:t>
            </a:r>
            <a:r>
              <a:rPr lang="en-US" altLang="zh-TW" dirty="0"/>
              <a:t>Python</a:t>
            </a:r>
            <a:r>
              <a:rPr lang="zh-TW" altLang="en-US" dirty="0"/>
              <a:t> 套件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2E45CD-0AB1-B426-68BE-43B59CEE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575" y="1917576"/>
            <a:ext cx="6478357" cy="331364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3FFB8D46-2741-2568-39B0-0543FF01F41D}"/>
              </a:ext>
            </a:extLst>
          </p:cNvPr>
          <p:cNvSpPr/>
          <p:nvPr/>
        </p:nvSpPr>
        <p:spPr>
          <a:xfrm>
            <a:off x="6800295" y="2885242"/>
            <a:ext cx="408373" cy="1420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FCE385-9C75-A636-0542-8165A6CFBD1C}"/>
              </a:ext>
            </a:extLst>
          </p:cNvPr>
          <p:cNvSpPr/>
          <p:nvPr/>
        </p:nvSpPr>
        <p:spPr>
          <a:xfrm>
            <a:off x="6800295" y="3037642"/>
            <a:ext cx="790113" cy="1420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6A70415-A600-5918-6F3C-074861131A38}"/>
              </a:ext>
            </a:extLst>
          </p:cNvPr>
          <p:cNvSpPr/>
          <p:nvPr/>
        </p:nvSpPr>
        <p:spPr>
          <a:xfrm>
            <a:off x="6659732" y="3191521"/>
            <a:ext cx="408373" cy="1420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ED5C63E-77D1-072F-2067-6E6F81F65A12}"/>
              </a:ext>
            </a:extLst>
          </p:cNvPr>
          <p:cNvSpPr/>
          <p:nvPr/>
        </p:nvSpPr>
        <p:spPr>
          <a:xfrm>
            <a:off x="6659732" y="3474868"/>
            <a:ext cx="548936" cy="1383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E5049C7-603A-F7BF-79C3-9258FCFE1CF1}"/>
              </a:ext>
            </a:extLst>
          </p:cNvPr>
          <p:cNvSpPr/>
          <p:nvPr/>
        </p:nvSpPr>
        <p:spPr>
          <a:xfrm>
            <a:off x="6659731" y="4315285"/>
            <a:ext cx="655469" cy="2212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92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19825EF-10E7-D932-CAFA-1462D4165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6" y="2960497"/>
            <a:ext cx="6882098" cy="3630876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E8BA84F4-A282-12A7-35BE-E32E2C18F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313" y="378005"/>
            <a:ext cx="5594609" cy="636458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84AB8E1-D5A8-FA67-6FAB-391E3DF7CEA0}"/>
              </a:ext>
            </a:extLst>
          </p:cNvPr>
          <p:cNvSpPr txBox="1"/>
          <p:nvPr/>
        </p:nvSpPr>
        <p:spPr>
          <a:xfrm>
            <a:off x="572364" y="266627"/>
            <a:ext cx="3932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安裝 </a:t>
            </a:r>
            <a:r>
              <a:rPr lang="en-US" altLang="zh-TW" dirty="0"/>
              <a:t>Python </a:t>
            </a:r>
            <a:r>
              <a:rPr lang="zh-TW" altLang="en-US" dirty="0"/>
              <a:t>套件</a:t>
            </a:r>
            <a:r>
              <a:rPr lang="en-US" altLang="zh-TW" dirty="0"/>
              <a:t>:</a:t>
            </a:r>
            <a:r>
              <a:rPr lang="zh-TW" altLang="en-US" dirty="0"/>
              <a:t>  假設我們現在要安裝</a:t>
            </a:r>
            <a:r>
              <a:rPr lang="en-US" altLang="zh-TW" dirty="0"/>
              <a:t>”ISLP”</a:t>
            </a:r>
            <a:r>
              <a:rPr lang="zh-TW" altLang="en-US" dirty="0"/>
              <a:t>套件</a:t>
            </a:r>
            <a:endParaRPr lang="en-US" altLang="zh-TW" dirty="0"/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開啟 </a:t>
            </a:r>
            <a:r>
              <a:rPr lang="en-US" altLang="zh-TW" dirty="0"/>
              <a:t>“Anaconda Prompt”</a:t>
            </a:r>
          </a:p>
          <a:p>
            <a:pPr marL="342900" indent="-342900">
              <a:buAutoNum type="arabicPeriod"/>
            </a:pPr>
            <a:r>
              <a:rPr lang="zh-TW" altLang="en-US" dirty="0"/>
              <a:t>輸入以下內容</a:t>
            </a:r>
            <a:r>
              <a:rPr lang="en-US" altLang="zh-TW" dirty="0"/>
              <a:t>: </a:t>
            </a:r>
          </a:p>
          <a:p>
            <a:r>
              <a:rPr lang="en-US" altLang="zh-TW" dirty="0"/>
              <a:t>	pip install ISLP</a:t>
            </a:r>
          </a:p>
          <a:p>
            <a:r>
              <a:rPr lang="en-US" altLang="zh-TW" dirty="0"/>
              <a:t>3. </a:t>
            </a:r>
            <a:r>
              <a:rPr lang="zh-TW" altLang="en-US" dirty="0"/>
              <a:t>按 </a:t>
            </a:r>
            <a:r>
              <a:rPr lang="en-US" altLang="zh-TW" dirty="0"/>
              <a:t>enter </a:t>
            </a:r>
            <a:r>
              <a:rPr lang="zh-TW" altLang="en-US" dirty="0"/>
              <a:t>執行後即安裝完成</a:t>
            </a:r>
            <a:endParaRPr lang="en-US" altLang="zh-TW" dirty="0"/>
          </a:p>
          <a:p>
            <a:r>
              <a:rPr lang="en-US" altLang="zh-TW" dirty="0"/>
              <a:t>4. </a:t>
            </a:r>
            <a:r>
              <a:rPr lang="zh-TW" altLang="en-US" dirty="0"/>
              <a:t>重新開啟 </a:t>
            </a:r>
            <a:r>
              <a:rPr lang="en-US" altLang="zh-TW" dirty="0" err="1"/>
              <a:t>Jupyter</a:t>
            </a:r>
            <a:r>
              <a:rPr lang="en-US" altLang="zh-TW" dirty="0"/>
              <a:t> Notebook </a:t>
            </a:r>
            <a:r>
              <a:rPr lang="zh-TW" altLang="en-US" dirty="0"/>
              <a:t>即可使用新套件</a:t>
            </a:r>
            <a:endParaRPr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47815C2-7BF1-4D18-47E8-01FD36977B45}"/>
              </a:ext>
            </a:extLst>
          </p:cNvPr>
          <p:cNvSpPr/>
          <p:nvPr/>
        </p:nvSpPr>
        <p:spPr>
          <a:xfrm>
            <a:off x="5554196" y="4483224"/>
            <a:ext cx="1494673" cy="29296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550FDE-0BC7-5B4A-8196-FCBAB474D5ED}"/>
              </a:ext>
            </a:extLst>
          </p:cNvPr>
          <p:cNvSpPr txBox="1"/>
          <p:nvPr/>
        </p:nvSpPr>
        <p:spPr>
          <a:xfrm>
            <a:off x="7234924" y="44530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1.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DEF1561-A7DD-738C-BC44-2EE66ABB768A}"/>
              </a:ext>
            </a:extLst>
          </p:cNvPr>
          <p:cNvSpPr/>
          <p:nvPr/>
        </p:nvSpPr>
        <p:spPr>
          <a:xfrm>
            <a:off x="1282896" y="3259937"/>
            <a:ext cx="1494673" cy="29296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6FA2A6-67E1-8F32-91D9-F91698BA761E}"/>
              </a:ext>
            </a:extLst>
          </p:cNvPr>
          <p:cNvSpPr txBox="1"/>
          <p:nvPr/>
        </p:nvSpPr>
        <p:spPr>
          <a:xfrm>
            <a:off x="2893630" y="308325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2.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3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C04ED-0914-5F34-0609-9473B708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開啟 </a:t>
            </a:r>
            <a:r>
              <a:rPr lang="en-US" altLang="zh-TW" sz="5400" dirty="0" err="1"/>
              <a:t>Jupyter</a:t>
            </a:r>
            <a:r>
              <a:rPr lang="en-US" altLang="zh-TW" sz="5400" dirty="0"/>
              <a:t> Notebook &amp;</a:t>
            </a:r>
            <a:r>
              <a:rPr lang="zh-TW" altLang="en-US" sz="5400" dirty="0"/>
              <a:t> 新增檔案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408967-3BE3-F8D3-AA8E-479B5CB25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5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FDBE071-EFF3-7CA5-E84E-365F7B615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673" y="122885"/>
            <a:ext cx="7116168" cy="6735115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92DFB0AA-5526-2556-515E-238632E85A0D}"/>
              </a:ext>
            </a:extLst>
          </p:cNvPr>
          <p:cNvSpPr/>
          <p:nvPr/>
        </p:nvSpPr>
        <p:spPr>
          <a:xfrm>
            <a:off x="4403323" y="4260581"/>
            <a:ext cx="3160451" cy="48827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9D3694-3773-C974-66D0-B2F62F306120}"/>
              </a:ext>
            </a:extLst>
          </p:cNvPr>
          <p:cNvSpPr txBox="1"/>
          <p:nvPr/>
        </p:nvSpPr>
        <p:spPr>
          <a:xfrm>
            <a:off x="150920" y="701336"/>
            <a:ext cx="36753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開啟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</a:p>
          <a:p>
            <a:endParaRPr lang="en-US" altLang="zh-TW" dirty="0"/>
          </a:p>
          <a:p>
            <a:r>
              <a:rPr lang="zh-TW" altLang="en-US" dirty="0"/>
              <a:t>方法一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“</a:t>
            </a:r>
            <a:r>
              <a:rPr lang="zh-TW" altLang="en-US" dirty="0"/>
              <a:t>開始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</a:p>
          <a:p>
            <a:r>
              <a:rPr lang="en-US" altLang="zh-TW" dirty="0"/>
              <a:t>	Anaconda3 -&gt;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688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FDBE071-EFF3-7CA5-E84E-365F7B615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" y="2095130"/>
            <a:ext cx="4380106" cy="4145562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92DFB0AA-5526-2556-515E-238632E85A0D}"/>
              </a:ext>
            </a:extLst>
          </p:cNvPr>
          <p:cNvSpPr/>
          <p:nvPr/>
        </p:nvSpPr>
        <p:spPr>
          <a:xfrm>
            <a:off x="142158" y="3605878"/>
            <a:ext cx="1633492" cy="29959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9D3694-3773-C974-66D0-B2F62F306120}"/>
              </a:ext>
            </a:extLst>
          </p:cNvPr>
          <p:cNvSpPr txBox="1"/>
          <p:nvPr/>
        </p:nvSpPr>
        <p:spPr>
          <a:xfrm>
            <a:off x="142158" y="186431"/>
            <a:ext cx="957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開啟 </a:t>
            </a:r>
            <a:r>
              <a:rPr lang="en-US" altLang="zh-TW" dirty="0" err="1"/>
              <a:t>Jupyter</a:t>
            </a:r>
            <a:r>
              <a:rPr lang="en-US" altLang="zh-TW" dirty="0"/>
              <a:t> Notebook: </a:t>
            </a:r>
            <a:r>
              <a:rPr lang="zh-TW" altLang="en-US" dirty="0"/>
              <a:t>方法二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“</a:t>
            </a:r>
            <a:r>
              <a:rPr lang="zh-TW" altLang="en-US" dirty="0"/>
              <a:t>開始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-&gt; Anaconda Navigator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A6148F-6BB5-1DDB-26C1-6C40A672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591" y="1937396"/>
            <a:ext cx="8188562" cy="4461029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235C5709-A510-1D98-0047-BE46F5869C8C}"/>
              </a:ext>
            </a:extLst>
          </p:cNvPr>
          <p:cNvSpPr/>
          <p:nvPr/>
        </p:nvSpPr>
        <p:spPr>
          <a:xfrm>
            <a:off x="10670959" y="3711286"/>
            <a:ext cx="798992" cy="29959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D15EB1-C8D9-0FB4-0356-E306B14DA6B1}"/>
              </a:ext>
            </a:extLst>
          </p:cNvPr>
          <p:cNvSpPr txBox="1"/>
          <p:nvPr/>
        </p:nvSpPr>
        <p:spPr>
          <a:xfrm>
            <a:off x="1466074" y="313893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1.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A86DC0-41AA-606C-F2B4-4987BB5626E4}"/>
              </a:ext>
            </a:extLst>
          </p:cNvPr>
          <p:cNvSpPr txBox="1"/>
          <p:nvPr/>
        </p:nvSpPr>
        <p:spPr>
          <a:xfrm>
            <a:off x="11411999" y="331418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2.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6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2209103-9411-01C1-E67F-BF8B4F654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945" y="336775"/>
            <a:ext cx="8304684" cy="637975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1D4A51F-D6D8-92CA-D969-8A13108C12A0}"/>
              </a:ext>
            </a:extLst>
          </p:cNvPr>
          <p:cNvSpPr txBox="1"/>
          <p:nvPr/>
        </p:nvSpPr>
        <p:spPr>
          <a:xfrm>
            <a:off x="275208" y="772357"/>
            <a:ext cx="3000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新增檔案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按 </a:t>
            </a:r>
            <a:r>
              <a:rPr lang="en-US" altLang="zh-TW" dirty="0"/>
              <a:t>“New”</a:t>
            </a:r>
            <a:r>
              <a:rPr lang="zh-TW" altLang="en-US" dirty="0"/>
              <a:t> 出現下拉選單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選擇 </a:t>
            </a:r>
            <a:r>
              <a:rPr lang="en-US" altLang="zh-TW" dirty="0"/>
              <a:t>“Notebook”</a:t>
            </a:r>
          </a:p>
          <a:p>
            <a:endParaRPr lang="en-US" altLang="zh-TW" dirty="0"/>
          </a:p>
          <a:p>
            <a:r>
              <a:rPr lang="zh-TW" altLang="en-US" dirty="0"/>
              <a:t> 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604BA75-548D-4446-19BB-30116C90DC92}"/>
              </a:ext>
            </a:extLst>
          </p:cNvPr>
          <p:cNvSpPr/>
          <p:nvPr/>
        </p:nvSpPr>
        <p:spPr>
          <a:xfrm>
            <a:off x="10231137" y="1413093"/>
            <a:ext cx="1256568" cy="22039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54CB92E-AD7F-454A-9164-D6A143AA112B}"/>
              </a:ext>
            </a:extLst>
          </p:cNvPr>
          <p:cNvSpPr/>
          <p:nvPr/>
        </p:nvSpPr>
        <p:spPr>
          <a:xfrm>
            <a:off x="10408691" y="1234022"/>
            <a:ext cx="590743" cy="17907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1D6804-4B32-D6C0-8225-06DCDC7693A4}"/>
              </a:ext>
            </a:extLst>
          </p:cNvPr>
          <p:cNvSpPr txBox="1"/>
          <p:nvPr/>
        </p:nvSpPr>
        <p:spPr>
          <a:xfrm>
            <a:off x="9945021" y="77235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1.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B21828-86CE-3FCC-45FF-5A36820807FB}"/>
              </a:ext>
            </a:extLst>
          </p:cNvPr>
          <p:cNvSpPr txBox="1"/>
          <p:nvPr/>
        </p:nvSpPr>
        <p:spPr>
          <a:xfrm>
            <a:off x="11382827" y="13725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2.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2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B02FB28-0221-46E2-5222-EABF2FA6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651" y="807867"/>
            <a:ext cx="9081053" cy="546420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6B80B5D-1210-4217-6C57-F2A99F5D4760}"/>
              </a:ext>
            </a:extLst>
          </p:cNvPr>
          <p:cNvSpPr txBox="1"/>
          <p:nvPr/>
        </p:nvSpPr>
        <p:spPr>
          <a:xfrm>
            <a:off x="110295" y="807867"/>
            <a:ext cx="3000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新增檔案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按 </a:t>
            </a:r>
            <a:r>
              <a:rPr lang="en-US" altLang="zh-TW" dirty="0"/>
              <a:t>“New”</a:t>
            </a:r>
            <a:r>
              <a:rPr lang="zh-TW" altLang="en-US" dirty="0"/>
              <a:t> 出現下拉選單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選擇 </a:t>
            </a:r>
            <a:r>
              <a:rPr lang="en-US" altLang="zh-TW" dirty="0"/>
              <a:t>“Notebook”</a:t>
            </a:r>
          </a:p>
          <a:p>
            <a:pPr marL="342900" indent="-342900">
              <a:buAutoNum type="arabicPeriod"/>
            </a:pPr>
            <a:r>
              <a:rPr lang="zh-TW" altLang="en-US" dirty="0"/>
              <a:t>選擇 </a:t>
            </a:r>
            <a:r>
              <a:rPr lang="en-US" altLang="zh-TW" dirty="0"/>
              <a:t>Python kernel “Python3 (</a:t>
            </a:r>
            <a:r>
              <a:rPr lang="en-US" altLang="zh-TW" dirty="0" err="1"/>
              <a:t>ipykernel</a:t>
            </a:r>
            <a:r>
              <a:rPr lang="en-US" altLang="zh-TW" dirty="0"/>
              <a:t>)”</a:t>
            </a:r>
          </a:p>
          <a:p>
            <a:endParaRPr lang="en-US" altLang="zh-TW" dirty="0"/>
          </a:p>
          <a:p>
            <a:r>
              <a:rPr lang="zh-TW" altLang="en-US" dirty="0"/>
              <a:t> 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C9FBBE5-6D0E-659E-0EF3-B29D8AE69E6C}"/>
              </a:ext>
            </a:extLst>
          </p:cNvPr>
          <p:cNvSpPr/>
          <p:nvPr/>
        </p:nvSpPr>
        <p:spPr>
          <a:xfrm>
            <a:off x="5996488" y="4156293"/>
            <a:ext cx="1256568" cy="22039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1AAA6BE-E092-3183-F0A9-E5DD9A54675B}"/>
              </a:ext>
            </a:extLst>
          </p:cNvPr>
          <p:cNvSpPr txBox="1"/>
          <p:nvPr/>
        </p:nvSpPr>
        <p:spPr>
          <a:xfrm>
            <a:off x="9012489" y="465725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3.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2C938C0-B9E6-FFFA-DA8D-18B3A21A68B7}"/>
              </a:ext>
            </a:extLst>
          </p:cNvPr>
          <p:cNvSpPr/>
          <p:nvPr/>
        </p:nvSpPr>
        <p:spPr>
          <a:xfrm>
            <a:off x="8384205" y="4436860"/>
            <a:ext cx="628284" cy="46361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66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AA11821-A6AE-511A-04CA-D7F13F9E7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338" y="730074"/>
            <a:ext cx="8947922" cy="539785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C4B0308-EA27-E723-EC17-FD9152DC7C60}"/>
              </a:ext>
            </a:extLst>
          </p:cNvPr>
          <p:cNvSpPr txBox="1"/>
          <p:nvPr/>
        </p:nvSpPr>
        <p:spPr>
          <a:xfrm>
            <a:off x="74784" y="639191"/>
            <a:ext cx="30006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新增檔案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按 </a:t>
            </a:r>
            <a:r>
              <a:rPr lang="en-US" altLang="zh-TW" dirty="0"/>
              <a:t>“New”</a:t>
            </a:r>
            <a:r>
              <a:rPr lang="zh-TW" altLang="en-US" dirty="0"/>
              <a:t> 出現下拉選單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選擇 </a:t>
            </a:r>
            <a:r>
              <a:rPr lang="en-US" altLang="zh-TW" dirty="0"/>
              <a:t>“Notebook”</a:t>
            </a:r>
          </a:p>
          <a:p>
            <a:pPr marL="342900" indent="-342900">
              <a:buAutoNum type="arabicPeriod"/>
            </a:pPr>
            <a:r>
              <a:rPr lang="zh-TW" altLang="en-US" dirty="0"/>
              <a:t>選擇 </a:t>
            </a:r>
            <a:r>
              <a:rPr lang="en-US" altLang="zh-TW" dirty="0"/>
              <a:t>Python kernel “Python3 (</a:t>
            </a:r>
            <a:r>
              <a:rPr lang="en-US" altLang="zh-TW" dirty="0" err="1"/>
              <a:t>ipykernel</a:t>
            </a:r>
            <a:r>
              <a:rPr lang="en-US" altLang="zh-TW" dirty="0"/>
              <a:t>)”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檔案新增完成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 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DBBFF253-207C-15B1-F5FD-1A1F1714C044}"/>
              </a:ext>
            </a:extLst>
          </p:cNvPr>
          <p:cNvSpPr/>
          <p:nvPr/>
        </p:nvSpPr>
        <p:spPr>
          <a:xfrm>
            <a:off x="3861786" y="723301"/>
            <a:ext cx="568171" cy="2731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E12044-DCF5-02D1-FEA2-E3D32F8E4E25}"/>
              </a:ext>
            </a:extLst>
          </p:cNvPr>
          <p:cNvSpPr txBox="1"/>
          <p:nvPr/>
        </p:nvSpPr>
        <p:spPr>
          <a:xfrm>
            <a:off x="4145871" y="297886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點擊可以改檔案名稱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07D5E76-DD71-1F23-3F44-74C40F05CCD9}"/>
              </a:ext>
            </a:extLst>
          </p:cNvPr>
          <p:cNvSpPr/>
          <p:nvPr/>
        </p:nvSpPr>
        <p:spPr>
          <a:xfrm>
            <a:off x="4962616" y="1199221"/>
            <a:ext cx="736848" cy="2731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43C69E9-A6D1-0C16-3C2F-2712040DA092}"/>
              </a:ext>
            </a:extLst>
          </p:cNvPr>
          <p:cNvSpPr txBox="1"/>
          <p:nvPr/>
        </p:nvSpPr>
        <p:spPr>
          <a:xfrm>
            <a:off x="5850383" y="1340726"/>
            <a:ext cx="413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切換 </a:t>
            </a:r>
            <a:r>
              <a:rPr lang="en-US" altLang="zh-TW" dirty="0">
                <a:solidFill>
                  <a:srgbClr val="00B050"/>
                </a:solidFill>
              </a:rPr>
              <a:t>”Code” </a:t>
            </a:r>
            <a:r>
              <a:rPr lang="zh-TW" altLang="en-US" dirty="0">
                <a:solidFill>
                  <a:srgbClr val="00B050"/>
                </a:solidFill>
              </a:rPr>
              <a:t>與 </a:t>
            </a:r>
            <a:r>
              <a:rPr lang="en-US" altLang="zh-TW" dirty="0">
                <a:solidFill>
                  <a:srgbClr val="00B050"/>
                </a:solidFill>
              </a:rPr>
              <a:t>“Markdown”(</a:t>
            </a:r>
            <a:r>
              <a:rPr lang="zh-TW" altLang="en-US" dirty="0">
                <a:solidFill>
                  <a:srgbClr val="00B050"/>
                </a:solidFill>
              </a:rPr>
              <a:t>文字編輯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B63D0A99-171F-FA7D-AFE6-4C51A0D88774}"/>
              </a:ext>
            </a:extLst>
          </p:cNvPr>
          <p:cNvSpPr/>
          <p:nvPr/>
        </p:nvSpPr>
        <p:spPr>
          <a:xfrm>
            <a:off x="11008311" y="1710058"/>
            <a:ext cx="568171" cy="27310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E6BD39A-56BF-B9C6-B5FA-0AE45462313E}"/>
              </a:ext>
            </a:extLst>
          </p:cNvPr>
          <p:cNvSpPr txBox="1"/>
          <p:nvPr/>
        </p:nvSpPr>
        <p:spPr>
          <a:xfrm>
            <a:off x="10844072" y="2074044"/>
            <a:ext cx="13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新增 </a:t>
            </a:r>
            <a:r>
              <a:rPr lang="en-US" altLang="zh-TW" dirty="0">
                <a:solidFill>
                  <a:srgbClr val="00B050"/>
                </a:solidFill>
              </a:rPr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159672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C04ED-0914-5F34-0609-9473B708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將 </a:t>
            </a:r>
            <a:r>
              <a:rPr lang="en-US" altLang="zh-TW" sz="5400" dirty="0" err="1"/>
              <a:t>Jupyter</a:t>
            </a:r>
            <a:r>
              <a:rPr lang="en-US" altLang="zh-TW" sz="5400" dirty="0"/>
              <a:t> Notebook </a:t>
            </a:r>
            <a:r>
              <a:rPr lang="zh-TW" altLang="en-US" sz="5400" dirty="0"/>
              <a:t>內容轉 </a:t>
            </a:r>
            <a:r>
              <a:rPr lang="en-US" altLang="zh-TW" sz="5400" dirty="0"/>
              <a:t>pdf</a:t>
            </a:r>
            <a:endParaRPr lang="zh-TW" altLang="en-US" sz="54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408967-3BE3-F8D3-AA8E-479B5CB25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72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12F3FCC-CBDE-E6E1-1796-9695F8DD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657" y="229695"/>
            <a:ext cx="8505893" cy="6398609"/>
          </a:xfrm>
          <a:prstGeom prst="rect">
            <a:avLst/>
          </a:prstGeo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8E4F2D0B-DE27-1AB5-1E2A-7830C170D8CE}"/>
              </a:ext>
            </a:extLst>
          </p:cNvPr>
          <p:cNvSpPr/>
          <p:nvPr/>
        </p:nvSpPr>
        <p:spPr>
          <a:xfrm>
            <a:off x="9662967" y="713300"/>
            <a:ext cx="1238812" cy="22039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F70EFB-141D-258A-0474-3D329CAEA101}"/>
              </a:ext>
            </a:extLst>
          </p:cNvPr>
          <p:cNvSpPr txBox="1"/>
          <p:nvPr/>
        </p:nvSpPr>
        <p:spPr>
          <a:xfrm>
            <a:off x="9232400" y="28582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1.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617709C-BB6B-9978-EA7B-32275CBB62C9}"/>
              </a:ext>
            </a:extLst>
          </p:cNvPr>
          <p:cNvSpPr txBox="1"/>
          <p:nvPr/>
        </p:nvSpPr>
        <p:spPr>
          <a:xfrm>
            <a:off x="319220" y="932155"/>
            <a:ext cx="29122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列印成 </a:t>
            </a:r>
            <a:r>
              <a:rPr lang="en-US" altLang="zh-TW" dirty="0"/>
              <a:t>pdf</a:t>
            </a:r>
            <a:r>
              <a:rPr lang="zh-TW" altLang="en-US" dirty="0"/>
              <a:t> 檔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點選</a:t>
            </a:r>
            <a:r>
              <a:rPr lang="en-US" altLang="zh-TW" dirty="0"/>
              <a:t>”</a:t>
            </a:r>
            <a:r>
              <a:rPr lang="en-US" altLang="zh-TW" dirty="0" err="1"/>
              <a:t>JupyterLab</a:t>
            </a:r>
            <a:r>
              <a:rPr lang="en-US" altLang="zh-TW" dirty="0"/>
              <a:t> (</a:t>
            </a:r>
            <a:r>
              <a:rPr lang="zh-TW" altLang="en-US" dirty="0"/>
              <a:t>用 </a:t>
            </a:r>
            <a:r>
              <a:rPr lang="en-US" altLang="zh-TW" dirty="0" err="1"/>
              <a:t>JupyterLab</a:t>
            </a:r>
            <a:r>
              <a:rPr lang="zh-TW" altLang="en-US" dirty="0"/>
              <a:t> 開啟檔案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9387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320</Words>
  <Application>Microsoft Office PowerPoint</Application>
  <PresentationFormat>寬螢幕</PresentationFormat>
  <Paragraphs>77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佈景主題</vt:lpstr>
      <vt:lpstr>Jupyter Notebook 使用介紹  Python 套件安裝</vt:lpstr>
      <vt:lpstr>開啟 Jupyter Notebook &amp; 新增檔案</vt:lpstr>
      <vt:lpstr>PowerPoint 簡報</vt:lpstr>
      <vt:lpstr>PowerPoint 簡報</vt:lpstr>
      <vt:lpstr>PowerPoint 簡報</vt:lpstr>
      <vt:lpstr>PowerPoint 簡報</vt:lpstr>
      <vt:lpstr>PowerPoint 簡報</vt:lpstr>
      <vt:lpstr>將 Jupyter Notebook 內容轉 pdf</vt:lpstr>
      <vt:lpstr>PowerPoint 簡報</vt:lpstr>
      <vt:lpstr>PowerPoint 簡報</vt:lpstr>
      <vt:lpstr>PowerPoint 簡報</vt:lpstr>
      <vt:lpstr>安裝 Python 套件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 使用介紹  Python 套件安裝</dc:title>
  <dc:creator>LH Chien</dc:creator>
  <cp:lastModifiedBy>LH Chien</cp:lastModifiedBy>
  <cp:revision>1</cp:revision>
  <dcterms:created xsi:type="dcterms:W3CDTF">2024-05-01T06:23:12Z</dcterms:created>
  <dcterms:modified xsi:type="dcterms:W3CDTF">2024-05-01T07:14:43Z</dcterms:modified>
</cp:coreProperties>
</file>