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4d8e73600653475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7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A278B-5834-4D71-8ADC-8547003DD35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228C8-D160-4F3D-A0BF-A0AB726A3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1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79A7-0B32-45E3-86F1-7D22613EC8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3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A79A7-0B32-45E3-86F1-7D22613EC8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7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9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8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7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9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3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78AC-935B-4AD1-AC36-FE5EDEBE5B7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E67-D859-4878-9773-9C86F77C4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8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78AC-935B-4AD1-AC36-FE5EDEBE5B7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E67-D859-4878-9773-9C86F77C4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78AC-935B-4AD1-AC36-FE5EDEBE5B7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E67-D859-4878-9773-9C86F77C4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13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64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78AC-935B-4AD1-AC36-FE5EDEBE5B7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E67-D859-4878-9773-9C86F77C4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3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78AC-935B-4AD1-AC36-FE5EDEBE5B7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E67-D859-4878-9773-9C86F77C4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2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78AC-935B-4AD1-AC36-FE5EDEBE5B7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E67-D859-4878-9773-9C86F77C4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7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78AC-935B-4AD1-AC36-FE5EDEBE5B7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E67-D859-4878-9773-9C86F77C4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78AC-935B-4AD1-AC36-FE5EDEBE5B7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E67-D859-4878-9773-9C86F77C4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9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78AC-935B-4AD1-AC36-FE5EDEBE5B7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E67-D859-4878-9773-9C86F77C4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3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78AC-935B-4AD1-AC36-FE5EDEBE5B7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E67-D859-4878-9773-9C86F77C4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9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78AC-935B-4AD1-AC36-FE5EDEBE5B7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EE67-D859-4878-9773-9C86F77C4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78AC-935B-4AD1-AC36-FE5EDEBE5B70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6EE67-D859-4878-9773-9C86F77C4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3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-devtools-frontend.appspo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12.141.90:8080/client/#anonymo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241"/>
          <p:cNvSpPr>
            <a:spLocks noEditPoints="1" noChangeArrowheads="1"/>
          </p:cNvSpPr>
          <p:nvPr/>
        </p:nvSpPr>
        <p:spPr bwMode="auto">
          <a:xfrm>
            <a:off x="7319460" y="764705"/>
            <a:ext cx="2448949" cy="2457873"/>
          </a:xfrm>
          <a:custGeom>
            <a:avLst/>
            <a:gdLst>
              <a:gd name="T0" fmla="*/ 1460500 w 1335"/>
              <a:gd name="T1" fmla="*/ 765543 h 1335"/>
              <a:gd name="T2" fmla="*/ 1334689 w 1335"/>
              <a:gd name="T3" fmla="*/ 641785 h 1335"/>
              <a:gd name="T4" fmla="*/ 1422210 w 1335"/>
              <a:gd name="T5" fmla="*/ 487363 h 1335"/>
              <a:gd name="T6" fmla="*/ 1252639 w 1335"/>
              <a:gd name="T7" fmla="*/ 413984 h 1335"/>
              <a:gd name="T8" fmla="*/ 1271237 w 1335"/>
              <a:gd name="T9" fmla="*/ 238753 h 1335"/>
              <a:gd name="T10" fmla="*/ 1095101 w 1335"/>
              <a:gd name="T11" fmla="*/ 239848 h 1335"/>
              <a:gd name="T12" fmla="*/ 1045871 w 1335"/>
              <a:gd name="T13" fmla="*/ 71188 h 1335"/>
              <a:gd name="T14" fmla="*/ 876300 w 1335"/>
              <a:gd name="T15" fmla="*/ 136900 h 1335"/>
              <a:gd name="T16" fmla="*/ 764711 w 1335"/>
              <a:gd name="T17" fmla="*/ 0 h 1335"/>
              <a:gd name="T18" fmla="*/ 641088 w 1335"/>
              <a:gd name="T19" fmla="*/ 125948 h 1335"/>
              <a:gd name="T20" fmla="*/ 486833 w 1335"/>
              <a:gd name="T21" fmla="*/ 38332 h 1335"/>
              <a:gd name="T22" fmla="*/ 413535 w 1335"/>
              <a:gd name="T23" fmla="*/ 208087 h 1335"/>
              <a:gd name="T24" fmla="*/ 238494 w 1335"/>
              <a:gd name="T25" fmla="*/ 189469 h 1335"/>
              <a:gd name="T26" fmla="*/ 240682 w 1335"/>
              <a:gd name="T27" fmla="*/ 365796 h 1335"/>
              <a:gd name="T28" fmla="*/ 71110 w 1335"/>
              <a:gd name="T29" fmla="*/ 415080 h 1335"/>
              <a:gd name="T30" fmla="*/ 136751 w 1335"/>
              <a:gd name="T31" fmla="*/ 585930 h 1335"/>
              <a:gd name="T32" fmla="*/ 0 w 1335"/>
              <a:gd name="T33" fmla="*/ 696545 h 1335"/>
              <a:gd name="T34" fmla="*/ 125811 w 1335"/>
              <a:gd name="T35" fmla="*/ 820303 h 1335"/>
              <a:gd name="T36" fmla="*/ 38290 w 1335"/>
              <a:gd name="T37" fmla="*/ 974725 h 1335"/>
              <a:gd name="T38" fmla="*/ 207861 w 1335"/>
              <a:gd name="T39" fmla="*/ 1048104 h 1335"/>
              <a:gd name="T40" fmla="*/ 189263 w 1335"/>
              <a:gd name="T41" fmla="*/ 1223335 h 1335"/>
              <a:gd name="T42" fmla="*/ 365399 w 1335"/>
              <a:gd name="T43" fmla="*/ 1222240 h 1335"/>
              <a:gd name="T44" fmla="*/ 414629 w 1335"/>
              <a:gd name="T45" fmla="*/ 1390900 h 1335"/>
              <a:gd name="T46" fmla="*/ 585294 w 1335"/>
              <a:gd name="T47" fmla="*/ 1325188 h 1335"/>
              <a:gd name="T48" fmla="*/ 695789 w 1335"/>
              <a:gd name="T49" fmla="*/ 1462088 h 1335"/>
              <a:gd name="T50" fmla="*/ 819412 w 1335"/>
              <a:gd name="T51" fmla="*/ 1336140 h 1335"/>
              <a:gd name="T52" fmla="*/ 973667 w 1335"/>
              <a:gd name="T53" fmla="*/ 1422661 h 1335"/>
              <a:gd name="T54" fmla="*/ 1046965 w 1335"/>
              <a:gd name="T55" fmla="*/ 1254001 h 1335"/>
              <a:gd name="T56" fmla="*/ 1222006 w 1335"/>
              <a:gd name="T57" fmla="*/ 1272619 h 1335"/>
              <a:gd name="T58" fmla="*/ 1220912 w 1335"/>
              <a:gd name="T59" fmla="*/ 1096292 h 1335"/>
              <a:gd name="T60" fmla="*/ 1390484 w 1335"/>
              <a:gd name="T61" fmla="*/ 1047008 h 1335"/>
              <a:gd name="T62" fmla="*/ 1323749 w 1335"/>
              <a:gd name="T63" fmla="*/ 877253 h 1335"/>
              <a:gd name="T64" fmla="*/ 848950 w 1335"/>
              <a:gd name="T65" fmla="*/ 1149957 h 1335"/>
              <a:gd name="T66" fmla="*/ 612644 w 1335"/>
              <a:gd name="T67" fmla="*/ 313226 h 1335"/>
              <a:gd name="T68" fmla="*/ 848950 w 1335"/>
              <a:gd name="T69" fmla="*/ 1149957 h 13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35"/>
              <a:gd name="T106" fmla="*/ 0 h 1335"/>
              <a:gd name="T107" fmla="*/ 1335 w 1335"/>
              <a:gd name="T108" fmla="*/ 1335 h 133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292100" dir="2880000" sx="102000" sy="102000" algn="ctr" rotWithShape="0">
              <a:prstClr val="black">
                <a:alpha val="25000"/>
              </a:prstClr>
            </a:outerShdw>
          </a:effectLst>
          <a:extLst/>
        </p:spPr>
        <p:txBody>
          <a:bodyPr lIns="125645" tIns="62824" rIns="125645" bIns="62824"/>
          <a:lstStyle/>
          <a:p>
            <a:pPr>
              <a:defRPr/>
            </a:pPr>
            <a:endParaRPr lang="zh-CN" altLang="en-US" kern="0">
              <a:solidFill>
                <a:sysClr val="window" lastClr="FFFFFF">
                  <a:lumMod val="95000"/>
                </a:sys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688174" y="1130498"/>
            <a:ext cx="1726280" cy="1726282"/>
            <a:chOff x="7615633" y="1202506"/>
            <a:chExt cx="1726280" cy="1726282"/>
          </a:xfrm>
        </p:grpSpPr>
        <p:sp>
          <p:nvSpPr>
            <p:cNvPr id="21" name="椭圆 20"/>
            <p:cNvSpPr/>
            <p:nvPr/>
          </p:nvSpPr>
          <p:spPr>
            <a:xfrm>
              <a:off x="7643170" y="1230044"/>
              <a:ext cx="1671207" cy="1671209"/>
            </a:xfrm>
            <a:prstGeom prst="ellipse">
              <a:avLst/>
            </a:prstGeom>
            <a:solidFill>
              <a:srgbClr val="860000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615633" y="1202506"/>
              <a:ext cx="1726280" cy="172628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128"/>
          <p:cNvSpPr txBox="1"/>
          <p:nvPr/>
        </p:nvSpPr>
        <p:spPr>
          <a:xfrm>
            <a:off x="7967947" y="1124744"/>
            <a:ext cx="1146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6446"/>
            <a:r>
              <a:rPr lang="en-US" altLang="zh-CN" sz="9600" b="1" dirty="0">
                <a:solidFill>
                  <a:schemeClr val="bg1"/>
                </a:solidFill>
                <a:effectLst>
                  <a:innerShdw blurRad="114300" dist="50800" dir="13500000">
                    <a:prstClr val="black">
                      <a:alpha val="52000"/>
                    </a:prstClr>
                  </a:innerShdw>
                </a:effectLst>
                <a:latin typeface="时尚中黑简体" pitchFamily="2" charset="-122"/>
                <a:ea typeface="时尚中黑简体" pitchFamily="2" charset="-122"/>
              </a:rPr>
              <a:t>8</a:t>
            </a:r>
            <a:endParaRPr lang="zh-CN" altLang="en-US" sz="9600" b="1" dirty="0">
              <a:solidFill>
                <a:schemeClr val="bg1"/>
              </a:solidFill>
              <a:effectLst>
                <a:innerShdw blurRad="114300" dist="50800" dir="13500000">
                  <a:prstClr val="black">
                    <a:alpha val="52000"/>
                  </a:prstClr>
                </a:innerShdw>
              </a:effectLst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35" name="Freeform 241"/>
          <p:cNvSpPr>
            <a:spLocks noEditPoints="1" noChangeArrowheads="1"/>
          </p:cNvSpPr>
          <p:nvPr/>
        </p:nvSpPr>
        <p:spPr bwMode="auto">
          <a:xfrm>
            <a:off x="5447668" y="1628801"/>
            <a:ext cx="2175759" cy="2183687"/>
          </a:xfrm>
          <a:custGeom>
            <a:avLst/>
            <a:gdLst>
              <a:gd name="T0" fmla="*/ 1460500 w 1335"/>
              <a:gd name="T1" fmla="*/ 765543 h 1335"/>
              <a:gd name="T2" fmla="*/ 1334689 w 1335"/>
              <a:gd name="T3" fmla="*/ 641785 h 1335"/>
              <a:gd name="T4" fmla="*/ 1422210 w 1335"/>
              <a:gd name="T5" fmla="*/ 487363 h 1335"/>
              <a:gd name="T6" fmla="*/ 1252639 w 1335"/>
              <a:gd name="T7" fmla="*/ 413984 h 1335"/>
              <a:gd name="T8" fmla="*/ 1271237 w 1335"/>
              <a:gd name="T9" fmla="*/ 238753 h 1335"/>
              <a:gd name="T10" fmla="*/ 1095101 w 1335"/>
              <a:gd name="T11" fmla="*/ 239848 h 1335"/>
              <a:gd name="T12" fmla="*/ 1045871 w 1335"/>
              <a:gd name="T13" fmla="*/ 71188 h 1335"/>
              <a:gd name="T14" fmla="*/ 876300 w 1335"/>
              <a:gd name="T15" fmla="*/ 136900 h 1335"/>
              <a:gd name="T16" fmla="*/ 764711 w 1335"/>
              <a:gd name="T17" fmla="*/ 0 h 1335"/>
              <a:gd name="T18" fmla="*/ 641088 w 1335"/>
              <a:gd name="T19" fmla="*/ 125948 h 1335"/>
              <a:gd name="T20" fmla="*/ 486833 w 1335"/>
              <a:gd name="T21" fmla="*/ 38332 h 1335"/>
              <a:gd name="T22" fmla="*/ 413535 w 1335"/>
              <a:gd name="T23" fmla="*/ 208087 h 1335"/>
              <a:gd name="T24" fmla="*/ 238494 w 1335"/>
              <a:gd name="T25" fmla="*/ 189469 h 1335"/>
              <a:gd name="T26" fmla="*/ 240682 w 1335"/>
              <a:gd name="T27" fmla="*/ 365796 h 1335"/>
              <a:gd name="T28" fmla="*/ 71110 w 1335"/>
              <a:gd name="T29" fmla="*/ 415080 h 1335"/>
              <a:gd name="T30" fmla="*/ 136751 w 1335"/>
              <a:gd name="T31" fmla="*/ 585930 h 1335"/>
              <a:gd name="T32" fmla="*/ 0 w 1335"/>
              <a:gd name="T33" fmla="*/ 696545 h 1335"/>
              <a:gd name="T34" fmla="*/ 125811 w 1335"/>
              <a:gd name="T35" fmla="*/ 820303 h 1335"/>
              <a:gd name="T36" fmla="*/ 38290 w 1335"/>
              <a:gd name="T37" fmla="*/ 974725 h 1335"/>
              <a:gd name="T38" fmla="*/ 207861 w 1335"/>
              <a:gd name="T39" fmla="*/ 1048104 h 1335"/>
              <a:gd name="T40" fmla="*/ 189263 w 1335"/>
              <a:gd name="T41" fmla="*/ 1223335 h 1335"/>
              <a:gd name="T42" fmla="*/ 365399 w 1335"/>
              <a:gd name="T43" fmla="*/ 1222240 h 1335"/>
              <a:gd name="T44" fmla="*/ 414629 w 1335"/>
              <a:gd name="T45" fmla="*/ 1390900 h 1335"/>
              <a:gd name="T46" fmla="*/ 585294 w 1335"/>
              <a:gd name="T47" fmla="*/ 1325188 h 1335"/>
              <a:gd name="T48" fmla="*/ 695789 w 1335"/>
              <a:gd name="T49" fmla="*/ 1462088 h 1335"/>
              <a:gd name="T50" fmla="*/ 819412 w 1335"/>
              <a:gd name="T51" fmla="*/ 1336140 h 1335"/>
              <a:gd name="T52" fmla="*/ 973667 w 1335"/>
              <a:gd name="T53" fmla="*/ 1422661 h 1335"/>
              <a:gd name="T54" fmla="*/ 1046965 w 1335"/>
              <a:gd name="T55" fmla="*/ 1254001 h 1335"/>
              <a:gd name="T56" fmla="*/ 1222006 w 1335"/>
              <a:gd name="T57" fmla="*/ 1272619 h 1335"/>
              <a:gd name="T58" fmla="*/ 1220912 w 1335"/>
              <a:gd name="T59" fmla="*/ 1096292 h 1335"/>
              <a:gd name="T60" fmla="*/ 1390484 w 1335"/>
              <a:gd name="T61" fmla="*/ 1047008 h 1335"/>
              <a:gd name="T62" fmla="*/ 1323749 w 1335"/>
              <a:gd name="T63" fmla="*/ 877253 h 1335"/>
              <a:gd name="T64" fmla="*/ 848950 w 1335"/>
              <a:gd name="T65" fmla="*/ 1149957 h 1335"/>
              <a:gd name="T66" fmla="*/ 612644 w 1335"/>
              <a:gd name="T67" fmla="*/ 313226 h 1335"/>
              <a:gd name="T68" fmla="*/ 848950 w 1335"/>
              <a:gd name="T69" fmla="*/ 1149957 h 13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35"/>
              <a:gd name="T106" fmla="*/ 0 h 1335"/>
              <a:gd name="T107" fmla="*/ 1335 w 1335"/>
              <a:gd name="T108" fmla="*/ 1335 h 133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292100" dir="2880000" sx="102000" sy="102000" algn="ctr" rotWithShape="0">
              <a:prstClr val="black">
                <a:alpha val="25000"/>
              </a:prstClr>
            </a:outerShdw>
          </a:effectLst>
          <a:extLst/>
        </p:spPr>
        <p:txBody>
          <a:bodyPr lIns="125645" tIns="62824" rIns="125645" bIns="62824"/>
          <a:lstStyle/>
          <a:p>
            <a:pPr>
              <a:defRPr/>
            </a:pPr>
            <a:endParaRPr lang="zh-CN" altLang="en-US" kern="0">
              <a:solidFill>
                <a:sysClr val="window" lastClr="FFFFFF">
                  <a:lumMod val="95000"/>
                </a:sys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75250" y="1953788"/>
            <a:ext cx="1533706" cy="1533708"/>
            <a:chOff x="5702709" y="2025796"/>
            <a:chExt cx="1533706" cy="1533708"/>
          </a:xfrm>
        </p:grpSpPr>
        <p:sp>
          <p:nvSpPr>
            <p:cNvPr id="36" name="椭圆 35"/>
            <p:cNvSpPr/>
            <p:nvPr/>
          </p:nvSpPr>
          <p:spPr>
            <a:xfrm>
              <a:off x="5727175" y="2050262"/>
              <a:ext cx="1484777" cy="1484778"/>
            </a:xfrm>
            <a:prstGeom prst="ellipse">
              <a:avLst/>
            </a:prstGeom>
            <a:solidFill>
              <a:srgbClr val="860000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702709" y="2025796"/>
              <a:ext cx="1533706" cy="153370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128"/>
          <p:cNvSpPr txBox="1"/>
          <p:nvPr/>
        </p:nvSpPr>
        <p:spPr>
          <a:xfrm>
            <a:off x="6096830" y="1988614"/>
            <a:ext cx="89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6446"/>
            <a:r>
              <a:rPr lang="en-US" altLang="zh-CN" sz="8800" b="1" dirty="0">
                <a:solidFill>
                  <a:schemeClr val="bg1"/>
                </a:solidFill>
                <a:effectLst>
                  <a:innerShdw blurRad="114300" dist="50800" dir="13500000">
                    <a:prstClr val="black">
                      <a:alpha val="52000"/>
                    </a:prstClr>
                  </a:innerShdw>
                </a:effectLst>
                <a:latin typeface="时尚中黑简体" pitchFamily="2" charset="-122"/>
                <a:ea typeface="时尚中黑简体" pitchFamily="2" charset="-122"/>
              </a:rPr>
              <a:t>1</a:t>
            </a:r>
            <a:endParaRPr lang="zh-CN" altLang="en-US" sz="8800" b="1" dirty="0">
              <a:solidFill>
                <a:schemeClr val="bg1"/>
              </a:solidFill>
              <a:effectLst>
                <a:innerShdw blurRad="114300" dist="50800" dir="13500000">
                  <a:prstClr val="black">
                    <a:alpha val="52000"/>
                  </a:prstClr>
                </a:innerShdw>
              </a:effectLst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40" name="Freeform 241"/>
          <p:cNvSpPr>
            <a:spLocks noEditPoints="1" noChangeArrowheads="1"/>
          </p:cNvSpPr>
          <p:nvPr/>
        </p:nvSpPr>
        <p:spPr bwMode="auto">
          <a:xfrm>
            <a:off x="3863491" y="1052736"/>
            <a:ext cx="1837852" cy="1844548"/>
          </a:xfrm>
          <a:custGeom>
            <a:avLst/>
            <a:gdLst>
              <a:gd name="T0" fmla="*/ 1460500 w 1335"/>
              <a:gd name="T1" fmla="*/ 765543 h 1335"/>
              <a:gd name="T2" fmla="*/ 1334689 w 1335"/>
              <a:gd name="T3" fmla="*/ 641785 h 1335"/>
              <a:gd name="T4" fmla="*/ 1422210 w 1335"/>
              <a:gd name="T5" fmla="*/ 487363 h 1335"/>
              <a:gd name="T6" fmla="*/ 1252639 w 1335"/>
              <a:gd name="T7" fmla="*/ 413984 h 1335"/>
              <a:gd name="T8" fmla="*/ 1271237 w 1335"/>
              <a:gd name="T9" fmla="*/ 238753 h 1335"/>
              <a:gd name="T10" fmla="*/ 1095101 w 1335"/>
              <a:gd name="T11" fmla="*/ 239848 h 1335"/>
              <a:gd name="T12" fmla="*/ 1045871 w 1335"/>
              <a:gd name="T13" fmla="*/ 71188 h 1335"/>
              <a:gd name="T14" fmla="*/ 876300 w 1335"/>
              <a:gd name="T15" fmla="*/ 136900 h 1335"/>
              <a:gd name="T16" fmla="*/ 764711 w 1335"/>
              <a:gd name="T17" fmla="*/ 0 h 1335"/>
              <a:gd name="T18" fmla="*/ 641088 w 1335"/>
              <a:gd name="T19" fmla="*/ 125948 h 1335"/>
              <a:gd name="T20" fmla="*/ 486833 w 1335"/>
              <a:gd name="T21" fmla="*/ 38332 h 1335"/>
              <a:gd name="T22" fmla="*/ 413535 w 1335"/>
              <a:gd name="T23" fmla="*/ 208087 h 1335"/>
              <a:gd name="T24" fmla="*/ 238494 w 1335"/>
              <a:gd name="T25" fmla="*/ 189469 h 1335"/>
              <a:gd name="T26" fmla="*/ 240682 w 1335"/>
              <a:gd name="T27" fmla="*/ 365796 h 1335"/>
              <a:gd name="T28" fmla="*/ 71110 w 1335"/>
              <a:gd name="T29" fmla="*/ 415080 h 1335"/>
              <a:gd name="T30" fmla="*/ 136751 w 1335"/>
              <a:gd name="T31" fmla="*/ 585930 h 1335"/>
              <a:gd name="T32" fmla="*/ 0 w 1335"/>
              <a:gd name="T33" fmla="*/ 696545 h 1335"/>
              <a:gd name="T34" fmla="*/ 125811 w 1335"/>
              <a:gd name="T35" fmla="*/ 820303 h 1335"/>
              <a:gd name="T36" fmla="*/ 38290 w 1335"/>
              <a:gd name="T37" fmla="*/ 974725 h 1335"/>
              <a:gd name="T38" fmla="*/ 207861 w 1335"/>
              <a:gd name="T39" fmla="*/ 1048104 h 1335"/>
              <a:gd name="T40" fmla="*/ 189263 w 1335"/>
              <a:gd name="T41" fmla="*/ 1223335 h 1335"/>
              <a:gd name="T42" fmla="*/ 365399 w 1335"/>
              <a:gd name="T43" fmla="*/ 1222240 h 1335"/>
              <a:gd name="T44" fmla="*/ 414629 w 1335"/>
              <a:gd name="T45" fmla="*/ 1390900 h 1335"/>
              <a:gd name="T46" fmla="*/ 585294 w 1335"/>
              <a:gd name="T47" fmla="*/ 1325188 h 1335"/>
              <a:gd name="T48" fmla="*/ 695789 w 1335"/>
              <a:gd name="T49" fmla="*/ 1462088 h 1335"/>
              <a:gd name="T50" fmla="*/ 819412 w 1335"/>
              <a:gd name="T51" fmla="*/ 1336140 h 1335"/>
              <a:gd name="T52" fmla="*/ 973667 w 1335"/>
              <a:gd name="T53" fmla="*/ 1422661 h 1335"/>
              <a:gd name="T54" fmla="*/ 1046965 w 1335"/>
              <a:gd name="T55" fmla="*/ 1254001 h 1335"/>
              <a:gd name="T56" fmla="*/ 1222006 w 1335"/>
              <a:gd name="T57" fmla="*/ 1272619 h 1335"/>
              <a:gd name="T58" fmla="*/ 1220912 w 1335"/>
              <a:gd name="T59" fmla="*/ 1096292 h 1335"/>
              <a:gd name="T60" fmla="*/ 1390484 w 1335"/>
              <a:gd name="T61" fmla="*/ 1047008 h 1335"/>
              <a:gd name="T62" fmla="*/ 1323749 w 1335"/>
              <a:gd name="T63" fmla="*/ 877253 h 1335"/>
              <a:gd name="T64" fmla="*/ 848950 w 1335"/>
              <a:gd name="T65" fmla="*/ 1149957 h 1335"/>
              <a:gd name="T66" fmla="*/ 612644 w 1335"/>
              <a:gd name="T67" fmla="*/ 313226 h 1335"/>
              <a:gd name="T68" fmla="*/ 848950 w 1335"/>
              <a:gd name="T69" fmla="*/ 1149957 h 13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35"/>
              <a:gd name="T106" fmla="*/ 0 h 1335"/>
              <a:gd name="T107" fmla="*/ 1335 w 1335"/>
              <a:gd name="T108" fmla="*/ 1335 h 133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292100" dir="2880000" sx="102000" sy="102000" algn="ctr" rotWithShape="0">
              <a:prstClr val="black">
                <a:alpha val="25000"/>
              </a:prstClr>
            </a:outerShdw>
          </a:effectLst>
          <a:extLst/>
        </p:spPr>
        <p:txBody>
          <a:bodyPr lIns="125645" tIns="62824" rIns="125645" bIns="62824"/>
          <a:lstStyle/>
          <a:p>
            <a:pPr>
              <a:defRPr/>
            </a:pPr>
            <a:endParaRPr lang="zh-CN" altLang="en-US" kern="0">
              <a:solidFill>
                <a:sysClr val="window" lastClr="FFFFFF">
                  <a:lumMod val="95000"/>
                </a:sys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40199" y="1327253"/>
            <a:ext cx="1295514" cy="1295515"/>
            <a:chOff x="4067658" y="1399260"/>
            <a:chExt cx="1295514" cy="1295515"/>
          </a:xfrm>
        </p:grpSpPr>
        <p:sp>
          <p:nvSpPr>
            <p:cNvPr id="41" name="椭圆 40"/>
            <p:cNvSpPr/>
            <p:nvPr/>
          </p:nvSpPr>
          <p:spPr>
            <a:xfrm>
              <a:off x="4088323" y="1419926"/>
              <a:ext cx="1254183" cy="1254184"/>
            </a:xfrm>
            <a:prstGeom prst="ellipse">
              <a:avLst/>
            </a:prstGeom>
            <a:solidFill>
              <a:srgbClr val="860000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067658" y="1399260"/>
              <a:ext cx="1295514" cy="129551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128"/>
          <p:cNvSpPr txBox="1"/>
          <p:nvPr/>
        </p:nvSpPr>
        <p:spPr>
          <a:xfrm>
            <a:off x="4367548" y="1340769"/>
            <a:ext cx="860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6446"/>
            <a:r>
              <a:rPr lang="en-US" altLang="zh-CN" sz="7200" b="1" dirty="0">
                <a:solidFill>
                  <a:schemeClr val="bg1"/>
                </a:solidFill>
                <a:effectLst>
                  <a:innerShdw blurRad="114300" dist="50800" dir="13500000">
                    <a:prstClr val="black">
                      <a:alpha val="52000"/>
                    </a:prstClr>
                  </a:innerShdw>
                </a:effectLst>
                <a:latin typeface="时尚中黑简体" pitchFamily="2" charset="-122"/>
                <a:ea typeface="时尚中黑简体" pitchFamily="2" charset="-122"/>
              </a:rPr>
              <a:t>0</a:t>
            </a:r>
            <a:endParaRPr lang="zh-CN" altLang="en-US" sz="7200" b="1" dirty="0">
              <a:solidFill>
                <a:schemeClr val="bg1"/>
              </a:solidFill>
              <a:effectLst>
                <a:innerShdw blurRad="114300" dist="50800" dir="13500000">
                  <a:prstClr val="black">
                    <a:alpha val="52000"/>
                  </a:prstClr>
                </a:innerShdw>
              </a:effectLst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47" name="Freeform 241"/>
          <p:cNvSpPr>
            <a:spLocks noEditPoints="1" noChangeArrowheads="1"/>
          </p:cNvSpPr>
          <p:nvPr/>
        </p:nvSpPr>
        <p:spPr bwMode="auto">
          <a:xfrm rot="438010">
            <a:off x="2845166" y="2261779"/>
            <a:ext cx="1436598" cy="1441833"/>
          </a:xfrm>
          <a:custGeom>
            <a:avLst/>
            <a:gdLst>
              <a:gd name="T0" fmla="*/ 1460500 w 1335"/>
              <a:gd name="T1" fmla="*/ 765543 h 1335"/>
              <a:gd name="T2" fmla="*/ 1334689 w 1335"/>
              <a:gd name="T3" fmla="*/ 641785 h 1335"/>
              <a:gd name="T4" fmla="*/ 1422210 w 1335"/>
              <a:gd name="T5" fmla="*/ 487363 h 1335"/>
              <a:gd name="T6" fmla="*/ 1252639 w 1335"/>
              <a:gd name="T7" fmla="*/ 413984 h 1335"/>
              <a:gd name="T8" fmla="*/ 1271237 w 1335"/>
              <a:gd name="T9" fmla="*/ 238753 h 1335"/>
              <a:gd name="T10" fmla="*/ 1095101 w 1335"/>
              <a:gd name="T11" fmla="*/ 239848 h 1335"/>
              <a:gd name="T12" fmla="*/ 1045871 w 1335"/>
              <a:gd name="T13" fmla="*/ 71188 h 1335"/>
              <a:gd name="T14" fmla="*/ 876300 w 1335"/>
              <a:gd name="T15" fmla="*/ 136900 h 1335"/>
              <a:gd name="T16" fmla="*/ 764711 w 1335"/>
              <a:gd name="T17" fmla="*/ 0 h 1335"/>
              <a:gd name="T18" fmla="*/ 641088 w 1335"/>
              <a:gd name="T19" fmla="*/ 125948 h 1335"/>
              <a:gd name="T20" fmla="*/ 486833 w 1335"/>
              <a:gd name="T21" fmla="*/ 38332 h 1335"/>
              <a:gd name="T22" fmla="*/ 413535 w 1335"/>
              <a:gd name="T23" fmla="*/ 208087 h 1335"/>
              <a:gd name="T24" fmla="*/ 238494 w 1335"/>
              <a:gd name="T25" fmla="*/ 189469 h 1335"/>
              <a:gd name="T26" fmla="*/ 240682 w 1335"/>
              <a:gd name="T27" fmla="*/ 365796 h 1335"/>
              <a:gd name="T28" fmla="*/ 71110 w 1335"/>
              <a:gd name="T29" fmla="*/ 415080 h 1335"/>
              <a:gd name="T30" fmla="*/ 136751 w 1335"/>
              <a:gd name="T31" fmla="*/ 585930 h 1335"/>
              <a:gd name="T32" fmla="*/ 0 w 1335"/>
              <a:gd name="T33" fmla="*/ 696545 h 1335"/>
              <a:gd name="T34" fmla="*/ 125811 w 1335"/>
              <a:gd name="T35" fmla="*/ 820303 h 1335"/>
              <a:gd name="T36" fmla="*/ 38290 w 1335"/>
              <a:gd name="T37" fmla="*/ 974725 h 1335"/>
              <a:gd name="T38" fmla="*/ 207861 w 1335"/>
              <a:gd name="T39" fmla="*/ 1048104 h 1335"/>
              <a:gd name="T40" fmla="*/ 189263 w 1335"/>
              <a:gd name="T41" fmla="*/ 1223335 h 1335"/>
              <a:gd name="T42" fmla="*/ 365399 w 1335"/>
              <a:gd name="T43" fmla="*/ 1222240 h 1335"/>
              <a:gd name="T44" fmla="*/ 414629 w 1335"/>
              <a:gd name="T45" fmla="*/ 1390900 h 1335"/>
              <a:gd name="T46" fmla="*/ 585294 w 1335"/>
              <a:gd name="T47" fmla="*/ 1325188 h 1335"/>
              <a:gd name="T48" fmla="*/ 695789 w 1335"/>
              <a:gd name="T49" fmla="*/ 1462088 h 1335"/>
              <a:gd name="T50" fmla="*/ 819412 w 1335"/>
              <a:gd name="T51" fmla="*/ 1336140 h 1335"/>
              <a:gd name="T52" fmla="*/ 973667 w 1335"/>
              <a:gd name="T53" fmla="*/ 1422661 h 1335"/>
              <a:gd name="T54" fmla="*/ 1046965 w 1335"/>
              <a:gd name="T55" fmla="*/ 1254001 h 1335"/>
              <a:gd name="T56" fmla="*/ 1222006 w 1335"/>
              <a:gd name="T57" fmla="*/ 1272619 h 1335"/>
              <a:gd name="T58" fmla="*/ 1220912 w 1335"/>
              <a:gd name="T59" fmla="*/ 1096292 h 1335"/>
              <a:gd name="T60" fmla="*/ 1390484 w 1335"/>
              <a:gd name="T61" fmla="*/ 1047008 h 1335"/>
              <a:gd name="T62" fmla="*/ 1323749 w 1335"/>
              <a:gd name="T63" fmla="*/ 877253 h 1335"/>
              <a:gd name="T64" fmla="*/ 848950 w 1335"/>
              <a:gd name="T65" fmla="*/ 1149957 h 1335"/>
              <a:gd name="T66" fmla="*/ 612644 w 1335"/>
              <a:gd name="T67" fmla="*/ 313226 h 1335"/>
              <a:gd name="T68" fmla="*/ 848950 w 1335"/>
              <a:gd name="T69" fmla="*/ 1149957 h 13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35"/>
              <a:gd name="T106" fmla="*/ 0 h 1335"/>
              <a:gd name="T107" fmla="*/ 1335 w 1335"/>
              <a:gd name="T108" fmla="*/ 1335 h 133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292100" dir="2880000" sx="102000" sy="102000" algn="ctr" rotWithShape="0">
              <a:prstClr val="black">
                <a:alpha val="25000"/>
              </a:prstClr>
            </a:outerShdw>
          </a:effectLst>
          <a:extLst/>
        </p:spPr>
        <p:txBody>
          <a:bodyPr lIns="125645" tIns="62824" rIns="125645" bIns="62824"/>
          <a:lstStyle/>
          <a:p>
            <a:pPr>
              <a:defRPr/>
            </a:pPr>
            <a:endParaRPr lang="zh-CN" altLang="en-US" kern="0">
              <a:solidFill>
                <a:sysClr val="window" lastClr="FFFFFF">
                  <a:lumMod val="95000"/>
                </a:sys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61427" y="2476911"/>
            <a:ext cx="1012667" cy="1012669"/>
            <a:chOff x="2988885" y="2548918"/>
            <a:chExt cx="1012667" cy="1012669"/>
          </a:xfrm>
        </p:grpSpPr>
        <p:sp>
          <p:nvSpPr>
            <p:cNvPr id="48" name="椭圆 47"/>
            <p:cNvSpPr/>
            <p:nvPr/>
          </p:nvSpPr>
          <p:spPr>
            <a:xfrm rot="438010">
              <a:off x="3005039" y="2565072"/>
              <a:ext cx="980360" cy="980361"/>
            </a:xfrm>
            <a:prstGeom prst="ellipse">
              <a:avLst/>
            </a:prstGeom>
            <a:solidFill>
              <a:srgbClr val="860000"/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438010">
              <a:off x="2988885" y="2548918"/>
              <a:ext cx="1012667" cy="101266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128"/>
          <p:cNvSpPr txBox="1"/>
          <p:nvPr/>
        </p:nvSpPr>
        <p:spPr>
          <a:xfrm>
            <a:off x="3215419" y="2492896"/>
            <a:ext cx="67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6446"/>
            <a:r>
              <a:rPr lang="en-US" altLang="zh-CN" sz="5400" b="1" dirty="0">
                <a:solidFill>
                  <a:schemeClr val="bg1"/>
                </a:solidFill>
                <a:effectLst>
                  <a:innerShdw blurRad="114300" dist="50800" dir="13500000">
                    <a:prstClr val="black">
                      <a:alpha val="52000"/>
                    </a:prstClr>
                  </a:innerShdw>
                </a:effectLst>
                <a:latin typeface="时尚中黑简体" pitchFamily="2" charset="-122"/>
                <a:ea typeface="时尚中黑简体" pitchFamily="2" charset="-122"/>
              </a:rPr>
              <a:t>2</a:t>
            </a:r>
            <a:endParaRPr lang="zh-CN" altLang="en-US" sz="5400" b="1" dirty="0">
              <a:solidFill>
                <a:schemeClr val="bg1"/>
              </a:solidFill>
              <a:effectLst>
                <a:innerShdw blurRad="114300" dist="50800" dir="13500000">
                  <a:prstClr val="black">
                    <a:alpha val="52000"/>
                  </a:prstClr>
                </a:innerShdw>
              </a:effectLst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57" name="矩形 1"/>
          <p:cNvSpPr/>
          <p:nvPr/>
        </p:nvSpPr>
        <p:spPr>
          <a:xfrm>
            <a:off x="6260714" y="5832563"/>
            <a:ext cx="5914631" cy="784667"/>
          </a:xfrm>
          <a:custGeom>
            <a:avLst/>
            <a:gdLst>
              <a:gd name="connsiteX0" fmla="*/ 0 w 5695103"/>
              <a:gd name="connsiteY0" fmla="*/ 0 h 602486"/>
              <a:gd name="connsiteX1" fmla="*/ 5695103 w 5695103"/>
              <a:gd name="connsiteY1" fmla="*/ 0 h 602486"/>
              <a:gd name="connsiteX2" fmla="*/ 5695103 w 5695103"/>
              <a:gd name="connsiteY2" fmla="*/ 602486 h 602486"/>
              <a:gd name="connsiteX3" fmla="*/ 0 w 5695103"/>
              <a:gd name="connsiteY3" fmla="*/ 602486 h 602486"/>
              <a:gd name="connsiteX4" fmla="*/ 0 w 5695103"/>
              <a:gd name="connsiteY4" fmla="*/ 0 h 602486"/>
              <a:gd name="connsiteX0" fmla="*/ 0 w 5695103"/>
              <a:gd name="connsiteY0" fmla="*/ 0 h 602486"/>
              <a:gd name="connsiteX1" fmla="*/ 5695103 w 5695103"/>
              <a:gd name="connsiteY1" fmla="*/ 0 h 602486"/>
              <a:gd name="connsiteX2" fmla="*/ 5695103 w 5695103"/>
              <a:gd name="connsiteY2" fmla="*/ 602486 h 602486"/>
              <a:gd name="connsiteX3" fmla="*/ 370390 w 5695103"/>
              <a:gd name="connsiteY3" fmla="*/ 590912 h 602486"/>
              <a:gd name="connsiteX4" fmla="*/ 0 w 5695103"/>
              <a:gd name="connsiteY4" fmla="*/ 0 h 6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5103" h="602486">
                <a:moveTo>
                  <a:pt x="0" y="0"/>
                </a:moveTo>
                <a:lnTo>
                  <a:pt x="5695103" y="0"/>
                </a:lnTo>
                <a:lnTo>
                  <a:pt x="5695103" y="602486"/>
                </a:lnTo>
                <a:lnTo>
                  <a:pt x="370390" y="5909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65100" dist="38100" dir="8100000" algn="tr" rotWithShape="0">
              <a:prstClr val="black">
                <a:alpha val="45000"/>
              </a:prstClr>
            </a:outerShdw>
          </a:effectLst>
        </p:spPr>
        <p:txBody>
          <a:bodyPr wrap="square" lIns="121758" tIns="60879" rIns="121758" bIns="60879" rtlCol="0" anchor="ctr">
            <a:spAutoFit/>
          </a:bodyPr>
          <a:lstStyle/>
          <a:p>
            <a:pPr algn="ctr" defTabSz="1243700"/>
            <a:endParaRPr lang="zh-CN" altLang="en-US" sz="43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5" y="4270977"/>
            <a:ext cx="12190413" cy="713141"/>
          </a:xfrm>
          <a:prstGeom prst="rect">
            <a:avLst/>
          </a:prstGeom>
          <a:noFill/>
        </p:spPr>
        <p:txBody>
          <a:bodyPr wrap="square" lIns="96645" tIns="48322" rIns="96645" bIns="48322" rtlCol="0">
            <a:spAutoFit/>
          </a:bodyPr>
          <a:lstStyle/>
          <a:p>
            <a:pPr algn="ctr" defTabSz="966446"/>
            <a:r>
              <a:rPr lang="zh-CN" altLang="en-US" sz="4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itchFamily="2" charset="-122"/>
                <a:ea typeface="时尚中黑简体" pitchFamily="2" charset="-122"/>
              </a:rPr>
              <a:t>前端调试技巧分享</a:t>
            </a:r>
            <a:endParaRPr lang="zh-CN" altLang="en-US" sz="4000" kern="0" dirty="0">
              <a:solidFill>
                <a:schemeClr val="tx1">
                  <a:lumMod val="65000"/>
                  <a:lumOff val="35000"/>
                </a:schemeClr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83557" y="5949280"/>
            <a:ext cx="530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kern="0" dirty="0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分享人：文 丰   </a:t>
            </a:r>
            <a:endParaRPr lang="zh-CN" altLang="en-US" sz="2800" kern="0" dirty="0">
              <a:solidFill>
                <a:srgbClr val="860000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90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14:vortex dir="r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50" dur="4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Rot by="-21600000">
                                      <p:cBhvr>
                                        <p:cTn id="52" dur="4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8" presetClass="entr" presetSubtype="0" accel="5000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8" presetClass="entr" presetSubtype="0" accel="5000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8" presetClass="entr" presetSubtype="0" accel="5000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8" presetClass="entr" presetSubtype="0" accel="5000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4" grpId="0"/>
      <p:bldP spid="35" grpId="0" animBg="1"/>
      <p:bldP spid="35" grpId="1" animBg="1"/>
      <p:bldP spid="39" grpId="0"/>
      <p:bldP spid="40" grpId="0" animBg="1"/>
      <p:bldP spid="40" grpId="1" animBg="1"/>
      <p:bldP spid="44" grpId="0"/>
      <p:bldP spid="47" grpId="0" animBg="1"/>
      <p:bldP spid="47" grpId="1" animBg="1"/>
      <p:bldP spid="50" grpId="0"/>
      <p:bldP spid="57" grpId="0" animBg="1"/>
      <p:bldP spid="58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6775"/>
          <a:stretch/>
        </p:blipFill>
        <p:spPr>
          <a:xfrm rot="5400000" flipV="1">
            <a:off x="-889687" y="3307347"/>
            <a:ext cx="6858001" cy="34462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341919" y="2288650"/>
            <a:ext cx="2089784" cy="2090056"/>
            <a:chOff x="2075544" y="1844222"/>
            <a:chExt cx="2090056" cy="2090056"/>
          </a:xfrm>
        </p:grpSpPr>
        <p:sp>
          <p:nvSpPr>
            <p:cNvPr id="13" name="椭圆 12"/>
            <p:cNvSpPr/>
            <p:nvPr/>
          </p:nvSpPr>
          <p:spPr>
            <a:xfrm>
              <a:off x="2075544" y="1844222"/>
              <a:ext cx="2090056" cy="2090056"/>
            </a:xfrm>
            <a:prstGeom prst="ellipse">
              <a:avLst/>
            </a:prstGeom>
            <a:pattFill prst="dkDnDiag">
              <a:fgClr>
                <a:srgbClr val="F3F3F3"/>
              </a:fgClr>
              <a:bgClr>
                <a:srgbClr val="F7F7F7"/>
              </a:bgClr>
            </a:patt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rgbClr val="DEDEDE"/>
                  </a:gs>
                </a:gsLst>
                <a:lin ang="2700000" scaled="1"/>
                <a:tileRect/>
              </a:gradFill>
            </a:ln>
            <a:effectLst>
              <a:outerShdw blurRad="342900" dist="1270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279245" y="2059765"/>
              <a:ext cx="1643032" cy="1643032"/>
            </a:xfrm>
            <a:prstGeom prst="ellipse">
              <a:avLst/>
            </a:prstGeom>
            <a:solidFill>
              <a:srgbClr val="860000"/>
            </a:solidFill>
            <a:ln>
              <a:gradFill flip="none" rotWithShape="1">
                <a:gsLst>
                  <a:gs pos="0">
                    <a:srgbClr val="DEDEDE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73458" y="297176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目录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4557097" y="4294445"/>
            <a:ext cx="6020239" cy="541145"/>
            <a:chOff x="4597712" y="3723530"/>
            <a:chExt cx="5699829" cy="5112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Freeform 5"/>
            <p:cNvSpPr>
              <a:spLocks/>
            </p:cNvSpPr>
            <p:nvPr/>
          </p:nvSpPr>
          <p:spPr bwMode="auto">
            <a:xfrm>
              <a:off x="4597712" y="3723530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rgbClr val="860000"/>
            </a:solidFill>
            <a:ln w="9525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80" tIns="55390" rIns="110780" bIns="553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33485" y="3790287"/>
              <a:ext cx="327013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500" dirty="0" err="1">
                  <a:solidFill>
                    <a:schemeClr val="bg1">
                      <a:lumMod val="9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t</a:t>
              </a:r>
              <a:r>
                <a:rPr lang="en-US" altLang="zh-CN" sz="2500" dirty="0" err="1" smtClean="0">
                  <a:solidFill>
                    <a:schemeClr val="bg1">
                      <a:lumMod val="9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bs_studio</a:t>
              </a:r>
              <a:endParaRPr lang="zh-CN" altLang="en-US" sz="2500" dirty="0">
                <a:solidFill>
                  <a:schemeClr val="bg1">
                    <a:lumMod val="95000"/>
                  </a:schemeClr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049159" y="5372630"/>
            <a:ext cx="6020238" cy="541145"/>
            <a:chOff x="4597712" y="4436542"/>
            <a:chExt cx="5699829" cy="5112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4597712" y="4436542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rgbClr val="860000"/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80" tIns="55390" rIns="110780" bIns="553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33485" y="4523326"/>
              <a:ext cx="32473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500" dirty="0" err="1">
                  <a:solidFill>
                    <a:schemeClr val="bg1">
                      <a:lumMod val="9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weinre</a:t>
              </a:r>
              <a:endParaRPr lang="zh-CN" altLang="en-US" sz="2500" spc="-128" dirty="0">
                <a:solidFill>
                  <a:schemeClr val="bg1">
                    <a:lumMod val="95000"/>
                  </a:schemeClr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965395" y="1040448"/>
            <a:ext cx="6020239" cy="541145"/>
            <a:chOff x="4597712" y="1584494"/>
            <a:chExt cx="5699829" cy="5112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rgbClr val="860000"/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80" tIns="55390" rIns="110780" bIns="553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33484" y="1634928"/>
              <a:ext cx="316444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500" dirty="0" err="1" smtClean="0">
                  <a:solidFill>
                    <a:schemeClr val="bg1">
                      <a:lumMod val="9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vconsole</a:t>
              </a:r>
              <a:endParaRPr lang="zh-CN" altLang="en-US" sz="2500" dirty="0">
                <a:solidFill>
                  <a:schemeClr val="bg1">
                    <a:lumMod val="95000"/>
                  </a:schemeClr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66167" y="2101367"/>
            <a:ext cx="6020238" cy="541145"/>
            <a:chOff x="4597712" y="2297506"/>
            <a:chExt cx="5699829" cy="5112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4597712" y="2297506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rgbClr val="860000"/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80" tIns="55390" rIns="110780" bIns="553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33485" y="2366079"/>
              <a:ext cx="322432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500" dirty="0">
                  <a:solidFill>
                    <a:schemeClr val="bg1">
                      <a:lumMod val="9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c</a:t>
              </a:r>
              <a:r>
                <a:rPr lang="en-US" altLang="zh-CN" sz="2500" dirty="0" smtClean="0">
                  <a:solidFill>
                    <a:schemeClr val="bg1">
                      <a:lumMod val="9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hrome inspect </a:t>
              </a:r>
              <a:endParaRPr lang="zh-CN" altLang="en-US" sz="2500" dirty="0">
                <a:solidFill>
                  <a:schemeClr val="bg1">
                    <a:lumMod val="95000"/>
                  </a:schemeClr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39817" y="1993959"/>
            <a:ext cx="750849" cy="750947"/>
            <a:chOff x="4538092" y="1956346"/>
            <a:chExt cx="750849" cy="750947"/>
          </a:xfrm>
        </p:grpSpPr>
        <p:sp>
          <p:nvSpPr>
            <p:cNvPr id="100" name="椭圆 99"/>
            <p:cNvSpPr/>
            <p:nvPr/>
          </p:nvSpPr>
          <p:spPr>
            <a:xfrm>
              <a:off x="4538092" y="1956346"/>
              <a:ext cx="750849" cy="750947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4E4E4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88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733732" y="1977876"/>
              <a:ext cx="366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129280" y="3159961"/>
            <a:ext cx="6020239" cy="855305"/>
            <a:chOff x="4597712" y="3010518"/>
            <a:chExt cx="5699829" cy="8079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4597712" y="3010518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rgbClr val="860000"/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80" tIns="55390" rIns="110780" bIns="553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533485" y="3091633"/>
              <a:ext cx="3134827" cy="7268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500" spc="-128" dirty="0" err="1" smtClean="0">
                  <a:solidFill>
                    <a:schemeClr val="bg1">
                      <a:lumMod val="9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Wechat</a:t>
              </a:r>
              <a:r>
                <a:rPr lang="en-US" altLang="zh-CN" sz="2500" spc="-128" dirty="0" smtClean="0">
                  <a:solidFill>
                    <a:schemeClr val="bg1">
                      <a:lumMod val="9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 </a:t>
              </a:r>
              <a:r>
                <a:rPr lang="en-US" altLang="zh-CN" sz="2500" spc="-128" dirty="0">
                  <a:solidFill>
                    <a:schemeClr val="bg1">
                      <a:lumMod val="9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X5</a:t>
              </a:r>
              <a:endParaRPr lang="zh-CN" altLang="en-US" sz="2500" spc="-128" dirty="0">
                <a:solidFill>
                  <a:schemeClr val="bg1">
                    <a:lumMod val="95000"/>
                  </a:schemeClr>
                </a:solidFill>
                <a:latin typeface="时尚中黑简体" pitchFamily="2" charset="-122"/>
                <a:ea typeface="时尚中黑简体" pitchFamily="2" charset="-122"/>
              </a:endParaRPr>
            </a:p>
            <a:p>
              <a:endParaRPr lang="zh-CN" altLang="en-US" sz="2500" dirty="0">
                <a:solidFill>
                  <a:schemeClr val="bg1">
                    <a:lumMod val="95000"/>
                  </a:schemeClr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791745" y="952810"/>
            <a:ext cx="750849" cy="750947"/>
            <a:chOff x="3875916" y="908726"/>
            <a:chExt cx="750849" cy="750947"/>
          </a:xfrm>
        </p:grpSpPr>
        <p:sp>
          <p:nvSpPr>
            <p:cNvPr id="60" name="椭圆 59"/>
            <p:cNvSpPr/>
            <p:nvPr/>
          </p:nvSpPr>
          <p:spPr>
            <a:xfrm>
              <a:off x="3875916" y="908726"/>
              <a:ext cx="750849" cy="750947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4E4E4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88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82629" y="914514"/>
              <a:ext cx="366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141455" y="3065830"/>
            <a:ext cx="750849" cy="750947"/>
            <a:chOff x="5140660" y="3065829"/>
            <a:chExt cx="750849" cy="750947"/>
          </a:xfrm>
        </p:grpSpPr>
        <p:sp>
          <p:nvSpPr>
            <p:cNvPr id="63" name="椭圆 62"/>
            <p:cNvSpPr/>
            <p:nvPr/>
          </p:nvSpPr>
          <p:spPr>
            <a:xfrm>
              <a:off x="5140660" y="3065829"/>
              <a:ext cx="750849" cy="750947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4E4E4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88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03122" y="3076590"/>
              <a:ext cx="366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498310" y="4149087"/>
            <a:ext cx="750849" cy="750947"/>
            <a:chOff x="4497515" y="4149086"/>
            <a:chExt cx="750849" cy="750947"/>
          </a:xfrm>
        </p:grpSpPr>
        <p:sp>
          <p:nvSpPr>
            <p:cNvPr id="66" name="椭圆 65"/>
            <p:cNvSpPr/>
            <p:nvPr/>
          </p:nvSpPr>
          <p:spPr>
            <a:xfrm>
              <a:off x="4497515" y="4149086"/>
              <a:ext cx="750849" cy="750947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4E4E4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88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8768" y="4161274"/>
              <a:ext cx="366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4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863757" y="5270348"/>
            <a:ext cx="750849" cy="750947"/>
            <a:chOff x="3862962" y="5270347"/>
            <a:chExt cx="750849" cy="750947"/>
          </a:xfrm>
        </p:grpSpPr>
        <p:sp>
          <p:nvSpPr>
            <p:cNvPr id="111" name="椭圆 110"/>
            <p:cNvSpPr/>
            <p:nvPr/>
          </p:nvSpPr>
          <p:spPr>
            <a:xfrm>
              <a:off x="3862962" y="5270347"/>
              <a:ext cx="750849" cy="750947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4E4E4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889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006974" y="5301208"/>
              <a:ext cx="366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时尚中黑简体" pitchFamily="2" charset="-122"/>
                  <a:ea typeface="时尚中黑简体" pitchFamily="2" charset="-122"/>
                </a:rPr>
                <a:t>5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itchFamily="2" charset="-122"/>
                <a:ea typeface="时尚中黑简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0">
        <p14:vortex dir="r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6369" y="386791"/>
            <a:ext cx="410983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76924"/>
            <a:r>
              <a:rPr lang="en-US" sz="4000" b="1" dirty="0" err="1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vconsole</a:t>
            </a:r>
            <a:endParaRPr lang="en-US" sz="4000" b="1" dirty="0">
              <a:solidFill>
                <a:srgbClr val="860000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2" name="AutoShape 5" descr="http://img2.imgtn.bdimg.com/it/u=3931925825,3993257161&amp;fm=21&amp;gp=0.jpg"/>
          <p:cNvSpPr>
            <a:spLocks noChangeAspect="1" noChangeArrowheads="1"/>
          </p:cNvSpPr>
          <p:nvPr/>
        </p:nvSpPr>
        <p:spPr bwMode="auto">
          <a:xfrm>
            <a:off x="156369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7" descr="http://img2.imgtn.bdimg.com/it/u=3931925825,3993257161&amp;fm=21&amp;gp=0.jpg"/>
          <p:cNvSpPr>
            <a:spLocks noChangeAspect="1" noChangeArrowheads="1"/>
          </p:cNvSpPr>
          <p:nvPr/>
        </p:nvSpPr>
        <p:spPr bwMode="auto">
          <a:xfrm>
            <a:off x="308769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9105" y="1076396"/>
            <a:ext cx="69971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vconsole</a:t>
            </a:r>
            <a:r>
              <a:rPr lang="zh-CN" altLang="en-US" dirty="0" smtClean="0"/>
              <a:t>一</a:t>
            </a:r>
            <a:r>
              <a:rPr lang="zh-CN" altLang="en-US" dirty="0"/>
              <a:t>个轻量、可拓展、针对手机网页的前端开发者调试面</a:t>
            </a:r>
            <a:r>
              <a:rPr lang="zh-CN" altLang="en-US" dirty="0" smtClean="0"/>
              <a:t>板。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查看网络请求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手动执行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自定义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使用方法：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vconsole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在页面中引入</a:t>
            </a:r>
            <a:r>
              <a:rPr lang="en-US" altLang="zh-CN" dirty="0" err="1" smtClean="0"/>
              <a:t>vconsole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VConsole</a:t>
            </a:r>
            <a:r>
              <a:rPr lang="en-US" altLang="zh-CN" dirty="0" smtClean="0"/>
              <a:t> = require('</a:t>
            </a:r>
            <a:r>
              <a:rPr lang="en-US" altLang="zh-CN" dirty="0" err="1" smtClean="0"/>
              <a:t>vconsole</a:t>
            </a:r>
            <a:r>
              <a:rPr lang="en-US" altLang="zh-CN" dirty="0" smtClean="0"/>
              <a:t>');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vconsole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VConsole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webpack</a:t>
            </a:r>
            <a:r>
              <a:rPr lang="zh-CN" altLang="en-US" dirty="0"/>
              <a:t> </a:t>
            </a:r>
            <a:r>
              <a:rPr lang="en-US" altLang="zh-CN" dirty="0" err="1" smtClean="0"/>
              <a:t>uglifyJSPlugin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插件 有个选项</a:t>
            </a:r>
            <a:r>
              <a:rPr lang="en-US" altLang="zh-CN" dirty="0" err="1" smtClean="0"/>
              <a:t>drop_console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会将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信息移除。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917" y="5085936"/>
            <a:ext cx="30099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3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14:vortex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6369" y="386791"/>
            <a:ext cx="410983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76924"/>
            <a:r>
              <a:rPr lang="en-US" altLang="zh-CN" sz="4000" b="1" dirty="0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chrome inspect</a:t>
            </a:r>
            <a:endParaRPr lang="en-US" sz="4000" b="1" dirty="0">
              <a:solidFill>
                <a:srgbClr val="860000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2" name="AutoShape 5" descr="http://img2.imgtn.bdimg.com/it/u=3931925825,3993257161&amp;fm=21&amp;gp=0.jpg"/>
          <p:cNvSpPr>
            <a:spLocks noChangeAspect="1" noChangeArrowheads="1"/>
          </p:cNvSpPr>
          <p:nvPr/>
        </p:nvSpPr>
        <p:spPr bwMode="auto">
          <a:xfrm>
            <a:off x="156369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7" descr="http://img2.imgtn.bdimg.com/it/u=3931925825,3993257161&amp;fm=21&amp;gp=0.jpg"/>
          <p:cNvSpPr>
            <a:spLocks noChangeAspect="1" noChangeArrowheads="1"/>
          </p:cNvSpPr>
          <p:nvPr/>
        </p:nvSpPr>
        <p:spPr bwMode="auto">
          <a:xfrm>
            <a:off x="308769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89653" y="1941100"/>
            <a:ext cx="8835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chrome://inspect/#devices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条件：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电脑能够访问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（</a:t>
            </a:r>
            <a:r>
              <a:rPr lang="en-US" altLang="zh-CN" dirty="0" smtClean="0">
                <a:hlinkClick r:id="rId3"/>
              </a:rPr>
              <a:t>https://chrome-devtools-frontend.appspot.com/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手机开启调试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电脑能够访问手机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676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14:vortex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6369" y="386791"/>
            <a:ext cx="410983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76924"/>
            <a:r>
              <a:rPr lang="en-US" sz="4000" b="1" dirty="0" err="1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Wechat</a:t>
            </a:r>
            <a:r>
              <a:rPr lang="en-US" sz="4000" b="1" dirty="0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 X5</a:t>
            </a:r>
            <a:endParaRPr lang="en-US" sz="4000" b="1" dirty="0">
              <a:solidFill>
                <a:srgbClr val="860000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2" name="AutoShape 5" descr="http://img2.imgtn.bdimg.com/it/u=3931925825,3993257161&amp;fm=21&amp;gp=0.jpg"/>
          <p:cNvSpPr>
            <a:spLocks noChangeAspect="1" noChangeArrowheads="1"/>
          </p:cNvSpPr>
          <p:nvPr/>
        </p:nvSpPr>
        <p:spPr bwMode="auto">
          <a:xfrm>
            <a:off x="156369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7" descr="http://img2.imgtn.bdimg.com/it/u=3931925825,3993257161&amp;fm=21&amp;gp=0.jpg"/>
          <p:cNvSpPr>
            <a:spLocks noChangeAspect="1" noChangeArrowheads="1"/>
          </p:cNvSpPr>
          <p:nvPr/>
        </p:nvSpPr>
        <p:spPr bwMode="auto">
          <a:xfrm>
            <a:off x="308769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029" y="312739"/>
            <a:ext cx="3408171" cy="6058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04" y="312740"/>
            <a:ext cx="3408171" cy="6058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8769" y="1659835"/>
            <a:ext cx="268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信打开</a:t>
            </a:r>
            <a:endParaRPr lang="en-US" altLang="zh-CN" dirty="0" smtClean="0"/>
          </a:p>
          <a:p>
            <a:r>
              <a:rPr lang="en-US" altLang="zh-CN" dirty="0"/>
              <a:t>http://debugx5.qq.com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1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14:vortex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6369" y="386791"/>
            <a:ext cx="69401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76924"/>
            <a:r>
              <a:rPr lang="en-US" sz="4000" b="1" dirty="0" err="1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Weinre</a:t>
            </a:r>
            <a:r>
              <a:rPr lang="en-US" sz="4000" b="1" dirty="0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(</a:t>
            </a:r>
            <a:r>
              <a:rPr lang="en-US" sz="4000" b="1" dirty="0" err="1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W</a:t>
            </a:r>
            <a:r>
              <a:rPr lang="en-US" sz="4000" b="1" dirty="0" err="1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ebInspect</a:t>
            </a:r>
            <a:r>
              <a:rPr lang="en-US" sz="4000" b="1" dirty="0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 </a:t>
            </a:r>
            <a:r>
              <a:rPr lang="en-US" altLang="zh-CN" sz="4000" b="1" dirty="0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Remote</a:t>
            </a:r>
            <a:r>
              <a:rPr lang="en-US" sz="4000" b="1" dirty="0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)</a:t>
            </a:r>
            <a:endParaRPr lang="en-US" sz="4000" b="1" dirty="0">
              <a:solidFill>
                <a:srgbClr val="860000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2" name="AutoShape 5" descr="http://img2.imgtn.bdimg.com/it/u=3931925825,3993257161&amp;fm=21&amp;gp=0.jpg"/>
          <p:cNvSpPr>
            <a:spLocks noChangeAspect="1" noChangeArrowheads="1"/>
          </p:cNvSpPr>
          <p:nvPr/>
        </p:nvSpPr>
        <p:spPr bwMode="auto">
          <a:xfrm>
            <a:off x="156369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7" descr="http://img2.imgtn.bdimg.com/it/u=3931925825,3993257161&amp;fm=21&amp;gp=0.jpg"/>
          <p:cNvSpPr>
            <a:spLocks noChangeAspect="1" noChangeArrowheads="1"/>
          </p:cNvSpPr>
          <p:nvPr/>
        </p:nvSpPr>
        <p:spPr bwMode="auto">
          <a:xfrm>
            <a:off x="308769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3548" y="1424265"/>
            <a:ext cx="104062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一款基于</a:t>
            </a:r>
            <a:r>
              <a:rPr lang="en-US" altLang="zh-CN" dirty="0"/>
              <a:t>Web Inspector(</a:t>
            </a:r>
            <a:r>
              <a:rPr lang="en-US" altLang="zh-CN" dirty="0" err="1"/>
              <a:t>Webkit</a:t>
            </a:r>
            <a:r>
              <a:rPr lang="en-US" altLang="zh-CN" dirty="0"/>
              <a:t>)</a:t>
            </a:r>
            <a:r>
              <a:rPr lang="zh-CN" altLang="en-US" dirty="0"/>
              <a:t>的远程调试工具，借助于网络，可以在</a:t>
            </a:r>
            <a:r>
              <a:rPr lang="en-US" altLang="zh-CN" dirty="0"/>
              <a:t>PC</a:t>
            </a:r>
            <a:r>
              <a:rPr lang="zh-CN" altLang="en-US" dirty="0"/>
              <a:t>上直接调试运行在移动设备上的远程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安装与使用：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需要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</a:t>
            </a:r>
            <a:r>
              <a:rPr lang="en-US" altLang="zh-CN" dirty="0" err="1" smtClean="0"/>
              <a:t>pm</a:t>
            </a:r>
            <a:r>
              <a:rPr lang="en-US" altLang="zh-CN" dirty="0" smtClean="0"/>
              <a:t> install –g </a:t>
            </a:r>
            <a:r>
              <a:rPr lang="en-US" altLang="zh-CN" dirty="0" err="1" smtClean="0"/>
              <a:t>weinre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weinre</a:t>
            </a:r>
            <a:r>
              <a:rPr lang="en-US" altLang="zh-CN" dirty="0"/>
              <a:t> --</a:t>
            </a:r>
            <a:r>
              <a:rPr lang="en-US" altLang="zh-CN" dirty="0" err="1"/>
              <a:t>boundHost</a:t>
            </a:r>
            <a:r>
              <a:rPr lang="en-US" altLang="zh-CN" dirty="0"/>
              <a:t> [hostname | </a:t>
            </a:r>
            <a:r>
              <a:rPr lang="en-US" altLang="zh-CN" dirty="0" err="1"/>
              <a:t>ip</a:t>
            </a:r>
            <a:r>
              <a:rPr lang="en-US" altLang="zh-CN" dirty="0"/>
              <a:t> address |-all-]  --</a:t>
            </a:r>
            <a:r>
              <a:rPr lang="en-US" altLang="zh-CN" dirty="0" err="1"/>
              <a:t>httpPort</a:t>
            </a:r>
            <a:r>
              <a:rPr lang="en-US" altLang="zh-CN" dirty="0"/>
              <a:t> [port]  //</a:t>
            </a:r>
            <a:r>
              <a:rPr lang="zh-CN" altLang="en-US" dirty="0"/>
              <a:t>启动</a:t>
            </a:r>
            <a:r>
              <a:rPr lang="en-US" altLang="zh-CN" dirty="0" err="1" smtClean="0"/>
              <a:t>weinre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页面</a:t>
            </a:r>
            <a:r>
              <a:rPr lang="zh-CN" altLang="en-US" dirty="0" smtClean="0"/>
              <a:t>中引入</a:t>
            </a:r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="http://10.12.141.90:8080/target/</a:t>
            </a:r>
            <a:r>
              <a:rPr lang="en-US" altLang="zh-CN" dirty="0" err="1" smtClean="0"/>
              <a:t>target-script-min.js#anonymous</a:t>
            </a:r>
            <a:r>
              <a:rPr lang="en-US" altLang="zh-CN" dirty="0" smtClean="0"/>
              <a:t>"&gt;&lt;/script&gt;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访问 </a:t>
            </a:r>
            <a:r>
              <a:rPr lang="en-US" altLang="zh-CN" dirty="0" smtClean="0">
                <a:hlinkClick r:id="rId3"/>
              </a:rPr>
              <a:t>http://10.12.141.90:8080/client/#anonymous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都可以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MIHTOOL</a:t>
            </a:r>
            <a:r>
              <a:rPr lang="zh-CN" altLang="en-US" dirty="0" smtClean="0"/>
              <a:t>（）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038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14:vortex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6369" y="386791"/>
            <a:ext cx="410983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76924"/>
            <a:r>
              <a:rPr lang="en-US" altLang="zh-CN" sz="4000" b="1" dirty="0" err="1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tbs_studio</a:t>
            </a:r>
            <a:endParaRPr lang="en-US" sz="4000" b="1" dirty="0">
              <a:solidFill>
                <a:srgbClr val="860000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2" name="AutoShape 5" descr="http://img2.imgtn.bdimg.com/it/u=3931925825,3993257161&amp;fm=21&amp;gp=0.jpg"/>
          <p:cNvSpPr>
            <a:spLocks noChangeAspect="1" noChangeArrowheads="1"/>
          </p:cNvSpPr>
          <p:nvPr/>
        </p:nvSpPr>
        <p:spPr bwMode="auto">
          <a:xfrm>
            <a:off x="156369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7" descr="http://img2.imgtn.bdimg.com/it/u=3931925825,3993257161&amp;fm=21&amp;gp=0.jpg"/>
          <p:cNvSpPr>
            <a:spLocks noChangeAspect="1" noChangeArrowheads="1"/>
          </p:cNvSpPr>
          <p:nvPr/>
        </p:nvSpPr>
        <p:spPr bwMode="auto">
          <a:xfrm>
            <a:off x="308769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3548" y="1424265"/>
            <a:ext cx="104062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TBS Studio</a:t>
            </a:r>
            <a:r>
              <a:rPr lang="zh-CN" altLang="en-US" dirty="0"/>
              <a:t>是面向基于</a:t>
            </a:r>
            <a:r>
              <a:rPr lang="en-US" altLang="zh-CN" dirty="0"/>
              <a:t>TBS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开发者和移动应用开发商（包括微信、手</a:t>
            </a:r>
            <a:r>
              <a:rPr lang="en-US" altLang="zh-CN" dirty="0"/>
              <a:t>Q</a:t>
            </a:r>
            <a:r>
              <a:rPr lang="zh-CN" altLang="en-US" dirty="0"/>
              <a:t>，三方</a:t>
            </a:r>
            <a:r>
              <a:rPr lang="en-US" altLang="zh-CN" dirty="0"/>
              <a:t>App</a:t>
            </a:r>
            <a:r>
              <a:rPr lang="zh-CN" altLang="en-US" dirty="0"/>
              <a:t>等）打造的开发服务整体解决方案，以提升广大开发者在真机环境下的开发效率，并帮助开发者分析和优化网页的设计，主要功能有网页</a:t>
            </a:r>
            <a:r>
              <a:rPr lang="en-US" altLang="zh-CN" dirty="0"/>
              <a:t>Inspector</a:t>
            </a:r>
            <a:r>
              <a:rPr lang="zh-CN" altLang="en-US" dirty="0"/>
              <a:t>调试，网页性能分析等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）自动检测手机与</a:t>
            </a:r>
            <a:r>
              <a:rPr lang="en-US" altLang="zh-CN" dirty="0"/>
              <a:t>PC</a:t>
            </a:r>
            <a:r>
              <a:rPr lang="zh-CN" altLang="en-US" dirty="0"/>
              <a:t>的连接；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2</a:t>
            </a:r>
            <a:r>
              <a:rPr lang="zh-CN" altLang="en-US" dirty="0"/>
              <a:t>）自动检测网页是否可进行</a:t>
            </a:r>
            <a:r>
              <a:rPr lang="en-US" altLang="zh-CN" dirty="0"/>
              <a:t>Inspect</a:t>
            </a:r>
            <a:r>
              <a:rPr lang="zh-CN" altLang="en-US" dirty="0"/>
              <a:t>调试；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3</a:t>
            </a:r>
            <a:r>
              <a:rPr lang="zh-CN" altLang="en-US" dirty="0"/>
              <a:t>）自动引导开发者打开</a:t>
            </a:r>
            <a:r>
              <a:rPr lang="en-US" altLang="zh-CN" dirty="0"/>
              <a:t>Inspector</a:t>
            </a:r>
            <a:r>
              <a:rPr lang="zh-CN" altLang="en-US" dirty="0"/>
              <a:t>调试开关；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4</a:t>
            </a:r>
            <a:r>
              <a:rPr lang="zh-CN" altLang="en-US" dirty="0"/>
              <a:t>）一键开启</a:t>
            </a:r>
            <a:r>
              <a:rPr lang="en-US" altLang="zh-CN" dirty="0"/>
              <a:t>Inspector</a:t>
            </a:r>
            <a:r>
              <a:rPr lang="zh-CN" altLang="en-US" dirty="0"/>
              <a:t>调试，无需打开浏览器输入</a:t>
            </a:r>
            <a:r>
              <a:rPr lang="en-US" altLang="zh-CN" dirty="0"/>
              <a:t>URL</a:t>
            </a:r>
            <a:r>
              <a:rPr lang="zh-CN" altLang="en-US" dirty="0"/>
              <a:t>，方便快捷；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5</a:t>
            </a:r>
            <a:r>
              <a:rPr lang="zh-CN" altLang="en-US" dirty="0"/>
              <a:t>）扩展</a:t>
            </a:r>
            <a:r>
              <a:rPr lang="en-US" altLang="zh-CN" dirty="0"/>
              <a:t>X5</a:t>
            </a:r>
            <a:r>
              <a:rPr lang="zh-CN" altLang="en-US" dirty="0"/>
              <a:t>内核独有</a:t>
            </a:r>
            <a:r>
              <a:rPr lang="en-US" altLang="zh-CN" dirty="0"/>
              <a:t>Inspect</a:t>
            </a:r>
            <a:r>
              <a:rPr lang="zh-CN" altLang="en-US" dirty="0"/>
              <a:t>选项，方便页面分析和优化；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6</a:t>
            </a:r>
            <a:r>
              <a:rPr lang="zh-CN" altLang="en-US" dirty="0"/>
              <a:t>）真机远程</a:t>
            </a:r>
            <a:r>
              <a:rPr lang="en-US" altLang="zh-CN" dirty="0"/>
              <a:t>Inspector</a:t>
            </a:r>
            <a:r>
              <a:rPr lang="zh-CN" altLang="en-US" dirty="0"/>
              <a:t>调试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PC</a:t>
            </a:r>
            <a:r>
              <a:rPr lang="zh-CN" altLang="en-US" dirty="0"/>
              <a:t>环境</a:t>
            </a:r>
            <a:r>
              <a:rPr lang="en-US" altLang="zh-CN" dirty="0"/>
              <a:t>: </a:t>
            </a:r>
            <a:r>
              <a:rPr lang="zh-CN" altLang="en-US" dirty="0"/>
              <a:t>当前支持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/>
              <a:t>mac</a:t>
            </a:r>
            <a:r>
              <a:rPr lang="zh-CN" altLang="en-US" dirty="0"/>
              <a:t>操作系统。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手机环境：</a:t>
            </a:r>
            <a:r>
              <a:rPr lang="en-US" altLang="zh-CN" dirty="0"/>
              <a:t>Android 4.4+</a:t>
            </a:r>
            <a:r>
              <a:rPr lang="zh-CN" altLang="en-US" dirty="0"/>
              <a:t>，机型包括华为，小米，三星等主流机型。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调试宿主</a:t>
            </a:r>
            <a:r>
              <a:rPr lang="en-US" altLang="zh-CN" dirty="0"/>
              <a:t>App</a:t>
            </a:r>
            <a:r>
              <a:rPr lang="zh-CN" altLang="en-US" dirty="0"/>
              <a:t>（需要接入</a:t>
            </a:r>
            <a:r>
              <a:rPr lang="en-US" altLang="zh-CN" dirty="0"/>
              <a:t>x5</a:t>
            </a:r>
            <a:r>
              <a:rPr lang="zh-CN" altLang="en-US" dirty="0"/>
              <a:t>内核）：微信、手</a:t>
            </a:r>
            <a:r>
              <a:rPr lang="en-US" altLang="zh-CN" dirty="0"/>
              <a:t>Q</a:t>
            </a:r>
            <a:r>
              <a:rPr lang="zh-CN" altLang="en-US" dirty="0"/>
              <a:t>、</a:t>
            </a:r>
            <a:r>
              <a:rPr lang="en-US" altLang="zh-CN" dirty="0"/>
              <a:t>QQ</a:t>
            </a:r>
            <a:r>
              <a:rPr lang="zh-CN" altLang="en-US" dirty="0"/>
              <a:t>音乐、</a:t>
            </a:r>
            <a:r>
              <a:rPr lang="en-US" altLang="zh-CN" dirty="0" err="1"/>
              <a:t>QZone</a:t>
            </a:r>
            <a:r>
              <a:rPr lang="zh-CN" altLang="en-US" dirty="0"/>
              <a:t>、京东等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25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14:vortex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6369" y="386791"/>
            <a:ext cx="410983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76924"/>
            <a:r>
              <a:rPr lang="en-US" sz="4000" b="1" dirty="0" err="1" smtClean="0">
                <a:solidFill>
                  <a:srgbClr val="860000"/>
                </a:solidFill>
                <a:latin typeface="时尚中黑简体" pitchFamily="2" charset="-122"/>
                <a:ea typeface="时尚中黑简体" pitchFamily="2" charset="-122"/>
              </a:rPr>
              <a:t>tbs_studio</a:t>
            </a:r>
            <a:endParaRPr lang="en-US" sz="4000" b="1" dirty="0">
              <a:solidFill>
                <a:srgbClr val="860000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2" name="AutoShape 5" descr="http://img2.imgtn.bdimg.com/it/u=3931925825,3993257161&amp;fm=21&amp;gp=0.jpg"/>
          <p:cNvSpPr>
            <a:spLocks noChangeAspect="1" noChangeArrowheads="1"/>
          </p:cNvSpPr>
          <p:nvPr/>
        </p:nvSpPr>
        <p:spPr bwMode="auto">
          <a:xfrm>
            <a:off x="156369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7" descr="http://img2.imgtn.bdimg.com/it/u=3931925825,3993257161&amp;fm=21&amp;gp=0.jpg"/>
          <p:cNvSpPr>
            <a:spLocks noChangeAspect="1" noChangeArrowheads="1"/>
          </p:cNvSpPr>
          <p:nvPr/>
        </p:nvSpPr>
        <p:spPr bwMode="auto">
          <a:xfrm>
            <a:off x="308769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2" descr="http://res.imtt.qq.com/tbs_inspect/tbsstudio/tbsstudi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70" y="137239"/>
            <a:ext cx="7437105" cy="672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14:vortex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extLst mod="1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191</Words>
  <Application>Microsoft Office PowerPoint</Application>
  <PresentationFormat>宽屏</PresentationFormat>
  <Paragraphs>71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时尚中黑简体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wenfeng</dc:creator>
  <cp:lastModifiedBy>wenfeng</cp:lastModifiedBy>
  <cp:revision>39</cp:revision>
  <dcterms:created xsi:type="dcterms:W3CDTF">2018-06-11T02:34:46Z</dcterms:created>
  <dcterms:modified xsi:type="dcterms:W3CDTF">2018-06-15T03:41:15Z</dcterms:modified>
</cp:coreProperties>
</file>