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6b7c4a7bd0c645c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0" r:id="rId3"/>
    <p:sldId id="275" r:id="rId4"/>
    <p:sldId id="276" r:id="rId5"/>
    <p:sldId id="268" r:id="rId6"/>
    <p:sldId id="277" r:id="rId7"/>
    <p:sldId id="278" r:id="rId8"/>
    <p:sldId id="279" r:id="rId9"/>
    <p:sldId id="280" r:id="rId10"/>
    <p:sldId id="274" r:id="rId11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5"/>
            <p14:sldId id="276"/>
            <p14:sldId id="268"/>
            <p14:sldId id="277"/>
            <p14:sldId id="278"/>
            <p14:sldId id="279"/>
            <p14:sldId id="280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4274" autoAdjust="0"/>
  </p:normalViewPr>
  <p:slideViewPr>
    <p:cSldViewPr snapToGrid="0">
      <p:cViewPr varScale="1">
        <p:scale>
          <a:sx n="85" d="100"/>
          <a:sy n="85" d="100"/>
        </p:scale>
        <p:origin x="200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2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DDB9F-C843-4DCB-A262-33E6C613BD3B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2A73-836E-4C8B-8E64-337E8345196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855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7E3EDF-C370-4377-9B52-BAAD5381874F}" type="datetime1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sz="1200" kern="1200" dirty="0">
                <a:solidFill>
                  <a:schemeClr val="tx1"/>
                </a:solidFill>
                <a:effectLst/>
              </a:rPr>
              <a:t>在幻灯片放映模式下，选择箭头访问相应链接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50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02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15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86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43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62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95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B3A18FD-B158-4184-AAF1-111CB204DE93}" type="datetime1">
              <a:rPr lang="zh-CN" altLang="en-US" noProof="0" smtClean="0"/>
              <a:t>2018/3/19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1BECCF3-0E40-43F6-90FA-AF221F755F91}" type="datetime1">
              <a:rPr lang="zh-CN" altLang="en-US" noProof="0" smtClean="0"/>
              <a:t>2018/3/19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svg/circle1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genghaopeng/Desktop/book/study/svg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genghaopeng/Desktop/book/study/svg/svg1/svg2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offset-distance" TargetMode="External"/><Relationship Id="rId5" Type="http://schemas.openxmlformats.org/officeDocument/2006/relationships/hyperlink" Target="file:///Users/genghaopeng/Desktop/book/study/svg/svg1/svg1.html" TargetMode="External"/><Relationship Id="rId4" Type="http://schemas.openxmlformats.org/officeDocument/2006/relationships/hyperlink" Target="https://developer.mozilla.org/en-US/docs/Web/CSS/offset-path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65782" y="2088453"/>
            <a:ext cx="9582736" cy="238936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Han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zh-Hans" alt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之旅</a:t>
            </a:r>
            <a:endParaRPr lang="x-none" sz="4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1422023">
            <a:off x="2549790" y="3298910"/>
            <a:ext cx="3101980" cy="1325563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rgbClr val="7030A0"/>
                </a:solidFill>
              </a:rPr>
              <a:t>Thank</a:t>
            </a:r>
            <a:endParaRPr lang="x-none" sz="6000">
              <a:solidFill>
                <a:srgbClr val="7030A0"/>
              </a:solidFill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B996CC78-F33B-0A44-A101-B355A51494D8}"/>
              </a:ext>
            </a:extLst>
          </p:cNvPr>
          <p:cNvSpPr txBox="1">
            <a:spLocks/>
          </p:cNvSpPr>
          <p:nvPr/>
        </p:nvSpPr>
        <p:spPr>
          <a:xfrm rot="1422023">
            <a:off x="6320878" y="3396183"/>
            <a:ext cx="31019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sz="6000" dirty="0">
                <a:solidFill>
                  <a:srgbClr val="FFC000"/>
                </a:solidFill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pPr rtl="0"/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概述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54C04E-16FD-FB43-86B4-E11F008F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825625"/>
            <a:ext cx="11789923" cy="4351338"/>
          </a:xfrm>
        </p:spPr>
        <p:txBody>
          <a:bodyPr>
            <a:normAutofit/>
          </a:bodyPr>
          <a:lstStyle/>
          <a:p>
            <a:r>
              <a:rPr lang="en-US" altLang="zh-Hans" dirty="0"/>
              <a:t>     1.</a:t>
            </a:r>
            <a:r>
              <a:rPr lang="en-US" altLang="zh-CN" dirty="0"/>
              <a:t>SVG </a:t>
            </a:r>
            <a:r>
              <a:rPr lang="zh-CN" altLang="en-US" dirty="0"/>
              <a:t>指可伸缩矢量图形 </a:t>
            </a:r>
            <a:r>
              <a:rPr lang="en-US" altLang="zh-CN" dirty="0"/>
              <a:t>(Scalable Vector Graphics)</a:t>
            </a:r>
          </a:p>
          <a:p>
            <a:r>
              <a:rPr lang="zh-Hans" altLang="en-US" dirty="0"/>
              <a:t>     </a:t>
            </a:r>
            <a:r>
              <a:rPr lang="en-US" altLang="zh-Hans" dirty="0"/>
              <a:t>2.</a:t>
            </a:r>
            <a:r>
              <a:rPr lang="en-US" altLang="zh-CN" dirty="0"/>
              <a:t>SVG </a:t>
            </a:r>
            <a:r>
              <a:rPr lang="zh-CN" altLang="en-US" dirty="0"/>
              <a:t>用来定义用于网络的基于矢量的图形</a:t>
            </a:r>
          </a:p>
          <a:p>
            <a:r>
              <a:rPr lang="en-US" altLang="zh-CN" dirty="0"/>
              <a:t>     3.SVG </a:t>
            </a:r>
            <a:r>
              <a:rPr lang="zh-CN" altLang="en-US" dirty="0"/>
              <a:t>使用 </a:t>
            </a:r>
            <a:r>
              <a:rPr lang="en-US" altLang="zh-CN" dirty="0"/>
              <a:t>XML </a:t>
            </a:r>
            <a:r>
              <a:rPr lang="zh-CN" altLang="en-US" dirty="0"/>
              <a:t>格式定义图形</a:t>
            </a:r>
          </a:p>
          <a:p>
            <a:r>
              <a:rPr lang="en-US" altLang="zh-CN" dirty="0"/>
              <a:t>     4.SVG </a:t>
            </a:r>
            <a:r>
              <a:rPr lang="zh-CN" altLang="en-US" dirty="0"/>
              <a:t>图像在放大或改变尺寸的情况下其图形质量不会有所损失</a:t>
            </a:r>
          </a:p>
          <a:p>
            <a:r>
              <a:rPr lang="en-US" altLang="zh-CN" dirty="0"/>
              <a:t>     5.SVG </a:t>
            </a:r>
            <a:r>
              <a:rPr lang="zh-CN" altLang="en-US" dirty="0"/>
              <a:t>是万维网联盟的标准</a:t>
            </a:r>
          </a:p>
          <a:p>
            <a:r>
              <a:rPr lang="en-US" altLang="zh-CN" dirty="0"/>
              <a:t>     6.SVG </a:t>
            </a:r>
            <a:r>
              <a:rPr lang="zh-CN" altLang="en-US" dirty="0"/>
              <a:t>与诸如 </a:t>
            </a:r>
            <a:r>
              <a:rPr lang="en-US" altLang="zh-CN" dirty="0"/>
              <a:t>DOM </a:t>
            </a:r>
            <a:r>
              <a:rPr lang="zh-CN" altLang="en-US" dirty="0"/>
              <a:t>和 </a:t>
            </a:r>
            <a:r>
              <a:rPr lang="en-US" altLang="zh-CN" dirty="0"/>
              <a:t>XSL </a:t>
            </a:r>
            <a:r>
              <a:rPr lang="zh-CN" altLang="en-US" dirty="0"/>
              <a:t>之类的 </a:t>
            </a:r>
            <a:r>
              <a:rPr lang="en-US" altLang="zh-CN" dirty="0"/>
              <a:t>W3C </a:t>
            </a:r>
            <a:r>
              <a:rPr lang="zh-CN" altLang="en-US" dirty="0"/>
              <a:t>标准是一个整体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与</a:t>
            </a:r>
            <a:r>
              <a:rPr lang="en-US" altLang="zh-CN" sz="3400" dirty="0">
                <a:cs typeface="Arial" panose="020B0604020202020204" pitchFamily="34" charset="0"/>
              </a:rPr>
              <a:t>Canvas</a:t>
            </a:r>
            <a:r>
              <a:rPr lang="zh-Hans" altLang="en-US" sz="3400" dirty="0">
                <a:cs typeface="Arial" panose="020B0604020202020204" pitchFamily="34" charset="0"/>
              </a:rPr>
              <a:t>的区别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6B5016EB-3C1B-B140-AEC3-D17BF73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361872"/>
            <a:ext cx="11789923" cy="53988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Canvas</a:t>
            </a:r>
          </a:p>
          <a:p>
            <a:pPr lvl="1"/>
            <a:r>
              <a:rPr lang="en-US" altLang="zh-CN" dirty="0"/>
              <a:t>Canvas </a:t>
            </a:r>
            <a:r>
              <a:rPr lang="zh-CN" altLang="en-US" dirty="0"/>
              <a:t>通过 </a:t>
            </a:r>
            <a:r>
              <a:rPr lang="en-US" altLang="zh-CN" dirty="0"/>
              <a:t>JavaScript </a:t>
            </a:r>
            <a:r>
              <a:rPr lang="zh-CN" altLang="en-US" dirty="0"/>
              <a:t>来绘制 </a:t>
            </a:r>
            <a:r>
              <a:rPr lang="en-US" altLang="zh-CN" dirty="0"/>
              <a:t>2D </a:t>
            </a:r>
            <a:r>
              <a:rPr lang="zh-CN" altLang="en-US" dirty="0"/>
              <a:t>图形。</a:t>
            </a:r>
            <a:endParaRPr lang="en-US" altLang="zh-CN" dirty="0"/>
          </a:p>
          <a:p>
            <a:pPr lvl="1"/>
            <a:r>
              <a:rPr lang="zh-CN" altLang="en-US" dirty="0"/>
              <a:t>依赖分辨率</a:t>
            </a:r>
          </a:p>
          <a:p>
            <a:pPr lvl="1"/>
            <a:r>
              <a:rPr lang="zh-CN" altLang="en-US" dirty="0"/>
              <a:t>不支持事件处理器</a:t>
            </a:r>
          </a:p>
          <a:p>
            <a:pPr lvl="1"/>
            <a:r>
              <a:rPr lang="zh-CN" altLang="en-US" dirty="0"/>
              <a:t>弱的文本渲染能力</a:t>
            </a:r>
          </a:p>
          <a:p>
            <a:pPr lvl="1"/>
            <a:r>
              <a:rPr lang="zh-CN" altLang="en-US" dirty="0"/>
              <a:t>能够以 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.jpg </a:t>
            </a:r>
            <a:r>
              <a:rPr lang="zh-CN" altLang="en-US" dirty="0"/>
              <a:t>格式保存结果图像</a:t>
            </a:r>
          </a:p>
          <a:p>
            <a:pPr lvl="1"/>
            <a:r>
              <a:rPr lang="zh-CN" altLang="en-US" dirty="0"/>
              <a:t>最适合图像密集型的游戏，其中的许多对象会被频繁重绘</a:t>
            </a:r>
          </a:p>
          <a:p>
            <a:r>
              <a:rPr lang="en-US" altLang="zh-CN" b="1" dirty="0"/>
              <a:t>SVG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是一种使用 </a:t>
            </a:r>
            <a:r>
              <a:rPr lang="en-US" altLang="zh-CN" dirty="0"/>
              <a:t>XML </a:t>
            </a:r>
            <a:r>
              <a:rPr lang="zh-CN" altLang="en-US" dirty="0"/>
              <a:t>描述 </a:t>
            </a:r>
            <a:r>
              <a:rPr lang="en-US" altLang="zh-CN" dirty="0"/>
              <a:t>2D </a:t>
            </a:r>
            <a:r>
              <a:rPr lang="zh-CN" altLang="en-US" dirty="0"/>
              <a:t>图形的语言。</a:t>
            </a:r>
          </a:p>
          <a:p>
            <a:pPr lvl="1"/>
            <a:r>
              <a:rPr lang="zh-CN" altLang="en-US" dirty="0"/>
              <a:t>不依赖分辨率</a:t>
            </a:r>
            <a:endParaRPr lang="en-US" altLang="zh-CN" dirty="0"/>
          </a:p>
          <a:p>
            <a:pPr lvl="1"/>
            <a:r>
              <a:rPr lang="zh-CN" altLang="en-US" dirty="0"/>
              <a:t>支持事件处理器</a:t>
            </a:r>
          </a:p>
          <a:p>
            <a:pPr lvl="1"/>
            <a:r>
              <a:rPr lang="zh-CN" altLang="en-US" dirty="0"/>
              <a:t>最适合带有大型渲染区域的应用程序（比如谷歌地图）</a:t>
            </a:r>
          </a:p>
          <a:p>
            <a:pPr lvl="1"/>
            <a:r>
              <a:rPr lang="zh-CN" altLang="en-US" dirty="0"/>
              <a:t>复杂度高会减慢渲染速度（任何过度使用 </a:t>
            </a:r>
            <a:r>
              <a:rPr lang="en-US" altLang="zh-CN" dirty="0"/>
              <a:t>DOM </a:t>
            </a:r>
            <a:r>
              <a:rPr lang="zh-CN" altLang="en-US" dirty="0"/>
              <a:t>的应用都不快）</a:t>
            </a:r>
          </a:p>
          <a:p>
            <a:pPr lvl="1"/>
            <a:r>
              <a:rPr lang="zh-CN" altLang="en-US" dirty="0"/>
              <a:t>不适合游戏应用</a:t>
            </a:r>
          </a:p>
        </p:txBody>
      </p:sp>
    </p:spTree>
    <p:extLst>
      <p:ext uri="{BB962C8B-B14F-4D97-AF65-F5344CB8AC3E}">
        <p14:creationId xmlns:p14="http://schemas.microsoft.com/office/powerpoint/2010/main" val="18046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实列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6B5016EB-3C1B-B140-AEC3-D17BF73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361873"/>
            <a:ext cx="11789923" cy="2169268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altLang="zh-CN" dirty="0"/>
              <a:t>&lt;?xml version="1.0" standalone="no"?&gt;</a:t>
            </a:r>
          </a:p>
          <a:p>
            <a:pPr lvl="1"/>
            <a:r>
              <a:rPr lang="en-US" altLang="zh-CN" dirty="0"/>
              <a:t>&lt;!DOCTYPE </a:t>
            </a:r>
            <a:r>
              <a:rPr lang="en-US" altLang="zh-CN" dirty="0" err="1"/>
              <a:t>svg</a:t>
            </a:r>
            <a:r>
              <a:rPr lang="en-US" altLang="zh-CN" dirty="0"/>
              <a:t> PUBLIC "-//W3C//DTD SVG 1.1//</a:t>
            </a:r>
            <a:r>
              <a:rPr lang="en-US" altLang="zh-CN" dirty="0" err="1"/>
              <a:t>EN""http</a:t>
            </a:r>
            <a:r>
              <a:rPr lang="en-US" altLang="zh-CN" dirty="0"/>
              <a:t>://www.w3.org/Graphics/SVG/1.1/DTD/svg11.dtd"&gt;</a:t>
            </a:r>
          </a:p>
          <a:p>
            <a:pPr lvl="1"/>
            <a:r>
              <a:rPr lang="zh-Hans" altLang="en-US" dirty="0"/>
              <a:t>  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 width="100%" height="100%" version="1.1"xmlns="http://www.w3.org/2000/</a:t>
            </a:r>
            <a:r>
              <a:rPr lang="en-US" altLang="zh-CN" dirty="0" err="1"/>
              <a:t>svg</a:t>
            </a:r>
            <a:r>
              <a:rPr lang="en-US" altLang="zh-CN" dirty="0"/>
              <a:t>"&gt;</a:t>
            </a:r>
          </a:p>
          <a:p>
            <a:pPr lvl="1"/>
            <a:r>
              <a:rPr lang="zh-Hans" altLang="en-US" dirty="0"/>
              <a:t>                 </a:t>
            </a:r>
            <a:r>
              <a:rPr lang="en-US" altLang="zh-CN" dirty="0"/>
              <a:t>&lt;circle cx=“100” cy=“50” r=“40” stroke=“black”</a:t>
            </a:r>
            <a:r>
              <a:rPr lang="zh-Hans" altLang="en-US" dirty="0"/>
              <a:t> </a:t>
            </a:r>
            <a:r>
              <a:rPr lang="en-US" altLang="zh-CN" dirty="0"/>
              <a:t>stroke-width="2" fill="red"/&gt;</a:t>
            </a:r>
          </a:p>
          <a:p>
            <a:pPr lvl="1"/>
            <a:r>
              <a:rPr lang="zh-Hans" altLang="en-US" dirty="0"/>
              <a:t>   </a:t>
            </a: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hlinkClick r:id="rId3"/>
              </a:rPr>
              <a:t>查看示例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形状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6B5016EB-3C1B-B140-AEC3-D17BF73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361872"/>
            <a:ext cx="11789923" cy="5398851"/>
          </a:xfrm>
        </p:spPr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有一些预定义的形状元素，可被开发者使用和操作：</a:t>
            </a:r>
          </a:p>
          <a:p>
            <a:pPr lvl="1"/>
            <a:r>
              <a:rPr lang="zh-CN" altLang="en-US" dirty="0"/>
              <a:t>矩形</a:t>
            </a:r>
            <a:r>
              <a:rPr lang="en-US" altLang="zh-CN" dirty="0"/>
              <a:t>&lt;</a:t>
            </a:r>
            <a:r>
              <a:rPr lang="en-US" altLang="zh-CN" dirty="0" err="1"/>
              <a:t>rect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圆形</a:t>
            </a:r>
            <a:r>
              <a:rPr lang="en-US" altLang="zh-CN" dirty="0"/>
              <a:t>&lt;circle&gt;</a:t>
            </a:r>
          </a:p>
          <a:p>
            <a:pPr lvl="1"/>
            <a:r>
              <a:rPr lang="zh-CN" altLang="en-US" dirty="0"/>
              <a:t>椭圆</a:t>
            </a:r>
            <a:r>
              <a:rPr lang="en-US" altLang="zh-CN" dirty="0"/>
              <a:t>&lt;ellipse&gt;</a:t>
            </a:r>
          </a:p>
          <a:p>
            <a:pPr lvl="1"/>
            <a:r>
              <a:rPr lang="zh-CN" altLang="en-US" dirty="0"/>
              <a:t>线</a:t>
            </a:r>
            <a:r>
              <a:rPr lang="en-US" altLang="zh-CN" dirty="0"/>
              <a:t>&lt;line&gt;</a:t>
            </a:r>
          </a:p>
          <a:p>
            <a:pPr lvl="1"/>
            <a:r>
              <a:rPr lang="zh-CN" altLang="en-US" dirty="0"/>
              <a:t>折线</a:t>
            </a:r>
            <a:r>
              <a:rPr lang="en-US" altLang="zh-CN" dirty="0"/>
              <a:t>&lt;polyline&gt;</a:t>
            </a:r>
          </a:p>
          <a:p>
            <a:pPr lvl="1"/>
            <a:r>
              <a:rPr lang="zh-CN" altLang="en-US" dirty="0"/>
              <a:t>多边形</a:t>
            </a:r>
            <a:r>
              <a:rPr lang="en-US" altLang="zh-CN" dirty="0"/>
              <a:t>&lt;polygon&gt;</a:t>
            </a:r>
          </a:p>
          <a:p>
            <a:pPr lvl="1"/>
            <a:r>
              <a:rPr lang="zh-CN" altLang="en-US" dirty="0"/>
              <a:t>路径</a:t>
            </a:r>
            <a:r>
              <a:rPr lang="en-US" altLang="zh-CN" dirty="0"/>
              <a:t>&lt;path&gt;</a:t>
            </a: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zh-Hans" altLang="en-US" sz="3400" dirty="0">
                <a:cs typeface="Arial" panose="020B0604020202020204" pitchFamily="34" charset="0"/>
              </a:rPr>
              <a:t>为什么学习</a:t>
            </a:r>
            <a:r>
              <a:rPr lang="en-US" altLang="zh-Hans" sz="3400" dirty="0">
                <a:cs typeface="Arial" panose="020B0604020202020204" pitchFamily="34" charset="0"/>
              </a:rPr>
              <a:t>SVG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B84397-0105-D849-85C0-9AC630FB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83" y="1322963"/>
            <a:ext cx="3103124" cy="54466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BE3106-2BFB-A246-A629-78B6FFED137E}"/>
              </a:ext>
            </a:extLst>
          </p:cNvPr>
          <p:cNvSpPr txBox="1"/>
          <p:nvPr/>
        </p:nvSpPr>
        <p:spPr>
          <a:xfrm>
            <a:off x="5914417" y="3375498"/>
            <a:ext cx="18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>
                <a:hlinkClick r:id="rId4"/>
              </a:rPr>
              <a:t>查看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8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 </a:t>
            </a:r>
            <a:r>
              <a:rPr lang="en-US" altLang="zh-Hans" sz="3400" dirty="0">
                <a:cs typeface="Arial" panose="020B0604020202020204" pitchFamily="34" charset="0"/>
              </a:rPr>
              <a:t>path</a:t>
            </a:r>
            <a:r>
              <a:rPr lang="zh-Hans" altLang="en-US" sz="3400" dirty="0">
                <a:cs typeface="Arial" panose="020B0604020202020204" pitchFamily="34" charset="0"/>
              </a:rPr>
              <a:t>路径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6B5016EB-3C1B-B140-AEC3-D17BF73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361872"/>
            <a:ext cx="11789923" cy="539885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CN" altLang="en-US" dirty="0"/>
              <a:t>下面的命令可用于路径数据：</a:t>
            </a:r>
            <a:endParaRPr lang="en-US" altLang="zh-CN" dirty="0"/>
          </a:p>
          <a:p>
            <a:pPr lvl="1"/>
            <a:r>
              <a:rPr lang="en-US" altLang="zh-CN" dirty="0"/>
              <a:t>M = </a:t>
            </a:r>
            <a:r>
              <a:rPr lang="en-US" altLang="zh-CN" dirty="0" err="1"/>
              <a:t>moveto</a:t>
            </a:r>
            <a:endParaRPr lang="en-US" altLang="zh-CN" dirty="0"/>
          </a:p>
          <a:p>
            <a:pPr lvl="1"/>
            <a:r>
              <a:rPr lang="en-US" altLang="zh-CN" dirty="0"/>
              <a:t>L = </a:t>
            </a:r>
            <a:r>
              <a:rPr lang="en-US" altLang="zh-CN" dirty="0" err="1"/>
              <a:t>lineto</a:t>
            </a:r>
            <a:endParaRPr lang="en-US" altLang="zh-CN" dirty="0"/>
          </a:p>
          <a:p>
            <a:pPr lvl="1"/>
            <a:r>
              <a:rPr lang="en-US" altLang="zh-CN" dirty="0"/>
              <a:t>H = horizontal </a:t>
            </a:r>
            <a:r>
              <a:rPr lang="en-US" altLang="zh-CN" dirty="0" err="1"/>
              <a:t>lineto</a:t>
            </a:r>
            <a:endParaRPr lang="en-US" altLang="zh-CN" dirty="0"/>
          </a:p>
          <a:p>
            <a:pPr lvl="1"/>
            <a:r>
              <a:rPr lang="en-US" altLang="zh-CN" dirty="0"/>
              <a:t>V = vertical </a:t>
            </a:r>
            <a:r>
              <a:rPr lang="en-US" altLang="zh-CN" dirty="0" err="1"/>
              <a:t>lineto</a:t>
            </a:r>
            <a:endParaRPr lang="en-US" altLang="zh-CN" dirty="0"/>
          </a:p>
          <a:p>
            <a:pPr lvl="1"/>
            <a:r>
              <a:rPr lang="en-US" altLang="zh-CN" dirty="0"/>
              <a:t>C = </a:t>
            </a:r>
            <a:r>
              <a:rPr lang="en-US" altLang="zh-CN" dirty="0" err="1"/>
              <a:t>curveto</a:t>
            </a:r>
            <a:endParaRPr lang="en-US" altLang="zh-CN" dirty="0"/>
          </a:p>
          <a:p>
            <a:pPr lvl="1"/>
            <a:r>
              <a:rPr lang="en-US" altLang="zh-CN" dirty="0"/>
              <a:t>S = smooth </a:t>
            </a:r>
            <a:r>
              <a:rPr lang="en-US" altLang="zh-CN" dirty="0" err="1"/>
              <a:t>curveto</a:t>
            </a:r>
            <a:endParaRPr lang="en-US" altLang="zh-CN" dirty="0"/>
          </a:p>
          <a:p>
            <a:pPr lvl="1"/>
            <a:r>
              <a:rPr lang="en-US" altLang="zh-CN" dirty="0"/>
              <a:t>Q = quadratic </a:t>
            </a:r>
            <a:r>
              <a:rPr lang="en-US" altLang="zh-CN" dirty="0" err="1"/>
              <a:t>Belzier</a:t>
            </a:r>
            <a:r>
              <a:rPr lang="en-US" altLang="zh-CN" dirty="0"/>
              <a:t> curve</a:t>
            </a:r>
          </a:p>
          <a:p>
            <a:pPr lvl="1"/>
            <a:r>
              <a:rPr lang="en-US" altLang="zh-CN" dirty="0"/>
              <a:t>T = smooth quadratic </a:t>
            </a:r>
            <a:r>
              <a:rPr lang="en-US" altLang="zh-CN" dirty="0" err="1"/>
              <a:t>Belzier</a:t>
            </a:r>
            <a:r>
              <a:rPr lang="en-US" altLang="zh-CN" dirty="0"/>
              <a:t> </a:t>
            </a:r>
            <a:r>
              <a:rPr lang="en-US" altLang="zh-CN" dirty="0" err="1"/>
              <a:t>curveto</a:t>
            </a:r>
            <a:endParaRPr lang="en-US" altLang="zh-CN" dirty="0"/>
          </a:p>
          <a:p>
            <a:pPr lvl="1"/>
            <a:r>
              <a:rPr lang="en-US" altLang="zh-CN" dirty="0"/>
              <a:t>A = elliptical Arc</a:t>
            </a:r>
          </a:p>
          <a:p>
            <a:pPr lvl="1"/>
            <a:r>
              <a:rPr lang="en-US" altLang="zh-CN" dirty="0"/>
              <a:t>Z = </a:t>
            </a:r>
            <a:r>
              <a:rPr lang="en-US" altLang="zh-CN" dirty="0" err="1"/>
              <a:t>closepath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/>
              <a:t>注释：</a:t>
            </a:r>
            <a:r>
              <a:rPr lang="zh-CN" altLang="en-US" dirty="0"/>
              <a:t>以上所有命令均允许小写字母。大写表示绝对定位，小写表示相对定位。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 与</a:t>
            </a:r>
            <a:r>
              <a:rPr lang="en-US" altLang="zh-Hans" sz="3400" dirty="0">
                <a:cs typeface="Arial" panose="020B0604020202020204" pitchFamily="34" charset="0"/>
              </a:rPr>
              <a:t>CSS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6B5016EB-3C1B-B140-AEC3-D17BF73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361872"/>
            <a:ext cx="11789923" cy="53988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Hans" altLang="en-US" dirty="0"/>
              <a:t>、</a:t>
            </a:r>
            <a:r>
              <a:rPr lang="en-US" altLang="zh-CN" dirty="0"/>
              <a:t>stroke-</a:t>
            </a:r>
            <a:r>
              <a:rPr lang="en-US" altLang="zh-CN" dirty="0" err="1"/>
              <a:t>dasharray</a:t>
            </a:r>
            <a:r>
              <a:rPr lang="en-US" altLang="zh-CN" dirty="0"/>
              <a:t> </a:t>
            </a:r>
            <a:r>
              <a:rPr lang="zh-Hans" altLang="en-US" dirty="0"/>
              <a:t>：</a:t>
            </a:r>
            <a:r>
              <a:rPr lang="zh-CN" altLang="en-US" dirty="0"/>
              <a:t>属性可以控制图案描边路径的样式，如果你并不想用连续的直线去绘制路径，而希望通过一些不同样式的虚线，你就可以使用这个属性。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Hans" dirty="0"/>
              <a:t>2</a:t>
            </a:r>
            <a:r>
              <a:rPr lang="zh-Hans" altLang="en-US" dirty="0"/>
              <a:t>、</a:t>
            </a:r>
            <a:r>
              <a:rPr lang="en-US" altLang="zh-CN" dirty="0"/>
              <a:t>stroke-</a:t>
            </a:r>
            <a:r>
              <a:rPr lang="en-US" altLang="zh-CN" dirty="0" err="1"/>
              <a:t>dashoffset</a:t>
            </a:r>
            <a:r>
              <a:rPr lang="zh-Hans" altLang="en-US" dirty="0"/>
              <a:t> ：</a:t>
            </a:r>
            <a:r>
              <a:rPr lang="zh-CN" altLang="en-US" dirty="0"/>
              <a:t>属性（虚线在原路径下的偏移量）也同样可以使用 </a:t>
            </a:r>
            <a:r>
              <a:rPr lang="en-US" altLang="zh-CN" dirty="0"/>
              <a:t>CSS </a:t>
            </a:r>
            <a:r>
              <a:rPr lang="zh-CN" altLang="en-US" dirty="0"/>
              <a:t>来进行设置</a:t>
            </a:r>
            <a:r>
              <a:rPr lang="zh-Hans" altLang="en-US" dirty="0"/>
              <a:t>。 </a:t>
            </a:r>
            <a:r>
              <a:rPr lang="zh-Hans" altLang="en-US" dirty="0">
                <a:hlinkClick r:id="rId3"/>
              </a:rPr>
              <a:t>示例 </a:t>
            </a:r>
            <a:endParaRPr lang="en-US" altLang="zh-Han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Hans" dirty="0">
                <a:hlinkClick r:id="rId4"/>
              </a:rPr>
              <a:t>3</a:t>
            </a:r>
            <a:r>
              <a:rPr lang="zh-Hans" altLang="en-US" dirty="0">
                <a:hlinkClick r:id="rId4"/>
              </a:rPr>
              <a:t>、</a:t>
            </a:r>
            <a:r>
              <a:rPr lang="en-US" altLang="zh-CN" dirty="0">
                <a:hlinkClick r:id="rId4"/>
              </a:rPr>
              <a:t>offset-path</a:t>
            </a:r>
            <a:r>
              <a:rPr lang="zh-CN" altLang="en-US" dirty="0"/>
              <a:t>：</a:t>
            </a:r>
            <a:r>
              <a:rPr lang="en-US" altLang="zh-CN" dirty="0"/>
              <a:t>offset-path </a:t>
            </a:r>
            <a:r>
              <a:rPr lang="zh-CN" altLang="en-US" dirty="0"/>
              <a:t>是一个 </a:t>
            </a:r>
            <a:r>
              <a:rPr lang="en-US" altLang="zh-CN" dirty="0"/>
              <a:t>CSS </a:t>
            </a:r>
            <a:r>
              <a:rPr lang="zh-CN" altLang="en-US" dirty="0"/>
              <a:t>属性，它表示元素的运动路径；</a:t>
            </a:r>
            <a:r>
              <a:rPr lang="zh-Hans" altLang="en-US" dirty="0">
                <a:hlinkClick r:id="rId5"/>
              </a:rPr>
              <a:t>示例 </a:t>
            </a:r>
            <a:endParaRPr lang="en-US" altLang="zh-Han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Hans" dirty="0">
                <a:hlinkClick r:id="rId6"/>
              </a:rPr>
              <a:t>4</a:t>
            </a:r>
            <a:r>
              <a:rPr lang="zh-Hans" altLang="en-US" dirty="0">
                <a:hlinkClick r:id="rId6"/>
              </a:rPr>
              <a:t>、</a:t>
            </a:r>
            <a:r>
              <a:rPr lang="en-US" altLang="zh-CN" dirty="0">
                <a:hlinkClick r:id="rId6"/>
              </a:rPr>
              <a:t>offset-distance</a:t>
            </a:r>
            <a:r>
              <a:rPr lang="zh-CN" altLang="en-US" dirty="0"/>
              <a:t>：同样是一个 </a:t>
            </a:r>
            <a:r>
              <a:rPr lang="en-US" altLang="zh-CN" dirty="0"/>
              <a:t>CSS </a:t>
            </a:r>
            <a:r>
              <a:rPr lang="zh-CN" altLang="en-US" dirty="0"/>
              <a:t>属性，定义了元素在路径上运动的距离，单位是数值或百分比；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662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101FE85-D5A7-6A49-A690-1313C66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560"/>
            <a:ext cx="11353801" cy="673847"/>
          </a:xfrm>
        </p:spPr>
        <p:txBody>
          <a:bodyPr rtlCol="0">
            <a:normAutofit/>
          </a:bodyPr>
          <a:lstStyle/>
          <a:p>
            <a:r>
              <a:rPr lang="en-US" altLang="zh-Hans" sz="3400" dirty="0">
                <a:cs typeface="Arial" panose="020B0604020202020204" pitchFamily="34" charset="0"/>
              </a:rPr>
              <a:t>SVG</a:t>
            </a:r>
            <a:r>
              <a:rPr lang="zh-Hans" altLang="en-US" sz="3400" dirty="0">
                <a:cs typeface="Arial" panose="020B0604020202020204" pitchFamily="34" charset="0"/>
              </a:rPr>
              <a:t> 线性渐变与放射性渐变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6B5016EB-3C1B-B140-AEC3-D17BF73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1361872"/>
            <a:ext cx="11789923" cy="53988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b="1" dirty="0"/>
              <a:t>SVG </a:t>
            </a:r>
            <a:r>
              <a:rPr lang="zh-CN" altLang="en-US" b="1" dirty="0"/>
              <a:t>渐变必须在</a:t>
            </a:r>
            <a:r>
              <a:rPr lang="en-US" altLang="zh-CN" b="1" dirty="0"/>
              <a:t>&lt;</a:t>
            </a:r>
            <a:r>
              <a:rPr lang="en-US" altLang="zh-CN" b="1" dirty="0" err="1"/>
              <a:t>defs</a:t>
            </a:r>
            <a:r>
              <a:rPr lang="en-US" altLang="zh-CN" b="1" dirty="0"/>
              <a:t>&gt;</a:t>
            </a:r>
            <a:r>
              <a:rPr lang="zh-CN" altLang="en-US" b="1" dirty="0"/>
              <a:t>标签中进行定义。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linearGradient</a:t>
            </a:r>
            <a:r>
              <a:rPr lang="en-US" altLang="zh-CN" dirty="0"/>
              <a:t>&gt;</a:t>
            </a:r>
            <a:r>
              <a:rPr lang="zh-CN" altLang="en-US" dirty="0"/>
              <a:t>可用来定义 </a:t>
            </a:r>
            <a:r>
              <a:rPr lang="en-US" altLang="zh-CN" dirty="0"/>
              <a:t>SVG </a:t>
            </a:r>
            <a:r>
              <a:rPr lang="zh-CN" altLang="en-US" dirty="0"/>
              <a:t>的线性渐变。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radialGradient</a:t>
            </a:r>
            <a:r>
              <a:rPr lang="en-US" altLang="zh-CN" dirty="0"/>
              <a:t>&gt;</a:t>
            </a:r>
            <a:r>
              <a:rPr lang="zh-CN" altLang="en-US" dirty="0"/>
              <a:t>用来定义放射性渐变。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780100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9AEF242C-92E6-E14E-AFE4-BF016B4B0F29}" vid="{14900282-6A1C-FD48-BB10-00811D1061D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974</TotalTime>
  <Words>491</Words>
  <Application>Microsoft Macintosh PowerPoint</Application>
  <PresentationFormat>宽屏</PresentationFormat>
  <Paragraphs>79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黑体</vt:lpstr>
      <vt:lpstr>微软雅黑</vt:lpstr>
      <vt:lpstr>Arial</vt:lpstr>
      <vt:lpstr>欢迎文档</vt:lpstr>
      <vt:lpstr>SVG之旅</vt:lpstr>
      <vt:lpstr>SVG概述</vt:lpstr>
      <vt:lpstr>SVG与Canvas的区别</vt:lpstr>
      <vt:lpstr>SVG实列</vt:lpstr>
      <vt:lpstr>SVG形状</vt:lpstr>
      <vt:lpstr>为什么学习SVG</vt:lpstr>
      <vt:lpstr>SVG path路径</vt:lpstr>
      <vt:lpstr>SVG 与CSS</vt:lpstr>
      <vt:lpstr>SVG 线性渐变与放射性渐变</vt:lpstr>
      <vt:lpstr>Thank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SVG之旅</dc:title>
  <dc:creator>Microsoft Office 用户</dc:creator>
  <cp:keywords/>
  <cp:lastModifiedBy>Microsoft Office 用户</cp:lastModifiedBy>
  <cp:revision>17</cp:revision>
  <dcterms:created xsi:type="dcterms:W3CDTF">2018-03-18T06:10:31Z</dcterms:created>
  <dcterms:modified xsi:type="dcterms:W3CDTF">2018-03-19T09:28:21Z</dcterms:modified>
  <cp:version/>
</cp:coreProperties>
</file>