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6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631FDA-220A-B340-B154-2A711CD24450}" type="datetimeFigureOut">
              <a:rPr lang="en-US" smtClean="0"/>
              <a:t>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1D14D-90EA-AC47-A7A5-E5DA52D3A7D5}" type="slidenum">
              <a:rPr lang="en-US" smtClean="0"/>
              <a:t>‹#›</a:t>
            </a:fld>
            <a:endParaRPr lang="en-US"/>
          </a:p>
        </p:txBody>
      </p:sp>
    </p:spTree>
    <p:extLst>
      <p:ext uri="{BB962C8B-B14F-4D97-AF65-F5344CB8AC3E}">
        <p14:creationId xmlns:p14="http://schemas.microsoft.com/office/powerpoint/2010/main" val="20189753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C1D14D-90EA-AC47-A7A5-E5DA52D3A7D5}" type="slidenum">
              <a:rPr lang="en-US" smtClean="0"/>
              <a:t>1</a:t>
            </a:fld>
            <a:endParaRPr lang="en-US"/>
          </a:p>
        </p:txBody>
      </p:sp>
    </p:spTree>
    <p:extLst>
      <p:ext uri="{BB962C8B-B14F-4D97-AF65-F5344CB8AC3E}">
        <p14:creationId xmlns:p14="http://schemas.microsoft.com/office/powerpoint/2010/main" val="14774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60AEB3-8221-6C47-822E-623D1093C968}" type="datetimeFigureOut">
              <a:rPr lang="en-US" smtClean="0"/>
              <a:t>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49448-C801-6D4A-ABCD-28303C8575DB}" type="slidenum">
              <a:rPr lang="en-US" smtClean="0"/>
              <a:t>‹#›</a:t>
            </a:fld>
            <a:endParaRPr lang="en-US"/>
          </a:p>
        </p:txBody>
      </p:sp>
    </p:spTree>
    <p:extLst>
      <p:ext uri="{BB962C8B-B14F-4D97-AF65-F5344CB8AC3E}">
        <p14:creationId xmlns:p14="http://schemas.microsoft.com/office/powerpoint/2010/main" val="206397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60AEB3-8221-6C47-822E-623D1093C968}" type="datetimeFigureOut">
              <a:rPr lang="en-US" smtClean="0"/>
              <a:t>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49448-C801-6D4A-ABCD-28303C8575DB}" type="slidenum">
              <a:rPr lang="en-US" smtClean="0"/>
              <a:t>‹#›</a:t>
            </a:fld>
            <a:endParaRPr lang="en-US"/>
          </a:p>
        </p:txBody>
      </p:sp>
    </p:spTree>
    <p:extLst>
      <p:ext uri="{BB962C8B-B14F-4D97-AF65-F5344CB8AC3E}">
        <p14:creationId xmlns:p14="http://schemas.microsoft.com/office/powerpoint/2010/main" val="189182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60AEB3-8221-6C47-822E-623D1093C968}" type="datetimeFigureOut">
              <a:rPr lang="en-US" smtClean="0"/>
              <a:t>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49448-C801-6D4A-ABCD-28303C8575DB}" type="slidenum">
              <a:rPr lang="en-US" smtClean="0"/>
              <a:t>‹#›</a:t>
            </a:fld>
            <a:endParaRPr lang="en-US"/>
          </a:p>
        </p:txBody>
      </p:sp>
    </p:spTree>
    <p:extLst>
      <p:ext uri="{BB962C8B-B14F-4D97-AF65-F5344CB8AC3E}">
        <p14:creationId xmlns:p14="http://schemas.microsoft.com/office/powerpoint/2010/main" val="83961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60AEB3-8221-6C47-822E-623D1093C968}" type="datetimeFigureOut">
              <a:rPr lang="en-US" smtClean="0"/>
              <a:t>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49448-C801-6D4A-ABCD-28303C8575DB}" type="slidenum">
              <a:rPr lang="en-US" smtClean="0"/>
              <a:t>‹#›</a:t>
            </a:fld>
            <a:endParaRPr lang="en-US"/>
          </a:p>
        </p:txBody>
      </p:sp>
    </p:spTree>
    <p:extLst>
      <p:ext uri="{BB962C8B-B14F-4D97-AF65-F5344CB8AC3E}">
        <p14:creationId xmlns:p14="http://schemas.microsoft.com/office/powerpoint/2010/main" val="238695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60AEB3-8221-6C47-822E-623D1093C968}" type="datetimeFigureOut">
              <a:rPr lang="en-US" smtClean="0"/>
              <a:t>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49448-C801-6D4A-ABCD-28303C8575DB}" type="slidenum">
              <a:rPr lang="en-US" smtClean="0"/>
              <a:t>‹#›</a:t>
            </a:fld>
            <a:endParaRPr lang="en-US"/>
          </a:p>
        </p:txBody>
      </p:sp>
    </p:spTree>
    <p:extLst>
      <p:ext uri="{BB962C8B-B14F-4D97-AF65-F5344CB8AC3E}">
        <p14:creationId xmlns:p14="http://schemas.microsoft.com/office/powerpoint/2010/main" val="829192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60AEB3-8221-6C47-822E-623D1093C968}" type="datetimeFigureOut">
              <a:rPr lang="en-US" smtClean="0"/>
              <a:t>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49448-C801-6D4A-ABCD-28303C8575DB}" type="slidenum">
              <a:rPr lang="en-US" smtClean="0"/>
              <a:t>‹#›</a:t>
            </a:fld>
            <a:endParaRPr lang="en-US"/>
          </a:p>
        </p:txBody>
      </p:sp>
    </p:spTree>
    <p:extLst>
      <p:ext uri="{BB962C8B-B14F-4D97-AF65-F5344CB8AC3E}">
        <p14:creationId xmlns:p14="http://schemas.microsoft.com/office/powerpoint/2010/main" val="115486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60AEB3-8221-6C47-822E-623D1093C968}" type="datetimeFigureOut">
              <a:rPr lang="en-US" smtClean="0"/>
              <a:t>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49448-C801-6D4A-ABCD-28303C8575DB}" type="slidenum">
              <a:rPr lang="en-US" smtClean="0"/>
              <a:t>‹#›</a:t>
            </a:fld>
            <a:endParaRPr lang="en-US"/>
          </a:p>
        </p:txBody>
      </p:sp>
    </p:spTree>
    <p:extLst>
      <p:ext uri="{BB962C8B-B14F-4D97-AF65-F5344CB8AC3E}">
        <p14:creationId xmlns:p14="http://schemas.microsoft.com/office/powerpoint/2010/main" val="348129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60AEB3-8221-6C47-822E-623D1093C968}" type="datetimeFigureOut">
              <a:rPr lang="en-US" smtClean="0"/>
              <a:t>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49448-C801-6D4A-ABCD-28303C8575DB}" type="slidenum">
              <a:rPr lang="en-US" smtClean="0"/>
              <a:t>‹#›</a:t>
            </a:fld>
            <a:endParaRPr lang="en-US"/>
          </a:p>
        </p:txBody>
      </p:sp>
    </p:spTree>
    <p:extLst>
      <p:ext uri="{BB962C8B-B14F-4D97-AF65-F5344CB8AC3E}">
        <p14:creationId xmlns:p14="http://schemas.microsoft.com/office/powerpoint/2010/main" val="252665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60AEB3-8221-6C47-822E-623D1093C968}" type="datetimeFigureOut">
              <a:rPr lang="en-US" smtClean="0"/>
              <a:t>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49448-C801-6D4A-ABCD-28303C8575DB}" type="slidenum">
              <a:rPr lang="en-US" smtClean="0"/>
              <a:t>‹#›</a:t>
            </a:fld>
            <a:endParaRPr lang="en-US"/>
          </a:p>
        </p:txBody>
      </p:sp>
    </p:spTree>
    <p:extLst>
      <p:ext uri="{BB962C8B-B14F-4D97-AF65-F5344CB8AC3E}">
        <p14:creationId xmlns:p14="http://schemas.microsoft.com/office/powerpoint/2010/main" val="316904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60AEB3-8221-6C47-822E-623D1093C968}" type="datetimeFigureOut">
              <a:rPr lang="en-US" smtClean="0"/>
              <a:t>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49448-C801-6D4A-ABCD-28303C8575DB}" type="slidenum">
              <a:rPr lang="en-US" smtClean="0"/>
              <a:t>‹#›</a:t>
            </a:fld>
            <a:endParaRPr lang="en-US"/>
          </a:p>
        </p:txBody>
      </p:sp>
    </p:spTree>
    <p:extLst>
      <p:ext uri="{BB962C8B-B14F-4D97-AF65-F5344CB8AC3E}">
        <p14:creationId xmlns:p14="http://schemas.microsoft.com/office/powerpoint/2010/main" val="74642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60AEB3-8221-6C47-822E-623D1093C968}" type="datetimeFigureOut">
              <a:rPr lang="en-US" smtClean="0"/>
              <a:t>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49448-C801-6D4A-ABCD-28303C8575DB}" type="slidenum">
              <a:rPr lang="en-US" smtClean="0"/>
              <a:t>‹#›</a:t>
            </a:fld>
            <a:endParaRPr lang="en-US"/>
          </a:p>
        </p:txBody>
      </p:sp>
    </p:spTree>
    <p:extLst>
      <p:ext uri="{BB962C8B-B14F-4D97-AF65-F5344CB8AC3E}">
        <p14:creationId xmlns:p14="http://schemas.microsoft.com/office/powerpoint/2010/main" val="12318345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0AEB3-8221-6C47-822E-623D1093C968}" type="datetimeFigureOut">
              <a:rPr lang="en-US" smtClean="0"/>
              <a:t>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49448-C801-6D4A-ABCD-28303C8575DB}" type="slidenum">
              <a:rPr lang="en-US" smtClean="0"/>
              <a:t>‹#›</a:t>
            </a:fld>
            <a:endParaRPr lang="en-US"/>
          </a:p>
        </p:txBody>
      </p:sp>
    </p:spTree>
    <p:extLst>
      <p:ext uri="{BB962C8B-B14F-4D97-AF65-F5344CB8AC3E}">
        <p14:creationId xmlns:p14="http://schemas.microsoft.com/office/powerpoint/2010/main" val="799363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75129" y="624980"/>
            <a:ext cx="1362635" cy="2355784"/>
            <a:chOff x="1371599" y="717778"/>
            <a:chExt cx="1362635" cy="2355784"/>
          </a:xfrm>
        </p:grpSpPr>
        <p:sp>
          <p:nvSpPr>
            <p:cNvPr id="4" name="Rectangle 3"/>
            <p:cNvSpPr/>
            <p:nvPr/>
          </p:nvSpPr>
          <p:spPr>
            <a:xfrm>
              <a:off x="1371599" y="717778"/>
              <a:ext cx="1362635" cy="2355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ounded Rectangle 5"/>
            <p:cNvSpPr/>
            <p:nvPr/>
          </p:nvSpPr>
          <p:spPr>
            <a:xfrm>
              <a:off x="1894541" y="986117"/>
              <a:ext cx="271929" cy="1994647"/>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ounded Rectangle 6"/>
            <p:cNvSpPr/>
            <p:nvPr/>
          </p:nvSpPr>
          <p:spPr>
            <a:xfrm rot="5400000">
              <a:off x="1868767" y="624167"/>
              <a:ext cx="271929" cy="995830"/>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ounded Rectangle 7"/>
            <p:cNvSpPr/>
            <p:nvPr/>
          </p:nvSpPr>
          <p:spPr>
            <a:xfrm>
              <a:off x="2318870" y="821764"/>
              <a:ext cx="271929" cy="637988"/>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1484403" y="824752"/>
              <a:ext cx="271929" cy="637988"/>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3" name="Group 12"/>
          <p:cNvGrpSpPr/>
          <p:nvPr/>
        </p:nvGrpSpPr>
        <p:grpSpPr>
          <a:xfrm>
            <a:off x="2183279" y="624980"/>
            <a:ext cx="1362635" cy="2355784"/>
            <a:chOff x="1371599" y="717778"/>
            <a:chExt cx="1362635" cy="2355784"/>
          </a:xfrm>
        </p:grpSpPr>
        <p:sp>
          <p:nvSpPr>
            <p:cNvPr id="14" name="Rectangle 13"/>
            <p:cNvSpPr/>
            <p:nvPr/>
          </p:nvSpPr>
          <p:spPr>
            <a:xfrm>
              <a:off x="1371599" y="717778"/>
              <a:ext cx="1362635" cy="2355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ounded Rectangle 14"/>
            <p:cNvSpPr/>
            <p:nvPr/>
          </p:nvSpPr>
          <p:spPr>
            <a:xfrm>
              <a:off x="1894541" y="986117"/>
              <a:ext cx="271929" cy="1994647"/>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ounded Rectangle 15"/>
            <p:cNvSpPr/>
            <p:nvPr/>
          </p:nvSpPr>
          <p:spPr>
            <a:xfrm rot="5400000">
              <a:off x="1868767" y="624167"/>
              <a:ext cx="271929" cy="995830"/>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ounded Rectangle 16"/>
            <p:cNvSpPr/>
            <p:nvPr/>
          </p:nvSpPr>
          <p:spPr>
            <a:xfrm>
              <a:off x="2318870" y="821764"/>
              <a:ext cx="271929" cy="637988"/>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ounded Rectangle 17"/>
            <p:cNvSpPr/>
            <p:nvPr/>
          </p:nvSpPr>
          <p:spPr>
            <a:xfrm>
              <a:off x="1484403" y="824752"/>
              <a:ext cx="271929" cy="637988"/>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9" name="Group 18"/>
          <p:cNvGrpSpPr/>
          <p:nvPr/>
        </p:nvGrpSpPr>
        <p:grpSpPr>
          <a:xfrm>
            <a:off x="3881904" y="624980"/>
            <a:ext cx="1362635" cy="2355784"/>
            <a:chOff x="1371599" y="717778"/>
            <a:chExt cx="1362635" cy="2355784"/>
          </a:xfrm>
        </p:grpSpPr>
        <p:sp>
          <p:nvSpPr>
            <p:cNvPr id="20" name="Rectangle 19"/>
            <p:cNvSpPr/>
            <p:nvPr/>
          </p:nvSpPr>
          <p:spPr>
            <a:xfrm>
              <a:off x="1371599" y="717778"/>
              <a:ext cx="1362635" cy="2355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ounded Rectangle 20"/>
            <p:cNvSpPr/>
            <p:nvPr/>
          </p:nvSpPr>
          <p:spPr>
            <a:xfrm>
              <a:off x="1894541" y="986117"/>
              <a:ext cx="271929" cy="1994647"/>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ounded Rectangle 21"/>
            <p:cNvSpPr/>
            <p:nvPr/>
          </p:nvSpPr>
          <p:spPr>
            <a:xfrm rot="5400000">
              <a:off x="1868767" y="624167"/>
              <a:ext cx="271929" cy="995830"/>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ounded Rectangle 22"/>
            <p:cNvSpPr/>
            <p:nvPr/>
          </p:nvSpPr>
          <p:spPr>
            <a:xfrm>
              <a:off x="2318870" y="821764"/>
              <a:ext cx="271929" cy="637988"/>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ounded Rectangle 23"/>
            <p:cNvSpPr/>
            <p:nvPr/>
          </p:nvSpPr>
          <p:spPr>
            <a:xfrm>
              <a:off x="1484403" y="824752"/>
              <a:ext cx="271929" cy="637988"/>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5" name="Group 24"/>
          <p:cNvGrpSpPr/>
          <p:nvPr/>
        </p:nvGrpSpPr>
        <p:grpSpPr>
          <a:xfrm>
            <a:off x="5501154" y="624980"/>
            <a:ext cx="1362635" cy="2355784"/>
            <a:chOff x="1371599" y="717778"/>
            <a:chExt cx="1362635" cy="2355784"/>
          </a:xfrm>
        </p:grpSpPr>
        <p:sp>
          <p:nvSpPr>
            <p:cNvPr id="26" name="Rectangle 25"/>
            <p:cNvSpPr/>
            <p:nvPr/>
          </p:nvSpPr>
          <p:spPr>
            <a:xfrm>
              <a:off x="1371599" y="717778"/>
              <a:ext cx="1362635" cy="2355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ounded Rectangle 26"/>
            <p:cNvSpPr/>
            <p:nvPr/>
          </p:nvSpPr>
          <p:spPr>
            <a:xfrm>
              <a:off x="1894541" y="986117"/>
              <a:ext cx="271929" cy="1994647"/>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ounded Rectangle 27"/>
            <p:cNvSpPr/>
            <p:nvPr/>
          </p:nvSpPr>
          <p:spPr>
            <a:xfrm rot="5400000">
              <a:off x="1868767" y="624167"/>
              <a:ext cx="271929" cy="995830"/>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ounded Rectangle 28"/>
            <p:cNvSpPr/>
            <p:nvPr/>
          </p:nvSpPr>
          <p:spPr>
            <a:xfrm>
              <a:off x="2318870" y="821764"/>
              <a:ext cx="271929" cy="637988"/>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ounded Rectangle 29"/>
            <p:cNvSpPr/>
            <p:nvPr/>
          </p:nvSpPr>
          <p:spPr>
            <a:xfrm>
              <a:off x="1484403" y="824752"/>
              <a:ext cx="271929" cy="637988"/>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1" name="Group 30"/>
          <p:cNvGrpSpPr/>
          <p:nvPr/>
        </p:nvGrpSpPr>
        <p:grpSpPr>
          <a:xfrm>
            <a:off x="7091082" y="624980"/>
            <a:ext cx="1362635" cy="2355784"/>
            <a:chOff x="1371599" y="717778"/>
            <a:chExt cx="1362635" cy="2355784"/>
          </a:xfrm>
        </p:grpSpPr>
        <p:sp>
          <p:nvSpPr>
            <p:cNvPr id="32" name="Rectangle 31"/>
            <p:cNvSpPr/>
            <p:nvPr/>
          </p:nvSpPr>
          <p:spPr>
            <a:xfrm>
              <a:off x="1371599" y="717778"/>
              <a:ext cx="1362635" cy="2355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ounded Rectangle 32"/>
            <p:cNvSpPr/>
            <p:nvPr/>
          </p:nvSpPr>
          <p:spPr>
            <a:xfrm>
              <a:off x="1894541" y="986117"/>
              <a:ext cx="271929" cy="1994647"/>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ounded Rectangle 33"/>
            <p:cNvSpPr/>
            <p:nvPr/>
          </p:nvSpPr>
          <p:spPr>
            <a:xfrm rot="5400000">
              <a:off x="1868767" y="624167"/>
              <a:ext cx="271929" cy="995830"/>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ounded Rectangle 34"/>
            <p:cNvSpPr/>
            <p:nvPr/>
          </p:nvSpPr>
          <p:spPr>
            <a:xfrm>
              <a:off x="2318870" y="821764"/>
              <a:ext cx="271929" cy="637988"/>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ounded Rectangle 35"/>
            <p:cNvSpPr/>
            <p:nvPr/>
          </p:nvSpPr>
          <p:spPr>
            <a:xfrm>
              <a:off x="1484403" y="824752"/>
              <a:ext cx="271929" cy="637988"/>
            </a:xfrm>
            <a:prstGeom prst="roundRect">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8" name="Oval 37"/>
          <p:cNvSpPr/>
          <p:nvPr/>
        </p:nvSpPr>
        <p:spPr>
          <a:xfrm>
            <a:off x="616962" y="923573"/>
            <a:ext cx="198560" cy="19957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Oval 38"/>
          <p:cNvSpPr/>
          <p:nvPr/>
        </p:nvSpPr>
        <p:spPr>
          <a:xfrm>
            <a:off x="998071" y="3011438"/>
            <a:ext cx="198560" cy="19957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0" name="Oval 39"/>
          <p:cNvSpPr/>
          <p:nvPr/>
        </p:nvSpPr>
        <p:spPr>
          <a:xfrm>
            <a:off x="998071" y="2788180"/>
            <a:ext cx="198560" cy="1995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2715292" y="3004451"/>
            <a:ext cx="198560" cy="19957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2" name="Oval 41"/>
          <p:cNvSpPr/>
          <p:nvPr/>
        </p:nvSpPr>
        <p:spPr>
          <a:xfrm>
            <a:off x="2715292" y="890539"/>
            <a:ext cx="198560" cy="1995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2318496" y="719037"/>
            <a:ext cx="198560" cy="19957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Oval 43"/>
          <p:cNvSpPr/>
          <p:nvPr/>
        </p:nvSpPr>
        <p:spPr>
          <a:xfrm>
            <a:off x="4404846" y="3003595"/>
            <a:ext cx="198560" cy="19957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5" name="Oval 44"/>
          <p:cNvSpPr/>
          <p:nvPr/>
        </p:nvSpPr>
        <p:spPr>
          <a:xfrm>
            <a:off x="4913672" y="889683"/>
            <a:ext cx="198560" cy="1995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4068077" y="718181"/>
            <a:ext cx="198560" cy="19957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Oval 46"/>
          <p:cNvSpPr/>
          <p:nvPr/>
        </p:nvSpPr>
        <p:spPr>
          <a:xfrm>
            <a:off x="6012968" y="889683"/>
            <a:ext cx="198560" cy="19957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8" name="Oval 47"/>
          <p:cNvSpPr/>
          <p:nvPr/>
        </p:nvSpPr>
        <p:spPr>
          <a:xfrm>
            <a:off x="6521794" y="728966"/>
            <a:ext cx="198560" cy="1995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5676199" y="721817"/>
            <a:ext cx="198560" cy="19957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Oval 49"/>
          <p:cNvSpPr/>
          <p:nvPr/>
        </p:nvSpPr>
        <p:spPr>
          <a:xfrm>
            <a:off x="7203886" y="917752"/>
            <a:ext cx="198560" cy="19957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1" name="Oval 50"/>
          <p:cNvSpPr/>
          <p:nvPr/>
        </p:nvSpPr>
        <p:spPr>
          <a:xfrm>
            <a:off x="8038432" y="726021"/>
            <a:ext cx="198560" cy="19957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7203886" y="719895"/>
            <a:ext cx="198560" cy="19957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4" name="Elbow Connector 53"/>
          <p:cNvCxnSpPr>
            <a:endCxn id="38" idx="6"/>
          </p:cNvCxnSpPr>
          <p:nvPr/>
        </p:nvCxnSpPr>
        <p:spPr>
          <a:xfrm rot="16200000" flipV="1">
            <a:off x="198263" y="1640619"/>
            <a:ext cx="1543855" cy="309336"/>
          </a:xfrm>
          <a:prstGeom prst="bentConnector2">
            <a:avLst/>
          </a:prstGeom>
          <a:ln>
            <a:tailEnd type="stealth"/>
          </a:ln>
        </p:spPr>
        <p:style>
          <a:lnRef idx="3">
            <a:schemeClr val="accent2"/>
          </a:lnRef>
          <a:fillRef idx="0">
            <a:schemeClr val="accent2"/>
          </a:fillRef>
          <a:effectRef idx="2">
            <a:schemeClr val="accent2"/>
          </a:effectRef>
          <a:fontRef idx="minor">
            <a:schemeClr val="tx1"/>
          </a:fontRef>
        </p:style>
      </p:cxnSp>
      <p:cxnSp>
        <p:nvCxnSpPr>
          <p:cNvPr id="58" name="Straight Arrow Connector 57"/>
          <p:cNvCxnSpPr>
            <a:endCxn id="43" idx="4"/>
          </p:cNvCxnSpPr>
          <p:nvPr/>
        </p:nvCxnSpPr>
        <p:spPr>
          <a:xfrm flipH="1" flipV="1">
            <a:off x="2417776" y="918608"/>
            <a:ext cx="4295" cy="170646"/>
          </a:xfrm>
          <a:prstGeom prst="straightConnector1">
            <a:avLst/>
          </a:prstGeom>
          <a:ln>
            <a:tailEnd type="stealth"/>
          </a:ln>
        </p:spPr>
        <p:style>
          <a:lnRef idx="3">
            <a:schemeClr val="accent2"/>
          </a:lnRef>
          <a:fillRef idx="0">
            <a:schemeClr val="accent2"/>
          </a:fillRef>
          <a:effectRef idx="2">
            <a:schemeClr val="accent2"/>
          </a:effectRef>
          <a:fontRef idx="minor">
            <a:schemeClr val="tx1"/>
          </a:fontRef>
        </p:style>
      </p:cxnSp>
      <p:cxnSp>
        <p:nvCxnSpPr>
          <p:cNvPr id="59" name="Straight Arrow Connector 58"/>
          <p:cNvCxnSpPr>
            <a:endCxn id="42" idx="4"/>
          </p:cNvCxnSpPr>
          <p:nvPr/>
        </p:nvCxnSpPr>
        <p:spPr>
          <a:xfrm flipV="1">
            <a:off x="2814572" y="1090110"/>
            <a:ext cx="0" cy="1698070"/>
          </a:xfrm>
          <a:prstGeom prst="straightConnector1">
            <a:avLst/>
          </a:prstGeom>
          <a:ln>
            <a:tailEnd type="stealth"/>
          </a:ln>
        </p:spPr>
        <p:style>
          <a:lnRef idx="3">
            <a:schemeClr val="accent1"/>
          </a:lnRef>
          <a:fillRef idx="0">
            <a:schemeClr val="accent1"/>
          </a:fillRef>
          <a:effectRef idx="2">
            <a:schemeClr val="accent1"/>
          </a:effectRef>
          <a:fontRef idx="minor">
            <a:schemeClr val="tx1"/>
          </a:fontRef>
        </p:style>
      </p:cxnSp>
      <p:cxnSp>
        <p:nvCxnSpPr>
          <p:cNvPr id="63" name="Straight Arrow Connector 62"/>
          <p:cNvCxnSpPr>
            <a:endCxn id="45" idx="2"/>
          </p:cNvCxnSpPr>
          <p:nvPr/>
        </p:nvCxnSpPr>
        <p:spPr>
          <a:xfrm>
            <a:off x="4527258" y="989469"/>
            <a:ext cx="386414" cy="0"/>
          </a:xfrm>
          <a:prstGeom prst="straightConnector1">
            <a:avLst/>
          </a:prstGeom>
          <a:ln>
            <a:tailEnd type="stealth"/>
          </a:ln>
        </p:spPr>
        <p:style>
          <a:lnRef idx="3">
            <a:schemeClr val="accent1"/>
          </a:lnRef>
          <a:fillRef idx="0">
            <a:schemeClr val="accent1"/>
          </a:fillRef>
          <a:effectRef idx="2">
            <a:schemeClr val="accent1"/>
          </a:effectRef>
          <a:fontRef idx="minor">
            <a:schemeClr val="tx1"/>
          </a:fontRef>
        </p:style>
      </p:cxnSp>
      <p:cxnSp>
        <p:nvCxnSpPr>
          <p:cNvPr id="66" name="Straight Arrow Connector 65"/>
          <p:cNvCxnSpPr>
            <a:endCxn id="46" idx="2"/>
          </p:cNvCxnSpPr>
          <p:nvPr/>
        </p:nvCxnSpPr>
        <p:spPr>
          <a:xfrm>
            <a:off x="3881904" y="817967"/>
            <a:ext cx="186173" cy="0"/>
          </a:xfrm>
          <a:prstGeom prst="straightConnector1">
            <a:avLst/>
          </a:prstGeom>
          <a:ln>
            <a:tailEnd type="stealth"/>
          </a:ln>
        </p:spPr>
        <p:style>
          <a:lnRef idx="3">
            <a:schemeClr val="accent2"/>
          </a:lnRef>
          <a:fillRef idx="0">
            <a:schemeClr val="accent2"/>
          </a:fillRef>
          <a:effectRef idx="2">
            <a:schemeClr val="accent2"/>
          </a:effectRef>
          <a:fontRef idx="minor">
            <a:schemeClr val="tx1"/>
          </a:fontRef>
        </p:style>
      </p:cxnSp>
      <p:cxnSp>
        <p:nvCxnSpPr>
          <p:cNvPr id="69" name="Straight Arrow Connector 68"/>
          <p:cNvCxnSpPr>
            <a:endCxn id="48" idx="4"/>
          </p:cNvCxnSpPr>
          <p:nvPr/>
        </p:nvCxnSpPr>
        <p:spPr>
          <a:xfrm flipV="1">
            <a:off x="6621074" y="928537"/>
            <a:ext cx="0" cy="188786"/>
          </a:xfrm>
          <a:prstGeom prst="straightConnector1">
            <a:avLst/>
          </a:prstGeom>
          <a:ln>
            <a:tailEnd type="stealth"/>
          </a:ln>
        </p:spPr>
        <p:style>
          <a:lnRef idx="3">
            <a:schemeClr val="accent1"/>
          </a:lnRef>
          <a:fillRef idx="0">
            <a:schemeClr val="accent1"/>
          </a:fillRef>
          <a:effectRef idx="2">
            <a:schemeClr val="accent1"/>
          </a:effectRef>
          <a:fontRef idx="minor">
            <a:schemeClr val="tx1"/>
          </a:fontRef>
        </p:style>
      </p:cxnSp>
      <p:cxnSp>
        <p:nvCxnSpPr>
          <p:cNvPr id="72" name="Straight Arrow Connector 71"/>
          <p:cNvCxnSpPr>
            <a:endCxn id="47" idx="4"/>
          </p:cNvCxnSpPr>
          <p:nvPr/>
        </p:nvCxnSpPr>
        <p:spPr>
          <a:xfrm flipV="1">
            <a:off x="6112248" y="1089254"/>
            <a:ext cx="0" cy="1922184"/>
          </a:xfrm>
          <a:prstGeom prst="straightConnector1">
            <a:avLst/>
          </a:prstGeom>
          <a:ln>
            <a:tailEnd type="stealth"/>
          </a:ln>
        </p:spPr>
        <p:style>
          <a:lnRef idx="3">
            <a:schemeClr val="accent3"/>
          </a:lnRef>
          <a:fillRef idx="0">
            <a:schemeClr val="accent3"/>
          </a:fillRef>
          <a:effectRef idx="2">
            <a:schemeClr val="accent3"/>
          </a:effectRef>
          <a:fontRef idx="minor">
            <a:schemeClr val="tx1"/>
          </a:fontRef>
        </p:style>
      </p:cxnSp>
      <p:cxnSp>
        <p:nvCxnSpPr>
          <p:cNvPr id="79" name="Straight Arrow Connector 78"/>
          <p:cNvCxnSpPr>
            <a:endCxn id="51" idx="6"/>
          </p:cNvCxnSpPr>
          <p:nvPr/>
        </p:nvCxnSpPr>
        <p:spPr>
          <a:xfrm flipH="1">
            <a:off x="8236992" y="825807"/>
            <a:ext cx="126406" cy="0"/>
          </a:xfrm>
          <a:prstGeom prst="straightConnector1">
            <a:avLst/>
          </a:prstGeom>
          <a:ln>
            <a:tailEnd type="stealth"/>
          </a:ln>
        </p:spPr>
        <p:style>
          <a:lnRef idx="3">
            <a:schemeClr val="accent1"/>
          </a:lnRef>
          <a:fillRef idx="0">
            <a:schemeClr val="accent1"/>
          </a:fillRef>
          <a:effectRef idx="2">
            <a:schemeClr val="accent1"/>
          </a:effectRef>
          <a:fontRef idx="minor">
            <a:schemeClr val="tx1"/>
          </a:fontRef>
        </p:style>
      </p:cxnSp>
      <p:cxnSp>
        <p:nvCxnSpPr>
          <p:cNvPr id="86" name="Straight Arrow Connector 85"/>
          <p:cNvCxnSpPr/>
          <p:nvPr/>
        </p:nvCxnSpPr>
        <p:spPr>
          <a:xfrm flipH="1">
            <a:off x="7349409" y="809032"/>
            <a:ext cx="126406" cy="0"/>
          </a:xfrm>
          <a:prstGeom prst="straightConnector1">
            <a:avLst/>
          </a:prstGeom>
          <a:ln>
            <a:tailEnd type="stealth"/>
          </a:ln>
        </p:spPr>
        <p:style>
          <a:lnRef idx="3">
            <a:schemeClr val="accent2"/>
          </a:lnRef>
          <a:fillRef idx="0">
            <a:schemeClr val="accent2"/>
          </a:fillRef>
          <a:effectRef idx="2">
            <a:schemeClr val="accent2"/>
          </a:effectRef>
          <a:fontRef idx="minor">
            <a:schemeClr val="tx1"/>
          </a:fontRef>
        </p:style>
      </p:cxnSp>
      <p:cxnSp>
        <p:nvCxnSpPr>
          <p:cNvPr id="87" name="Straight Arrow Connector 86"/>
          <p:cNvCxnSpPr>
            <a:endCxn id="50" idx="6"/>
          </p:cNvCxnSpPr>
          <p:nvPr/>
        </p:nvCxnSpPr>
        <p:spPr>
          <a:xfrm flipH="1">
            <a:off x="7402446" y="1017538"/>
            <a:ext cx="369954" cy="0"/>
          </a:xfrm>
          <a:prstGeom prst="straightConnector1">
            <a:avLst/>
          </a:prstGeom>
          <a:ln>
            <a:tailEnd type="stealth"/>
          </a:ln>
        </p:spPr>
        <p:style>
          <a:lnRef idx="3">
            <a:schemeClr val="accent3"/>
          </a:lnRef>
          <a:fillRef idx="0">
            <a:schemeClr val="accent3"/>
          </a:fillRef>
          <a:effectRef idx="2">
            <a:schemeClr val="accent3"/>
          </a:effectRef>
          <a:fontRef idx="minor">
            <a:schemeClr val="tx1"/>
          </a:fontRef>
        </p:style>
      </p:cxnSp>
      <p:sp>
        <p:nvSpPr>
          <p:cNvPr id="94" name="TextBox 93"/>
          <p:cNvSpPr txBox="1"/>
          <p:nvPr/>
        </p:nvSpPr>
        <p:spPr>
          <a:xfrm>
            <a:off x="910790" y="3252804"/>
            <a:ext cx="375148" cy="369332"/>
          </a:xfrm>
          <a:prstGeom prst="rect">
            <a:avLst/>
          </a:prstGeom>
          <a:noFill/>
        </p:spPr>
        <p:txBody>
          <a:bodyPr wrap="none" rtlCol="0">
            <a:spAutoFit/>
          </a:bodyPr>
          <a:lstStyle/>
          <a:p>
            <a:r>
              <a:rPr lang="en-US" dirty="0" smtClean="0"/>
              <a:t>T</a:t>
            </a:r>
            <a:r>
              <a:rPr lang="en-US" baseline="-25000" dirty="0" smtClean="0"/>
              <a:t>0</a:t>
            </a:r>
            <a:endParaRPr lang="en-US" dirty="0"/>
          </a:p>
        </p:txBody>
      </p:sp>
      <p:sp>
        <p:nvSpPr>
          <p:cNvPr id="95" name="TextBox 94"/>
          <p:cNvSpPr txBox="1"/>
          <p:nvPr/>
        </p:nvSpPr>
        <p:spPr>
          <a:xfrm>
            <a:off x="2626998" y="3252804"/>
            <a:ext cx="377026" cy="369332"/>
          </a:xfrm>
          <a:prstGeom prst="rect">
            <a:avLst/>
          </a:prstGeom>
          <a:noFill/>
        </p:spPr>
        <p:txBody>
          <a:bodyPr wrap="none" rtlCol="0">
            <a:spAutoFit/>
          </a:bodyPr>
          <a:lstStyle/>
          <a:p>
            <a:r>
              <a:rPr lang="en-US" dirty="0" smtClean="0"/>
              <a:t>T</a:t>
            </a:r>
            <a:r>
              <a:rPr lang="en-US" baseline="-25000" dirty="0" smtClean="0"/>
              <a:t>1</a:t>
            </a:r>
            <a:endParaRPr lang="en-US" dirty="0"/>
          </a:p>
        </p:txBody>
      </p:sp>
      <p:sp>
        <p:nvSpPr>
          <p:cNvPr id="96" name="TextBox 95"/>
          <p:cNvSpPr txBox="1"/>
          <p:nvPr/>
        </p:nvSpPr>
        <p:spPr>
          <a:xfrm>
            <a:off x="4404846" y="3271338"/>
            <a:ext cx="377026" cy="369332"/>
          </a:xfrm>
          <a:prstGeom prst="rect">
            <a:avLst/>
          </a:prstGeom>
          <a:noFill/>
        </p:spPr>
        <p:txBody>
          <a:bodyPr wrap="none" rtlCol="0">
            <a:spAutoFit/>
          </a:bodyPr>
          <a:lstStyle/>
          <a:p>
            <a:r>
              <a:rPr lang="en-US" dirty="0" smtClean="0"/>
              <a:t>T</a:t>
            </a:r>
            <a:r>
              <a:rPr lang="en-US" baseline="-25000" dirty="0"/>
              <a:t>2</a:t>
            </a:r>
            <a:endParaRPr lang="en-US" dirty="0"/>
          </a:p>
        </p:txBody>
      </p:sp>
      <p:sp>
        <p:nvSpPr>
          <p:cNvPr id="97" name="TextBox 96"/>
          <p:cNvSpPr txBox="1"/>
          <p:nvPr/>
        </p:nvSpPr>
        <p:spPr>
          <a:xfrm>
            <a:off x="6024096" y="3252804"/>
            <a:ext cx="377026" cy="369332"/>
          </a:xfrm>
          <a:prstGeom prst="rect">
            <a:avLst/>
          </a:prstGeom>
          <a:noFill/>
        </p:spPr>
        <p:txBody>
          <a:bodyPr wrap="none" rtlCol="0">
            <a:spAutoFit/>
          </a:bodyPr>
          <a:lstStyle/>
          <a:p>
            <a:r>
              <a:rPr lang="en-US" dirty="0" smtClean="0"/>
              <a:t>T</a:t>
            </a:r>
            <a:r>
              <a:rPr lang="en-US" baseline="-25000" dirty="0" smtClean="0"/>
              <a:t>3</a:t>
            </a:r>
            <a:endParaRPr lang="en-US" dirty="0"/>
          </a:p>
        </p:txBody>
      </p:sp>
      <p:sp>
        <p:nvSpPr>
          <p:cNvPr id="98" name="TextBox 97"/>
          <p:cNvSpPr txBox="1"/>
          <p:nvPr/>
        </p:nvSpPr>
        <p:spPr>
          <a:xfrm>
            <a:off x="7596095" y="3220538"/>
            <a:ext cx="377026" cy="369332"/>
          </a:xfrm>
          <a:prstGeom prst="rect">
            <a:avLst/>
          </a:prstGeom>
          <a:noFill/>
        </p:spPr>
        <p:txBody>
          <a:bodyPr wrap="none" rtlCol="0">
            <a:spAutoFit/>
          </a:bodyPr>
          <a:lstStyle/>
          <a:p>
            <a:r>
              <a:rPr lang="en-US" dirty="0" smtClean="0"/>
              <a:t>T</a:t>
            </a:r>
            <a:r>
              <a:rPr lang="en-US" baseline="-25000" dirty="0" smtClean="0"/>
              <a:t>4</a:t>
            </a:r>
            <a:endParaRPr lang="en-US" dirty="0"/>
          </a:p>
        </p:txBody>
      </p:sp>
      <p:sp>
        <p:nvSpPr>
          <p:cNvPr id="99" name="TextBox 98"/>
          <p:cNvSpPr txBox="1"/>
          <p:nvPr/>
        </p:nvSpPr>
        <p:spPr>
          <a:xfrm>
            <a:off x="610346" y="4013200"/>
            <a:ext cx="7362775" cy="2585323"/>
          </a:xfrm>
          <a:prstGeom prst="rect">
            <a:avLst/>
          </a:prstGeom>
          <a:noFill/>
        </p:spPr>
        <p:txBody>
          <a:bodyPr wrap="square" rtlCol="0">
            <a:spAutoFit/>
          </a:bodyPr>
          <a:lstStyle/>
          <a:p>
            <a:r>
              <a:rPr lang="en-US" dirty="0" smtClean="0"/>
              <a:t>Our capsules are hollow spheres containing a ferrous sphere. If we introduce one capsule at a time into our workspace, often we can use the workspace boundaries to partially isolate the capsules. In the example sketched above, and demonstrated in a clinical MR scanner, this allowed us to move the red and blue capsules to separate lobes, and then choose which lobe to deliver the green capsule to.  We can design open-loop sequences for this.  Future work could design feedback sequences.  As long as we avoid a critical region where capsules are attracted to each other, was can maneuver </a:t>
            </a:r>
            <a:r>
              <a:rPr lang="en-US" smtClean="0"/>
              <a:t>capsules semi independently.</a:t>
            </a:r>
            <a:endParaRPr lang="en-US" dirty="0"/>
          </a:p>
        </p:txBody>
      </p:sp>
    </p:spTree>
    <p:extLst>
      <p:ext uri="{BB962C8B-B14F-4D97-AF65-F5344CB8AC3E}">
        <p14:creationId xmlns:p14="http://schemas.microsoft.com/office/powerpoint/2010/main" val="2270708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660</TotalTime>
  <Words>121</Words>
  <Application>Microsoft Macintosh PowerPoint</Application>
  <PresentationFormat>On-screen Show (4:3)</PresentationFormat>
  <Paragraphs>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Rice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Becker</dc:creator>
  <cp:lastModifiedBy>Aaron Becker</cp:lastModifiedBy>
  <cp:revision>7</cp:revision>
  <dcterms:created xsi:type="dcterms:W3CDTF">2014-01-20T09:46:11Z</dcterms:created>
  <dcterms:modified xsi:type="dcterms:W3CDTF">2014-01-20T20:46:30Z</dcterms:modified>
</cp:coreProperties>
</file>