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1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8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7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8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4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9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B056-90C7-4D3A-8C93-6D7325F041E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181F-DE6F-42E1-986F-1F238CC4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7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754" y="177299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7200" b="1" dirty="0" smtClean="0"/>
              <a:t>Application of Source Coding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54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9408" y="47161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For the source described in the previous example, instead of generating a </a:t>
                </a:r>
                <a:r>
                  <a:rPr lang="en-US" altLang="zh-CN" dirty="0" err="1"/>
                  <a:t>codeword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for every </a:t>
                </a:r>
                <a:r>
                  <a:rPr lang="en-US" altLang="zh-CN" dirty="0"/>
                  <a:t>symbol, we will generate </a:t>
                </a:r>
                <a:r>
                  <a:rPr lang="en-US" altLang="zh-CN" dirty="0" smtClean="0"/>
                  <a:t>a </a:t>
                </a:r>
                <a:r>
                  <a:rPr lang="en-US" altLang="zh-CN" dirty="0" err="1" smtClean="0"/>
                  <a:t>codeword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for every </a:t>
                </a:r>
                <a:r>
                  <a:rPr lang="en-US" altLang="zh-CN" b="1" i="1" dirty="0"/>
                  <a:t>two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symbols. If we look at the </a:t>
                </a:r>
                <a:r>
                  <a:rPr lang="en-US" altLang="zh-CN" dirty="0" smtClean="0"/>
                  <a:t>source sequence </a:t>
                </a:r>
                <a:r>
                  <a:rPr lang="en-US" altLang="zh-CN" dirty="0"/>
                  <a:t>two at a time, the number of possible symbol pairs, or size of the extended </a:t>
                </a:r>
                <a:r>
                  <a:rPr lang="en-US" altLang="zh-CN" dirty="0" smtClean="0"/>
                  <a:t>alphabet,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zh-CN" dirty="0"/>
                  <a:t>. The extended alphabet, probability model, and Huffman code for this example </a:t>
                </a:r>
                <a:r>
                  <a:rPr lang="en-US" altLang="zh-CN" dirty="0" smtClean="0"/>
                  <a:t>are shown </a:t>
                </a:r>
                <a:r>
                  <a:rPr lang="en-US" altLang="zh-CN" dirty="0"/>
                  <a:t>in </a:t>
                </a:r>
                <a:r>
                  <a:rPr lang="en-US" altLang="zh-CN" dirty="0" smtClean="0"/>
                  <a:t>following tables.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408" y="471610"/>
                <a:ext cx="10515600" cy="4351338"/>
              </a:xfrm>
              <a:blipFill>
                <a:blip r:embed="rId2"/>
                <a:stretch>
                  <a:fillRect l="-1159" t="-252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66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729567"/>
                  </p:ext>
                </p:extLst>
              </p:nvPr>
            </p:nvGraphicFramePr>
            <p:xfrm>
              <a:off x="1873739" y="886720"/>
              <a:ext cx="8127999" cy="3708400"/>
            </p:xfrm>
            <a:graphic>
              <a:graphicData uri="http://schemas.openxmlformats.org/drawingml/2006/table">
                <a:tbl>
                  <a:tblPr firstRow="1" bandRow="1" bandCol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2372530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867111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224261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Letters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Probability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Codeword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005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165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9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0.144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67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341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10100101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305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0.0036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1010011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862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0.1440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74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0.0036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10100100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499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0.0324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8252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729567"/>
                  </p:ext>
                </p:extLst>
              </p:nvPr>
            </p:nvGraphicFramePr>
            <p:xfrm>
              <a:off x="1873739" y="886720"/>
              <a:ext cx="8127999" cy="3708400"/>
            </p:xfrm>
            <a:graphic>
              <a:graphicData uri="http://schemas.openxmlformats.org/drawingml/2006/table">
                <a:tbl>
                  <a:tblPr firstRow="1" bandRow="1" bandCol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2372530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867111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224261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Letters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Probability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Codeword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005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8197" r="-20022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165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8197" r="-20022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9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8197" r="-200225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0.144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67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408197" r="-200225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341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516667" r="-200225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10100101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305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606557" r="-200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0.0036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1010011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862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706557" r="-200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0.1440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74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06557" r="-200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0.0036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10100100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499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906557" r="-200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0.0324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8252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897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7331" y="143876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 average </a:t>
                </a:r>
                <a:r>
                  <a:rPr lang="en-US" altLang="zh-CN" dirty="0" err="1"/>
                  <a:t>codeword</a:t>
                </a:r>
                <a:r>
                  <a:rPr lang="en-US" altLang="zh-CN" dirty="0"/>
                  <a:t> length for this extended code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1.7228</m:t>
                    </m:r>
                  </m:oMath>
                </a14:m>
                <a:r>
                  <a:rPr lang="en-US" altLang="zh-CN" dirty="0"/>
                  <a:t> bits/symbol. </a:t>
                </a:r>
                <a:r>
                  <a:rPr lang="en-US" altLang="zh-CN" dirty="0" smtClean="0"/>
                  <a:t>However, each </a:t>
                </a:r>
                <a:r>
                  <a:rPr lang="en-US" altLang="zh-CN" dirty="0"/>
                  <a:t>symbol in the extended alphabet corresponds to two symbols from the original </a:t>
                </a:r>
                <a:r>
                  <a:rPr lang="en-US" altLang="zh-CN" dirty="0" smtClean="0"/>
                  <a:t>alphabet. Therefore</a:t>
                </a:r>
                <a:r>
                  <a:rPr lang="en-US" altLang="zh-CN" dirty="0"/>
                  <a:t>, in terms of the original alphabet, the average </a:t>
                </a:r>
                <a:r>
                  <a:rPr lang="en-US" altLang="zh-CN" dirty="0" err="1"/>
                  <a:t>codeword</a:t>
                </a:r>
                <a:r>
                  <a:rPr lang="en-US" altLang="zh-CN" dirty="0"/>
                  <a:t> length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1.7228/2 =0.8614 </m:t>
                    </m:r>
                  </m:oMath>
                </a14:m>
                <a:r>
                  <a:rPr lang="en-US" altLang="zh-CN" dirty="0"/>
                  <a:t>bits/symbol. This redundancy is about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0.045</m:t>
                    </m:r>
                  </m:oMath>
                </a14:m>
                <a:r>
                  <a:rPr lang="en-US" altLang="zh-CN" dirty="0"/>
                  <a:t> bits/symbol, which is only about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5.5% </m:t>
                    </m:r>
                  </m:oMath>
                </a14:m>
                <a:r>
                  <a:rPr lang="en-US" altLang="zh-CN" dirty="0" smtClean="0"/>
                  <a:t>of </a:t>
                </a:r>
                <a:r>
                  <a:rPr lang="en-US" altLang="zh-CN" dirty="0"/>
                  <a:t>the entropy.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7331" y="1438764"/>
                <a:ext cx="10515600" cy="4351338"/>
              </a:xfrm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8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8645" y="2309201"/>
            <a:ext cx="4454770" cy="7768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Lempel-Ziv Codes</a:t>
            </a:r>
            <a:endParaRPr lang="zh-CN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86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953" y="7441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 the LZ77 approach, the dictionary is simply a portion of the previously encoded </a:t>
            </a:r>
            <a:r>
              <a:rPr lang="en-US" altLang="zh-CN" dirty="0" smtClean="0"/>
              <a:t>sequence. The </a:t>
            </a:r>
            <a:r>
              <a:rPr lang="en-US" altLang="zh-CN" dirty="0"/>
              <a:t>encoder examines the input sequence through a sliding </a:t>
            </a:r>
            <a:r>
              <a:rPr lang="en-US" altLang="zh-CN" dirty="0" smtClean="0"/>
              <a:t>window. The </a:t>
            </a:r>
            <a:r>
              <a:rPr lang="en-US" altLang="zh-CN" dirty="0"/>
              <a:t>window consists of two parts, a </a:t>
            </a:r>
            <a:r>
              <a:rPr lang="en-US" altLang="zh-CN" b="1" i="1" dirty="0"/>
              <a:t>search buffer </a:t>
            </a:r>
            <a:r>
              <a:rPr lang="en-US" altLang="zh-CN" dirty="0"/>
              <a:t>that contains a portion of the </a:t>
            </a:r>
            <a:r>
              <a:rPr lang="en-US" altLang="zh-CN" dirty="0" smtClean="0"/>
              <a:t>recently encoded </a:t>
            </a:r>
            <a:r>
              <a:rPr lang="en-US" altLang="zh-CN" dirty="0"/>
              <a:t>sequence, and a </a:t>
            </a:r>
            <a:r>
              <a:rPr lang="en-US" altLang="zh-CN" b="1" i="1" dirty="0"/>
              <a:t>look-ahead buffer</a:t>
            </a:r>
            <a:r>
              <a:rPr lang="en-US" altLang="zh-CN" i="1" dirty="0"/>
              <a:t> </a:t>
            </a:r>
            <a:r>
              <a:rPr lang="en-US" altLang="zh-CN" dirty="0"/>
              <a:t>that contains the next portion of the sequence </a:t>
            </a:r>
            <a:r>
              <a:rPr lang="en-US" altLang="zh-CN" dirty="0" smtClean="0"/>
              <a:t>to be </a:t>
            </a:r>
            <a:r>
              <a:rPr lang="en-US" altLang="zh-CN" dirty="0"/>
              <a:t>encoded. In </a:t>
            </a:r>
            <a:r>
              <a:rPr lang="en-US" altLang="zh-CN" dirty="0" smtClean="0"/>
              <a:t>the following figure, </a:t>
            </a:r>
            <a:r>
              <a:rPr lang="en-US" altLang="zh-CN" dirty="0"/>
              <a:t>the search buffer contains eight symbols, while the </a:t>
            </a:r>
            <a:r>
              <a:rPr lang="en-US" altLang="zh-CN" dirty="0" smtClean="0"/>
              <a:t>look-ahead buffer </a:t>
            </a:r>
            <a:r>
              <a:rPr lang="en-US" altLang="zh-CN" dirty="0"/>
              <a:t>contains seven symbols.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08" y="3854693"/>
            <a:ext cx="81534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8538" y="304556"/>
                <a:ext cx="10515600" cy="5340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The encoder searches the search buffer for the </a:t>
                </a:r>
                <a:r>
                  <a:rPr lang="en-US" altLang="zh-CN" dirty="0"/>
                  <a:t>longest match. Once the longest match has been found, the encoder encodes it with </a:t>
                </a:r>
                <a:r>
                  <a:rPr lang="en-US" altLang="zh-CN" dirty="0" smtClean="0"/>
                  <a:t>a triple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is </a:t>
                </a:r>
                <a:r>
                  <a:rPr lang="en-US" altLang="zh-CN" dirty="0"/>
                  <a:t>the offset,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length of the match,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</a:t>
                </a:r>
                <a:r>
                  <a:rPr lang="en-US" altLang="zh-CN" dirty="0" err="1" smtClean="0"/>
                  <a:t>codeword</a:t>
                </a:r>
                <a:r>
                  <a:rPr lang="en-US" altLang="zh-CN" dirty="0" smtClean="0"/>
                  <a:t> corresponding </a:t>
                </a:r>
                <a:r>
                  <a:rPr lang="en-US" altLang="zh-CN" dirty="0"/>
                  <a:t>to the symbol in the look-ahead buffer that follows the match</a:t>
                </a:r>
                <a:r>
                  <a:rPr lang="en-US" altLang="zh-CN" dirty="0" smtClean="0"/>
                  <a:t>.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For </a:t>
                </a:r>
                <a:r>
                  <a:rPr lang="en-US" altLang="zh-CN" dirty="0" smtClean="0"/>
                  <a:t>example, in </a:t>
                </a:r>
                <a:r>
                  <a:rPr lang="en-US" altLang="zh-CN" dirty="0"/>
                  <a:t>Figure 5.1 the pointer is pointing to the beginning of the longest match. The offset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 in </a:t>
                </a:r>
                <a:r>
                  <a:rPr lang="en-US" altLang="zh-CN" dirty="0"/>
                  <a:t>this case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dirty="0"/>
                  <a:t>, the length of the match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4, and the symbol in the look-ahead </a:t>
                </a:r>
                <a:r>
                  <a:rPr lang="en-US" altLang="zh-CN" dirty="0" smtClean="0"/>
                  <a:t>buffer following </a:t>
                </a:r>
                <a:r>
                  <a:rPr lang="en-US" altLang="zh-CN" dirty="0"/>
                  <a:t>the match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8538" y="304556"/>
                <a:ext cx="10515600" cy="5340106"/>
              </a:xfrm>
              <a:blipFill>
                <a:blip r:embed="rId2"/>
                <a:stretch>
                  <a:fillRect l="-1159" t="-2169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6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6993" y="348516"/>
                <a:ext cx="10515600" cy="54719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Example: The LZ77 Approach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Suppose the sequence to be encoded </a:t>
                </a:r>
                <a:r>
                  <a:rPr lang="en-US" altLang="zh-CN" dirty="0" smtClean="0"/>
                  <a:t>is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Suppose the length of the window is 13, the size of the </a:t>
                </a:r>
                <a:r>
                  <a:rPr lang="en-US" altLang="zh-CN" dirty="0" err="1"/>
                  <a:t>lookahead</a:t>
                </a:r>
                <a:r>
                  <a:rPr lang="en-US" altLang="zh-CN" dirty="0"/>
                  <a:t> buffer is 6, and the </a:t>
                </a:r>
                <a:r>
                  <a:rPr lang="en-US" altLang="zh-CN" dirty="0" smtClean="0"/>
                  <a:t>current condition is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𝑑𝑎𝑏𝑟𝑎𝑟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in the </a:t>
                </a:r>
                <a:r>
                  <a:rPr lang="en-US" altLang="zh-CN" dirty="0" err="1"/>
                  <a:t>lookahead</a:t>
                </a:r>
                <a:r>
                  <a:rPr lang="en-US" altLang="zh-CN" dirty="0"/>
                  <a:t> buffer</a:t>
                </a:r>
                <a:r>
                  <a:rPr lang="en-US" altLang="zh-CN" dirty="0" smtClean="0"/>
                  <a:t>. </a:t>
                </a:r>
                <a:r>
                  <a:rPr lang="en-US" altLang="zh-CN" dirty="0"/>
                  <a:t>We look back in the already encoded portion of </a:t>
                </a:r>
                <a:r>
                  <a:rPr lang="en-US" altLang="zh-CN" dirty="0" smtClean="0"/>
                  <a:t>the window </a:t>
                </a:r>
                <a:r>
                  <a:rPr lang="en-US" altLang="zh-CN" dirty="0"/>
                  <a:t>to find a match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As we can see, there is no match, so we transmit the </a:t>
                </a:r>
                <a:r>
                  <a:rPr lang="en-US" altLang="zh-CN" dirty="0" smtClean="0"/>
                  <a:t>triple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0, 0,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 first two elements of the triple show that there is no match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in the </a:t>
                </a:r>
                <a:r>
                  <a:rPr lang="en-US" altLang="zh-CN" dirty="0" smtClean="0"/>
                  <a:t>search buffer</a:t>
                </a:r>
                <a:r>
                  <a:rPr lang="en-US" altLang="zh-CN" dirty="0"/>
                  <a:t>, while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is the code for the character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993" y="348516"/>
                <a:ext cx="10515600" cy="5471991"/>
              </a:xfrm>
              <a:blipFill>
                <a:blip r:embed="rId2"/>
                <a:stretch>
                  <a:fillRect l="-1217" t="-2004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69" y="1470879"/>
            <a:ext cx="3033346" cy="401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517" y="2705099"/>
            <a:ext cx="2069979" cy="5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3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0954" y="418855"/>
                <a:ext cx="10515600" cy="61226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For now, let’s continue with the encoding process. As we have encoded a single character, we </a:t>
                </a:r>
                <a:r>
                  <a:rPr lang="en-US" altLang="zh-CN" dirty="0"/>
                  <a:t>move the window by one character. Now the contents of the buffer </a:t>
                </a:r>
                <a:r>
                  <a:rPr lang="en-US" altLang="zh-CN" dirty="0" smtClean="0"/>
                  <a:t>are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𝑎𝑏𝑟𝑎𝑟𝑟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in the </a:t>
                </a:r>
                <a:r>
                  <a:rPr lang="en-US" altLang="zh-CN" dirty="0" err="1"/>
                  <a:t>lookahead</a:t>
                </a:r>
                <a:r>
                  <a:rPr lang="en-US" altLang="zh-CN" dirty="0"/>
                  <a:t> buffer. Looking back from the current location, we find a </a:t>
                </a:r>
                <a:r>
                  <a:rPr lang="en-US" altLang="zh-CN" dirty="0" smtClean="0"/>
                  <a:t>match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at an offset of two. The length of </a:t>
                </a:r>
                <a:r>
                  <a:rPr lang="en-US" altLang="zh-CN" dirty="0" smtClean="0"/>
                  <a:t>this match </a:t>
                </a:r>
                <a:r>
                  <a:rPr lang="en-US" altLang="zh-CN" dirty="0"/>
                  <a:t>is one. Looking further back, we have </a:t>
                </a:r>
                <a:r>
                  <a:rPr lang="en-US" altLang="zh-CN" dirty="0" smtClean="0"/>
                  <a:t>another match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at an offset of four; again the length of the match is one. Looking back even </a:t>
                </a:r>
                <a:r>
                  <a:rPr lang="en-US" altLang="zh-CN" dirty="0" smtClean="0"/>
                  <a:t>further in </a:t>
                </a:r>
                <a:r>
                  <a:rPr lang="en-US" altLang="zh-CN" dirty="0"/>
                  <a:t>the window, we have a third match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at an offset of seven. However, this time the </a:t>
                </a:r>
                <a:r>
                  <a:rPr lang="en-US" altLang="zh-CN" dirty="0" smtClean="0"/>
                  <a:t>length of </a:t>
                </a:r>
                <a:r>
                  <a:rPr lang="en-US" altLang="zh-CN" dirty="0"/>
                  <a:t>the match is </a:t>
                </a:r>
                <a:r>
                  <a:rPr lang="en-US" altLang="zh-CN" dirty="0" smtClean="0"/>
                  <a:t>four. So </a:t>
                </a:r>
                <a:r>
                  <a:rPr lang="en-US" altLang="zh-CN" dirty="0"/>
                  <a:t>we encode the string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𝑎𝑏𝑟𝑎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with the triple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7, 4,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 smtClean="0"/>
                  <a:t>and </a:t>
                </a:r>
                <a:r>
                  <a:rPr lang="en-US" altLang="zh-CN" dirty="0"/>
                  <a:t>move the window forward by five characters</a:t>
                </a:r>
                <a:r>
                  <a:rPr lang="en-US" altLang="zh-CN" dirty="0" smtClean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954" y="418855"/>
                <a:ext cx="10515600" cy="6122621"/>
              </a:xfrm>
              <a:blipFill>
                <a:blip r:embed="rId2"/>
                <a:stretch>
                  <a:fillRect l="-1159" t="-1892"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70" y="1537187"/>
            <a:ext cx="2427496" cy="6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21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654" y="138039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The window now contains the following characters: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Now the </a:t>
                </a:r>
                <a:r>
                  <a:rPr lang="en-US" altLang="zh-CN" dirty="0" err="1"/>
                  <a:t>lookahead</a:t>
                </a:r>
                <a:r>
                  <a:rPr lang="en-US" altLang="zh-CN" dirty="0"/>
                  <a:t> buffer contains the string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𝑟𝑎𝑟𝑟𝑎𝑑</m:t>
                    </m:r>
                  </m:oMath>
                </a14:m>
                <a:r>
                  <a:rPr lang="en-US" altLang="zh-CN" dirty="0"/>
                  <a:t>. Looking back in the window, we </a:t>
                </a:r>
                <a:r>
                  <a:rPr lang="en-US" altLang="zh-CN" dirty="0" smtClean="0"/>
                  <a:t>find a </a:t>
                </a:r>
                <a:r>
                  <a:rPr lang="en-US" altLang="zh-CN" dirty="0"/>
                  <a:t>match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at an offset of one and a match length of one, and a second match at an offset </a:t>
                </a:r>
                <a:r>
                  <a:rPr lang="en-US" altLang="zh-CN" dirty="0" smtClean="0"/>
                  <a:t>of three </a:t>
                </a:r>
                <a:r>
                  <a:rPr lang="en-US" altLang="zh-CN" dirty="0"/>
                  <a:t>with a match length of what at first appears to be three. It turns out we can use a </a:t>
                </a:r>
                <a:r>
                  <a:rPr lang="en-US" altLang="zh-CN" dirty="0" smtClean="0"/>
                  <a:t>match length </a:t>
                </a:r>
                <a:r>
                  <a:rPr lang="en-US" altLang="zh-CN" dirty="0"/>
                  <a:t>of five instead of three.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654" y="1380392"/>
                <a:ext cx="10515600" cy="4351338"/>
              </a:xfrm>
              <a:blipFill>
                <a:blip r:embed="rId2"/>
                <a:stretch>
                  <a:fillRect l="-1159" t="-2521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27" y="1791798"/>
            <a:ext cx="2503084" cy="5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7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4576" y="119258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Why this is so will become clearer when we decode the sequence. To see how the decoding works</a:t>
                </a:r>
                <a:r>
                  <a:rPr lang="en-US" altLang="zh-CN" dirty="0"/>
                  <a:t>, let us assume that we have decoded the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𝑐𝑎𝑏𝑟𝑎𝑐𝑎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and we receive the </a:t>
                </a:r>
                <a:r>
                  <a:rPr lang="en-US" altLang="zh-CN" dirty="0" smtClean="0"/>
                  <a:t>triples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0,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3, 5,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dirty="0"/>
                  <a:t>The first triple is easy to decode; there was </a:t>
                </a:r>
                <a:r>
                  <a:rPr lang="en-US" altLang="zh-CN" dirty="0" smtClean="0"/>
                  <a:t>no match </a:t>
                </a:r>
                <a:r>
                  <a:rPr lang="en-US" altLang="zh-CN" dirty="0"/>
                  <a:t>within the previously decoded string, and the next symbol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. The decoded string </a:t>
                </a:r>
                <a:r>
                  <a:rPr lang="en-US" altLang="zh-CN" dirty="0" smtClean="0"/>
                  <a:t>is now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𝑐𝑎𝑏𝑟𝑎𝑐𝑎𝑑</m:t>
                    </m:r>
                  </m:oMath>
                </a14:m>
                <a:r>
                  <a:rPr lang="en-US" altLang="zh-CN" dirty="0"/>
                  <a:t>. The first element of the next triple tells the decoder to move the copy </a:t>
                </a:r>
                <a:r>
                  <a:rPr lang="en-US" altLang="zh-CN" dirty="0" smtClean="0"/>
                  <a:t>pointer back </a:t>
                </a:r>
                <a:r>
                  <a:rPr lang="en-US" altLang="zh-CN" dirty="0"/>
                  <a:t>seven characters, and copy four characters from that point. The decoding process </a:t>
                </a:r>
                <a:r>
                  <a:rPr lang="en-US" altLang="zh-CN" dirty="0" smtClean="0"/>
                  <a:t>works as </a:t>
                </a:r>
                <a:r>
                  <a:rPr lang="en-US" altLang="zh-CN" dirty="0"/>
                  <a:t>shown in </a:t>
                </a:r>
                <a:r>
                  <a:rPr lang="en-US" altLang="zh-CN" dirty="0" smtClean="0"/>
                  <a:t>the following figure.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576" y="1192580"/>
                <a:ext cx="10515600" cy="4351338"/>
              </a:xfrm>
              <a:blipFill>
                <a:blip r:embed="rId2"/>
                <a:stretch>
                  <a:fillRect l="-1217" t="-2665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5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992" y="8936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SzPct val="50000"/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9391" y="1595499"/>
            <a:ext cx="6271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Huffman Codes </a:t>
            </a:r>
          </a:p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999391" y="3744095"/>
            <a:ext cx="60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Lempel-Ziv Codes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64" y="973381"/>
            <a:ext cx="9182154" cy="4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3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5446" y="427648"/>
                <a:ext cx="10515600" cy="47598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Finally, let’s see how the triple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3, 5,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gets decoded. We move back three </a:t>
                </a:r>
                <a:r>
                  <a:rPr lang="en-US" altLang="zh-CN" dirty="0" smtClean="0"/>
                  <a:t>characters and </a:t>
                </a:r>
                <a:r>
                  <a:rPr lang="en-US" altLang="zh-CN" dirty="0"/>
                  <a:t>start copying. The first three characters we copy 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𝑟𝑎𝑟</m:t>
                    </m:r>
                  </m:oMath>
                </a14:m>
                <a:r>
                  <a:rPr lang="en-US" altLang="zh-CN" dirty="0"/>
                  <a:t>. The copy pointer moves </a:t>
                </a:r>
                <a:r>
                  <a:rPr lang="en-US" altLang="zh-CN" dirty="0" smtClean="0"/>
                  <a:t>once again</a:t>
                </a:r>
                <a:r>
                  <a:rPr lang="en-US" altLang="zh-CN" dirty="0"/>
                  <a:t>, as shown in Figure 5.4, to copy the recently copied character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. Similarly, we </a:t>
                </a:r>
                <a:r>
                  <a:rPr lang="en-US" altLang="zh-CN" dirty="0" smtClean="0"/>
                  <a:t>copy the </a:t>
                </a:r>
                <a:r>
                  <a:rPr lang="en-US" altLang="zh-CN" dirty="0"/>
                  <a:t>next character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 Even though we started copying only three characters back, we end </a:t>
                </a:r>
                <a:r>
                  <a:rPr lang="en-US" altLang="zh-CN" dirty="0" smtClean="0"/>
                  <a:t>up decoding </a:t>
                </a:r>
                <a:r>
                  <a:rPr lang="en-US" altLang="zh-CN" dirty="0"/>
                  <a:t>five characters. Notice that the match only has to </a:t>
                </a:r>
                <a:r>
                  <a:rPr lang="en-US" altLang="zh-CN" i="1" dirty="0"/>
                  <a:t>start </a:t>
                </a:r>
                <a:r>
                  <a:rPr lang="en-US" altLang="zh-CN" dirty="0"/>
                  <a:t>in the search buffer; it </a:t>
                </a:r>
                <a:r>
                  <a:rPr lang="en-US" altLang="zh-CN" dirty="0" smtClean="0"/>
                  <a:t>can extend </a:t>
                </a:r>
                <a:r>
                  <a:rPr lang="en-US" altLang="zh-CN" dirty="0"/>
                  <a:t>into the </a:t>
                </a:r>
                <a:r>
                  <a:rPr lang="en-US" altLang="zh-CN" dirty="0" err="1"/>
                  <a:t>lookahead</a:t>
                </a:r>
                <a:r>
                  <a:rPr lang="en-US" altLang="zh-CN" dirty="0"/>
                  <a:t> buffer. In fact, if the last character in the </a:t>
                </a:r>
                <a:r>
                  <a:rPr lang="en-US" altLang="zh-CN" dirty="0" err="1"/>
                  <a:t>lookahead</a:t>
                </a:r>
                <a:r>
                  <a:rPr lang="en-US" altLang="zh-CN" dirty="0"/>
                  <a:t> buffer had </a:t>
                </a:r>
                <a:r>
                  <a:rPr lang="en-US" altLang="zh-CN" dirty="0" smtClean="0"/>
                  <a:t>been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instead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 followed by several more repetitions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𝑟𝑎𝑟</m:t>
                    </m:r>
                  </m:oMath>
                </a14:m>
                <a:r>
                  <a:rPr lang="en-US" altLang="zh-CN" dirty="0"/>
                  <a:t>, the entire sequence of </a:t>
                </a:r>
                <a:r>
                  <a:rPr lang="en-US" altLang="zh-CN" dirty="0" smtClean="0"/>
                  <a:t>repeated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𝑟𝑎𝑟</m:t>
                    </m:r>
                  </m:oMath>
                </a14:m>
                <a:r>
                  <a:rPr lang="en-US" altLang="zh-CN" dirty="0" err="1" smtClean="0"/>
                  <a:t>s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could have been encoded with a single triple.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446" y="427648"/>
                <a:ext cx="10515600" cy="4759814"/>
              </a:xfrm>
              <a:blipFill>
                <a:blip r:embed="rId2"/>
                <a:stretch>
                  <a:fillRect l="-1217" t="-2177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32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22" y="327512"/>
            <a:ext cx="8464062" cy="54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8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239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LZ77 approach implicitly assumes that like patterns will occur close together. It </a:t>
            </a:r>
            <a:r>
              <a:rPr lang="en-US" altLang="zh-CN" dirty="0" smtClean="0"/>
              <a:t>makes use </a:t>
            </a:r>
            <a:r>
              <a:rPr lang="en-US" altLang="zh-CN" dirty="0"/>
              <a:t>of this structure by using the recent past of the sequence as the dictionary for </a:t>
            </a:r>
            <a:r>
              <a:rPr lang="en-US" altLang="zh-CN" dirty="0" smtClean="0"/>
              <a:t>encoding. However</a:t>
            </a:r>
            <a:r>
              <a:rPr lang="en-US" altLang="zh-CN" dirty="0"/>
              <a:t>, this means that any pattern that recurs over a period longer than that covered by </a:t>
            </a:r>
            <a:r>
              <a:rPr lang="en-US" altLang="zh-CN" dirty="0" smtClean="0"/>
              <a:t>the coder </a:t>
            </a:r>
            <a:r>
              <a:rPr lang="en-US" altLang="zh-CN" dirty="0"/>
              <a:t>window will not be captured</a:t>
            </a:r>
            <a:r>
              <a:rPr lang="en-US" altLang="zh-CN" dirty="0" smtClean="0"/>
              <a:t>. </a:t>
            </a:r>
            <a:r>
              <a:rPr lang="en-US" altLang="zh-CN" dirty="0"/>
              <a:t>Consider Figure 5.5.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65" y="3539268"/>
            <a:ext cx="8737955" cy="8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8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26123" y="38368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Example: The LZ78 Approach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Let us encode the following sequence using the LZ78 approach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Where   stands </a:t>
                </a:r>
                <a:r>
                  <a:rPr lang="en-US" altLang="zh-CN" dirty="0"/>
                  <a:t>for space</a:t>
                </a:r>
                <a:r>
                  <a:rPr lang="en-US" altLang="zh-CN" dirty="0" smtClean="0"/>
                  <a:t>. </a:t>
                </a:r>
                <a:r>
                  <a:rPr lang="en-US" altLang="zh-CN" dirty="0"/>
                  <a:t>Initially, the dictionary is empty, so the first </a:t>
                </a:r>
                <a:r>
                  <a:rPr lang="en-US" altLang="zh-CN" dirty="0" err="1"/>
                  <a:t>fewsymbols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encountered are </a:t>
                </a:r>
                <a:r>
                  <a:rPr lang="en-US" altLang="zh-CN" dirty="0"/>
                  <a:t>encoded with the index value set to 0. The first three encoder outputs are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and the dictionary looks like </a:t>
                </a:r>
                <a:r>
                  <a:rPr lang="en-US" altLang="zh-CN" dirty="0" smtClean="0"/>
                  <a:t>the following table.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6123" y="383687"/>
                <a:ext cx="10515600" cy="4351338"/>
              </a:xfrm>
              <a:blipFill>
                <a:blip r:embed="rId2"/>
                <a:stretch>
                  <a:fillRect l="-1217" t="-266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05" y="1352916"/>
            <a:ext cx="6908922" cy="5022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776" y="2053851"/>
            <a:ext cx="222006" cy="257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550" y="3720977"/>
            <a:ext cx="5101018" cy="15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81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9746" y="100794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The fourth symbol is 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which is the third entry in the dictionary. If we append the </a:t>
                </a:r>
                <a:r>
                  <a:rPr lang="en-US" altLang="zh-CN" dirty="0" smtClean="0"/>
                  <a:t>next symbol</a:t>
                </a:r>
                <a:r>
                  <a:rPr lang="en-US" altLang="zh-CN" dirty="0"/>
                  <a:t>, we would get the pattern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𝑏𝑎</m:t>
                    </m:r>
                  </m:oMath>
                </a14:m>
                <a:r>
                  <a:rPr lang="en-US" altLang="zh-CN" dirty="0"/>
                  <a:t>, which is not in the dictionary, so we encode these </a:t>
                </a:r>
                <a:r>
                  <a:rPr lang="en-US" altLang="zh-CN" dirty="0" smtClean="0"/>
                  <a:t>two symbols </a:t>
                </a:r>
                <a:r>
                  <a:rPr lang="en-US" altLang="zh-CN" dirty="0"/>
                  <a:t>as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add the pattern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𝑏𝑎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as the fourth entry in the dictionary. </a:t>
                </a:r>
                <a:r>
                  <a:rPr lang="en-US" altLang="zh-CN" dirty="0" smtClean="0"/>
                  <a:t>Continuing in </a:t>
                </a:r>
                <a:r>
                  <a:rPr lang="en-US" altLang="zh-CN" dirty="0"/>
                  <a:t>this fashion, the encoder output and the dictionary develop as in </a:t>
                </a:r>
                <a:r>
                  <a:rPr lang="en-US" altLang="zh-CN" dirty="0" smtClean="0"/>
                  <a:t>the following table. </a:t>
                </a:r>
                <a:r>
                  <a:rPr lang="en-US" altLang="zh-CN" dirty="0"/>
                  <a:t>Notice </a:t>
                </a:r>
                <a:r>
                  <a:rPr lang="en-US" altLang="zh-CN" dirty="0" smtClean="0"/>
                  <a:t>that the </a:t>
                </a:r>
                <a:r>
                  <a:rPr lang="en-US" altLang="zh-CN" dirty="0"/>
                  <a:t>entries in the dictionary generally keep getting longer, and if this particular sentence </a:t>
                </a:r>
                <a:r>
                  <a:rPr lang="en-US" altLang="zh-CN" dirty="0" smtClean="0"/>
                  <a:t>was repeated </a:t>
                </a:r>
                <a:r>
                  <a:rPr lang="en-US" altLang="zh-CN" dirty="0"/>
                  <a:t>often, as it is in the song, after a while the entire sentence would be an entry in </a:t>
                </a:r>
                <a:r>
                  <a:rPr lang="en-US" altLang="zh-CN" dirty="0" smtClean="0"/>
                  <a:t>the dictionary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746" y="1007940"/>
                <a:ext cx="10515600" cy="4351338"/>
              </a:xfrm>
              <a:blipFill>
                <a:blip r:embed="rId2"/>
                <a:stretch>
                  <a:fillRect l="-1217" t="-2381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68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73" y="121626"/>
            <a:ext cx="6393474" cy="65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6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6807" y="2529009"/>
            <a:ext cx="6397869" cy="11901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Huffman Codes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1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0953" y="858473"/>
                <a:ext cx="10515600" cy="482135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3600" dirty="0" smtClean="0"/>
                  <a:t>In applications </a:t>
                </a:r>
                <a:r>
                  <a:rPr lang="en-US" altLang="zh-CN" sz="3600" dirty="0"/>
                  <a:t>where the alphabet size is large,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altLang="zh-CN" sz="3600" dirty="0"/>
                  <a:t> is generally quite small, and the </a:t>
                </a:r>
                <a:r>
                  <a:rPr lang="en-US" altLang="zh-CN" sz="3600" dirty="0" smtClean="0"/>
                  <a:t>amount of </a:t>
                </a:r>
                <a:r>
                  <a:rPr lang="en-US" altLang="zh-CN" sz="3600" dirty="0"/>
                  <a:t>deviation from the entropy, especially in terms of a percentage of the rate, is quite </a:t>
                </a:r>
                <a:r>
                  <a:rPr lang="en-US" altLang="zh-CN" sz="3600" dirty="0" smtClean="0"/>
                  <a:t>small. However</a:t>
                </a:r>
                <a:r>
                  <a:rPr lang="en-US" altLang="zh-CN" sz="3600" dirty="0"/>
                  <a:t>, in cases where the alphabet is small and the probability of occurrence of </a:t>
                </a:r>
                <a:r>
                  <a:rPr lang="en-US" altLang="zh-CN" sz="3600" dirty="0" smtClean="0"/>
                  <a:t>the different </a:t>
                </a:r>
                <a:r>
                  <a:rPr lang="en-US" altLang="zh-CN" sz="3600" dirty="0"/>
                  <a:t>letters is skewed,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altLang="zh-CN" sz="3600" dirty="0"/>
                  <a:t> can be quite large and the Huffman code </a:t>
                </a:r>
                <a:r>
                  <a:rPr lang="en-US" altLang="zh-CN" sz="3600" dirty="0" smtClean="0"/>
                  <a:t>can become </a:t>
                </a:r>
                <a:r>
                  <a:rPr lang="en-US" altLang="zh-CN" sz="3600" dirty="0"/>
                  <a:t>rather inefficient when compared to the entropy.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953" y="858473"/>
                <a:ext cx="10515600" cy="4821358"/>
              </a:xfrm>
              <a:blipFill>
                <a:blip r:embed="rId2"/>
                <a:stretch>
                  <a:fillRect l="-1739" t="-3161" r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8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55785" y="48919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Example:</a:t>
                </a:r>
              </a:p>
              <a:p>
                <a:r>
                  <a:rPr lang="en-US" altLang="zh-CN" dirty="0"/>
                  <a:t>Consider a source that puts out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letters from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en-US" altLang="zh-CN" dirty="0"/>
                  <a:t>with </a:t>
                </a:r>
                <a:r>
                  <a:rPr lang="en-US" altLang="zh-CN" dirty="0" smtClean="0"/>
                  <a:t>the probability </a:t>
                </a:r>
                <a:r>
                  <a:rPr lang="en-US" altLang="zh-CN" dirty="0"/>
                  <a:t>model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0.8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 0.02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)=0.18</m:t>
                    </m:r>
                  </m:oMath>
                </a14:m>
                <a:r>
                  <a:rPr lang="en-US" altLang="zh-CN" dirty="0"/>
                  <a:t>. The entropy for this </a:t>
                </a:r>
                <a:r>
                  <a:rPr lang="en-US" altLang="zh-CN" dirty="0" smtClean="0"/>
                  <a:t>source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0.816</m:t>
                    </m:r>
                  </m:oMath>
                </a14:m>
                <a:r>
                  <a:rPr lang="en-US" altLang="zh-CN" dirty="0"/>
                  <a:t> bits/symbol. A Huffman code for this source is shown </a:t>
                </a:r>
                <a:r>
                  <a:rPr lang="en-US" altLang="zh-CN" dirty="0" smtClean="0"/>
                  <a:t>in the following table.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785" y="48919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692174"/>
                  </p:ext>
                </p:extLst>
              </p:nvPr>
            </p:nvGraphicFramePr>
            <p:xfrm>
              <a:off x="1926493" y="3119966"/>
              <a:ext cx="8128000" cy="182880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75575563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8402966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Letters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545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01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952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97961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692174"/>
                  </p:ext>
                </p:extLst>
              </p:nvPr>
            </p:nvGraphicFramePr>
            <p:xfrm>
              <a:off x="1926493" y="3119966"/>
              <a:ext cx="8128000" cy="182880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75575563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84029666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Letters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5450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06579" r="-100150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018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09333" r="-100150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9529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9333" r="-100150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97961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217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7330" y="11398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600" dirty="0"/>
                  <a:t>The average length for this code is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1.2</m:t>
                    </m:r>
                  </m:oMath>
                </a14:m>
                <a:r>
                  <a:rPr lang="en-US" altLang="zh-CN" sz="3600" dirty="0"/>
                  <a:t> bits/symbol. The difference between the </a:t>
                </a:r>
                <a:r>
                  <a:rPr lang="en-US" altLang="zh-CN" sz="3600" dirty="0" smtClean="0"/>
                  <a:t>average code </a:t>
                </a:r>
                <a:r>
                  <a:rPr lang="en-US" altLang="zh-CN" sz="3600" dirty="0"/>
                  <a:t>length and the entropy, or the redundancy, for this code is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0.384</m:t>
                    </m:r>
                  </m:oMath>
                </a14:m>
                <a:r>
                  <a:rPr lang="en-US" altLang="zh-CN" sz="3600" dirty="0"/>
                  <a:t> bits/symbol, which </a:t>
                </a:r>
                <a:r>
                  <a:rPr lang="en-US" altLang="zh-CN" sz="3600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47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CN" sz="3600" dirty="0"/>
                  <a:t> of the entropy. This means that to code this sequence we would need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47%</m:t>
                    </m:r>
                  </m:oMath>
                </a14:m>
                <a:r>
                  <a:rPr lang="en-US" altLang="zh-CN" sz="3600" dirty="0"/>
                  <a:t> more </a:t>
                </a:r>
                <a:r>
                  <a:rPr lang="en-US" altLang="zh-CN" sz="3600" dirty="0" smtClean="0"/>
                  <a:t>bits than </a:t>
                </a:r>
                <a:r>
                  <a:rPr lang="en-US" altLang="zh-CN" sz="3600" dirty="0"/>
                  <a:t>the minimum required.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7330" y="1139825"/>
                <a:ext cx="10515600" cy="4351338"/>
              </a:xfrm>
              <a:blipFill>
                <a:blip r:embed="rId2"/>
                <a:stretch>
                  <a:fillRect l="-1739" t="-3501" r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9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1823" y="594702"/>
                <a:ext cx="10515600" cy="43641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We can sometimes reduce the coding rate by blocking more than one symbol together. To </a:t>
                </a:r>
                <a:r>
                  <a:rPr lang="en-US" altLang="zh-CN" dirty="0"/>
                  <a:t>see how this can happen, consider a source S that emits a sequence of letters from </a:t>
                </a:r>
                <a:r>
                  <a:rPr lang="en-US" altLang="zh-CN" dirty="0" smtClean="0"/>
                  <a:t>an alphabet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altLang="zh-CN" dirty="0"/>
                  <a:t>Each element of the sequence is generated independently </a:t>
                </a:r>
                <a:r>
                  <a:rPr lang="en-US" altLang="zh-CN" dirty="0" smtClean="0"/>
                  <a:t>of the </a:t>
                </a:r>
                <a:r>
                  <a:rPr lang="en-US" altLang="zh-CN" dirty="0"/>
                  <a:t>other elements in the sequence. The entropy for this source is given </a:t>
                </a:r>
                <a:r>
                  <a:rPr lang="en-US" altLang="zh-CN" dirty="0" smtClean="0"/>
                  <a:t>by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We know that we can generate a Huffman code for this source with rate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such that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1823" y="594702"/>
                <a:ext cx="10515600" cy="4364160"/>
              </a:xfrm>
              <a:blipFill>
                <a:blip r:embed="rId2"/>
                <a:stretch>
                  <a:fillRect l="-1159" t="-2657" r="-1449" b="-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914" y="3044337"/>
            <a:ext cx="3514725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827" y="4992199"/>
            <a:ext cx="2695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8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73369" y="392478"/>
                <a:ext cx="10515600" cy="56742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Suppose we now encode the sequence by generating one </a:t>
                </a:r>
                <a:r>
                  <a:rPr lang="en-US" altLang="zh-CN" dirty="0" err="1"/>
                  <a:t>codeword</a:t>
                </a:r>
                <a:r>
                  <a:rPr lang="en-US" altLang="zh-CN" dirty="0"/>
                  <a:t> for every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 smtClean="0"/>
                  <a:t>symbols. As </a:t>
                </a:r>
                <a:r>
                  <a:rPr lang="en-US" altLang="zh-CN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combinations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symbols, we will </a:t>
                </a:r>
                <a:r>
                  <a:rPr lang="en-US" altLang="zh-CN" dirty="0" smtClean="0"/>
                  <a:t>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err="1"/>
                  <a:t>codewords</a:t>
                </a:r>
                <a:r>
                  <a:rPr lang="en-US" altLang="zh-CN" dirty="0"/>
                  <a:t> in our </a:t>
                </a:r>
                <a:r>
                  <a:rPr lang="en-US" altLang="zh-CN" dirty="0" smtClean="0"/>
                  <a:t>Huffman code</a:t>
                </a:r>
                <a:r>
                  <a:rPr lang="en-US" altLang="zh-CN" dirty="0"/>
                  <a:t>. We could generate this code by viewing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symbols as letters of an </a:t>
                </a:r>
                <a:r>
                  <a:rPr lang="en-US" altLang="zh-CN" i="1" dirty="0" smtClean="0"/>
                  <a:t>extended alphabet</a:t>
                </a:r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dirty="0"/>
                  <a:t>from a source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Let </a:t>
                </a:r>
                <a:r>
                  <a:rPr lang="en-US" altLang="zh-CN" dirty="0"/>
                  <a:t>us denote the rate for the new source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i="1" dirty="0" smtClean="0"/>
                  <a:t>. </a:t>
                </a:r>
                <a:r>
                  <a:rPr lang="en-US" altLang="zh-CN" dirty="0"/>
                  <a:t>Then we know </a:t>
                </a:r>
                <a:r>
                  <a:rPr lang="en-US" altLang="zh-CN" dirty="0" smtClean="0"/>
                  <a:t>that</a:t>
                </a:r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bits required to code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symbols. Therefore, the number of bits </a:t>
                </a:r>
                <a:r>
                  <a:rPr lang="en-US" altLang="zh-CN" dirty="0" smtClean="0"/>
                  <a:t>required per </a:t>
                </a:r>
                <a:r>
                  <a:rPr lang="en-US" altLang="zh-CN" dirty="0"/>
                  <a:t>symbol,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i="1" dirty="0"/>
                  <a:t>, </a:t>
                </a:r>
                <a:r>
                  <a:rPr lang="en-US" altLang="zh-CN" dirty="0"/>
                  <a:t>is given by</a:t>
                </a:r>
                <a:endParaRPr lang="en-US" altLang="zh-CN" i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369" y="392478"/>
                <a:ext cx="10515600" cy="5674213"/>
              </a:xfrm>
              <a:blipFill>
                <a:blip r:embed="rId2"/>
                <a:stretch>
                  <a:fillRect l="-1159" t="-1933" r="-2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0" y="2329228"/>
            <a:ext cx="9220200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45" y="3804505"/>
            <a:ext cx="3371850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362" y="5260363"/>
            <a:ext cx="12954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993" y="18783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number of bits per symbol can be bounded as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2646485"/>
            <a:ext cx="3343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1080</Words>
  <Application>Microsoft Office PowerPoint</Application>
  <PresentationFormat>宽屏</PresentationFormat>
  <Paragraphs>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Application of Source Coding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Source Coding</dc:title>
  <dc:creator>应 臣浩</dc:creator>
  <cp:lastModifiedBy>应 臣浩</cp:lastModifiedBy>
  <cp:revision>16</cp:revision>
  <dcterms:created xsi:type="dcterms:W3CDTF">2018-10-20T07:53:49Z</dcterms:created>
  <dcterms:modified xsi:type="dcterms:W3CDTF">2018-10-22T01:58:35Z</dcterms:modified>
</cp:coreProperties>
</file>