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9"/>
  </p:notesMasterIdLst>
  <p:sldIdLst>
    <p:sldId id="261" r:id="rId2"/>
    <p:sldId id="289" r:id="rId3"/>
    <p:sldId id="290" r:id="rId4"/>
    <p:sldId id="279" r:id="rId5"/>
    <p:sldId id="291" r:id="rId6"/>
    <p:sldId id="263" r:id="rId7"/>
    <p:sldId id="293" r:id="rId8"/>
    <p:sldId id="264" r:id="rId9"/>
    <p:sldId id="292" r:id="rId10"/>
    <p:sldId id="298" r:id="rId11"/>
    <p:sldId id="294" r:id="rId12"/>
    <p:sldId id="299" r:id="rId13"/>
    <p:sldId id="295" r:id="rId14"/>
    <p:sldId id="296" r:id="rId15"/>
    <p:sldId id="300" r:id="rId16"/>
    <p:sldId id="297" r:id="rId17"/>
    <p:sldId id="25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823"/>
    <a:srgbClr val="FFFFFF"/>
    <a:srgbClr val="BFE2F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132" d="100"/>
          <a:sy n="132" d="100"/>
        </p:scale>
        <p:origin x="11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4135011"/>
            <a:ext cx="7886700" cy="899510"/>
          </a:xfrm>
        </p:spPr>
        <p:txBody>
          <a:bodyPr/>
          <a:lstStyle/>
          <a:p>
            <a:r>
              <a:rPr lang="en-US" altLang="zh-CN" sz="3200" b="0" i="0" u="none" strike="noStrike" baseline="0">
                <a:latin typeface="NimbusSanL-Regu"/>
              </a:rPr>
              <a:t>MO-Tree: An Efficient Forwarding Engine for</a:t>
            </a:r>
            <a:br>
              <a:rPr lang="en-US" altLang="zh-CN" sz="3200" b="0" i="0" u="none" strike="noStrike" baseline="0">
                <a:latin typeface="NimbusSanL-Regu"/>
              </a:rPr>
            </a:br>
            <a:r>
              <a:rPr lang="en-US" altLang="zh-CN" sz="3200" b="0" i="0" u="none" strike="noStrike" baseline="0">
                <a:latin typeface="NimbusSanL-Regu"/>
              </a:rPr>
              <a:t>Spatiotemporal-aware Pub/Sub Systems</a:t>
            </a: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5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95318C-5168-4E7A-850D-A4E85FDA467B}"/>
              </a:ext>
            </a:extLst>
          </p:cNvPr>
          <p:cNvSpPr txBox="1"/>
          <p:nvPr/>
        </p:nvSpPr>
        <p:spPr>
          <a:xfrm>
            <a:off x="217714" y="5660592"/>
            <a:ext cx="4586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M: multi-level    </a:t>
            </a:r>
            <a:r>
              <a:rPr lang="zh-CN" altLang="en-US" sz="2000">
                <a:solidFill>
                  <a:schemeClr val="bg1"/>
                </a:solidFill>
              </a:rPr>
              <a:t>分层</a:t>
            </a:r>
            <a:r>
              <a:rPr lang="en-US" altLang="zh-CN" sz="2000">
                <a:solidFill>
                  <a:schemeClr val="bg1"/>
                </a:solidFill>
              </a:rPr>
              <a:t>cell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O: overlapping  cell</a:t>
            </a:r>
            <a:r>
              <a:rPr lang="zh-CN" altLang="en-US" sz="2000">
                <a:solidFill>
                  <a:schemeClr val="bg1"/>
                </a:solidFill>
              </a:rPr>
              <a:t>之间有重叠</a:t>
            </a:r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分区插入与匹配策略个人总结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A7B250F3-2C19-4087-98B5-6650204BD830}"/>
              </a:ext>
            </a:extLst>
          </p:cNvPr>
          <p:cNvSpPr txBox="1">
            <a:spLocks/>
          </p:cNvSpPr>
          <p:nvPr/>
        </p:nvSpPr>
        <p:spPr>
          <a:xfrm>
            <a:off x="494026" y="2214922"/>
            <a:ext cx="8316145" cy="36674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latin typeface="NimbusSanL-Regu"/>
              </a:rPr>
              <a:t>插入事件是为了做订阅匹配，插入订阅是为了做事件匹配</a:t>
            </a:r>
            <a:endParaRPr lang="en-US" altLang="zh-CN" sz="2400">
              <a:latin typeface="NimbusSanL-Regu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NimbusSanL-Regu"/>
              </a:rPr>
              <a:t>插入时都是一对一，一个事件进入一个事件</a:t>
            </a:r>
            <a:r>
              <a:rPr lang="en-US" altLang="zh-CN" sz="2400">
                <a:latin typeface="NimbusSanL-Regu"/>
              </a:rPr>
              <a:t>cell</a:t>
            </a:r>
            <a:r>
              <a:rPr lang="zh-CN" altLang="en-US" sz="2400">
                <a:latin typeface="NimbusSanL-Regu"/>
              </a:rPr>
              <a:t>，一个订阅进入一个订阅</a:t>
            </a:r>
            <a:r>
              <a:rPr lang="en-US" altLang="zh-CN" sz="2400">
                <a:latin typeface="NimbusSanL-Regu"/>
              </a:rPr>
              <a:t>cell</a:t>
            </a:r>
            <a:r>
              <a:rPr lang="zh-CN" altLang="en-US" sz="2400">
                <a:latin typeface="NimbusSanL-Regu"/>
              </a:rPr>
              <a:t>，最后都放入一个桶里</a:t>
            </a:r>
            <a:endParaRPr lang="en-US" altLang="zh-CN" sz="2400">
              <a:latin typeface="NimbusSanL-Regu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NimbusSanL-Regu"/>
              </a:rPr>
              <a:t>匹配时都是一对多，一个事件匹配多个订阅</a:t>
            </a:r>
            <a:r>
              <a:rPr lang="en-US" altLang="zh-CN" sz="2400">
                <a:latin typeface="NimbusSanL-Regu"/>
              </a:rPr>
              <a:t>cell</a:t>
            </a:r>
            <a:r>
              <a:rPr lang="zh-CN" altLang="en-US" sz="2400">
                <a:latin typeface="NimbusSanL-Regu"/>
              </a:rPr>
              <a:t>，一个订阅匹配多个事件</a:t>
            </a:r>
            <a:r>
              <a:rPr lang="en-US" altLang="zh-CN" sz="2400">
                <a:latin typeface="NimbusSanL-Regu"/>
              </a:rPr>
              <a:t>cell</a:t>
            </a:r>
            <a:r>
              <a:rPr lang="zh-CN" altLang="en-US" sz="2400">
                <a:latin typeface="NimbusSanL-Regu"/>
              </a:rPr>
              <a:t>，最后都要搜索多个桶</a:t>
            </a:r>
            <a:endParaRPr lang="en-US" altLang="zh-CN" sz="2400">
              <a:latin typeface="NimbusSanL-Regu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>
              <a:latin typeface="NimbusSanL-Regu"/>
            </a:endParaRPr>
          </a:p>
        </p:txBody>
      </p:sp>
    </p:spTree>
    <p:extLst>
      <p:ext uri="{BB962C8B-B14F-4D97-AF65-F5344CB8AC3E}">
        <p14:creationId xmlns:p14="http://schemas.microsoft.com/office/powerpoint/2010/main" val="151289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订阅匹配算法</a:t>
            </a:r>
            <a:r>
              <a:rPr lang="en-US" altLang="zh-CN"/>
              <a:t>—</a:t>
            </a:r>
            <a:r>
              <a:rPr lang="zh-CN" altLang="en-US"/>
              <a:t>找事件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B2C4E1-B90B-492F-806E-D4339ECAA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6" y="1617402"/>
            <a:ext cx="4340171" cy="5001111"/>
          </a:xfrm>
          <a:prstGeom prst="rect">
            <a:avLst/>
          </a:prstGeom>
        </p:spPr>
      </p:pic>
      <p:sp>
        <p:nvSpPr>
          <p:cNvPr id="5" name="内容占位符 3">
            <a:extLst>
              <a:ext uri="{FF2B5EF4-FFF2-40B4-BE49-F238E27FC236}">
                <a16:creationId xmlns:a16="http://schemas.microsoft.com/office/drawing/2014/main" id="{BCCF671A-1BB5-421B-B109-95370FDC28E6}"/>
              </a:ext>
            </a:extLst>
          </p:cNvPr>
          <p:cNvSpPr txBox="1">
            <a:spLocks/>
          </p:cNvSpPr>
          <p:nvPr/>
        </p:nvSpPr>
        <p:spPr>
          <a:xfrm>
            <a:off x="4787674" y="1638233"/>
            <a:ext cx="4078515" cy="38835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>
                <a:latin typeface="NimbusSanL-Regu"/>
              </a:rPr>
              <a:t>确定 订阅中的每个</a:t>
            </a:r>
            <a:r>
              <a:rPr lang="zh-CN" altLang="en-US" sz="1800" u="sng">
                <a:latin typeface="NimbusSanL-Regu"/>
              </a:rPr>
              <a:t>索引属性</a:t>
            </a:r>
            <a:r>
              <a:rPr lang="zh-CN" altLang="en-US" sz="1800">
                <a:latin typeface="NimbusSanL-Regu"/>
              </a:rPr>
              <a:t>上的区间跨越哪些事件</a:t>
            </a:r>
            <a:r>
              <a:rPr lang="en-US" altLang="zh-CN" sz="1800">
                <a:latin typeface="NimbusSanL-Regu"/>
              </a:rPr>
              <a:t>cell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>
                <a:latin typeface="NimbusSanL-Regu"/>
              </a:rPr>
              <a:t>如果这个订阅在某个索引属性上无所谓，则每个事件</a:t>
            </a:r>
            <a:r>
              <a:rPr lang="en-US" altLang="zh-CN" sz="1800">
                <a:latin typeface="NimbusSanL-Regu"/>
              </a:rPr>
              <a:t>cell</a:t>
            </a:r>
            <a:r>
              <a:rPr lang="zh-CN" altLang="en-US" sz="1800">
                <a:latin typeface="NimbusSanL-Regu"/>
              </a:rPr>
              <a:t>都要找</a:t>
            </a:r>
            <a:endParaRPr lang="en-US" altLang="zh-CN" sz="1800">
              <a:latin typeface="NimbusSanL-Regu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>
                <a:latin typeface="NimbusSanL-Regu"/>
              </a:rPr>
              <a:t>根据前两步找到的</a:t>
            </a:r>
            <a:r>
              <a:rPr lang="en-US" altLang="zh-CN" sz="1800">
                <a:latin typeface="NimbusSanL-Regu"/>
              </a:rPr>
              <a:t>cell</a:t>
            </a:r>
            <a:r>
              <a:rPr lang="zh-CN" altLang="en-US" sz="1800">
                <a:latin typeface="NimbusSanL-Regu"/>
              </a:rPr>
              <a:t>用</a:t>
            </a:r>
            <a:r>
              <a:rPr lang="en-US" altLang="zh-CN" sz="1800">
                <a:latin typeface="NimbusSanL-Regu"/>
              </a:rPr>
              <a:t>DFS</a:t>
            </a:r>
            <a:r>
              <a:rPr lang="zh-CN" altLang="en-US" sz="1800">
                <a:latin typeface="NimbusSanL-Regu"/>
              </a:rPr>
              <a:t>得到要详细搜索的桶（</a:t>
            </a:r>
            <a:r>
              <a:rPr lang="en-US" altLang="zh-CN" sz="1800">
                <a:latin typeface="NimbusSanL-Regu"/>
              </a:rPr>
              <a:t>filtering</a:t>
            </a:r>
            <a:r>
              <a:rPr lang="zh-CN" altLang="en-US" sz="1800">
                <a:latin typeface="NimbusSanL-Regu"/>
              </a:rPr>
              <a:t>）</a:t>
            </a:r>
            <a:endParaRPr lang="en-US" altLang="zh-CN" sz="1800">
              <a:latin typeface="NimbusSanL-Regu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>
                <a:latin typeface="NimbusSanL-Regu"/>
              </a:rPr>
              <a:t>对每个桶里的事件进行</a:t>
            </a:r>
            <a:endParaRPr lang="en-US" altLang="zh-CN" sz="1800">
              <a:latin typeface="NimbusSanL-Regu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>
                <a:latin typeface="NimbusSanL-Regu"/>
              </a:rPr>
              <a:t>       </a:t>
            </a:r>
            <a:r>
              <a:rPr lang="zh-CN" altLang="en-US" sz="1800" u="sng">
                <a:latin typeface="NimbusSanL-Regu"/>
              </a:rPr>
              <a:t>过期检测</a:t>
            </a:r>
            <a:r>
              <a:rPr lang="zh-CN" altLang="en-US" sz="1800">
                <a:latin typeface="NimbusSanL-Regu"/>
              </a:rPr>
              <a:t>和</a:t>
            </a:r>
            <a:r>
              <a:rPr lang="zh-CN" altLang="en-US" sz="1800" u="sng">
                <a:latin typeface="NimbusSanL-Regu"/>
              </a:rPr>
              <a:t>订阅简单匹配</a:t>
            </a:r>
            <a:endParaRPr lang="en-US" altLang="zh-CN" sz="1800" u="sng">
              <a:latin typeface="NimbusSanL-Regu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800">
              <a:latin typeface="NimbusSanL-Regu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3D8FC8-AA5F-4357-B507-C0FCCC320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387" y="5650545"/>
            <a:ext cx="4905561" cy="89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35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事件匹配算法</a:t>
            </a:r>
            <a:r>
              <a:rPr lang="en-US" altLang="zh-CN"/>
              <a:t>—</a:t>
            </a:r>
            <a:r>
              <a:rPr lang="zh-CN" altLang="en-US"/>
              <a:t>找订阅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BCCF671A-1BB5-421B-B109-95370FDC28E6}"/>
              </a:ext>
            </a:extLst>
          </p:cNvPr>
          <p:cNvSpPr txBox="1">
            <a:spLocks/>
          </p:cNvSpPr>
          <p:nvPr/>
        </p:nvSpPr>
        <p:spPr>
          <a:xfrm>
            <a:off x="4787674" y="1638233"/>
            <a:ext cx="4078515" cy="38835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>
                <a:latin typeface="NimbusSanL-Regu"/>
              </a:rPr>
              <a:t>确定 事件中的每个</a:t>
            </a:r>
            <a:r>
              <a:rPr lang="zh-CN" altLang="en-US" sz="1800" u="sng">
                <a:latin typeface="NimbusSanL-Regu"/>
              </a:rPr>
              <a:t>索引属性</a:t>
            </a:r>
            <a:r>
              <a:rPr lang="zh-CN" altLang="en-US" sz="1800">
                <a:latin typeface="NimbusSanL-Regu"/>
              </a:rPr>
              <a:t>上的值插进了哪些订阅</a:t>
            </a:r>
            <a:r>
              <a:rPr lang="en-US" altLang="zh-CN" sz="1800">
                <a:latin typeface="NimbusSanL-Regu"/>
              </a:rPr>
              <a:t>cell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>
                <a:latin typeface="NimbusSanL-Regu"/>
              </a:rPr>
              <a:t>如果这个事件在某个索引属性上无所谓，则只在最大的订阅</a:t>
            </a:r>
            <a:r>
              <a:rPr lang="en-US" altLang="zh-CN" sz="1800">
                <a:latin typeface="NimbusSanL-Regu"/>
              </a:rPr>
              <a:t>cell</a:t>
            </a:r>
            <a:r>
              <a:rPr lang="zh-CN" altLang="en-US" sz="1800">
                <a:latin typeface="NimbusSanL-Regu"/>
              </a:rPr>
              <a:t>里找     （订阅说无所谓才是真的无所谓）</a:t>
            </a:r>
            <a:endParaRPr lang="en-US" altLang="zh-CN" sz="1800">
              <a:latin typeface="NimbusSanL-Regu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>
                <a:latin typeface="NimbusSanL-Regu"/>
              </a:rPr>
              <a:t>根据前两步找到的</a:t>
            </a:r>
            <a:r>
              <a:rPr lang="en-US" altLang="zh-CN" sz="1800">
                <a:latin typeface="NimbusSanL-Regu"/>
              </a:rPr>
              <a:t>cell</a:t>
            </a:r>
            <a:r>
              <a:rPr lang="zh-CN" altLang="en-US" sz="1800">
                <a:latin typeface="NimbusSanL-Regu"/>
              </a:rPr>
              <a:t>用</a:t>
            </a:r>
            <a:r>
              <a:rPr lang="en-US" altLang="zh-CN" sz="1800">
                <a:latin typeface="NimbusSanL-Regu"/>
              </a:rPr>
              <a:t>DFS</a:t>
            </a:r>
            <a:r>
              <a:rPr lang="zh-CN" altLang="en-US" sz="1800">
                <a:latin typeface="NimbusSanL-Regu"/>
              </a:rPr>
              <a:t>得到要详细搜索的桶（</a:t>
            </a:r>
            <a:r>
              <a:rPr lang="en-US" altLang="zh-CN" sz="1800">
                <a:latin typeface="NimbusSanL-Regu"/>
              </a:rPr>
              <a:t>filtering</a:t>
            </a:r>
            <a:r>
              <a:rPr lang="zh-CN" altLang="en-US" sz="1800">
                <a:latin typeface="NimbusSanL-Regu"/>
              </a:rPr>
              <a:t>）</a:t>
            </a:r>
            <a:endParaRPr lang="en-US" altLang="zh-CN" sz="1800">
              <a:latin typeface="NimbusSanL-Regu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>
                <a:latin typeface="NimbusSanL-Regu"/>
              </a:rPr>
              <a:t>对每个桶里的订阅进行 </a:t>
            </a:r>
            <a:r>
              <a:rPr lang="zh-CN" altLang="en-US" sz="1800" u="sng">
                <a:latin typeface="NimbusSanL-Regu"/>
              </a:rPr>
              <a:t>简单匹配</a:t>
            </a:r>
            <a:endParaRPr lang="en-US" altLang="zh-CN" sz="1800" u="sng">
              <a:latin typeface="NimbusSanL-Regu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800">
              <a:latin typeface="NimbusSanL-Regu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0D193C-7B5A-4425-ACFA-22E1F8FC8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8" y="1638233"/>
            <a:ext cx="4575629" cy="41962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B952BF-99FE-4266-A760-5CC3EDD56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71" y="4516032"/>
            <a:ext cx="917936" cy="22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634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文字内容文字内容文字内容文字内容</a:t>
            </a:r>
            <a:endParaRPr lang="en-US" altLang="zh-CN" dirty="0"/>
          </a:p>
          <a:p>
            <a:pPr lvl="1"/>
            <a:r>
              <a:rPr lang="zh-CN" altLang="en-US" dirty="0"/>
              <a:t>文字内容文字内容文字内容文字内容文字内容</a:t>
            </a:r>
            <a:endParaRPr lang="en-US" altLang="zh-CN" dirty="0"/>
          </a:p>
          <a:p>
            <a:pPr lvl="1"/>
            <a:r>
              <a:rPr lang="zh-CN" altLang="en-US" dirty="0"/>
              <a:t>文字内容文字内容文字内容文字内容文字内容</a:t>
            </a:r>
            <a:endParaRPr lang="en-US" altLang="zh-CN" dirty="0"/>
          </a:p>
          <a:p>
            <a:r>
              <a:rPr lang="zh-CN" altLang="en-US" dirty="0"/>
              <a:t>文字内容文字内容文字内容文字内容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分区优化模型（卷向玄学）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DD7A6A-445B-41F6-8BB9-8E7E461EB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5" y="1685678"/>
            <a:ext cx="5534025" cy="4695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309E36-92F9-44FB-9D7C-EBD268A17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88" y="1820635"/>
            <a:ext cx="2334986" cy="6161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B0D690-DDF4-4398-8D15-ACDD4FBBEC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89" y="2571769"/>
            <a:ext cx="2334986" cy="6023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86FC8A-AD91-4421-BAB5-7DA7A22C2E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88" y="3312890"/>
            <a:ext cx="2494073" cy="2721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68252A7-8A10-4BF9-968D-735D06918B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70" y="3634601"/>
            <a:ext cx="2012271" cy="6789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2A275B0-58DE-4664-86FE-A2B4E1FA9A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87" y="4469279"/>
            <a:ext cx="2494074" cy="3534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1956FC5-F7BB-4382-A93F-B5B6D6AAC4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68" y="4978511"/>
            <a:ext cx="2494074" cy="5773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A8E6DF-A5F6-4B14-B553-3F4B83F9EE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62" y="5563346"/>
            <a:ext cx="2933700" cy="5545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58F473D-AA01-4154-9A86-B192153E62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794" y="6052938"/>
            <a:ext cx="2285180" cy="5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0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r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2AA542B-ABD3-4CB7-A387-325016EBDC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9683"/>
            <a:ext cx="9071429" cy="1823519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9D41DD-EDFB-4200-BB73-E2829490C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9" y="3553202"/>
            <a:ext cx="4238625" cy="1123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5CC5B50-75EC-49F0-BE60-845B70BC4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3693"/>
            <a:ext cx="9144000" cy="18587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47C948-12BC-48B4-8431-167E200C98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948" y="3542157"/>
            <a:ext cx="3490274" cy="13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8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8FB70E-99F4-4E49-B08F-9967C4EE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8" y="1843800"/>
            <a:ext cx="7048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568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</a:t>
            </a:r>
            <a:r>
              <a:rPr lang="en-US" altLang="zh-CN"/>
              <a:t>idea</a:t>
            </a:r>
            <a:endParaRPr lang="zh-CN" alt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99FDA484-B2A2-4556-8826-486A1BB121AE}"/>
              </a:ext>
            </a:extLst>
          </p:cNvPr>
          <p:cNvSpPr txBox="1">
            <a:spLocks/>
          </p:cNvSpPr>
          <p:nvPr/>
        </p:nvSpPr>
        <p:spPr>
          <a:xfrm>
            <a:off x="494026" y="2125560"/>
            <a:ext cx="8316145" cy="36674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事件</a:t>
            </a:r>
            <a:r>
              <a:rPr lang="en-US" altLang="zh-CN" sz="2400"/>
              <a:t>cell</a:t>
            </a:r>
            <a:r>
              <a:rPr lang="zh-CN" altLang="en-US" sz="2400"/>
              <a:t>是不是可以重叠？订阅只会匹配进一个事件</a:t>
            </a:r>
            <a:r>
              <a:rPr lang="en-US" altLang="zh-CN" sz="2400"/>
              <a:t>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考虑对不同的属性做不同类型的划分：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属性分布特征提取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划分规则选择</a:t>
            </a:r>
            <a:endParaRPr lang="en-US" altLang="zh-CN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Wingdings" panose="05000000000000000000" pitchFamily="2" charset="2"/>
              </a:rPr>
              <a:t>动态划分，需要的时候再往下分桶</a:t>
            </a:r>
            <a:endParaRPr lang="en-US" altLang="zh-CN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>
              <a:latin typeface="NimbusSanL-Regu"/>
            </a:endParaRPr>
          </a:p>
        </p:txBody>
      </p:sp>
    </p:spTree>
    <p:extLst>
      <p:ext uri="{BB962C8B-B14F-4D97-AF65-F5344CB8AC3E}">
        <p14:creationId xmlns:p14="http://schemas.microsoft.com/office/powerpoint/2010/main" val="99289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NimbusSanL-Regu"/>
              </a:rPr>
              <a:t>H-Tree </a:t>
            </a:r>
            <a:r>
              <a:rPr lang="zh-CN" altLang="en-US">
                <a:latin typeface="NimbusSanL-Regu"/>
              </a:rPr>
              <a:t>对订阅的宽度有严格的限制</a:t>
            </a:r>
            <a:endParaRPr lang="en-US" altLang="zh-CN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D9965D-5E31-4616-A02F-4CA63FC74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1" y="2333906"/>
            <a:ext cx="5717735" cy="38447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37685B-B726-4C3E-A7B1-375CAA8EA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30" y="2431143"/>
            <a:ext cx="4141857" cy="14585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BEDC85F-C727-4F81-8F4D-0CD2526FD8C7}"/>
              </a:ext>
            </a:extLst>
          </p:cNvPr>
          <p:cNvSpPr txBox="1"/>
          <p:nvPr/>
        </p:nvSpPr>
        <p:spPr>
          <a:xfrm>
            <a:off x="5461121" y="1859305"/>
            <a:ext cx="306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不能大于</a:t>
            </a:r>
            <a:r>
              <a:rPr lang="en-US" altLang="zh-CN" sz="2800"/>
              <a:t>0.25</a:t>
            </a: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5A674A-5692-4A15-8087-602E5125A432}"/>
                  </a:ext>
                </a:extLst>
              </p:cNvPr>
              <p:cNvSpPr txBox="1"/>
              <p:nvPr/>
            </p:nvSpPr>
            <p:spPr>
              <a:xfrm>
                <a:off x="6211761" y="4250338"/>
                <a:ext cx="1963794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5A674A-5692-4A15-8087-602E5125A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61" y="4250338"/>
                <a:ext cx="1963794" cy="921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69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649974" cy="4816722"/>
          </a:xfrm>
        </p:spPr>
        <p:txBody>
          <a:bodyPr>
            <a:normAutofit/>
          </a:bodyPr>
          <a:lstStyle/>
          <a:p>
            <a:r>
              <a:rPr lang="en-US" altLang="zh-CN" sz="1800">
                <a:latin typeface="NimbusSanL-Regu"/>
              </a:rPr>
              <a:t>I</a:t>
            </a:r>
            <a:r>
              <a:rPr lang="en-US" altLang="zh-CN" sz="1800" b="0" i="0" u="none" strike="noStrike" baseline="0">
                <a:latin typeface="NimbusSanL-Regu"/>
              </a:rPr>
              <a:t>ndex both subscriptions and events in a unified way</a:t>
            </a:r>
          </a:p>
          <a:p>
            <a:r>
              <a:rPr lang="zh-CN" altLang="en-US"/>
              <a:t>用一个统一的数据结构存储订阅和事件</a:t>
            </a:r>
            <a:endParaRPr lang="en-US" altLang="zh-CN"/>
          </a:p>
          <a:p>
            <a:r>
              <a:rPr lang="zh-CN" altLang="en-US"/>
              <a:t>支持 订阅匹配事件、事件匹配订阅</a:t>
            </a:r>
            <a:endParaRPr lang="en-US" altLang="zh-CN"/>
          </a:p>
          <a:p>
            <a:endParaRPr lang="en-US" altLang="zh-CN"/>
          </a:p>
          <a:p>
            <a:r>
              <a:rPr lang="en-US" altLang="zh-CN" sz="1800">
                <a:latin typeface="NimbusSanL-Regu"/>
              </a:rPr>
              <a:t>B</a:t>
            </a:r>
            <a:r>
              <a:rPr lang="en-US" altLang="zh-CN" sz="1800" b="0" i="0" u="none" strike="noStrike" baseline="0">
                <a:latin typeface="NimbusSanL-Regu"/>
              </a:rPr>
              <a:t>uild a theoretical model to optimize the cell width in each level</a:t>
            </a:r>
            <a:endParaRPr lang="en-US" altLang="zh-CN"/>
          </a:p>
          <a:p>
            <a:r>
              <a:rPr lang="zh-CN" altLang="en-US" sz="1800"/>
              <a:t>优化</a:t>
            </a:r>
            <a:r>
              <a:rPr lang="en-US" altLang="zh-CN" sz="1800"/>
              <a:t>cell</a:t>
            </a:r>
            <a:r>
              <a:rPr lang="zh-CN" altLang="en-US" sz="1800"/>
              <a:t>划分策略，支持任意订阅宽度</a:t>
            </a:r>
            <a:r>
              <a:rPr lang="en-US" altLang="zh-CN" sz="1800"/>
              <a:t>, </a:t>
            </a:r>
            <a:r>
              <a:rPr lang="zh-CN" altLang="en-US" sz="1800"/>
              <a:t>建立了一套复杂精准的优化模型，更快</a:t>
            </a:r>
            <a:endParaRPr lang="en-US" altLang="zh-CN" sz="1800"/>
          </a:p>
          <a:p>
            <a:endParaRPr lang="en-US" altLang="zh-CN"/>
          </a:p>
          <a:p>
            <a:r>
              <a:rPr lang="zh-CN" altLang="en-US"/>
              <a:t>事件不需要在每一个属性上都取值，可以为</a:t>
            </a:r>
            <a:r>
              <a:rPr lang="en-US" altLang="zh-CN" b="1"/>
              <a:t>null</a:t>
            </a:r>
          </a:p>
          <a:p>
            <a:r>
              <a:rPr lang="zh-CN" altLang="en-US"/>
              <a:t>用</a:t>
            </a:r>
            <a:r>
              <a:rPr lang="en-US" altLang="zh-CN"/>
              <a:t>stab</a:t>
            </a:r>
            <a:r>
              <a:rPr lang="zh-CN" altLang="en-US"/>
              <a:t>的概念描述事件匹配订阅区间，很形象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MO-Tree </a:t>
            </a:r>
            <a:r>
              <a:rPr lang="zh-CN" altLang="en-US"/>
              <a:t>创新点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907B34-2EA4-43CC-BF66-801C76CED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74" y="4558846"/>
            <a:ext cx="2362200" cy="21526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9EA62E-95D1-4DC7-B9AD-11E4D6D70F87}"/>
              </a:ext>
            </a:extLst>
          </p:cNvPr>
          <p:cNvCxnSpPr/>
          <p:nvPr/>
        </p:nvCxnSpPr>
        <p:spPr>
          <a:xfrm flipV="1">
            <a:off x="5856514" y="5471886"/>
            <a:ext cx="1240972" cy="31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83C4983-EDBE-49BE-A1EE-F817E4288551}"/>
              </a:ext>
            </a:extLst>
          </p:cNvPr>
          <p:cNvSpPr txBox="1"/>
          <p:nvPr/>
        </p:nvSpPr>
        <p:spPr>
          <a:xfrm>
            <a:off x="2738819" y="6133068"/>
            <a:ext cx="38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事件</a:t>
            </a:r>
            <a:r>
              <a:rPr lang="en-US" altLang="zh-CN"/>
              <a:t>A</a:t>
            </a:r>
            <a:r>
              <a:rPr lang="zh-CN" altLang="en-US"/>
              <a:t>匹配订阅</a:t>
            </a:r>
            <a:r>
              <a:rPr lang="en-US" altLang="zh-CN"/>
              <a:t>Cs2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、</a:t>
            </a:r>
            <a:r>
              <a:rPr lang="en-US" altLang="zh-CN"/>
              <a:t>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86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4" y="1714705"/>
            <a:ext cx="8933005" cy="486752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800" b="0" i="0" u="none" strike="noStrike" baseline="0">
                <a:latin typeface="NimbusSanL-Regu"/>
              </a:rPr>
              <a:t>limiting the height of MO-Tree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>
                <a:latin typeface="NimbusSanL-Regu"/>
              </a:rPr>
              <a:t>    和</a:t>
            </a:r>
            <a:r>
              <a:rPr lang="en-US" altLang="zh-CN" sz="1800">
                <a:latin typeface="NimbusSanL-Regu"/>
              </a:rPr>
              <a:t>H-Tree</a:t>
            </a:r>
            <a:r>
              <a:rPr lang="zh-CN" altLang="en-US" sz="1800">
                <a:latin typeface="NimbusSanL-Regu"/>
              </a:rPr>
              <a:t>一样固定树高</a:t>
            </a:r>
            <a:endParaRPr lang="en-US" altLang="zh-CN" sz="1800" b="0" i="0" u="none" strike="noStrike" baseline="0">
              <a:latin typeface="NimbusSanL-Regu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NimbusSanL-Regu"/>
              </a:rPr>
              <a:t>T</a:t>
            </a:r>
            <a:r>
              <a:rPr lang="en-US" altLang="zh-CN" sz="1800" b="0" i="0" u="none" strike="noStrike" baseline="0">
                <a:latin typeface="NimbusSanL-Regu"/>
              </a:rPr>
              <a:t>rading space for time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>
                <a:latin typeface="NimbusSanL-Regu"/>
              </a:rPr>
              <a:t>    比</a:t>
            </a:r>
            <a:r>
              <a:rPr lang="en-US" altLang="zh-CN" sz="1800">
                <a:latin typeface="NimbusSanL-Regu"/>
              </a:rPr>
              <a:t>H-Tree</a:t>
            </a:r>
            <a:r>
              <a:rPr lang="zh-CN" altLang="en-US" sz="1800">
                <a:latin typeface="NimbusSanL-Regu"/>
              </a:rPr>
              <a:t>分的</a:t>
            </a:r>
            <a:r>
              <a:rPr lang="en-US" altLang="zh-CN" sz="1800">
                <a:latin typeface="NimbusSanL-Regu"/>
              </a:rPr>
              <a:t>cell</a:t>
            </a:r>
            <a:r>
              <a:rPr lang="zh-CN" altLang="en-US" sz="1800">
                <a:latin typeface="NimbusSanL-Regu"/>
              </a:rPr>
              <a:t>更多，空间消耗更大，一次过滤更多订阅</a:t>
            </a:r>
            <a:endParaRPr lang="en-US" altLang="zh-CN" sz="1800">
              <a:latin typeface="NimbusSanL-Regu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NimbusSanL-Regu"/>
              </a:rPr>
              <a:t>A</a:t>
            </a:r>
            <a:r>
              <a:rPr lang="en-US" altLang="zh-CN" sz="1800" b="0" i="0" u="none" strike="noStrike" baseline="0">
                <a:latin typeface="NimbusSanL-Regu"/>
              </a:rPr>
              <a:t>voiding node merging and splitting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latin typeface="NimbusSanL-Regu"/>
              </a:rPr>
              <a:t>    </a:t>
            </a:r>
            <a:r>
              <a:rPr lang="zh-CN" altLang="en-US" sz="1800">
                <a:latin typeface="NimbusSanL-Regu"/>
              </a:rPr>
              <a:t>和</a:t>
            </a:r>
            <a:r>
              <a:rPr lang="en-US" altLang="zh-CN" sz="1800">
                <a:latin typeface="NimbusSanL-Regu"/>
              </a:rPr>
              <a:t>H-Tree</a:t>
            </a:r>
            <a:r>
              <a:rPr lang="zh-CN" altLang="en-US" sz="1800">
                <a:latin typeface="NimbusSanL-Regu"/>
              </a:rPr>
              <a:t>一样（不限制底层桶的大小，可以用</a:t>
            </a:r>
            <a:r>
              <a:rPr lang="en-US" altLang="zh-CN" sz="1800">
                <a:latin typeface="NimbusSanL-Regu"/>
              </a:rPr>
              <a:t>vector</a:t>
            </a:r>
            <a:r>
              <a:rPr lang="zh-CN" altLang="en-US" sz="1800">
                <a:latin typeface="NimbusSanL-Regu"/>
              </a:rPr>
              <a:t>实现动态数组）</a:t>
            </a:r>
            <a:endParaRPr lang="en-US" altLang="zh-CN" sz="1800" b="0" i="0" u="none" strike="noStrike" baseline="0">
              <a:latin typeface="NimbusSanL-Regu"/>
            </a:endParaRPr>
          </a:p>
          <a:p>
            <a:pPr algn="l"/>
            <a:r>
              <a:rPr lang="en-US" altLang="zh-CN" sz="1800" b="0" i="0" u="none" strike="noStrike" baseline="0">
                <a:latin typeface="URWPalladioL-Roma"/>
              </a:rPr>
              <a:t>Orchestrating matching and maintenance operations</a:t>
            </a:r>
          </a:p>
          <a:p>
            <a:pPr marL="0" indent="0" algn="l">
              <a:buNone/>
            </a:pPr>
            <a:r>
              <a:rPr lang="en-US" altLang="zh-CN" sz="1800" b="0" i="0" u="none" strike="noStrike" baseline="0">
                <a:latin typeface="NimbusSanL-Regu"/>
              </a:rPr>
              <a:t>     </a:t>
            </a:r>
            <a:r>
              <a:rPr lang="zh-CN" altLang="en-US" sz="1800" b="0" i="0" u="none" strike="noStrike" baseline="0">
                <a:latin typeface="NimbusSanL-Regu"/>
              </a:rPr>
              <a:t>订阅匹配事件时顺便把过期了的事件删除了</a:t>
            </a:r>
            <a:endParaRPr lang="en-US" altLang="zh-CN" sz="1800" b="0" i="0" u="none" strike="noStrike" baseline="0">
              <a:latin typeface="NimbusSanL-Regu"/>
            </a:endParaRPr>
          </a:p>
          <a:p>
            <a:pPr algn="l"/>
            <a:r>
              <a:rPr lang="en-US" altLang="zh-CN" sz="1800">
                <a:latin typeface="URWPalladioL-Roma"/>
              </a:rPr>
              <a:t>I</a:t>
            </a:r>
            <a:r>
              <a:rPr lang="en-US" altLang="zh-CN" sz="1800" b="0" i="0" u="none" strike="noStrike" baseline="0">
                <a:latin typeface="URWPalladioL-Roma"/>
              </a:rPr>
              <a:t>nformation on children is not stored in the internal nodes of MO-Tree</a:t>
            </a:r>
          </a:p>
          <a:p>
            <a:pPr marL="0" indent="0" algn="l">
              <a:buNone/>
            </a:pPr>
            <a:r>
              <a:rPr lang="zh-CN" altLang="en-US" sz="1800">
                <a:latin typeface="NimbusSanL-Regu"/>
              </a:rPr>
              <a:t>     和</a:t>
            </a:r>
            <a:r>
              <a:rPr lang="en-US" altLang="zh-CN" sz="1800">
                <a:latin typeface="NimbusSanL-Regu"/>
              </a:rPr>
              <a:t>H-Tree</a:t>
            </a:r>
            <a:r>
              <a:rPr lang="zh-CN" altLang="en-US" sz="1800">
                <a:latin typeface="NimbusSanL-Regu"/>
              </a:rPr>
              <a:t>一样</a:t>
            </a:r>
            <a:r>
              <a:rPr lang="zh-CN" altLang="en-US" sz="1800">
                <a:latin typeface="URWPalladioL-Roma"/>
              </a:rPr>
              <a:t>简化算法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MO-Tree </a:t>
            </a:r>
            <a:r>
              <a:rPr lang="zh-CN" altLang="en-US"/>
              <a:t>设计哲学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4" y="1801791"/>
            <a:ext cx="8584662" cy="22331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0" i="0" u="none" strike="noStrike" baseline="0">
                <a:latin typeface="NimbusSanL-Regu"/>
              </a:rPr>
              <a:t>订阅维护：插入、删除、更新（没有过期检测，算一个小缺点）</a:t>
            </a:r>
            <a:endParaRPr lang="en-US" altLang="zh-CN" sz="1800" b="0" i="0" u="none" strike="noStrike" baseline="0">
              <a:latin typeface="NimbusSanL-Regu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NimbusSanL-Regu"/>
              </a:rPr>
              <a:t>事件维护：插入、删除、过期检测与删除（没有修改，算一个小缺点）</a:t>
            </a:r>
            <a:endParaRPr lang="en-US" altLang="zh-CN" sz="1800">
              <a:latin typeface="NimbusSanL-Regu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i="0" u="none" strike="noStrike" baseline="0">
                <a:latin typeface="NimbusSanL-Regu"/>
              </a:rPr>
              <a:t>订阅匹配：比如输入“买</a:t>
            </a:r>
            <a:r>
              <a:rPr lang="en-US" altLang="zh-CN" sz="1800" b="0" i="0" u="none" strike="noStrike" baseline="0">
                <a:latin typeface="NimbusSanL-Regu"/>
              </a:rPr>
              <a:t>2000-5000</a:t>
            </a:r>
            <a:r>
              <a:rPr lang="zh-CN" altLang="en-US" sz="1800" b="0" i="0" u="none" strike="noStrike" baseline="0">
                <a:latin typeface="NimbusSanL-Regu"/>
              </a:rPr>
              <a:t>元的国产手机”，输出“符合要求的商品”</a:t>
            </a:r>
            <a:endParaRPr lang="en-US" altLang="zh-CN" sz="1800" b="0" i="0" u="none" strike="noStrike" baseline="0">
              <a:latin typeface="NimbusSanL-Regu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NimbusSanL-Regu"/>
              </a:rPr>
              <a:t>事件匹配：匹配出对产生的事件感兴趣的消费者</a:t>
            </a:r>
            <a:endParaRPr lang="en-US" altLang="zh-CN" sz="1800" b="0" i="0" u="none" strike="noStrike" baseline="0">
              <a:latin typeface="NimbusSanL-Regu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MO-Tree </a:t>
            </a:r>
            <a:r>
              <a:rPr lang="zh-CN" altLang="en-US"/>
              <a:t>支持的操作</a:t>
            </a:r>
            <a:endParaRPr lang="zh-CN" altLang="en-US" dirty="0"/>
          </a:p>
        </p:txBody>
      </p:sp>
      <p:sp>
        <p:nvSpPr>
          <p:cNvPr id="2" name="流程图: 终止 1">
            <a:extLst>
              <a:ext uri="{FF2B5EF4-FFF2-40B4-BE49-F238E27FC236}">
                <a16:creationId xmlns:a16="http://schemas.microsoft.com/office/drawing/2014/main" id="{F57B6D88-358C-496F-8CAA-8AEF703BB863}"/>
              </a:ext>
            </a:extLst>
          </p:cNvPr>
          <p:cNvSpPr/>
          <p:nvPr/>
        </p:nvSpPr>
        <p:spPr>
          <a:xfrm>
            <a:off x="494024" y="4405086"/>
            <a:ext cx="8372163" cy="1349828"/>
          </a:xfrm>
          <a:prstGeom prst="flowChartTerminator">
            <a:avLst/>
          </a:prstGeom>
          <a:noFill/>
          <a:ln>
            <a:solidFill>
              <a:srgbClr val="C318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目标：在支持以上创新点、维护功能、基本功能的同时保证了高性能</a:t>
            </a:r>
          </a:p>
        </p:txBody>
      </p:sp>
    </p:spTree>
    <p:extLst>
      <p:ext uri="{BB962C8B-B14F-4D97-AF65-F5344CB8AC3E}">
        <p14:creationId xmlns:p14="http://schemas.microsoft.com/office/powerpoint/2010/main" val="94657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ver/>
      </p:transition>
    </mc:Choice>
    <mc:Fallback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P K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94115A-033F-4649-B77D-C7563AD38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450" y="1609863"/>
            <a:ext cx="5129099" cy="45824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2C97221-CBA4-48F2-A014-B23E32797ECB}"/>
              </a:ext>
            </a:extLst>
          </p:cNvPr>
          <p:cNvSpPr txBox="1"/>
          <p:nvPr/>
        </p:nvSpPr>
        <p:spPr>
          <a:xfrm>
            <a:off x="601590" y="6195287"/>
            <a:ext cx="815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吐槽：</a:t>
            </a:r>
            <a:r>
              <a:rPr lang="en-US" altLang="zh-CN"/>
              <a:t>R-Tree</a:t>
            </a:r>
            <a:r>
              <a:rPr lang="zh-CN" altLang="en-US"/>
              <a:t>和</a:t>
            </a:r>
            <a:r>
              <a:rPr lang="en-US" altLang="zh-CN"/>
              <a:t>R*-Tree</a:t>
            </a:r>
            <a:r>
              <a:rPr lang="zh-CN" altLang="en-US"/>
              <a:t>也有两个勾，但没有列到表里，文中说它维护效率</a:t>
            </a:r>
            <a:r>
              <a:rPr lang="en-US" altLang="zh-CN"/>
              <a:t>poor</a:t>
            </a:r>
            <a:endParaRPr lang="zh-CN" altLang="en-US"/>
          </a:p>
        </p:txBody>
      </p:sp>
      <p:sp>
        <p:nvSpPr>
          <p:cNvPr id="12" name="闪电形 11">
            <a:extLst>
              <a:ext uri="{FF2B5EF4-FFF2-40B4-BE49-F238E27FC236}">
                <a16:creationId xmlns:a16="http://schemas.microsoft.com/office/drawing/2014/main" id="{184FB5E5-3F09-4DBB-844C-5DDA53E1F73F}"/>
              </a:ext>
            </a:extLst>
          </p:cNvPr>
          <p:cNvSpPr/>
          <p:nvPr/>
        </p:nvSpPr>
        <p:spPr>
          <a:xfrm rot="20790917">
            <a:off x="1217054" y="4385477"/>
            <a:ext cx="682172" cy="1751485"/>
          </a:xfrm>
          <a:prstGeom prst="lightningBol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爆炸形: 14 pt  12">
            <a:extLst>
              <a:ext uri="{FF2B5EF4-FFF2-40B4-BE49-F238E27FC236}">
                <a16:creationId xmlns:a16="http://schemas.microsoft.com/office/drawing/2014/main" id="{CE81FCE2-1920-41B5-B887-5CEA6BB39CD4}"/>
              </a:ext>
            </a:extLst>
          </p:cNvPr>
          <p:cNvSpPr/>
          <p:nvPr/>
        </p:nvSpPr>
        <p:spPr>
          <a:xfrm rot="19585499">
            <a:off x="72571" y="3619417"/>
            <a:ext cx="1524000" cy="1132114"/>
          </a:xfrm>
          <a:prstGeom prst="irregularSeal2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Best One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68891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分区插入与匹配策略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A7B250F3-2C19-4087-98B5-6650204BD830}"/>
              </a:ext>
            </a:extLst>
          </p:cNvPr>
          <p:cNvSpPr txBox="1">
            <a:spLocks/>
          </p:cNvSpPr>
          <p:nvPr/>
        </p:nvSpPr>
        <p:spPr>
          <a:xfrm>
            <a:off x="494024" y="1801790"/>
            <a:ext cx="8584662" cy="31766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>
                <a:latin typeface="NimbusSanL-Regu"/>
              </a:rPr>
              <a:t>事件</a:t>
            </a:r>
            <a:r>
              <a:rPr lang="en-US" altLang="zh-CN" sz="1800">
                <a:latin typeface="NimbusSanL-Regu"/>
              </a:rPr>
              <a:t>cell</a:t>
            </a:r>
            <a:r>
              <a:rPr lang="zh-CN" altLang="en-US" sz="1800">
                <a:latin typeface="NimbusSanL-Regu"/>
              </a:rPr>
              <a:t>：不重叠</a:t>
            </a:r>
            <a:endParaRPr lang="en-US" altLang="zh-CN" sz="1800">
              <a:latin typeface="NimbusSanL-Regu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>
                <a:latin typeface="NimbusSanL-Regu"/>
              </a:rPr>
              <a:t>一个事件对应一个点，一个实数，所以只会进入一个</a:t>
            </a:r>
            <a:r>
              <a:rPr lang="en-US" altLang="zh-CN" sz="1400">
                <a:latin typeface="NimbusSanL-Regu"/>
              </a:rPr>
              <a:t>cell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>
                <a:latin typeface="NimbusSanL-Regu"/>
              </a:rPr>
              <a:t>订阅</a:t>
            </a:r>
            <a:r>
              <a:rPr lang="en-US" altLang="zh-CN" sz="1800">
                <a:latin typeface="NimbusSanL-Regu"/>
              </a:rPr>
              <a:t>cell</a:t>
            </a:r>
            <a:r>
              <a:rPr lang="zh-CN" altLang="en-US" sz="1800">
                <a:latin typeface="NimbusSanL-Regu"/>
              </a:rPr>
              <a:t>：重叠、在每个属性上都分层</a:t>
            </a:r>
            <a:endParaRPr lang="en-US" altLang="zh-CN" sz="1800">
              <a:latin typeface="NimbusSanL-Regu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>
                <a:latin typeface="NimbusSanL-Regu"/>
              </a:rPr>
              <a:t>Topmost cell: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>
                <a:latin typeface="NimbusSanL-Regu"/>
              </a:rPr>
              <a:t>订阅区间跨越很大</a:t>
            </a:r>
            <a:endParaRPr lang="en-US" altLang="zh-CN" sz="1000">
              <a:latin typeface="NimbusSanL-Regu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>
                <a:latin typeface="NimbusSanL-Regu"/>
              </a:rPr>
              <a:t>订阅在这个属性上没值</a:t>
            </a:r>
            <a:endParaRPr lang="en-US" altLang="zh-CN" sz="1000">
              <a:latin typeface="NimbusSanL-Regu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NimbusSanL-Regu"/>
              </a:rPr>
              <a:t>自底层</a:t>
            </a:r>
            <a:r>
              <a:rPr lang="en-US" altLang="zh-CN" sz="1400">
                <a:latin typeface="NimbusSanL-Regu"/>
              </a:rPr>
              <a:t>cell</a:t>
            </a:r>
            <a:r>
              <a:rPr lang="zh-CN" altLang="en-US" sz="1400">
                <a:latin typeface="NimbusSanL-Regu"/>
              </a:rPr>
              <a:t>向上搜索，底层没有合适的</a:t>
            </a:r>
            <a:r>
              <a:rPr lang="en-US" altLang="zh-CN" sz="1400">
                <a:latin typeface="NimbusSanL-Regu"/>
              </a:rPr>
              <a:t>cell</a:t>
            </a:r>
            <a:r>
              <a:rPr lang="zh-CN" altLang="en-US" sz="1400">
                <a:latin typeface="NimbusSanL-Regu"/>
              </a:rPr>
              <a:t>包括 订阅区间 时就跨到上一层</a:t>
            </a:r>
            <a:endParaRPr lang="en-US" altLang="zh-CN" sz="1400">
              <a:latin typeface="NimbusSanL-Regu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NimbusSanL-Regu"/>
              </a:rPr>
              <a:t>同一</a:t>
            </a:r>
            <a:r>
              <a:rPr lang="en-US" altLang="zh-CN" sz="1400">
                <a:latin typeface="NimbusSanL-Regu"/>
              </a:rPr>
              <a:t>level</a:t>
            </a:r>
            <a:r>
              <a:rPr lang="zh-CN" altLang="en-US" sz="1400">
                <a:latin typeface="NimbusSanL-Regu"/>
              </a:rPr>
              <a:t>时选</a:t>
            </a:r>
            <a:r>
              <a:rPr lang="en-US" altLang="zh-CN" sz="1400">
                <a:latin typeface="NimbusSanL-Regu"/>
              </a:rPr>
              <a:t>center</a:t>
            </a:r>
            <a:r>
              <a:rPr lang="zh-CN" altLang="en-US" sz="1400">
                <a:latin typeface="NimbusSanL-Regu"/>
              </a:rPr>
              <a:t>最近的</a:t>
            </a:r>
            <a:r>
              <a:rPr lang="en-US" altLang="zh-CN" sz="1400">
                <a:latin typeface="NimbusSanL-Regu"/>
              </a:rPr>
              <a:t>cell</a:t>
            </a:r>
            <a:r>
              <a:rPr lang="zh-CN" altLang="en-US" sz="1400">
                <a:latin typeface="NimbusSanL-Regu"/>
              </a:rPr>
              <a:t>（同</a:t>
            </a:r>
            <a:r>
              <a:rPr lang="en-US" altLang="zh-CN" sz="1400">
                <a:latin typeface="NimbusSanL-Regu"/>
              </a:rPr>
              <a:t>H-Tree</a:t>
            </a:r>
            <a:r>
              <a:rPr lang="zh-CN" altLang="en-US" sz="1400">
                <a:latin typeface="NimbusSanL-Regu"/>
              </a:rPr>
              <a:t>）</a:t>
            </a:r>
            <a:endParaRPr lang="en-US" altLang="zh-CN" sz="1400">
              <a:latin typeface="NimbusSanL-Regu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>
              <a:latin typeface="NimbusSanL-Regu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439936-88BD-456F-BEFD-F1B55893F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" y="2753639"/>
            <a:ext cx="8997760" cy="16491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2E03DD-6BDB-4B1A-87C2-E442F1C96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67" y="3201641"/>
            <a:ext cx="7037867" cy="34894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888B61-16AF-4D4E-8AF3-3B63EF3C333A}"/>
                  </a:ext>
                </a:extLst>
              </p:cNvPr>
              <p:cNvSpPr txBox="1"/>
              <p:nvPr/>
            </p:nvSpPr>
            <p:spPr>
              <a:xfrm>
                <a:off x="7963595" y="4072207"/>
                <a:ext cx="1001486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888B61-16AF-4D4E-8AF3-3B63EF3C3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595" y="4072207"/>
                <a:ext cx="1001486" cy="7913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41BE90E-78FC-440F-B006-B66CD3AB7031}"/>
                  </a:ext>
                </a:extLst>
              </p:cNvPr>
              <p:cNvSpPr txBox="1"/>
              <p:nvPr/>
            </p:nvSpPr>
            <p:spPr>
              <a:xfrm>
                <a:off x="7522361" y="5138309"/>
                <a:ext cx="1963794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41BE90E-78FC-440F-B006-B66CD3AB7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61" y="5138309"/>
                <a:ext cx="1963794" cy="576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50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双向匹配</a:t>
            </a:r>
            <a:r>
              <a:rPr lang="en-US" altLang="zh-CN"/>
              <a:t>Example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F6F0CA-5A83-4891-A60E-DA1204493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8" y="2654403"/>
            <a:ext cx="6726082" cy="39568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E0B500-574F-4D7C-817C-CBF6B018C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57" y="859287"/>
            <a:ext cx="4949371" cy="21029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9C3EEC-0C44-405B-9114-F2AB99CF9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666100"/>
            <a:ext cx="3043262" cy="15088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D6FEA67-E969-4971-89AA-4D8E67743918}"/>
              </a:ext>
            </a:extLst>
          </p:cNvPr>
          <p:cNvSpPr txBox="1"/>
          <p:nvPr/>
        </p:nvSpPr>
        <p:spPr>
          <a:xfrm>
            <a:off x="7112000" y="3148264"/>
            <a:ext cx="23005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每个属性：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 sz="1600"/>
              <a:t>8+1</a:t>
            </a:r>
            <a:r>
              <a:rPr lang="zh-CN" altLang="en-US" sz="1600"/>
              <a:t>）个事件</a:t>
            </a:r>
            <a:r>
              <a:rPr lang="en-US" altLang="zh-CN" sz="1600"/>
              <a:t>cell</a:t>
            </a:r>
          </a:p>
          <a:p>
            <a:r>
              <a:rPr lang="zh-CN" altLang="en-US" sz="1600"/>
              <a:t>（</a:t>
            </a:r>
            <a:r>
              <a:rPr lang="en-US" altLang="zh-CN" sz="1600"/>
              <a:t>7+3+1</a:t>
            </a:r>
            <a:r>
              <a:rPr lang="zh-CN" altLang="en-US" sz="1600"/>
              <a:t>）个订阅</a:t>
            </a:r>
            <a:r>
              <a:rPr lang="en-US" altLang="zh-CN" sz="1600"/>
              <a:t>cell</a:t>
            </a:r>
          </a:p>
          <a:p>
            <a:endParaRPr lang="en-US" altLang="zh-CN" sz="1600"/>
          </a:p>
          <a:p>
            <a:r>
              <a:rPr lang="zh-CN" altLang="en-US" sz="1600"/>
              <a:t>两个属性，平方一下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一共</a:t>
            </a:r>
            <a:r>
              <a:rPr lang="en-US" altLang="zh-CN" sz="1600"/>
              <a:t>81</a:t>
            </a:r>
            <a:r>
              <a:rPr lang="zh-CN" altLang="en-US" sz="1600"/>
              <a:t>个事件桶</a:t>
            </a:r>
            <a:r>
              <a:rPr lang="en-US" altLang="zh-CN" sz="1600"/>
              <a:t>be</a:t>
            </a:r>
          </a:p>
          <a:p>
            <a:r>
              <a:rPr lang="en-US" altLang="zh-CN" sz="1600"/>
              <a:t>121</a:t>
            </a:r>
            <a:r>
              <a:rPr lang="zh-CN" altLang="en-US" sz="1600"/>
              <a:t>个订阅桶</a:t>
            </a:r>
            <a:r>
              <a:rPr lang="en-US" altLang="zh-CN" sz="1600"/>
              <a:t>bs</a:t>
            </a:r>
            <a:endParaRPr lang="zh-CN" altLang="en-US" sz="16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880D80D-FFA1-46EC-9621-88A494E1EBAB}"/>
              </a:ext>
            </a:extLst>
          </p:cNvPr>
          <p:cNvSpPr/>
          <p:nvPr/>
        </p:nvSpPr>
        <p:spPr>
          <a:xfrm>
            <a:off x="7075715" y="3078535"/>
            <a:ext cx="1981199" cy="220639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9DCB737-6FA4-4847-A44A-0332F67A7459}"/>
                  </a:ext>
                </a:extLst>
              </p:cNvPr>
              <p:cNvSpPr txBox="1"/>
              <p:nvPr/>
            </p:nvSpPr>
            <p:spPr>
              <a:xfrm>
                <a:off x="6812431" y="6156704"/>
                <a:ext cx="1963794" cy="439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*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altLang="zh-CN" sz="2000"/>
                  <a:t>=79.3%</a:t>
                </a:r>
                <a:endParaRPr lang="zh-CN" altLang="en-US" sz="200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9DCB737-6FA4-4847-A44A-0332F67A7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31" y="6156704"/>
                <a:ext cx="1963794" cy="439672"/>
              </a:xfrm>
              <a:prstGeom prst="rect">
                <a:avLst/>
              </a:prstGeom>
              <a:blipFill>
                <a:blip r:embed="rId5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248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drap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升上一层概率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EE1CBA-E37E-4620-8400-43D5286968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81" y="-1737176"/>
            <a:ext cx="6354761" cy="84730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5E03F4-9190-47C8-AF2C-BAA40255F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" y="1712686"/>
            <a:ext cx="3600688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5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2831</TotalTime>
  <Words>838</Words>
  <Application>Microsoft Office PowerPoint</Application>
  <PresentationFormat>全屏显示(4:3)</PresentationFormat>
  <Paragraphs>91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NimbusSanL-Regu</vt:lpstr>
      <vt:lpstr>URWPalladioL-Roma</vt:lpstr>
      <vt:lpstr>等线</vt:lpstr>
      <vt:lpstr>等线 Light</vt:lpstr>
      <vt:lpstr>微软雅黑</vt:lpstr>
      <vt:lpstr>Arial</vt:lpstr>
      <vt:lpstr>Calibri</vt:lpstr>
      <vt:lpstr>Cambria Math</vt:lpstr>
      <vt:lpstr>2016-VI主题</vt:lpstr>
      <vt:lpstr>MO-Tree: An Efficient Forwarding Engine for Spatiotemporal-aware Pub/Sub Systems</vt:lpstr>
      <vt:lpstr>Motivation</vt:lpstr>
      <vt:lpstr>MO-Tree 创新点</vt:lpstr>
      <vt:lpstr>MO-Tree 设计哲学</vt:lpstr>
      <vt:lpstr>MO-Tree 支持的操作</vt:lpstr>
      <vt:lpstr>P K</vt:lpstr>
      <vt:lpstr>分区插入与匹配策略</vt:lpstr>
      <vt:lpstr>双向匹配Example</vt:lpstr>
      <vt:lpstr>升上一层概率</vt:lpstr>
      <vt:lpstr>分区插入与匹配策略个人总结</vt:lpstr>
      <vt:lpstr>订阅匹配算法—找事件</vt:lpstr>
      <vt:lpstr>事件匹配算法—找订阅</vt:lpstr>
      <vt:lpstr>分区优化模型（卷向玄学）</vt:lpstr>
      <vt:lpstr>实验</vt:lpstr>
      <vt:lpstr>实验</vt:lpstr>
      <vt:lpstr>其他idea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石 望华</cp:lastModifiedBy>
  <cp:revision>145</cp:revision>
  <dcterms:created xsi:type="dcterms:W3CDTF">2016-01-21T16:32:22Z</dcterms:created>
  <dcterms:modified xsi:type="dcterms:W3CDTF">2020-12-05T06:58:04Z</dcterms:modified>
</cp:coreProperties>
</file>