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14" r:id="rId3"/>
    <p:sldId id="295" r:id="rId4"/>
    <p:sldId id="316" r:id="rId5"/>
    <p:sldId id="296" r:id="rId6"/>
    <p:sldId id="299" r:id="rId7"/>
    <p:sldId id="297" r:id="rId8"/>
    <p:sldId id="300" r:id="rId9"/>
    <p:sldId id="301" r:id="rId10"/>
    <p:sldId id="307" r:id="rId11"/>
    <p:sldId id="303" r:id="rId12"/>
    <p:sldId id="304" r:id="rId13"/>
    <p:sldId id="305" r:id="rId14"/>
    <p:sldId id="308" r:id="rId15"/>
    <p:sldId id="309" r:id="rId16"/>
    <p:sldId id="311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8" autoAdjust="0"/>
    <p:restoredTop sz="91697" autoAdjust="0"/>
  </p:normalViewPr>
  <p:slideViewPr>
    <p:cSldViewPr>
      <p:cViewPr varScale="1">
        <p:scale>
          <a:sx n="86" d="100"/>
          <a:sy n="86" d="100"/>
        </p:scale>
        <p:origin x="-9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重写（</a:t>
            </a:r>
            <a:r>
              <a:rPr lang="en-US" altLang="zh-CN" b="1" dirty="0" smtClean="0"/>
              <a:t>Override</a:t>
            </a:r>
            <a:r>
              <a:rPr lang="zh-CN" altLang="en-US" b="1" dirty="0" smtClean="0"/>
              <a:t>）与重载</a:t>
            </a:r>
            <a:r>
              <a:rPr lang="en-US" altLang="zh-CN" b="1" dirty="0" smtClean="0"/>
              <a:t>(Overload)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81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93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8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estng.org/doc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接口测试</a:t>
            </a:r>
            <a:r>
              <a:rPr lang="zh-CN" altLang="en-US" smtClean="0"/>
              <a:t>自动化基础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		</a:t>
            </a:r>
            <a:r>
              <a:rPr lang="zh-CN" altLang="en-US" dirty="0" smtClean="0">
                <a:solidFill>
                  <a:schemeClr val="bg1"/>
                </a:solidFill>
              </a:rPr>
              <a:t>引入测试框架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374486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3800" dirty="0" smtClean="0"/>
              <a:t>给测试方法增加分组属性</a:t>
            </a:r>
            <a:endParaRPr lang="en-US" altLang="zh-CN" sz="3800" dirty="0" smtClean="0"/>
          </a:p>
          <a:p>
            <a:pPr marL="400050" lvl="1" indent="0">
              <a:buNone/>
            </a:pPr>
            <a:r>
              <a:rPr lang="en-US" altLang="zh-CN" b="1" dirty="0"/>
              <a:t>public class Test1 {</a:t>
            </a:r>
          </a:p>
          <a:p>
            <a:pPr marL="400050" lvl="1" indent="0">
              <a:buNone/>
            </a:pPr>
            <a:r>
              <a:rPr lang="en-US" altLang="zh-CN" dirty="0"/>
              <a:t>  @Test(groups = { "</a:t>
            </a:r>
            <a:r>
              <a:rPr lang="en-US" altLang="zh-CN" dirty="0" err="1"/>
              <a:t>functest</a:t>
            </a:r>
            <a:r>
              <a:rPr lang="en-US" altLang="zh-CN" dirty="0"/>
              <a:t>", "</a:t>
            </a:r>
            <a:r>
              <a:rPr lang="en-US" altLang="zh-CN" dirty="0" err="1"/>
              <a:t>checkintest</a:t>
            </a:r>
            <a:r>
              <a:rPr lang="en-US" altLang="zh-CN" dirty="0"/>
              <a:t>" })</a:t>
            </a:r>
          </a:p>
          <a:p>
            <a:pPr marL="400050" lvl="1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public void testMethod1() {</a:t>
            </a:r>
          </a:p>
          <a:p>
            <a:pPr marL="40005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zh-CN" altLang="en-US" dirty="0"/>
              <a:t> </a:t>
            </a:r>
          </a:p>
          <a:p>
            <a:pPr marL="400050" lvl="1" indent="0">
              <a:buNone/>
            </a:pPr>
            <a:r>
              <a:rPr lang="en-US" altLang="zh-CN" dirty="0"/>
              <a:t>  @Test(groups = {"</a:t>
            </a:r>
            <a:r>
              <a:rPr lang="en-US" altLang="zh-CN" dirty="0" err="1"/>
              <a:t>functest</a:t>
            </a:r>
            <a:r>
              <a:rPr lang="en-US" altLang="zh-CN" dirty="0"/>
              <a:t>", "</a:t>
            </a:r>
            <a:r>
              <a:rPr lang="en-US" altLang="zh-CN" dirty="0" err="1"/>
              <a:t>checkintest</a:t>
            </a:r>
            <a:r>
              <a:rPr lang="en-US" altLang="zh-CN" dirty="0"/>
              <a:t>"} )</a:t>
            </a:r>
          </a:p>
          <a:p>
            <a:pPr marL="400050" lvl="1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public void testMethod2() {</a:t>
            </a:r>
          </a:p>
          <a:p>
            <a:pPr marL="40005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zh-CN" altLang="en-US" dirty="0"/>
              <a:t> </a:t>
            </a:r>
          </a:p>
          <a:p>
            <a:pPr marL="400050" lvl="1" indent="0">
              <a:buNone/>
            </a:pPr>
            <a:r>
              <a:rPr lang="en-US" altLang="zh-CN" dirty="0"/>
              <a:t>  @Test(groups = { "</a:t>
            </a:r>
            <a:r>
              <a:rPr lang="en-US" altLang="zh-CN" dirty="0" err="1"/>
              <a:t>functest</a:t>
            </a:r>
            <a:r>
              <a:rPr lang="en-US" altLang="zh-CN" dirty="0"/>
              <a:t>" })</a:t>
            </a:r>
          </a:p>
          <a:p>
            <a:pPr marL="400050" lvl="1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public void testMethod3() {</a:t>
            </a:r>
          </a:p>
          <a:p>
            <a:pPr marL="40005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r>
              <a:rPr lang="zh-CN" altLang="en-US" sz="3800" dirty="0" smtClean="0"/>
              <a:t>给测试方法增加依赖关系</a:t>
            </a:r>
            <a:endParaRPr lang="en-US" altLang="zh-CN" sz="3800" dirty="0" smtClean="0"/>
          </a:p>
          <a:p>
            <a:pPr marL="400050" lvl="1" indent="0">
              <a:buNone/>
            </a:pPr>
            <a:r>
              <a:rPr lang="en-US" altLang="zh-CN" sz="2900" dirty="0"/>
              <a:t>@Test(</a:t>
            </a:r>
            <a:r>
              <a:rPr lang="en-US" altLang="zh-CN" sz="2900" dirty="0" err="1"/>
              <a:t>dependsOnMethods</a:t>
            </a:r>
            <a:r>
              <a:rPr lang="en-US" altLang="zh-CN" sz="2900" dirty="0"/>
              <a:t> = { "</a:t>
            </a:r>
            <a:r>
              <a:rPr lang="en-US" altLang="zh-CN" sz="2900" dirty="0" err="1"/>
              <a:t>serverStartedOk</a:t>
            </a:r>
            <a:r>
              <a:rPr lang="en-US" altLang="zh-CN" sz="2900" dirty="0"/>
              <a:t>" })</a:t>
            </a:r>
          </a:p>
          <a:p>
            <a:pPr marL="400050" lvl="1" indent="0">
              <a:buNone/>
            </a:pPr>
            <a:r>
              <a:rPr lang="en-US" altLang="zh-CN" sz="2900" b="1" dirty="0"/>
              <a:t>public void method1() </a:t>
            </a:r>
            <a:r>
              <a:rPr lang="en-US" altLang="zh-CN" sz="2900" b="1" dirty="0" smtClean="0"/>
              <a:t>{</a:t>
            </a:r>
          </a:p>
          <a:p>
            <a:pPr marL="400050" lvl="1" indent="0">
              <a:buNone/>
            </a:pPr>
            <a:r>
              <a:rPr lang="en-US" altLang="zh-CN" sz="2900" b="1" dirty="0" smtClean="0"/>
              <a:t>}</a:t>
            </a:r>
            <a:endParaRPr lang="en-US" altLang="zh-CN" sz="46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属性使用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5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使用数据驱动，复用测试方法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DataProvider</a:t>
            </a:r>
            <a:r>
              <a:rPr lang="en-US" altLang="zh-CN" dirty="0"/>
              <a:t>(name = "test1")</a:t>
            </a:r>
          </a:p>
          <a:p>
            <a:pPr marL="400050" lvl="1" indent="0">
              <a:buNone/>
            </a:pPr>
            <a:r>
              <a:rPr lang="en-US" altLang="zh-CN" b="1" dirty="0"/>
              <a:t>public Object[][] createData1() {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b="1" dirty="0"/>
              <a:t>return new Object[][] {</a:t>
            </a:r>
          </a:p>
          <a:p>
            <a:pPr marL="800100" lvl="2" indent="0">
              <a:buNone/>
            </a:pPr>
            <a:r>
              <a:rPr lang="en-US" altLang="zh-CN" dirty="0"/>
              <a:t>   {"{\"</a:t>
            </a:r>
            <a:r>
              <a:rPr lang="en-US" altLang="zh-CN" dirty="0" err="1"/>
              <a:t>phoneArea</a:t>
            </a:r>
            <a:r>
              <a:rPr lang="en-US" altLang="zh-CN" dirty="0"/>
              <a:t>\":\"86\",\"</a:t>
            </a:r>
            <a:r>
              <a:rPr lang="en-US" altLang="zh-CN" dirty="0" err="1"/>
              <a:t>phoneNumber</a:t>
            </a:r>
            <a:r>
              <a:rPr lang="en-US" altLang="zh-CN" dirty="0"/>
              <a:t>\":\"20000000000\","</a:t>
            </a:r>
          </a:p>
          <a:p>
            <a:pPr marL="800100" lvl="2" indent="0">
              <a:buNone/>
            </a:pPr>
            <a:r>
              <a:rPr lang="en-US" altLang="zh-CN" dirty="0"/>
              <a:t>+ "\"password\":\"netease123\"}", 200},</a:t>
            </a:r>
          </a:p>
          <a:p>
            <a:pPr marL="800100" lvl="2" indent="0">
              <a:buNone/>
            </a:pPr>
            <a:r>
              <a:rPr lang="en-US" altLang="zh-CN" dirty="0"/>
              <a:t>   { "{\"</a:t>
            </a:r>
            <a:r>
              <a:rPr lang="en-US" altLang="zh-CN" dirty="0" err="1"/>
              <a:t>phoneArea</a:t>
            </a:r>
            <a:r>
              <a:rPr lang="en-US" altLang="zh-CN" dirty="0"/>
              <a:t>\":86,\"</a:t>
            </a:r>
            <a:r>
              <a:rPr lang="en-US" altLang="zh-CN" dirty="0" err="1"/>
              <a:t>phoneNumber</a:t>
            </a:r>
            <a:r>
              <a:rPr lang="en-US" altLang="zh-CN" dirty="0"/>
              <a:t>\":\"20000000000\","</a:t>
            </a:r>
          </a:p>
          <a:p>
            <a:pPr marL="800100" lvl="2" indent="0">
              <a:buNone/>
            </a:pPr>
            <a:r>
              <a:rPr lang="en-US" altLang="zh-CN" dirty="0"/>
              <a:t>+ "\"password\":\"netease123\"}", 400},</a:t>
            </a:r>
          </a:p>
          <a:p>
            <a:pPr marL="800100" lvl="2" indent="0">
              <a:buNone/>
            </a:pPr>
            <a:r>
              <a:rPr lang="en-US" altLang="zh-CN" dirty="0"/>
              <a:t>   { "{\"</a:t>
            </a:r>
            <a:r>
              <a:rPr lang="en-US" altLang="zh-CN" dirty="0" err="1"/>
              <a:t>phoneArea</a:t>
            </a:r>
            <a:r>
              <a:rPr lang="en-US" altLang="zh-CN" dirty="0"/>
              <a:t>\":\"86\",\"</a:t>
            </a:r>
            <a:r>
              <a:rPr lang="en-US" altLang="zh-CN" dirty="0" err="1"/>
              <a:t>phoneNumber</a:t>
            </a:r>
            <a:r>
              <a:rPr lang="en-US" altLang="zh-CN" dirty="0"/>
              <a:t>\":\"12345\","</a:t>
            </a:r>
          </a:p>
          <a:p>
            <a:pPr marL="800100" lvl="2" indent="0">
              <a:buNone/>
            </a:pPr>
            <a:r>
              <a:rPr lang="en-US" altLang="zh-CN" dirty="0"/>
              <a:t>+ "\"password\":\"netease123\"}", 400}};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DataProvider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2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使用数据驱动，复用测试方法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</a:t>
            </a:r>
            <a:r>
              <a:rPr lang="en-US" altLang="zh-CN" dirty="0" err="1" smtClean="0"/>
              <a:t>DataProvider</a:t>
            </a:r>
            <a:r>
              <a:rPr lang="zh-CN" altLang="en-US" dirty="0" smtClean="0"/>
              <a:t>属性</a:t>
            </a:r>
            <a:r>
              <a:rPr lang="zh-CN" altLang="en-US" dirty="0"/>
              <a:t>使用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599642"/>
            <a:ext cx="7485063" cy="280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4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627534"/>
            <a:ext cx="8229600" cy="3394472"/>
          </a:xfrm>
        </p:spPr>
        <p:txBody>
          <a:bodyPr/>
          <a:lstStyle/>
          <a:p>
            <a:r>
              <a:rPr lang="en-US" altLang="zh-CN" smtClean="0"/>
              <a:t>suite-test-classes/groups-class-method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</a:t>
            </a:r>
            <a:r>
              <a:rPr lang="en-US" altLang="zh-CN" dirty="0" smtClean="0"/>
              <a:t>testng.xml</a:t>
            </a:r>
            <a:r>
              <a:rPr lang="zh-CN" altLang="en-US" dirty="0" smtClean="0"/>
              <a:t>用例集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7584" y="1203598"/>
            <a:ext cx="71287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/>
              <a:t>&lt;!DOCTYPE suite SYSTEM "http://testng.org/testng-1.0.dtd" &gt;</a:t>
            </a:r>
          </a:p>
          <a:p>
            <a:r>
              <a:rPr lang="zh-CN" altLang="en-US" dirty="0"/>
              <a:t>  </a:t>
            </a:r>
            <a:r>
              <a:rPr lang="fr-FR" altLang="zh-CN" dirty="0" smtClean="0"/>
              <a:t>&lt;</a:t>
            </a:r>
            <a:r>
              <a:rPr lang="fr-FR" altLang="zh-CN" dirty="0"/>
              <a:t>suite name=</a:t>
            </a:r>
            <a:r>
              <a:rPr lang="fr-FR" altLang="zh-CN" i="1" dirty="0"/>
              <a:t>"Suite1" verbose="1" &gt;</a:t>
            </a:r>
          </a:p>
          <a:p>
            <a:r>
              <a:rPr lang="en-US" altLang="zh-CN" dirty="0"/>
              <a:t>  &lt;test name=</a:t>
            </a:r>
            <a:r>
              <a:rPr lang="en-US" altLang="zh-CN" i="1" dirty="0"/>
              <a:t>"</a:t>
            </a:r>
            <a:r>
              <a:rPr lang="en-US" altLang="zh-CN" i="1" dirty="0" err="1"/>
              <a:t>Nopackage</a:t>
            </a:r>
            <a:r>
              <a:rPr lang="en-US" altLang="zh-CN" i="1" dirty="0"/>
              <a:t>" &gt;</a:t>
            </a:r>
          </a:p>
          <a:p>
            <a:r>
              <a:rPr lang="en-US" altLang="zh-CN" dirty="0"/>
              <a:t>    &lt;classes&gt;</a:t>
            </a:r>
          </a:p>
          <a:p>
            <a:r>
              <a:rPr lang="en-US" altLang="zh-CN" dirty="0"/>
              <a:t>       &lt;class name=</a:t>
            </a:r>
            <a:r>
              <a:rPr lang="en-US" altLang="zh-CN" i="1" dirty="0"/>
              <a:t>"</a:t>
            </a:r>
            <a:r>
              <a:rPr lang="en-US" altLang="zh-CN" i="1" dirty="0" err="1"/>
              <a:t>NoPackageTest</a:t>
            </a:r>
            <a:r>
              <a:rPr lang="en-US" altLang="zh-CN" i="1" dirty="0"/>
              <a:t>" /&gt;</a:t>
            </a:r>
          </a:p>
          <a:p>
            <a:r>
              <a:rPr lang="en-US" altLang="zh-CN" dirty="0"/>
              <a:t>    &lt;/classes&gt;</a:t>
            </a:r>
          </a:p>
          <a:p>
            <a:r>
              <a:rPr lang="en-US" altLang="zh-CN" dirty="0"/>
              <a:t>  &lt;/test&gt;</a:t>
            </a:r>
          </a:p>
          <a:p>
            <a:r>
              <a:rPr lang="zh-CN" altLang="en-US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&lt;test name=</a:t>
            </a:r>
            <a:r>
              <a:rPr lang="en-US" altLang="zh-CN" i="1" dirty="0"/>
              <a:t>"Regression1"&gt;</a:t>
            </a:r>
          </a:p>
          <a:p>
            <a:r>
              <a:rPr lang="en-US" altLang="zh-CN" dirty="0"/>
              <a:t>    &lt;classes&gt;</a:t>
            </a:r>
          </a:p>
          <a:p>
            <a:r>
              <a:rPr lang="en-US" altLang="zh-CN" dirty="0"/>
              <a:t>      &lt;class name=</a:t>
            </a:r>
            <a:r>
              <a:rPr lang="en-US" altLang="zh-CN" i="1" dirty="0"/>
              <a:t>"</a:t>
            </a:r>
            <a:r>
              <a:rPr lang="en-US" altLang="zh-CN" i="1" dirty="0" err="1"/>
              <a:t>test.sample.ParameterSample</a:t>
            </a:r>
            <a:r>
              <a:rPr lang="en-US" altLang="zh-CN" i="1" dirty="0"/>
              <a:t>"/&gt;</a:t>
            </a:r>
          </a:p>
          <a:p>
            <a:r>
              <a:rPr lang="en-US" altLang="zh-CN" dirty="0"/>
              <a:t>      &lt;class name=</a:t>
            </a:r>
            <a:r>
              <a:rPr lang="en-US" altLang="zh-CN" i="1" dirty="0"/>
              <a:t>"</a:t>
            </a:r>
            <a:r>
              <a:rPr lang="en-US" altLang="zh-CN" i="1" dirty="0" err="1"/>
              <a:t>test.sample.ParameterTest</a:t>
            </a:r>
            <a:r>
              <a:rPr lang="en-US" altLang="zh-CN" i="1" dirty="0"/>
              <a:t>"/&gt;</a:t>
            </a:r>
          </a:p>
          <a:p>
            <a:r>
              <a:rPr lang="en-US" altLang="zh-CN" dirty="0"/>
              <a:t>    &lt;/classes&gt;</a:t>
            </a:r>
          </a:p>
          <a:p>
            <a:r>
              <a:rPr lang="en-US" altLang="zh-CN" dirty="0"/>
              <a:t>  &lt;/test&gt;</a:t>
            </a:r>
          </a:p>
          <a:p>
            <a:r>
              <a:rPr lang="en-US" altLang="zh-CN" dirty="0"/>
              <a:t>&lt;/suite&gt;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0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699542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指定测试类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</a:t>
            </a:r>
            <a:r>
              <a:rPr lang="en-US" altLang="zh-CN" dirty="0" smtClean="0"/>
              <a:t>testng.xml</a:t>
            </a:r>
            <a:r>
              <a:rPr lang="zh-CN" altLang="en-US" dirty="0" smtClean="0"/>
              <a:t>用例集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7584" y="1329612"/>
            <a:ext cx="7128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000" dirty="0"/>
              <a:t>&lt;!DOCTYPE suite SYSTEM "http://testng.org/testng-1.0.dtd" &gt;</a:t>
            </a:r>
          </a:p>
          <a:p>
            <a:r>
              <a:rPr lang="zh-CN" altLang="en-US" sz="2000" dirty="0"/>
              <a:t>  </a:t>
            </a:r>
            <a:r>
              <a:rPr lang="fr-FR" altLang="zh-CN" sz="2000" dirty="0" smtClean="0"/>
              <a:t>&lt;</a:t>
            </a:r>
            <a:r>
              <a:rPr lang="fr-FR" altLang="zh-CN" sz="2000" dirty="0"/>
              <a:t>suite name=</a:t>
            </a:r>
            <a:r>
              <a:rPr lang="fr-FR" altLang="zh-CN" sz="2000" i="1" dirty="0"/>
              <a:t>"Suite1" verbose="1" &gt;</a:t>
            </a:r>
          </a:p>
          <a:p>
            <a:r>
              <a:rPr lang="en-US" altLang="zh-CN" sz="2000" dirty="0"/>
              <a:t>  &lt;test name=</a:t>
            </a:r>
            <a:r>
              <a:rPr lang="en-US" altLang="zh-CN" sz="2000" i="1" dirty="0"/>
              <a:t>"</a:t>
            </a:r>
            <a:r>
              <a:rPr lang="en-US" altLang="zh-CN" sz="2000" i="1" dirty="0" err="1"/>
              <a:t>Nopackage</a:t>
            </a:r>
            <a:r>
              <a:rPr lang="en-US" altLang="zh-CN" sz="2000" i="1" dirty="0"/>
              <a:t>" &gt;</a:t>
            </a:r>
          </a:p>
          <a:p>
            <a:r>
              <a:rPr lang="en-US" altLang="zh-CN" sz="2000" dirty="0"/>
              <a:t>    &lt;classes&gt;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&lt;class name=</a:t>
            </a:r>
            <a:r>
              <a:rPr lang="en-US" altLang="zh-CN" sz="2000" i="1" dirty="0">
                <a:solidFill>
                  <a:srgbClr val="FF0000"/>
                </a:solidFill>
              </a:rPr>
              <a:t>"</a:t>
            </a:r>
            <a:r>
              <a:rPr lang="en-US" altLang="zh-CN" sz="2000" i="1" dirty="0" err="1">
                <a:solidFill>
                  <a:srgbClr val="FF0000"/>
                </a:solidFill>
              </a:rPr>
              <a:t>NoPackageTest</a:t>
            </a:r>
            <a:r>
              <a:rPr lang="en-US" altLang="zh-CN" sz="2000" i="1" dirty="0">
                <a:solidFill>
                  <a:srgbClr val="FF0000"/>
                </a:solidFill>
              </a:rPr>
              <a:t>" /&gt;</a:t>
            </a:r>
          </a:p>
          <a:p>
            <a:r>
              <a:rPr lang="en-US" altLang="zh-CN" sz="2000" dirty="0"/>
              <a:t>    &lt;/classes&gt;</a:t>
            </a:r>
          </a:p>
          <a:p>
            <a:r>
              <a:rPr lang="en-US" altLang="zh-CN" sz="2000" dirty="0"/>
              <a:t>  &lt;/test&gt;</a:t>
            </a:r>
          </a:p>
          <a:p>
            <a:r>
              <a:rPr lang="zh-CN" altLang="en-US" sz="2000" dirty="0"/>
              <a:t> 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smtClean="0"/>
              <a:t>&lt;/</a:t>
            </a:r>
            <a:r>
              <a:rPr lang="en-US" altLang="zh-CN" sz="2000" dirty="0"/>
              <a:t>suite&gt;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10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735546"/>
            <a:ext cx="8229600" cy="4590510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sz="6700" dirty="0"/>
              <a:t>执行某个分组的全部测试</a:t>
            </a:r>
            <a:endParaRPr lang="en-US" altLang="zh-CN" sz="6700" dirty="0"/>
          </a:p>
          <a:p>
            <a:pPr marL="0" indent="0">
              <a:buNone/>
            </a:pPr>
            <a:r>
              <a:rPr lang="en-US" altLang="zh-CN" dirty="0"/>
              <a:t>  &lt;test name=</a:t>
            </a:r>
            <a:r>
              <a:rPr lang="en-US" altLang="zh-CN" i="1" dirty="0"/>
              <a:t>"Regression1"&gt;</a:t>
            </a:r>
          </a:p>
          <a:p>
            <a:pPr marL="0" indent="0">
              <a:buNone/>
            </a:pPr>
            <a:r>
              <a:rPr lang="en-US" altLang="zh-CN" dirty="0"/>
              <a:t>  &lt;groups&gt;</a:t>
            </a:r>
          </a:p>
          <a:p>
            <a:pPr marL="0" indent="0">
              <a:buNone/>
            </a:pPr>
            <a:r>
              <a:rPr lang="en-US" altLang="zh-CN" dirty="0"/>
              <a:t>    &lt;run&gt;</a:t>
            </a:r>
          </a:p>
          <a:p>
            <a:pPr marL="0" indent="0">
              <a:buNone/>
            </a:pPr>
            <a:r>
              <a:rPr lang="en-US" altLang="zh-CN" dirty="0"/>
              <a:t>      &lt;exclude name=</a:t>
            </a:r>
            <a:r>
              <a:rPr lang="en-US" altLang="zh-CN" i="1" dirty="0"/>
              <a:t>"</a:t>
            </a:r>
            <a:r>
              <a:rPr lang="en-US" altLang="zh-CN" i="1" dirty="0" err="1"/>
              <a:t>brokenTests</a:t>
            </a:r>
            <a:r>
              <a:rPr lang="en-US" altLang="zh-CN" i="1" dirty="0"/>
              <a:t>"  /&gt;</a:t>
            </a:r>
          </a:p>
          <a:p>
            <a:pPr marL="0" indent="0">
              <a:buNone/>
            </a:pPr>
            <a:r>
              <a:rPr lang="en-US" altLang="zh-CN" dirty="0"/>
              <a:t>      &lt;include name=</a:t>
            </a:r>
            <a:r>
              <a:rPr lang="en-US" altLang="zh-CN" i="1" dirty="0"/>
              <a:t>"</a:t>
            </a:r>
            <a:r>
              <a:rPr lang="en-US" altLang="zh-CN" i="1" dirty="0" err="1"/>
              <a:t>checkinTests</a:t>
            </a:r>
            <a:r>
              <a:rPr lang="en-US" altLang="zh-CN" i="1" dirty="0"/>
              <a:t>"  /&gt;</a:t>
            </a:r>
          </a:p>
          <a:p>
            <a:pPr marL="0" indent="0">
              <a:buNone/>
            </a:pPr>
            <a:r>
              <a:rPr lang="en-US" altLang="zh-CN" dirty="0"/>
              <a:t>    &lt;/run&gt;</a:t>
            </a:r>
          </a:p>
          <a:p>
            <a:pPr marL="0" indent="0">
              <a:buNone/>
            </a:pPr>
            <a:r>
              <a:rPr lang="en-US" altLang="zh-CN" dirty="0"/>
              <a:t>  &lt;/groups&gt;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&lt;classes&gt;</a:t>
            </a:r>
          </a:p>
          <a:p>
            <a:pPr marL="0" indent="0">
              <a:buNone/>
            </a:pPr>
            <a:r>
              <a:rPr lang="en-US" altLang="zh-CN" dirty="0"/>
              <a:t>    &lt;class name=</a:t>
            </a:r>
            <a:r>
              <a:rPr lang="en-US" altLang="zh-CN" i="1" dirty="0"/>
              <a:t>"</a:t>
            </a:r>
            <a:r>
              <a:rPr lang="en-US" altLang="zh-CN" i="1" dirty="0" err="1"/>
              <a:t>test.IndividualMethodsTest</a:t>
            </a:r>
            <a:r>
              <a:rPr lang="en-US" altLang="zh-CN" i="1" dirty="0"/>
              <a:t>"&gt;</a:t>
            </a:r>
          </a:p>
          <a:p>
            <a:pPr marL="0" indent="0">
              <a:buNone/>
            </a:pPr>
            <a:r>
              <a:rPr lang="en-US" altLang="zh-CN" dirty="0"/>
              <a:t>      &lt;methods&gt;</a:t>
            </a:r>
          </a:p>
          <a:p>
            <a:pPr marL="0" indent="0">
              <a:buNone/>
            </a:pPr>
            <a:r>
              <a:rPr lang="en-US" altLang="zh-CN" dirty="0"/>
              <a:t>        &lt;include name=</a:t>
            </a:r>
            <a:r>
              <a:rPr lang="en-US" altLang="zh-CN" i="1" dirty="0"/>
              <a:t>"</a:t>
            </a:r>
            <a:r>
              <a:rPr lang="en-US" altLang="zh-CN" i="1" dirty="0" err="1"/>
              <a:t>testMethod</a:t>
            </a:r>
            <a:r>
              <a:rPr lang="en-US" altLang="zh-CN" i="1" dirty="0"/>
              <a:t>" /&gt;</a:t>
            </a:r>
          </a:p>
          <a:p>
            <a:pPr marL="0" indent="0">
              <a:buNone/>
            </a:pPr>
            <a:r>
              <a:rPr lang="en-US" altLang="zh-CN" dirty="0"/>
              <a:t>      &lt;/methods&gt;</a:t>
            </a:r>
          </a:p>
          <a:p>
            <a:pPr marL="0" indent="0">
              <a:buNone/>
            </a:pPr>
            <a:r>
              <a:rPr lang="en-US" altLang="zh-CN" dirty="0"/>
              <a:t>    &lt;/class&gt;</a:t>
            </a:r>
          </a:p>
          <a:p>
            <a:pPr marL="0" indent="0">
              <a:buNone/>
            </a:pPr>
            <a:r>
              <a:rPr lang="en-US" altLang="zh-CN" dirty="0"/>
              <a:t>  &lt;/classes&gt;</a:t>
            </a:r>
          </a:p>
          <a:p>
            <a:pPr marL="0" indent="0">
              <a:buNone/>
            </a:pPr>
            <a:r>
              <a:rPr lang="en-US" altLang="zh-CN" dirty="0"/>
              <a:t>&lt;/test&gt;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</a:t>
            </a:r>
            <a:r>
              <a:rPr lang="en-US" altLang="zh-CN" dirty="0" smtClean="0"/>
              <a:t>testng.xml</a:t>
            </a:r>
            <a:r>
              <a:rPr lang="zh-CN" altLang="en-US" dirty="0"/>
              <a:t>用例集</a:t>
            </a:r>
          </a:p>
        </p:txBody>
      </p:sp>
    </p:spTree>
    <p:extLst>
      <p:ext uri="{BB962C8B-B14F-4D97-AF65-F5344CB8AC3E}">
        <p14:creationId xmlns:p14="http://schemas.microsoft.com/office/powerpoint/2010/main" val="5119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基础：测试报告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12355"/>
            <a:ext cx="3667125" cy="222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59832" y="91429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建议使用</a:t>
            </a:r>
            <a:r>
              <a:rPr lang="en-US" altLang="zh-CN" dirty="0" err="1" smtClean="0"/>
              <a:t>FreeMarker</a:t>
            </a:r>
            <a:r>
              <a:rPr lang="zh-CN" altLang="en-US" dirty="0" smtClean="0"/>
              <a:t>来生成新的测试报告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58"/>
            <a:ext cx="8581527" cy="243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4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接口自动化概述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HttpClient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引入</a:t>
            </a:r>
            <a:r>
              <a:rPr lang="zh-CN" altLang="en-US" dirty="0">
                <a:solidFill>
                  <a:srgbClr val="FF0000"/>
                </a:solidFill>
              </a:rPr>
              <a:t>测试</a:t>
            </a:r>
            <a:r>
              <a:rPr lang="zh-CN" altLang="en-US" dirty="0" smtClean="0">
                <a:solidFill>
                  <a:srgbClr val="FF0000"/>
                </a:solidFill>
              </a:rPr>
              <a:t>框架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接口测试结果验证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面向场景的接口自动化测试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17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877233"/>
              </p:ext>
            </p:extLst>
          </p:nvPr>
        </p:nvGraphicFramePr>
        <p:xfrm>
          <a:off x="458788" y="844153"/>
          <a:ext cx="5769396" cy="345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396"/>
              </a:tblGrid>
              <a:tr h="863948">
                <a:tc>
                  <a:txBody>
                    <a:bodyPr/>
                    <a:lstStyle/>
                    <a:p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</a:rPr>
                        <a:t>用例标题</a:t>
                      </a:r>
                      <a:endParaRPr lang="zh-CN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3948"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Get</a:t>
                      </a:r>
                      <a:r>
                        <a:rPr lang="zh-CN" altLang="en-US" sz="2100" dirty="0" smtClean="0"/>
                        <a:t>请求的用例</a:t>
                      </a:r>
                      <a:endParaRPr lang="zh-CN" altLang="en-US" sz="21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3948"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Post</a:t>
                      </a:r>
                      <a:r>
                        <a:rPr lang="zh-CN" altLang="en-US" sz="2100" dirty="0" smtClean="0"/>
                        <a:t>请求的用例</a:t>
                      </a:r>
                      <a:endParaRPr lang="zh-CN" altLang="en-US" sz="21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3948">
                <a:tc>
                  <a:txBody>
                    <a:bodyPr/>
                    <a:lstStyle/>
                    <a:p>
                      <a:r>
                        <a:rPr lang="zh-CN" altLang="en-US" sz="2100" dirty="0" smtClean="0"/>
                        <a:t>带登录信息的</a:t>
                      </a:r>
                      <a:r>
                        <a:rPr lang="en-US" altLang="zh-CN" sz="2100" dirty="0" smtClean="0"/>
                        <a:t>Post</a:t>
                      </a:r>
                      <a:r>
                        <a:rPr lang="zh-CN" altLang="en-US" sz="2100" dirty="0" smtClean="0"/>
                        <a:t>请求用例</a:t>
                      </a:r>
                      <a:endParaRPr lang="zh-CN" altLang="en-US" sz="21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目前完成的测试用例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70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目前完成的测试用例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168890"/>
            <a:ext cx="8218487" cy="3335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968405" y="1221600"/>
            <a:ext cx="7852866" cy="486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53418" y="1996295"/>
            <a:ext cx="7852866" cy="594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24074" y="2836872"/>
            <a:ext cx="7852866" cy="594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9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74514"/>
            <a:ext cx="9155360" cy="33944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zh-CN" altLang="en-US" dirty="0" smtClean="0"/>
              <a:t>测试验证点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目前的用例只是自动化操作的积累，没有测试验证</a:t>
            </a:r>
            <a:endParaRPr lang="en-US" altLang="zh-CN" sz="2400" dirty="0" smtClean="0"/>
          </a:p>
          <a:p>
            <a:r>
              <a:rPr lang="zh-CN" altLang="en-US" dirty="0"/>
              <a:t>用例集的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400" dirty="0"/>
              <a:t>目前的用例只能单个、手动触发执行</a:t>
            </a:r>
            <a:endParaRPr lang="en-US" altLang="zh-CN" sz="2400" dirty="0"/>
          </a:p>
          <a:p>
            <a:r>
              <a:rPr lang="zh-CN" altLang="en-US" dirty="0"/>
              <a:t>测试报告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400" dirty="0"/>
              <a:t>目前测试结果只能以无错误、错误异常堆栈日志形式展示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距离真正的自动化测试还缺少什么？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91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 smtClean="0"/>
              <a:t>测试验证点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</a:p>
          <a:p>
            <a:r>
              <a:rPr lang="zh-CN" altLang="en-US" dirty="0"/>
              <a:t>用例集的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endParaRPr lang="en-US" altLang="zh-CN" sz="2400" dirty="0" smtClean="0"/>
          </a:p>
          <a:p>
            <a:r>
              <a:rPr lang="zh-CN" altLang="en-US" dirty="0" smtClean="0"/>
              <a:t>测试报告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距离真正的自动化测试还缺少什么？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3347864" y="1005576"/>
            <a:ext cx="792088" cy="2286254"/>
          </a:xfrm>
          <a:prstGeom prst="rightBrace">
            <a:avLst>
              <a:gd name="adj1" fmla="val 8333"/>
              <a:gd name="adj2" fmla="val 528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1653649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测试框架：</a:t>
            </a:r>
            <a:r>
              <a:rPr lang="en-US" altLang="zh-CN" sz="3200" dirty="0" err="1" smtClean="0"/>
              <a:t>TestNG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79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The next generation of unit testing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Cedric </a:t>
            </a:r>
            <a:r>
              <a:rPr lang="en-US" altLang="zh-CN" dirty="0" err="1"/>
              <a:t>Beust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://testng.org/doc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基于</a:t>
            </a:r>
            <a:r>
              <a:rPr lang="en-US" altLang="zh-CN" dirty="0" err="1" smtClean="0"/>
              <a:t>Junit</a:t>
            </a:r>
            <a:r>
              <a:rPr lang="zh-CN" altLang="en-US" dirty="0"/>
              <a:t>、</a:t>
            </a:r>
            <a:r>
              <a:rPr lang="en-US" altLang="zh-CN" dirty="0" err="1" smtClean="0"/>
              <a:t>Nunit</a:t>
            </a:r>
            <a:r>
              <a:rPr lang="zh-CN" altLang="en-US" dirty="0" smtClean="0"/>
              <a:t>并支持注解、数据驱动、多线程执行等特性的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测试框架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TestNG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1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555526"/>
            <a:ext cx="8229600" cy="381642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JDK5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用以方便的标注测试方法和组件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@Test </a:t>
            </a:r>
            <a:r>
              <a:rPr lang="zh-CN" altLang="en-US" sz="2400" dirty="0" smtClean="0"/>
              <a:t>标注测试方法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@</a:t>
            </a:r>
            <a:r>
              <a:rPr lang="en-US" altLang="zh-CN" sz="2400" dirty="0" err="1" smtClean="0"/>
              <a:t>BeforeTest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标注</a:t>
            </a:r>
            <a:r>
              <a:rPr lang="zh-CN" altLang="en-US" sz="2400" dirty="0" smtClean="0">
                <a:solidFill>
                  <a:srgbClr val="FF0000"/>
                </a:solidFill>
              </a:rPr>
              <a:t>全部测试方法</a:t>
            </a:r>
            <a:r>
              <a:rPr lang="zh-CN" altLang="en-US" sz="2400" dirty="0" smtClean="0"/>
              <a:t>执行前需要执行的方法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AfterClass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标注</a:t>
            </a:r>
            <a:r>
              <a:rPr lang="zh-CN" altLang="en-US" sz="2400" dirty="0" smtClean="0">
                <a:solidFill>
                  <a:srgbClr val="FF0000"/>
                </a:solidFill>
              </a:rPr>
              <a:t>测试类</a:t>
            </a:r>
            <a:r>
              <a:rPr lang="zh-CN" altLang="en-US" sz="2400" dirty="0" smtClean="0"/>
              <a:t>全部方法执行之后需执行的方法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DataProvider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数据驱动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2000" dirty="0" err="1">
                <a:solidFill>
                  <a:srgbClr val="FF0000"/>
                </a:solidFill>
              </a:rPr>
              <a:t>TestNG</a:t>
            </a:r>
            <a:r>
              <a:rPr lang="zh-CN" altLang="en-US" sz="2000" dirty="0">
                <a:solidFill>
                  <a:srgbClr val="FF0000"/>
                </a:solidFill>
              </a:rPr>
              <a:t>执行测试方法之前，都会重新实例化测试</a:t>
            </a:r>
            <a:r>
              <a:rPr lang="zh-CN" altLang="en-US" sz="2000" dirty="0" smtClean="0">
                <a:solidFill>
                  <a:srgbClr val="FF0000"/>
                </a:solidFill>
              </a:rPr>
              <a:t>类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……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TestNG</a:t>
            </a:r>
            <a:r>
              <a:rPr lang="zh-CN" altLang="en-US" dirty="0" smtClean="0"/>
              <a:t>基础：注解（</a:t>
            </a:r>
            <a:r>
              <a:rPr lang="en-US" altLang="zh-CN" dirty="0" smtClean="0"/>
              <a:t>Annotation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3867894"/>
            <a:ext cx="6408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@Test</a:t>
            </a:r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testMethod</a:t>
            </a:r>
            <a:r>
              <a:rPr lang="en-US" altLang="zh-CN" b="1" dirty="0"/>
              <a:t>()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System.</a:t>
            </a:r>
            <a:r>
              <a:rPr lang="en-US" altLang="zh-CN" b="1" i="1" dirty="0" err="1" smtClean="0"/>
              <a:t>out.println</a:t>
            </a:r>
            <a:r>
              <a:rPr lang="en-US" altLang="zh-CN" b="1" i="1" dirty="0"/>
              <a:t>("hello");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42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483518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 smtClean="0"/>
              <a:t>org.testng.Assert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fail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直接失败测试用例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assertTrue</a:t>
            </a:r>
            <a:r>
              <a:rPr lang="en-US" altLang="zh-CN" sz="2400" dirty="0"/>
              <a:t>	</a:t>
            </a:r>
            <a:r>
              <a:rPr lang="zh-CN" altLang="en-US" sz="2400" dirty="0" smtClean="0"/>
              <a:t>判断是否为</a:t>
            </a:r>
            <a:r>
              <a:rPr lang="en-US" altLang="zh-CN" sz="2400" dirty="0" smtClean="0"/>
              <a:t>true</a:t>
            </a:r>
          </a:p>
          <a:p>
            <a:pPr marL="0" indent="0">
              <a:buNone/>
            </a:pPr>
            <a:r>
              <a:rPr lang="en-US" altLang="zh-CN" sz="2400" dirty="0" err="1" smtClean="0"/>
              <a:t>assertNull</a:t>
            </a:r>
            <a:r>
              <a:rPr lang="en-US" altLang="zh-CN" sz="2400" dirty="0"/>
              <a:t>	</a:t>
            </a:r>
            <a:r>
              <a:rPr lang="zh-CN" altLang="en-US" sz="2400" dirty="0" smtClean="0"/>
              <a:t>判断</a:t>
            </a:r>
            <a:r>
              <a:rPr lang="zh-CN" altLang="en-US" sz="2400" dirty="0"/>
              <a:t>是否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null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 smtClean="0"/>
              <a:t>assertEquals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判断是否相等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TestNG</a:t>
            </a:r>
            <a:r>
              <a:rPr lang="zh-CN" altLang="en-US" dirty="0" smtClean="0"/>
              <a:t>基础：断言（</a:t>
            </a:r>
            <a:r>
              <a:rPr lang="en-US" altLang="zh-CN" dirty="0" smtClean="0"/>
              <a:t>Assert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844" y="3147814"/>
            <a:ext cx="64087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@Test</a:t>
            </a:r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testMethod</a:t>
            </a:r>
            <a:r>
              <a:rPr lang="en-US" altLang="zh-CN" b="1" dirty="0"/>
              <a:t>() {</a:t>
            </a:r>
          </a:p>
          <a:p>
            <a:pPr lvl="1"/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("hello");</a:t>
            </a:r>
          </a:p>
          <a:p>
            <a:pPr lvl="1"/>
            <a:r>
              <a:rPr lang="en-US" altLang="zh-CN" b="1" dirty="0" err="1"/>
              <a:t>int</a:t>
            </a:r>
            <a:r>
              <a:rPr lang="en-US" altLang="zh-CN" b="1" dirty="0"/>
              <a:t> result =new </a:t>
            </a:r>
            <a:r>
              <a:rPr lang="en-US" altLang="zh-CN" b="1" dirty="0" err="1"/>
              <a:t>Caculator</a:t>
            </a:r>
            <a:r>
              <a:rPr lang="en-US" altLang="zh-CN" b="1" dirty="0"/>
              <a:t>().add(1, 2);</a:t>
            </a:r>
          </a:p>
          <a:p>
            <a:pPr lvl="1"/>
            <a:r>
              <a:rPr lang="en-US" altLang="zh-CN" dirty="0" err="1"/>
              <a:t>Assert.</a:t>
            </a:r>
            <a:r>
              <a:rPr lang="en-US" altLang="zh-CN" i="1" dirty="0" err="1"/>
              <a:t>assertEquals</a:t>
            </a:r>
            <a:r>
              <a:rPr lang="en-US" altLang="zh-CN" i="1" dirty="0"/>
              <a:t>(result, 3);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4281940"/>
            <a:ext cx="3384376" cy="378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32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941</TotalTime>
  <Words>684</Words>
  <Application>Microsoft Office PowerPoint</Application>
  <PresentationFormat>全屏显示(16:9)</PresentationFormat>
  <Paragraphs>142</Paragraphs>
  <Slides>16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moban</vt:lpstr>
      <vt:lpstr>接口测试自动化基础</vt:lpstr>
      <vt:lpstr>本章大纲</vt:lpstr>
      <vt:lpstr>目前完成的测试用例</vt:lpstr>
      <vt:lpstr>目前完成的测试用例</vt:lpstr>
      <vt:lpstr>距离真正的自动化测试还缺少什么？</vt:lpstr>
      <vt:lpstr>距离真正的自动化测试还缺少什么？</vt:lpstr>
      <vt:lpstr>TestNG简介</vt:lpstr>
      <vt:lpstr>TestNG基础：注解（Annotation）</vt:lpstr>
      <vt:lpstr>TestNG基础：断言（Assert）</vt:lpstr>
      <vt:lpstr>TestNG基础：Test属性使用</vt:lpstr>
      <vt:lpstr>TestNG基础：@DataProvider</vt:lpstr>
      <vt:lpstr>TestNG基础：DataProvider属性使用</vt:lpstr>
      <vt:lpstr>TestNG基础：testng.xml用例集</vt:lpstr>
      <vt:lpstr>TestNG基础：testng.xml用例集</vt:lpstr>
      <vt:lpstr>TestNG基础：testng.xml用例集</vt:lpstr>
      <vt:lpstr>TestNG基础：测试报告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cp:lastModifiedBy>admin</cp:lastModifiedBy>
  <cp:revision>257</cp:revision>
  <dcterms:modified xsi:type="dcterms:W3CDTF">2018-03-12T01:07:42Z</dcterms:modified>
</cp:coreProperties>
</file>