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3" r:id="rId12"/>
    <p:sldId id="258" r:id="rId13"/>
    <p:sldId id="269" r:id="rId14"/>
    <p:sldId id="285" r:id="rId15"/>
    <p:sldId id="284" r:id="rId16"/>
    <p:sldId id="261" r:id="rId17"/>
    <p:sldId id="262" r:id="rId18"/>
    <p:sldId id="263" r:id="rId19"/>
    <p:sldId id="283" r:id="rId20"/>
    <p:sldId id="265" r:id="rId21"/>
    <p:sldId id="294" r:id="rId22"/>
    <p:sldId id="266" r:id="rId23"/>
    <p:sldId id="267" r:id="rId24"/>
    <p:sldId id="271" r:id="rId25"/>
    <p:sldId id="268" r:id="rId26"/>
    <p:sldId id="272" r:id="rId27"/>
    <p:sldId id="273" r:id="rId28"/>
    <p:sldId id="279" r:id="rId29"/>
    <p:sldId id="275" r:id="rId30"/>
    <p:sldId id="281" r:id="rId31"/>
    <p:sldId id="28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4" autoAdjust="0"/>
  </p:normalViewPr>
  <p:slideViewPr>
    <p:cSldViewPr>
      <p:cViewPr varScale="1">
        <p:scale>
          <a:sx n="24" d="100"/>
          <a:sy n="24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0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5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9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接口测试用例</a:t>
            </a:r>
            <a:r>
              <a:rPr lang="zh-CN" altLang="en-US" dirty="0" smtClean="0">
                <a:solidFill>
                  <a:schemeClr val="bg1"/>
                </a:solidFill>
              </a:rPr>
              <a:t>设计方法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1680" y="1221600"/>
            <a:ext cx="5832648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cookie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dirty="0" smtClean="0"/>
              <a:t>header</a:t>
            </a:r>
            <a:r>
              <a:rPr lang="zh-CN" altLang="en-US" dirty="0" smtClean="0"/>
              <a:t>（</a:t>
            </a:r>
            <a:r>
              <a:rPr lang="en-US" altLang="zh-CN" dirty="0"/>
              <a:t>Content-Type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唯一识别码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为什么设计测试用例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 smtClean="0">
                <a:solidFill>
                  <a:srgbClr val="FF0000"/>
                </a:solidFill>
              </a:rPr>
              <a:t>解读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37616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827022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46849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3528" y="2233341"/>
            <a:ext cx="9399429" cy="1441322"/>
            <a:chOff x="323528" y="2977788"/>
            <a:chExt cx="9399429" cy="1921763"/>
          </a:xfrm>
        </p:grpSpPr>
        <p:grpSp>
          <p:nvGrpSpPr>
            <p:cNvPr id="13" name="组合 12"/>
            <p:cNvGrpSpPr/>
            <p:nvPr/>
          </p:nvGrpSpPr>
          <p:grpSpPr>
            <a:xfrm>
              <a:off x="323528" y="2977788"/>
              <a:ext cx="9399429" cy="1485746"/>
              <a:chOff x="323528" y="2977788"/>
              <a:chExt cx="9399429" cy="148574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3528" y="3559078"/>
                <a:ext cx="216024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接口域名</a:t>
                </a:r>
                <a:endParaRPr lang="zh-CN" altLang="en-US" sz="3200" dirty="0"/>
              </a:p>
            </p:txBody>
          </p:sp>
          <p:sp>
            <p:nvSpPr>
              <p:cNvPr id="6" name="左大括号 5"/>
              <p:cNvSpPr/>
              <p:nvPr/>
            </p:nvSpPr>
            <p:spPr>
              <a:xfrm>
                <a:off x="2375756" y="3239398"/>
                <a:ext cx="504056" cy="12241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26212" y="2977788"/>
                <a:ext cx="669674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IP+</a:t>
                </a:r>
                <a:r>
                  <a:rPr lang="zh-CN" altLang="en-US" sz="2800" dirty="0" smtClean="0"/>
                  <a:t>端口形式，如 </a:t>
                </a:r>
                <a:r>
                  <a:rPr lang="en-US" altLang="zh-CN" sz="2800" dirty="0" smtClean="0"/>
                  <a:t>192.168.154.13:8032</a:t>
                </a:r>
                <a:endParaRPr lang="zh-CN" altLang="en-US" sz="28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87824" y="4201924"/>
              <a:ext cx="670165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域名形式      如：</a:t>
              </a:r>
              <a:r>
                <a:rPr lang="en-US" altLang="zh-CN" sz="2800" dirty="0" smtClean="0"/>
                <a:t>www.baidu.com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167594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13203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请求协议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请求域名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请求内容类型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51777"/>
            <a:ext cx="9366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放在</a:t>
            </a:r>
            <a:r>
              <a:rPr lang="en-US" altLang="zh-CN" sz="2800" dirty="0" smtClean="0">
                <a:latin typeface="+mn-ea"/>
              </a:rPr>
              <a:t>header</a:t>
            </a:r>
            <a:r>
              <a:rPr lang="zh-CN" altLang="en-US" sz="2800" dirty="0" smtClean="0">
                <a:latin typeface="+mn-ea"/>
              </a:rPr>
              <a:t>里，格式为：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800" dirty="0" smtClean="0">
                <a:latin typeface="+mn-ea"/>
              </a:rPr>
              <a:t>Content-Type=application/</a:t>
            </a:r>
            <a:r>
              <a:rPr lang="en-US" altLang="zh-CN" sz="2800" dirty="0" err="1" smtClean="0">
                <a:latin typeface="+mn-ea"/>
              </a:rPr>
              <a:t>json</a:t>
            </a:r>
            <a:endParaRPr lang="zh-CN" altLang="en-US" sz="28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1635646"/>
            <a:ext cx="85324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2515"/>
            <a:ext cx="5802164" cy="212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6" y="3003798"/>
            <a:ext cx="5442124" cy="13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1221600"/>
            <a:ext cx="30243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8144" y="100557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接口描述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000" y="1978028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220344" y="1924022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请求地址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8296" y="1983607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20272" y="1849301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0116" y="3003798"/>
            <a:ext cx="5442124" cy="156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7313375" y="3408843"/>
            <a:ext cx="1800200" cy="378042"/>
          </a:xfrm>
          <a:prstGeom prst="wedgeRoundRectCallout">
            <a:avLst>
              <a:gd name="adj1" fmla="val -81373"/>
              <a:gd name="adj2" fmla="val 5270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  <a:r>
              <a:rPr lang="en-US" altLang="zh-CN" dirty="0" smtClean="0"/>
              <a:t>-</a:t>
            </a:r>
            <a:r>
              <a:rPr lang="zh-CN" altLang="en-US" dirty="0"/>
              <a:t>响应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7300"/>
            <a:ext cx="6042242" cy="298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668344" y="3489852"/>
            <a:ext cx="1475656" cy="918102"/>
          </a:xfrm>
          <a:prstGeom prst="wedgeRoundRectCallout">
            <a:avLst>
              <a:gd name="adj1" fmla="val -88981"/>
              <a:gd name="adj2" fmla="val 2621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错误码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3381840"/>
            <a:ext cx="6330274" cy="102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1292251"/>
            <a:ext cx="652264" cy="19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8144" y="1306862"/>
            <a:ext cx="864096" cy="34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页面操作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接口文档</a:t>
            </a:r>
            <a:endParaRPr lang="en-US" altLang="zh-CN" dirty="0" smtClean="0"/>
          </a:p>
          <a:p>
            <a:r>
              <a:rPr lang="zh-CN" altLang="en-US" dirty="0" smtClean="0"/>
              <a:t>使用工具</a:t>
            </a:r>
            <a:r>
              <a:rPr lang="en-US" altLang="zh-CN" dirty="0" smtClean="0"/>
              <a:t>Firebug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231869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22230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216" y="1203251"/>
            <a:ext cx="194421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</a:t>
            </a:r>
            <a:r>
              <a:rPr lang="en-US" altLang="zh-CN" sz="2400" dirty="0" smtClean="0">
                <a:solidFill>
                  <a:schemeClr val="tx1"/>
                </a:solidFill>
              </a:rPr>
              <a:t>SKU</a:t>
            </a:r>
            <a:r>
              <a:rPr lang="zh-CN" altLang="en-US" sz="2400" dirty="0" smtClean="0">
                <a:solidFill>
                  <a:schemeClr val="tx1"/>
                </a:solidFill>
              </a:rPr>
              <a:t>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9652" y="2949792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9972" y="294022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300" y="292117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3217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333132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373771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3161059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156176" y="3070109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87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为什么设计测试用例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接口</a:t>
            </a:r>
            <a:r>
              <a:rPr lang="zh-CN" altLang="en-US" dirty="0"/>
              <a:t>文档</a:t>
            </a:r>
            <a:r>
              <a:rPr lang="zh-CN" altLang="en-US" dirty="0" smtClean="0"/>
              <a:t>解读</a:t>
            </a:r>
            <a:endParaRPr lang="en-US" altLang="zh-CN" dirty="0" smtClean="0"/>
          </a:p>
          <a:p>
            <a:r>
              <a:rPr lang="zh-CN" altLang="en-US" dirty="0"/>
              <a:t>接口测试用例设计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阅读接口文档需要关注以下内容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7543" y="1437624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接口</a:t>
            </a:r>
            <a:r>
              <a:rPr lang="en-US" altLang="zh-CN" sz="2800" dirty="0" smtClean="0">
                <a:solidFill>
                  <a:schemeClr val="tx1"/>
                </a:solidFill>
              </a:rPr>
              <a:t>URL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24599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HTTP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76056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请求参数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8" y="1470769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响应内容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902404" y="3219823"/>
            <a:ext cx="2013006" cy="1080120"/>
          </a:xfrm>
          <a:prstGeom prst="wedgeRoundRectCallout">
            <a:avLst>
              <a:gd name="adj1" fmla="val 41680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错误码、示例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23728" y="3219823"/>
            <a:ext cx="2013006" cy="1080120"/>
          </a:xfrm>
          <a:prstGeom prst="wedgeRoundRectCallout">
            <a:avLst>
              <a:gd name="adj1" fmla="val 25817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GET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POST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31202" y="3165816"/>
            <a:ext cx="2013006" cy="1080120"/>
          </a:xfrm>
          <a:prstGeom prst="wedgeRoundRectCallout">
            <a:avLst>
              <a:gd name="adj1" fmla="val 46006"/>
              <a:gd name="adj2" fmla="val -109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类型、描述、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是否必填、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示例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为什么设计测试用例</a:t>
            </a:r>
            <a:endParaRPr lang="en-US" altLang="zh-CN" dirty="0" smtClean="0"/>
          </a:p>
          <a:p>
            <a:r>
              <a:rPr lang="zh-CN" altLang="en-US" dirty="0"/>
              <a:t>接口文档解读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接口测试用例设计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接口测试用例设计方法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544" y="1437624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等价类分析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71801" y="1467052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边界值分析法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6057" y="144793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决策表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0149" y="1470769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场景法</a:t>
            </a:r>
          </a:p>
        </p:txBody>
      </p:sp>
    </p:spTree>
    <p:extLst>
      <p:ext uri="{BB962C8B-B14F-4D97-AF65-F5344CB8AC3E}">
        <p14:creationId xmlns:p14="http://schemas.microsoft.com/office/powerpoint/2010/main" val="40342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解决如何选择</a:t>
            </a:r>
            <a:r>
              <a:rPr lang="zh-CN" altLang="en-US" dirty="0" smtClean="0">
                <a:solidFill>
                  <a:srgbClr val="FF0000"/>
                </a:solidFill>
              </a:rPr>
              <a:t>适当的数据子集</a:t>
            </a:r>
            <a:r>
              <a:rPr lang="zh-CN" altLang="en-US" dirty="0" smtClean="0"/>
              <a:t>来代表</a:t>
            </a:r>
            <a:r>
              <a:rPr lang="zh-CN" altLang="en-US" dirty="0" smtClean="0">
                <a:solidFill>
                  <a:srgbClr val="FF0000"/>
                </a:solidFill>
              </a:rPr>
              <a:t>整个数据集</a:t>
            </a:r>
            <a:r>
              <a:rPr lang="zh-CN" altLang="en-US" dirty="0" smtClean="0"/>
              <a:t>的问题。通过</a:t>
            </a:r>
            <a:r>
              <a:rPr lang="zh-CN" altLang="en-US" dirty="0" smtClean="0">
                <a:solidFill>
                  <a:srgbClr val="FF0000"/>
                </a:solidFill>
              </a:rPr>
              <a:t>降低</a:t>
            </a:r>
            <a:r>
              <a:rPr lang="zh-CN" altLang="en-US" dirty="0" smtClean="0"/>
              <a:t>测试的数目去实现合理的覆盖。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等价类划分法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9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等价类分析法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540"/>
            <a:ext cx="6262023" cy="137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059079"/>
            <a:ext cx="6408712" cy="179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15" y="43197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4" name="左大括号 3"/>
          <p:cNvSpPr/>
          <p:nvPr/>
        </p:nvSpPr>
        <p:spPr>
          <a:xfrm>
            <a:off x="1367644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835696" y="3939902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9758" y="4731990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带</a:t>
            </a:r>
            <a:r>
              <a:rPr lang="en-US" altLang="zh-CN" sz="2400" dirty="0" err="1" smtClean="0"/>
              <a:t>goodsId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3749846" y="423196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274547" y="4123551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参数类型为</a:t>
            </a:r>
            <a:r>
              <a:rPr lang="en-US" altLang="zh-CN" sz="2400" dirty="0" err="1" smtClean="0"/>
              <a:t>int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4731990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6300192" y="3795886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732240" y="3579862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8244" y="429994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goodsId</a:t>
            </a:r>
            <a:r>
              <a:rPr lang="zh-CN" altLang="en-US" sz="2000" dirty="0">
                <a:solidFill>
                  <a:srgbClr val="FF0000"/>
                </a:solidFill>
              </a:rPr>
              <a:t>对应的</a:t>
            </a:r>
            <a:r>
              <a:rPr lang="zh-CN" altLang="en-US" sz="2000" dirty="0" smtClean="0">
                <a:solidFill>
                  <a:srgbClr val="FF0000"/>
                </a:solidFill>
              </a:rPr>
              <a:t>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品不存在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2571750"/>
            <a:ext cx="695887" cy="384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边界值分析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81540"/>
            <a:ext cx="6329840" cy="6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7" y="1372979"/>
            <a:ext cx="6275553" cy="8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 bwMode="auto">
          <a:xfrm>
            <a:off x="611560" y="2130136"/>
            <a:ext cx="6264696" cy="15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04626" y="2370047"/>
            <a:ext cx="1008112" cy="27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49" y="2370046"/>
            <a:ext cx="1008112" cy="1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8440" y="4109888"/>
            <a:ext cx="279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phoneNumber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2519773" y="387404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987824" y="3648223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13900998877  11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1886" y="4553913"/>
            <a:ext cx="475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139009988771  12</a:t>
            </a:r>
            <a:r>
              <a:rPr lang="zh-CN" altLang="en-US" sz="2400" dirty="0" smtClean="0"/>
              <a:t>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用图解的方法表示各种组合关系，写出</a:t>
            </a:r>
            <a:r>
              <a:rPr lang="zh-CN" altLang="en-US" dirty="0">
                <a:solidFill>
                  <a:srgbClr val="FF0000"/>
                </a:solidFill>
              </a:rPr>
              <a:t>判定表</a:t>
            </a:r>
            <a:r>
              <a:rPr lang="zh-CN" altLang="en-US" dirty="0"/>
              <a:t>，从而设计相应的测试用例。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决策表法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3" y="771550"/>
            <a:ext cx="5924374" cy="6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8" y="1536404"/>
            <a:ext cx="6624736" cy="210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431975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211817" y="4083918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460297" y="386789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7" y="476378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743908" y="409993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259729" y="392681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4785996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300192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804249" y="384568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96236" y="4756815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43307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2999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4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052442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300923" y="843558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16281" y="1739447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</a:t>
            </a:r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851920" y="1075601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367741" y="902476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类型为</a:t>
            </a:r>
            <a:r>
              <a:rPr lang="en-US" altLang="zh-CN" sz="2000" dirty="0" err="1" smtClean="0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9972" y="1761660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840252" y="105958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292946" y="821345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对应的商品</a:t>
            </a:r>
            <a:endParaRPr lang="en-US" altLang="zh-CN" sz="2000" dirty="0" smtClean="0"/>
          </a:p>
          <a:p>
            <a:r>
              <a:rPr lang="zh-CN" altLang="en-US" sz="2000" dirty="0" smtClean="0"/>
              <a:t>存在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256941" y="160094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对应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商品</a:t>
            </a:r>
            <a:endParaRPr lang="en-US" altLang="zh-CN" sz="2000" dirty="0" smtClean="0"/>
          </a:p>
          <a:p>
            <a:r>
              <a:rPr lang="zh-CN" altLang="en-US" sz="2000" dirty="0" smtClean="0"/>
              <a:t>不存在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9812" y="1295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134158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goodsId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080"/>
              </p:ext>
            </p:extLst>
          </p:nvPr>
        </p:nvGraphicFramePr>
        <p:xfrm>
          <a:off x="270051" y="2338741"/>
          <a:ext cx="2171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224136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不带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goodsId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8393"/>
              </p:ext>
            </p:extLst>
          </p:nvPr>
        </p:nvGraphicFramePr>
        <p:xfrm>
          <a:off x="3275009" y="2338741"/>
          <a:ext cx="2432559" cy="106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/>
                <a:gridCol w="1485131"/>
              </a:tblGrid>
              <a:tr h="449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4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类型不为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95963"/>
              </p:ext>
            </p:extLst>
          </p:nvPr>
        </p:nvGraphicFramePr>
        <p:xfrm>
          <a:off x="6489126" y="2247714"/>
          <a:ext cx="2475362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94"/>
                <a:gridCol w="1512168"/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对应商品不存在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21345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87824" y="794780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27672" y="794779"/>
            <a:ext cx="3008824" cy="328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67241"/>
              </p:ext>
            </p:extLst>
          </p:nvPr>
        </p:nvGraphicFramePr>
        <p:xfrm>
          <a:off x="395536" y="122160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951570"/>
            <a:ext cx="2808312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为什么要设计测试用例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113588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理清思路，避免漏测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提高测试效率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跟进测试进度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告诉领导做过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跟进重复性工作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03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494"/>
              </p:ext>
            </p:extLst>
          </p:nvPr>
        </p:nvGraphicFramePr>
        <p:xfrm>
          <a:off x="683569" y="813852"/>
          <a:ext cx="6062297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419872" y="759846"/>
            <a:ext cx="86409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91931" y="759846"/>
            <a:ext cx="1384325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登录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1448637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登录成功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9792" y="2987693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登录失败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691680" y="159964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9" name="矩形 8"/>
          <p:cNvSpPr/>
          <p:nvPr/>
        </p:nvSpPr>
        <p:spPr>
          <a:xfrm>
            <a:off x="5508104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密码错误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3816734"/>
            <a:ext cx="187220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用户不存在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427984" y="242868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左箭头 7"/>
          <p:cNvSpPr/>
          <p:nvPr/>
        </p:nvSpPr>
        <p:spPr>
          <a:xfrm>
            <a:off x="4896036" y="144863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左箭头 12"/>
          <p:cNvSpPr/>
          <p:nvPr/>
        </p:nvSpPr>
        <p:spPr>
          <a:xfrm>
            <a:off x="7236296" y="227767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左箭头 13"/>
          <p:cNvSpPr/>
          <p:nvPr/>
        </p:nvSpPr>
        <p:spPr>
          <a:xfrm>
            <a:off x="7487751" y="3876246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53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275607"/>
            <a:ext cx="6491064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逻辑业务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安全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功能是否正常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功能是否按照接口文档实现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 smtClean="0"/>
              <a:t>是否依赖业务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异常用例设计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15049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异常测试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75955" y="1351196"/>
            <a:ext cx="795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0520" y="2949793"/>
            <a:ext cx="74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10" name="左大括号 9"/>
          <p:cNvSpPr/>
          <p:nvPr/>
        </p:nvSpPr>
        <p:spPr>
          <a:xfrm>
            <a:off x="3275857" y="1570485"/>
            <a:ext cx="900099" cy="15985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关键字异常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参数为空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多、少参数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错误参数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数据异常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关键字数据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数据为空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长度不一致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错误数据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829</TotalTime>
  <Words>672</Words>
  <Application>Microsoft Office PowerPoint</Application>
  <PresentationFormat>全屏显示(16:9)</PresentationFormat>
  <Paragraphs>264</Paragraphs>
  <Slides>31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moban</vt:lpstr>
      <vt:lpstr>接口测试用例设计</vt:lpstr>
      <vt:lpstr>本章大纲</vt:lpstr>
      <vt:lpstr>为什么要设计测试用例</vt:lpstr>
      <vt:lpstr>用例设计</vt:lpstr>
      <vt:lpstr>用例设计-功能用例设计</vt:lpstr>
      <vt:lpstr>用例设计-逻辑用例设计</vt:lpstr>
      <vt:lpstr>用例设计-异常用例设计</vt:lpstr>
      <vt:lpstr>用例设计-异常用例设计</vt:lpstr>
      <vt:lpstr>用例设计-异常用例设计</vt:lpstr>
      <vt:lpstr>用例设计-安全用例设计</vt:lpstr>
      <vt:lpstr>本章大纲</vt:lpstr>
      <vt:lpstr>如何进行接口测试用例设计</vt:lpstr>
      <vt:lpstr>接口说明</vt:lpstr>
      <vt:lpstr>接口说明</vt:lpstr>
      <vt:lpstr>接口说明</vt:lpstr>
      <vt:lpstr>接口说明-请求</vt:lpstr>
      <vt:lpstr>接口说明-响应</vt:lpstr>
      <vt:lpstr>演示</vt:lpstr>
      <vt:lpstr>业务流程</vt:lpstr>
      <vt:lpstr>阅读接口文档需要关注以下内容</vt:lpstr>
      <vt:lpstr>本章大纲</vt:lpstr>
      <vt:lpstr>接口测试用例设计方法</vt:lpstr>
      <vt:lpstr>等价类划分法</vt:lpstr>
      <vt:lpstr>等价类分析法</vt:lpstr>
      <vt:lpstr>边界值分析</vt:lpstr>
      <vt:lpstr>决策表法</vt:lpstr>
      <vt:lpstr>决策表法</vt:lpstr>
      <vt:lpstr>决策表法</vt:lpstr>
      <vt:lpstr>决策表法</vt:lpstr>
      <vt:lpstr>决策表法</vt:lpstr>
      <vt:lpstr>场景分析法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cp:lastModifiedBy>admin</cp:lastModifiedBy>
  <cp:revision>189</cp:revision>
  <dcterms:modified xsi:type="dcterms:W3CDTF">2018-03-06T01:59:54Z</dcterms:modified>
</cp:coreProperties>
</file>