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15" r:id="rId3"/>
    <p:sldId id="317" r:id="rId4"/>
    <p:sldId id="318" r:id="rId5"/>
    <p:sldId id="319" r:id="rId6"/>
    <p:sldId id="316" r:id="rId7"/>
    <p:sldId id="320" r:id="rId8"/>
    <p:sldId id="321" r:id="rId9"/>
    <p:sldId id="324" r:id="rId10"/>
    <p:sldId id="325" r:id="rId11"/>
    <p:sldId id="326" r:id="rId12"/>
    <p:sldId id="327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8" autoAdjust="0"/>
    <p:restoredTop sz="98155" autoAdjust="0"/>
  </p:normalViewPr>
  <p:slideViewPr>
    <p:cSldViewPr>
      <p:cViewPr varScale="1">
        <p:scale>
          <a:sx n="93" d="100"/>
          <a:sy n="93" d="100"/>
        </p:scale>
        <p:origin x="-60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E43E-AE57-4683-A429-3F46F1978ACA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6159-298F-49F6-A69B-FA3570BA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err="1" smtClean="0"/>
              <a:t>JSON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语法规则</a:t>
            </a:r>
          </a:p>
          <a:p>
            <a:r>
              <a:rPr lang="en-US" altLang="zh-CN" dirty="0" err="1" smtClean="0"/>
              <a:t>JSON</a:t>
            </a:r>
            <a:r>
              <a:rPr lang="en-US" altLang="zh-CN" dirty="0" smtClean="0"/>
              <a:t> </a:t>
            </a:r>
            <a:r>
              <a:rPr lang="zh-CN" altLang="en-US" dirty="0" smtClean="0"/>
              <a:t>语法是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对象表示法语法的子集。</a:t>
            </a:r>
          </a:p>
          <a:p>
            <a:r>
              <a:rPr lang="zh-CN" altLang="en-US" smtClean="0"/>
              <a:t>数据在键</a:t>
            </a:r>
            <a:r>
              <a:rPr lang="en-US" altLang="zh-CN" smtClean="0"/>
              <a:t>/</a:t>
            </a:r>
            <a:r>
              <a:rPr lang="zh-CN" altLang="en-US" dirty="0" smtClean="0"/>
              <a:t>值对中</a:t>
            </a:r>
          </a:p>
          <a:p>
            <a:r>
              <a:rPr lang="zh-CN" altLang="en-US" dirty="0" smtClean="0"/>
              <a:t>数据由逗号分隔</a:t>
            </a:r>
          </a:p>
          <a:p>
            <a:r>
              <a:rPr lang="zh-CN" altLang="en-US" dirty="0" smtClean="0"/>
              <a:t>花括号保存对象</a:t>
            </a:r>
          </a:p>
          <a:p>
            <a:r>
              <a:rPr lang="zh-CN" altLang="en-US" dirty="0" smtClean="0"/>
              <a:t>方括号保存数组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300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https://sourceforge.net/projects/json-lib/files/json-lib/</a:t>
            </a:r>
          </a:p>
          <a:p>
            <a:pPr marL="0" indent="0">
              <a:buNone/>
            </a:pPr>
            <a:r>
              <a:rPr lang="en-US" altLang="zh-CN" dirty="0" smtClean="0"/>
              <a:t>http://commons.apache.org/index.html </a:t>
            </a:r>
            <a:br>
              <a:rPr lang="en-US" altLang="zh-CN" dirty="0" smtClean="0"/>
            </a:br>
            <a:r>
              <a:rPr lang="en-US" altLang="zh-CN" dirty="0" smtClean="0"/>
              <a:t>http://ezmorph.sourceforge.net/ </a:t>
            </a:r>
            <a:br>
              <a:rPr lang="en-US" altLang="zh-CN" dirty="0" smtClean="0"/>
            </a:br>
            <a:r>
              <a:rPr lang="en-US" altLang="zh-CN" dirty="0" smtClean="0"/>
              <a:t>http://www.docjar.com/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51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http://study-perf.qa.netease.com/common/skuList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648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http://study-perf.qa.netease.com/common/skuList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64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tudy-perf.qa.netease.com/common/skuLis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接口测试</a:t>
            </a:r>
            <a:r>
              <a:rPr lang="zh-CN" altLang="en-US" smtClean="0"/>
              <a:t>自动化基础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67744" y="3003798"/>
            <a:ext cx="5400600" cy="1314450"/>
          </a:xfrm>
        </p:spPr>
        <p:txBody>
          <a:bodyPr>
            <a:normAutofit/>
          </a:bodyPr>
          <a:lstStyle/>
          <a:p>
            <a:pPr lvl="1"/>
            <a:r>
              <a:rPr lang="zh-CN" altLang="en-US" sz="3200" b="1" smtClean="0">
                <a:solidFill>
                  <a:schemeClr val="bg1"/>
                </a:solidFill>
              </a:rPr>
              <a:t>接口测试结果验证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举例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803393"/>
              </p:ext>
            </p:extLst>
          </p:nvPr>
        </p:nvGraphicFramePr>
        <p:xfrm>
          <a:off x="467544" y="987574"/>
          <a:ext cx="8229600" cy="39962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2227"/>
                <a:gridCol w="1600021"/>
                <a:gridCol w="1033196"/>
                <a:gridCol w="936633"/>
                <a:gridCol w="1268712"/>
                <a:gridCol w="1115445"/>
                <a:gridCol w="1643366"/>
              </a:tblGrid>
              <a:tr h="57606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编号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前置条件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请求</a:t>
                      </a:r>
                      <a:r>
                        <a:rPr lang="en-US" sz="1600" b="1" u="none" strike="noStrike" dirty="0">
                          <a:effectLst/>
                        </a:rPr>
                        <a:t>header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8434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addressnew-1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添加收货地址成功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已登录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POST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r>
                        <a:rPr lang="en-US" sz="1600" u="none" strike="noStrike" dirty="0" err="1">
                          <a:effectLst/>
                        </a:rPr>
                        <a:t>fgadmin</a:t>
                      </a:r>
                      <a:r>
                        <a:rPr lang="en-US" sz="1600" u="none" strike="noStrike" dirty="0">
                          <a:effectLst/>
                        </a:rPr>
                        <a:t>/address/new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Content-Type=application/</a:t>
                      </a:r>
                      <a:r>
                        <a:rPr lang="en-US" sz="1600" u="none" strike="noStrike" dirty="0" err="1">
                          <a:effectLst/>
                        </a:rPr>
                        <a:t>json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receiverName</a:t>
                      </a:r>
                      <a:r>
                        <a:rPr lang="en-US" sz="1600" u="none" strike="noStrike" dirty="0" smtClean="0">
                          <a:effectLst/>
                        </a:rPr>
                        <a:t>=“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张三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”</a:t>
                      </a:r>
                      <a:r>
                        <a:rPr lang="en-US" altLang="zh-CN" sz="1600" u="none" strike="noStrike" dirty="0">
                          <a:effectLst/>
                        </a:rPr>
                        <a:t/>
                      </a:r>
                      <a:br>
                        <a:rPr lang="en-US" altLang="zh-CN" sz="1600" u="none" strike="noStrike" dirty="0">
                          <a:effectLst/>
                        </a:rPr>
                      </a:br>
                      <a:r>
                        <a:rPr lang="en-US" sz="1600" u="none" strike="noStrike" dirty="0" err="1">
                          <a:effectLst/>
                        </a:rPr>
                        <a:t>cellPhone</a:t>
                      </a:r>
                      <a:r>
                        <a:rPr lang="en-US" sz="1600" u="none" strike="noStrike" dirty="0" smtClean="0">
                          <a:effectLst/>
                        </a:rPr>
                        <a:t>=“12345678901”</a:t>
                      </a:r>
                      <a:r>
                        <a:rPr lang="en-US" sz="1600" u="none" strike="noStrike" dirty="0">
                          <a:effectLst/>
                        </a:rPr>
                        <a:t/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 err="1">
                          <a:effectLst/>
                        </a:rPr>
                        <a:t>addressDetail</a:t>
                      </a:r>
                      <a:r>
                        <a:rPr lang="en-US" sz="1600" u="none" strike="noStrike" dirty="0" smtClean="0">
                          <a:effectLst/>
                        </a:rPr>
                        <a:t>=“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河北师范大学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”</a:t>
                      </a:r>
                      <a:r>
                        <a:rPr lang="en-US" altLang="zh-CN" sz="1600" u="none" strike="noStrike" dirty="0">
                          <a:effectLst/>
                        </a:rPr>
                        <a:t/>
                      </a:r>
                      <a:br>
                        <a:rPr lang="en-US" altLang="zh-CN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province</a:t>
                      </a:r>
                      <a:r>
                        <a:rPr lang="en-US" sz="1600" u="none" strike="noStrike" dirty="0" smtClean="0">
                          <a:effectLst/>
                        </a:rPr>
                        <a:t>=“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河北省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”</a:t>
                      </a:r>
                      <a:r>
                        <a:rPr lang="en-US" altLang="zh-CN" sz="1600" u="none" strike="noStrike" dirty="0">
                          <a:effectLst/>
                        </a:rPr>
                        <a:t/>
                      </a:r>
                      <a:br>
                        <a:rPr lang="en-US" altLang="zh-CN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city</a:t>
                      </a:r>
                      <a:r>
                        <a:rPr lang="en-US" sz="1600" u="none" strike="noStrike" dirty="0" smtClean="0">
                          <a:effectLst/>
                        </a:rPr>
                        <a:t>=“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石家庄市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”</a:t>
                      </a:r>
                      <a:r>
                        <a:rPr lang="en-US" altLang="zh-CN" sz="1600" u="none" strike="noStrike" dirty="0">
                          <a:effectLst/>
                        </a:rPr>
                        <a:t/>
                      </a:r>
                      <a:br>
                        <a:rPr lang="en-US" altLang="zh-CN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area</a:t>
                      </a:r>
                      <a:r>
                        <a:rPr lang="en-US" sz="1600" u="none" strike="noStrike" dirty="0" smtClean="0">
                          <a:effectLst/>
                        </a:rPr>
                        <a:t>=“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裕华区</a:t>
                      </a:r>
                      <a:r>
                        <a:rPr lang="en-US" altLang="zh-CN" sz="1600" u="none" strike="noStrike" dirty="0">
                          <a:effectLst/>
                        </a:rPr>
                        <a:t>"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code : 200</a:t>
                      </a:r>
                      <a:br>
                        <a:rPr lang="en-US" sz="1600" u="none" strike="noStrike" dirty="0" smtClean="0">
                          <a:effectLst/>
                        </a:rPr>
                      </a:br>
                      <a:r>
                        <a:rPr lang="en-US" sz="1600" u="none" strike="noStrike" dirty="0" smtClean="0">
                          <a:effectLst/>
                        </a:rPr>
                        <a:t>message : "success"</a:t>
                      </a:r>
                      <a:endParaRPr lang="en-US" sz="1600" b="0" i="0" u="none" strike="noStrike" dirty="0">
                        <a:solidFill>
                          <a:srgbClr val="00B05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51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怎么知道是否真的添加了一个地址？</a:t>
            </a:r>
            <a:endParaRPr lang="en-US" altLang="zh-CN" sz="2400" dirty="0" smtClean="0"/>
          </a:p>
          <a:p>
            <a:r>
              <a:rPr lang="zh-CN" altLang="en-US" sz="2400" dirty="0" smtClean="0"/>
              <a:t>执行另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个请求？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675077"/>
              </p:ext>
            </p:extLst>
          </p:nvPr>
        </p:nvGraphicFramePr>
        <p:xfrm>
          <a:off x="467544" y="1779662"/>
          <a:ext cx="8136904" cy="29519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2227"/>
                <a:gridCol w="1383997"/>
                <a:gridCol w="1152657"/>
                <a:gridCol w="1799671"/>
                <a:gridCol w="584486"/>
                <a:gridCol w="2583866"/>
              </a:tblGrid>
              <a:tr h="5040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编号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请求</a:t>
                      </a:r>
                      <a:r>
                        <a:rPr lang="en-US" sz="1600" b="1" u="none" strike="noStrike" dirty="0">
                          <a:effectLst/>
                        </a:rPr>
                        <a:t>header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8434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addressnew-1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查询收货地址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</a:p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fgadmin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/address/list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: 200</a:t>
                      </a:r>
                      <a:b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: 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“success”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 : 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“list”:[{“id”:“1”,“receiverName”:“</a:t>
                      </a: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张三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”,“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cellPhone”:“20000000000”,“addressDetail”:“</a:t>
                      </a: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河北师范大学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”,“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province”:“</a:t>
                      </a: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河北省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”,“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city”:“</a:t>
                      </a: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石家庄市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”,“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area”:“</a:t>
                      </a: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裕华区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"}]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73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先判断有没有</a:t>
            </a:r>
            <a:r>
              <a:rPr lang="en-US" altLang="zh-CN" sz="2800" dirty="0" smtClean="0"/>
              <a:t>key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再判断</a:t>
            </a:r>
            <a:r>
              <a:rPr lang="en-US" altLang="zh-CN" sz="2800" dirty="0" smtClean="0"/>
              <a:t>key</a:t>
            </a:r>
            <a:r>
              <a:rPr lang="zh-CN" altLang="en-US" sz="2800" dirty="0" smtClean="0"/>
              <a:t>的</a:t>
            </a:r>
            <a:r>
              <a:rPr lang="en-US" altLang="zh-CN" sz="2800" smtClean="0"/>
              <a:t>v</a:t>
            </a:r>
            <a:r>
              <a:rPr lang="en-US" altLang="zh-CN" sz="2800"/>
              <a:t>a</a:t>
            </a:r>
            <a:r>
              <a:rPr lang="en-US" altLang="zh-CN" sz="2800" smtClean="0"/>
              <a:t>lue</a:t>
            </a:r>
            <a:r>
              <a:rPr lang="zh-CN" altLang="en-US" sz="2800" dirty="0" smtClean="0"/>
              <a:t>是否如预期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如果当前请求无结果，可以通过后续请求来验证当前请求结果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76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43753"/>
              </p:ext>
            </p:extLst>
          </p:nvPr>
        </p:nvGraphicFramePr>
        <p:xfrm>
          <a:off x="395536" y="915566"/>
          <a:ext cx="8112202" cy="3607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137"/>
                <a:gridCol w="1230855"/>
                <a:gridCol w="1144972"/>
                <a:gridCol w="1327383"/>
                <a:gridCol w="1698589"/>
                <a:gridCol w="1486266"/>
              </a:tblGrid>
              <a:tr h="5728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编号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请求参数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838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login-1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登录成功</a:t>
                      </a: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POST</a:t>
                      </a:r>
                      <a:b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/common/</a:t>
                      </a:r>
                      <a:r>
                        <a:rPr lang="en-US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fgadmin</a:t>
                      </a:r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/login</a:t>
                      </a: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phoneArea</a:t>
                      </a:r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="86"</a:t>
                      </a:r>
                      <a:b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phoneNumber</a:t>
                      </a:r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="20000000000"</a:t>
                      </a:r>
                      <a:b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password="netease123"</a:t>
                      </a: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code : 200</a:t>
                      </a:r>
                      <a:br>
                        <a:rPr lang="en-US" sz="1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message : success</a:t>
                      </a: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838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skulist-1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获取所有商品的</a:t>
                      </a:r>
                      <a:r>
                        <a:rPr lang="en-US" altLang="zh-CN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sku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列表成功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</a:t>
                      </a:r>
                      <a:b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/common/</a:t>
                      </a:r>
                      <a:r>
                        <a:rPr lang="en-US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skuList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code : 200</a:t>
                      </a:r>
                      <a:br>
                        <a:rPr lang="en-US" sz="1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message : "success"</a:t>
                      </a:r>
                      <a:br>
                        <a:rPr lang="en-US" sz="1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result : </a:t>
                      </a:r>
                      <a:r>
                        <a:rPr lang="zh-CN" altLang="en-US" sz="1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所有商品</a:t>
                      </a:r>
                      <a:r>
                        <a:rPr lang="en-US" sz="1800" u="none" strike="noStrike" kern="1200" dirty="0" err="1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sku</a:t>
                      </a:r>
                      <a:r>
                        <a:rPr lang="zh-CN" altLang="en-US" sz="1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信息列表</a:t>
                      </a:r>
                      <a:r>
                        <a:rPr lang="en-US" altLang="zh-CN" sz="1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略</a:t>
                      </a:r>
                      <a:r>
                        <a:rPr lang="en-US" altLang="zh-CN" sz="1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u="none" strike="noStrike" kern="1200" dirty="0">
                        <a:solidFill>
                          <a:srgbClr val="00B05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测试用例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22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987574"/>
            <a:ext cx="8229600" cy="3394472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JSON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JavaScript </a:t>
            </a:r>
            <a:r>
              <a:rPr lang="en-US" altLang="zh-CN" sz="2800" dirty="0"/>
              <a:t>Object </a:t>
            </a:r>
            <a:r>
              <a:rPr lang="en-US" altLang="zh-CN" sz="2800" dirty="0" smtClean="0"/>
              <a:t>Notation </a:t>
            </a:r>
            <a:r>
              <a:rPr lang="zh-CN" altLang="en-US" sz="2800" dirty="0" smtClean="0"/>
              <a:t>）轻量级的数据交换语言，以文字为基础，且易于阅读。</a:t>
            </a:r>
            <a:endParaRPr lang="en-US" altLang="zh-CN" sz="2800" dirty="0" smtClean="0"/>
          </a:p>
          <a:p>
            <a:pPr lvl="1">
              <a:spcBef>
                <a:spcPts val="1200"/>
              </a:spcBef>
            </a:pPr>
            <a:r>
              <a:rPr lang="zh-CN" altLang="en-US" sz="2400" dirty="0" smtClean="0"/>
              <a:t>对象（</a:t>
            </a:r>
            <a:r>
              <a:rPr lang="en-US" altLang="zh-CN" sz="2400" dirty="0" smtClean="0"/>
              <a:t>object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一个对象以“</a:t>
            </a:r>
            <a:r>
              <a:rPr lang="en-US" altLang="zh-CN" sz="2400" dirty="0" smtClean="0"/>
              <a:t>{</a:t>
            </a:r>
            <a:r>
              <a:rPr lang="zh-CN" altLang="en-US" sz="2400" dirty="0" smtClean="0"/>
              <a:t>”开始，并以“</a:t>
            </a:r>
            <a:r>
              <a:rPr lang="en-US" altLang="zh-CN" sz="2400" dirty="0" smtClean="0"/>
              <a:t>}</a:t>
            </a:r>
            <a:r>
              <a:rPr lang="zh-CN" altLang="en-US" sz="2400" dirty="0" smtClean="0"/>
              <a:t>”结束。每个对象包含</a:t>
            </a:r>
            <a:r>
              <a:rPr lang="zh-CN" altLang="en-US" sz="2400" dirty="0" smtClean="0"/>
              <a:t>一系列非排序</a:t>
            </a:r>
            <a:r>
              <a:rPr lang="zh-CN" altLang="en-US" sz="2400" dirty="0" smtClean="0"/>
              <a:t>的名称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值对，每个名称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值对之间使用“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”区分。</a:t>
            </a:r>
            <a:endParaRPr lang="en-US" altLang="zh-CN" sz="2400" dirty="0" smtClean="0"/>
          </a:p>
          <a:p>
            <a:pPr lvl="1">
              <a:spcBef>
                <a:spcPts val="1200"/>
              </a:spcBef>
            </a:pPr>
            <a:r>
              <a:rPr lang="zh-CN" altLang="en-US" sz="2400" dirty="0" smtClean="0"/>
              <a:t>名称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值（</a:t>
            </a:r>
            <a:r>
              <a:rPr lang="en-US" altLang="zh-CN" sz="2400" dirty="0" smtClean="0"/>
              <a:t>collection</a:t>
            </a:r>
            <a:r>
              <a:rPr lang="zh-CN" altLang="en-US" sz="2400" dirty="0" smtClean="0"/>
              <a:t>）：名称和值之间使用“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”隔开，一般的形式是：</a:t>
            </a:r>
            <a:r>
              <a:rPr lang="en-US" altLang="zh-CN" sz="2400" dirty="0" smtClean="0"/>
              <a:t>{key1:value,key2:value2}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87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JSON</a:t>
            </a:r>
            <a:r>
              <a:rPr lang="zh-CN" altLang="en-US" dirty="0"/>
              <a:t>介绍</a:t>
            </a:r>
          </a:p>
        </p:txBody>
      </p:sp>
      <p:pic>
        <p:nvPicPr>
          <p:cNvPr id="1026" name="Picture 2" descr="http://www.json.org/objec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9622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json.org/arra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75806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62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JSON</a:t>
            </a:r>
            <a:r>
              <a:rPr lang="zh-CN" altLang="en-US" dirty="0"/>
              <a:t>介绍</a:t>
            </a:r>
          </a:p>
        </p:txBody>
      </p:sp>
      <p:pic>
        <p:nvPicPr>
          <p:cNvPr id="1026" name="Picture 2" descr="http://www.json.org/objec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59740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json.org/valu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55726"/>
            <a:ext cx="56959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25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4824536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解析</a:t>
            </a:r>
            <a:r>
              <a:rPr lang="en-US" altLang="zh-CN" sz="2800" dirty="0" err="1" smtClean="0"/>
              <a:t>JSON</a:t>
            </a:r>
            <a:r>
              <a:rPr lang="zh-CN" altLang="en-US" sz="2800" dirty="0" smtClean="0"/>
              <a:t>数据</a:t>
            </a:r>
            <a:endParaRPr lang="en-US" altLang="zh-CN" sz="2800" dirty="0" smtClean="0"/>
          </a:p>
          <a:p>
            <a:pPr marL="800100" lvl="2" indent="0">
              <a:buNone/>
            </a:pPr>
            <a:r>
              <a:rPr lang="en-US" altLang="zh-CN" dirty="0"/>
              <a:t>json-lib-2.4-jdk15.jar </a:t>
            </a:r>
          </a:p>
          <a:p>
            <a:pPr marL="800100" lvl="2" indent="0">
              <a:buNone/>
            </a:pPr>
            <a:r>
              <a:rPr lang="en-US" altLang="zh-CN" dirty="0" smtClean="0"/>
              <a:t>commons-logging-1.2.jar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commons-beanutils-1.7.0.jar 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commons-lang-2.5.jar 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>commons-collections-3.1.jar </a:t>
            </a: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ezmorph-1.0.3.jar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sz="2800" dirty="0"/>
              <a:t>验证</a:t>
            </a:r>
            <a:r>
              <a:rPr lang="en-US" altLang="zh-CN" sz="2800" dirty="0" err="1"/>
              <a:t>JSON</a:t>
            </a:r>
            <a:r>
              <a:rPr lang="zh-CN" altLang="en-US" sz="2800" dirty="0"/>
              <a:t>数据正确</a:t>
            </a:r>
            <a:endParaRPr lang="en-US" altLang="zh-CN" sz="2800" dirty="0"/>
          </a:p>
          <a:p>
            <a:pPr marL="857250" lvl="3" indent="0">
              <a:buNone/>
            </a:pPr>
            <a:r>
              <a:rPr lang="en-US" altLang="zh-CN" sz="2400" dirty="0" err="1"/>
              <a:t>TestNG</a:t>
            </a:r>
            <a:endParaRPr lang="en-US" altLang="zh-CN" sz="2400" dirty="0"/>
          </a:p>
          <a:p>
            <a:pPr marL="857250" lvl="3" indent="0">
              <a:buNone/>
            </a:pPr>
            <a:r>
              <a:rPr lang="en-US" altLang="zh-CN" sz="2400" dirty="0"/>
              <a:t>Assert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如何验证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09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771550"/>
            <a:ext cx="8229600" cy="3394472"/>
          </a:xfrm>
        </p:spPr>
        <p:txBody>
          <a:bodyPr/>
          <a:lstStyle/>
          <a:p>
            <a:r>
              <a:rPr lang="zh-CN" altLang="en-US" sz="2800" dirty="0" smtClean="0"/>
              <a:t>解析以下</a:t>
            </a:r>
            <a:r>
              <a:rPr lang="en-US" altLang="zh-CN" sz="2800" dirty="0" err="1" smtClean="0"/>
              <a:t>JSON</a:t>
            </a:r>
            <a:r>
              <a:rPr lang="zh-CN" altLang="en-US" sz="2800" dirty="0" smtClean="0"/>
              <a:t>，并打印具体</a:t>
            </a:r>
            <a:r>
              <a:rPr lang="en-US" altLang="zh-CN" sz="2800" dirty="0" smtClean="0"/>
              <a:t>Value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sz="2400" dirty="0" smtClean="0"/>
              <a:t>	{"</a:t>
            </a:r>
            <a:r>
              <a:rPr lang="en-US" altLang="zh-CN" sz="2400" dirty="0"/>
              <a:t>recode":200,"msg":"</a:t>
            </a:r>
            <a:r>
              <a:rPr lang="zh-CN" altLang="en-US" sz="2400" dirty="0"/>
              <a:t>登录成功！</a:t>
            </a:r>
            <a:r>
              <a:rPr lang="en-US" altLang="zh-CN" sz="2400" dirty="0"/>
              <a:t>"}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解析</a:t>
            </a:r>
            <a:r>
              <a:rPr lang="en-US" altLang="zh-CN" dirty="0" err="1" smtClean="0"/>
              <a:t>JSON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56503"/>
            <a:ext cx="7418387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884674"/>
            <a:ext cx="4869185" cy="1215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62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771550"/>
            <a:ext cx="8229600" cy="4104456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 smtClean="0"/>
              <a:t>获取商品列表</a:t>
            </a:r>
            <a:endParaRPr lang="en-US" altLang="zh-CN" sz="2800" dirty="0" smtClean="0"/>
          </a:p>
          <a:p>
            <a:pPr lvl="1">
              <a:spcBef>
                <a:spcPts val="1200"/>
              </a:spcBef>
            </a:pPr>
            <a:r>
              <a:rPr lang="en-US" altLang="zh-CN" sz="2400" dirty="0">
                <a:hlinkClick r:id="rId3"/>
              </a:rPr>
              <a:t>http://</a:t>
            </a:r>
            <a:r>
              <a:rPr lang="en-US" altLang="zh-CN" sz="2400" dirty="0" smtClean="0">
                <a:hlinkClick r:id="rId3"/>
              </a:rPr>
              <a:t>study-perf.qa.netease.com/common/skuList</a:t>
            </a:r>
            <a:endParaRPr lang="en-US" altLang="zh-CN" sz="2400" dirty="0" smtClean="0"/>
          </a:p>
          <a:p>
            <a:pPr marL="342900" lvl="1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dirty="0"/>
              <a:t>验证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验证请求的</a:t>
            </a:r>
            <a:r>
              <a:rPr lang="en-US" altLang="zh-CN" sz="2400" dirty="0"/>
              <a:t>message</a:t>
            </a:r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验证请求的</a:t>
            </a:r>
            <a:r>
              <a:rPr lang="en-US" altLang="zh-CN" sz="2400" dirty="0"/>
              <a:t>code</a:t>
            </a:r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获取商品列表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获取第一个商品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获取第一个商品的单价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获取商品的商品详情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验证是否含有特定信息</a:t>
            </a:r>
            <a:endParaRPr lang="en-US" altLang="zh-CN" sz="2400" dirty="0"/>
          </a:p>
          <a:p>
            <a:pPr marL="342900" lvl="1" indent="-342900">
              <a:spcBef>
                <a:spcPts val="1200"/>
              </a:spcBef>
              <a:buFont typeface="Arial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851670"/>
            <a:ext cx="4142782" cy="2909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269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771550"/>
            <a:ext cx="9649072" cy="4104456"/>
          </a:xfrm>
        </p:spPr>
        <p:txBody>
          <a:bodyPr>
            <a:normAutofit fontScale="85000" lnSpcReduction="20000"/>
          </a:bodyPr>
          <a:lstStyle/>
          <a:p>
            <a:pPr marL="342900" lvl="1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dirty="0" smtClean="0"/>
              <a:t>验证点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验证请求的</a:t>
            </a:r>
            <a:r>
              <a:rPr lang="en-US" altLang="zh-CN" sz="2400" dirty="0" smtClean="0"/>
              <a:t>message		</a:t>
            </a:r>
            <a:r>
              <a:rPr lang="en-US" altLang="zh-CN" sz="2400" dirty="0" err="1" smtClean="0"/>
              <a:t>json.getString</a:t>
            </a:r>
            <a:r>
              <a:rPr lang="en-US" altLang="zh-CN" sz="2400" dirty="0"/>
              <a:t>("message</a:t>
            </a:r>
            <a:r>
              <a:rPr lang="en-US" altLang="zh-CN" sz="2400" dirty="0" smtClean="0"/>
              <a:t>");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验证请求的</a:t>
            </a:r>
            <a:r>
              <a:rPr lang="en-US" altLang="zh-CN" sz="2400" dirty="0" smtClean="0"/>
              <a:t>code			</a:t>
            </a:r>
            <a:r>
              <a:rPr lang="en-US" altLang="zh-CN" sz="2400" dirty="0" err="1" smtClean="0"/>
              <a:t>json.getInt</a:t>
            </a:r>
            <a:r>
              <a:rPr lang="en-US" altLang="zh-CN" sz="2400" dirty="0"/>
              <a:t>("code</a:t>
            </a:r>
            <a:r>
              <a:rPr lang="en-US" altLang="zh-CN" sz="2400" dirty="0" smtClean="0"/>
              <a:t>");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获取商品</a:t>
            </a:r>
            <a:r>
              <a:rPr lang="zh-CN" altLang="en-US" sz="2400" dirty="0" smtClean="0"/>
              <a:t>列表</a:t>
            </a:r>
            <a:endParaRPr lang="en-US" altLang="zh-CN" sz="2400" dirty="0"/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/>
              <a:t>JSONArray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arrayResult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json.getJSONArray</a:t>
            </a:r>
            <a:r>
              <a:rPr lang="en-US" altLang="zh-CN" sz="2400" dirty="0"/>
              <a:t>("result</a:t>
            </a:r>
            <a:r>
              <a:rPr lang="en-US" altLang="zh-CN" sz="2400" dirty="0" smtClean="0"/>
              <a:t>");</a:t>
            </a:r>
          </a:p>
          <a:p>
            <a:pPr lvl="1">
              <a:spcBef>
                <a:spcPts val="1200"/>
              </a:spcBef>
            </a:pPr>
            <a:r>
              <a:rPr lang="zh-CN" altLang="en-US" sz="2400" dirty="0" smtClean="0"/>
              <a:t>获取</a:t>
            </a:r>
            <a:r>
              <a:rPr lang="zh-CN" altLang="en-US" sz="2400" dirty="0"/>
              <a:t>第一个</a:t>
            </a:r>
            <a:r>
              <a:rPr lang="zh-CN" altLang="en-US" sz="2400" dirty="0" smtClean="0"/>
              <a:t>商品</a:t>
            </a:r>
            <a:endParaRPr lang="en-US" altLang="zh-CN" sz="2400" dirty="0" smtClean="0"/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JSONObject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jsonSku</a:t>
            </a:r>
            <a:r>
              <a:rPr lang="en-US" altLang="zh-CN" sz="2400" dirty="0"/>
              <a:t>=</a:t>
            </a:r>
            <a:r>
              <a:rPr lang="en-US" altLang="zh-CN" sz="2400" dirty="0" err="1"/>
              <a:t>arrayResult.getJSONObject</a:t>
            </a:r>
            <a:r>
              <a:rPr lang="en-US" altLang="zh-CN" sz="2400" dirty="0"/>
              <a:t>(0);</a:t>
            </a:r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获取第一个商品的</a:t>
            </a:r>
            <a:r>
              <a:rPr lang="zh-CN" altLang="en-US" sz="2400" dirty="0" smtClean="0"/>
              <a:t>单价 </a:t>
            </a:r>
            <a:r>
              <a:rPr lang="en-US" altLang="zh-CN" sz="2400" dirty="0" smtClean="0"/>
              <a:t>		</a:t>
            </a:r>
            <a:r>
              <a:rPr lang="en-US" altLang="zh-CN" sz="2400" dirty="0" err="1"/>
              <a:t>jsonSku.getDouble</a:t>
            </a:r>
            <a:r>
              <a:rPr lang="en-US" altLang="zh-CN" sz="2400" dirty="0"/>
              <a:t>("price</a:t>
            </a:r>
            <a:r>
              <a:rPr lang="en-US" altLang="zh-CN" sz="2400" dirty="0" smtClean="0"/>
              <a:t>");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获取商品的商品</a:t>
            </a:r>
            <a:r>
              <a:rPr lang="zh-CN" altLang="en-US" sz="2400" dirty="0" smtClean="0"/>
              <a:t>详情 </a:t>
            </a:r>
            <a:r>
              <a:rPr lang="en-US" altLang="zh-CN" sz="2400" dirty="0" smtClean="0"/>
              <a:t>	  	</a:t>
            </a:r>
            <a:r>
              <a:rPr lang="en-US" altLang="zh-CN" sz="2400" dirty="0" err="1" smtClean="0"/>
              <a:t>jsonSku.getJSONObject</a:t>
            </a:r>
            <a:r>
              <a:rPr lang="en-US" altLang="zh-CN" sz="2400" dirty="0"/>
              <a:t>("goods</a:t>
            </a:r>
            <a:r>
              <a:rPr lang="en-US" altLang="zh-CN" sz="2400" dirty="0" smtClean="0"/>
              <a:t>");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验证是否含有特定</a:t>
            </a:r>
            <a:r>
              <a:rPr lang="zh-CN" altLang="en-US" sz="2400" dirty="0" smtClean="0"/>
              <a:t>信息   </a:t>
            </a:r>
            <a:r>
              <a:rPr lang="en-US" altLang="zh-CN" sz="2400" dirty="0" smtClean="0"/>
              <a:t>		</a:t>
            </a:r>
            <a:r>
              <a:rPr lang="en-US" altLang="zh-CN" sz="2400" dirty="0" err="1"/>
              <a:t>json.containsKey</a:t>
            </a:r>
            <a:r>
              <a:rPr lang="en-US" altLang="zh-CN" sz="2400" dirty="0" smtClean="0"/>
              <a:t>(“status");</a:t>
            </a:r>
            <a:endParaRPr lang="en-US" altLang="zh-CN" sz="2400" dirty="0"/>
          </a:p>
          <a:p>
            <a:pPr marL="342900" lvl="1" indent="-342900">
              <a:spcBef>
                <a:spcPts val="1200"/>
              </a:spcBef>
              <a:buFont typeface="Arial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04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978</TotalTime>
  <Words>347</Words>
  <Application>Microsoft Office PowerPoint</Application>
  <PresentationFormat>全屏显示(16:9)</PresentationFormat>
  <Paragraphs>107</Paragraphs>
  <Slides>12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moban</vt:lpstr>
      <vt:lpstr>接口测试自动化基础</vt:lpstr>
      <vt:lpstr>测试用例</vt:lpstr>
      <vt:lpstr>JSON介绍</vt:lpstr>
      <vt:lpstr>JSON介绍</vt:lpstr>
      <vt:lpstr>JSON介绍</vt:lpstr>
      <vt:lpstr>如何验证</vt:lpstr>
      <vt:lpstr>解析JSON</vt:lpstr>
      <vt:lpstr>举例</vt:lpstr>
      <vt:lpstr>举例</vt:lpstr>
      <vt:lpstr>举例</vt:lpstr>
      <vt:lpstr>思考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接口测试自动化</dc:title>
  <cp:lastModifiedBy>admin</cp:lastModifiedBy>
  <cp:revision>285</cp:revision>
  <dcterms:modified xsi:type="dcterms:W3CDTF">2018-03-01T05:21:17Z</dcterms:modified>
</cp:coreProperties>
</file>