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1" r:id="rId2"/>
    <p:sldId id="256" r:id="rId3"/>
    <p:sldId id="257" r:id="rId4"/>
    <p:sldId id="258" r:id="rId5"/>
    <p:sldId id="276" r:id="rId6"/>
    <p:sldId id="259" r:id="rId7"/>
    <p:sldId id="261" r:id="rId8"/>
    <p:sldId id="275" r:id="rId9"/>
    <p:sldId id="277" r:id="rId10"/>
    <p:sldId id="262" r:id="rId11"/>
    <p:sldId id="263" r:id="rId12"/>
    <p:sldId id="264" r:id="rId13"/>
    <p:sldId id="270" r:id="rId14"/>
    <p:sldId id="265" r:id="rId15"/>
    <p:sldId id="266" r:id="rId16"/>
    <p:sldId id="260" r:id="rId17"/>
    <p:sldId id="278" r:id="rId18"/>
    <p:sldId id="267" r:id="rId19"/>
    <p:sldId id="280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00" autoAdjust="0"/>
  </p:normalViewPr>
  <p:slideViewPr>
    <p:cSldViewPr>
      <p:cViewPr varScale="1">
        <p:scale>
          <a:sx n="82" d="100"/>
          <a:sy n="82" d="100"/>
        </p:scale>
        <p:origin x="-78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8BE1-E616-49CF-9EDA-DE29F2763E3C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60031-F50D-4C72-9980-CC7A5BB87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9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7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为什么做？有什么好处？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57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导航，路径规划，路径查询</a:t>
            </a:r>
            <a:endParaRPr lang="en-US" altLang="zh-CN" dirty="0" smtClean="0"/>
          </a:p>
          <a:p>
            <a:r>
              <a:rPr lang="zh-CN" altLang="en-US" dirty="0" smtClean="0"/>
              <a:t>很多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都可以使用支付宝进行付款，提供了接口给第三方调用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26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要对第三方服务进行接口测试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01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互联网服务的部署架构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，第一道关卡部署</a:t>
            </a:r>
            <a:r>
              <a:rPr lang="en-US" altLang="zh-CN" baseline="0" dirty="0" err="1" smtClean="0"/>
              <a:t>nginx</a:t>
            </a:r>
            <a:r>
              <a:rPr lang="zh-CN" altLang="en-US" baseline="0" dirty="0" smtClean="0"/>
              <a:t>的服务器，把前端静态文件处理掉，有这个用户名，处理完，构造响应，返回给浏览器</a:t>
            </a:r>
            <a:endParaRPr lang="en-US" altLang="zh-CN" baseline="0" dirty="0" smtClean="0"/>
          </a:p>
          <a:p>
            <a:r>
              <a:rPr lang="zh-CN" altLang="en-US" baseline="0" dirty="0" smtClean="0"/>
              <a:t>基本部署架构 </a:t>
            </a:r>
            <a:r>
              <a:rPr lang="en-US" altLang="zh-CN" baseline="0" dirty="0" err="1" smtClean="0"/>
              <a:t>ngix</a:t>
            </a:r>
            <a:r>
              <a:rPr lang="en-US" altLang="zh-CN" baseline="0" dirty="0" smtClean="0"/>
              <a:t> apache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435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77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通过测试保证服务</a:t>
            </a:r>
            <a:r>
              <a:rPr lang="zh-CN" altLang="en-US" smtClean="0"/>
              <a:t>端的正确性，</a:t>
            </a:r>
            <a:r>
              <a:rPr lang="zh-CN" altLang="en-US" dirty="0" smtClean="0"/>
              <a:t>后期测试只关注前端即可，测试提前保证产品尽早的发布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05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7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为什么接口测试重要？先要了解接口是什么？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测试，消息接口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此接口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非彼接口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57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接口测试为什么好？</a:t>
            </a:r>
            <a:endParaRPr lang="en-US" altLang="zh-CN" dirty="0" smtClean="0"/>
          </a:p>
          <a:p>
            <a:r>
              <a:rPr lang="zh-CN" altLang="en-US" dirty="0" smtClean="0"/>
              <a:t>接口测试跳过了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69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前端负责：浏览器端的展现，页面包括了图片，文本框，样式。三部分实现 </a:t>
            </a:r>
            <a:r>
              <a:rPr lang="en-US" altLang="zh-CN" dirty="0" smtClean="0"/>
              <a:t>html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决定了页面的框架，有哪些内容</a:t>
            </a:r>
            <a:endParaRPr lang="en-US" altLang="zh-CN" dirty="0" smtClean="0"/>
          </a:p>
          <a:p>
            <a:r>
              <a:rPr lang="en-US" altLang="zh-CN" dirty="0" err="1" smtClean="0"/>
              <a:t>CSS</a:t>
            </a:r>
            <a:r>
              <a:rPr lang="zh-CN" altLang="en-US" dirty="0" smtClean="0"/>
              <a:t>决定了页面的渲染效果，通过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渲染这么好看的样子</a:t>
            </a:r>
            <a:endParaRPr lang="en-US" altLang="zh-CN" dirty="0" smtClean="0"/>
          </a:p>
          <a:p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决定了行为，点击按钮，发生了什么的行为，由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决定</a:t>
            </a:r>
            <a:endParaRPr lang="en-US" altLang="zh-CN" dirty="0" smtClean="0"/>
          </a:p>
          <a:p>
            <a:r>
              <a:rPr lang="zh-CN" altLang="en-US" dirty="0" smtClean="0"/>
              <a:t>后端负责：数据和功能逻辑的功能，登录，注册，日志信息，必须到后端去验证，有没有这个用户名密码，查看一些日志信息，需要后端操作</a:t>
            </a:r>
            <a:endParaRPr lang="en-US" altLang="zh-CN" dirty="0" smtClean="0"/>
          </a:p>
          <a:p>
            <a:r>
              <a:rPr lang="en-US" altLang="zh-CN" dirty="0" err="1" smtClean="0"/>
              <a:t>lihuanzhen</a:t>
            </a:r>
            <a:r>
              <a:rPr lang="en-US" altLang="zh-CN" baseline="0" dirty="0" smtClean="0"/>
              <a:t>  123456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65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不同端的工作进度不一样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需要对最开始出来的接口进行测试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所有的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请求都值得做接口测试吗？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87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接口测试怎么做？</a:t>
            </a:r>
            <a:endParaRPr lang="en-US" altLang="zh-CN" dirty="0" smtClean="0"/>
          </a:p>
          <a:p>
            <a:r>
              <a:rPr lang="zh-CN" altLang="en-US" dirty="0" smtClean="0"/>
              <a:t>没有文档，需要进行分析，演示功能测试，接口测试是，发了什么数据跟服务器的哪一个接口，服务器返回了什么样的数据，这是接口测试的关键</a:t>
            </a:r>
            <a:endParaRPr lang="en-US" altLang="zh-CN" dirty="0" smtClean="0"/>
          </a:p>
          <a:p>
            <a:r>
              <a:rPr lang="zh-CN" altLang="en-US" dirty="0" smtClean="0"/>
              <a:t>从传统界面操作，变成了数据交互的过程。这是接口测试的关键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00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抓个包，确定接口地址及参数。验证调用是否合法的，发个数据包，能不能发过去，前后依赖，</a:t>
            </a:r>
            <a:r>
              <a:rPr lang="en-US" altLang="zh-CN" dirty="0" err="1" smtClean="0"/>
              <a:t>cookie,session</a:t>
            </a:r>
            <a:r>
              <a:rPr lang="zh-CN" altLang="en-US" dirty="0" smtClean="0"/>
              <a:t>去校验</a:t>
            </a:r>
            <a:endParaRPr lang="en-US" altLang="zh-CN" dirty="0" smtClean="0"/>
          </a:p>
          <a:p>
            <a:r>
              <a:rPr lang="en-US" altLang="zh-CN" dirty="0" smtClean="0"/>
              <a:t>poster</a:t>
            </a:r>
            <a:r>
              <a:rPr lang="zh-CN" altLang="en-US" dirty="0" smtClean="0"/>
              <a:t>效率不够高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67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常规的功能测试用例</a:t>
            </a:r>
            <a:endParaRPr lang="en-US" altLang="zh-CN" dirty="0" smtClean="0"/>
          </a:p>
          <a:p>
            <a:r>
              <a:rPr lang="zh-CN" altLang="en-US" dirty="0" smtClean="0"/>
              <a:t>浏览器判断这些文</a:t>
            </a:r>
            <a:endParaRPr lang="en-US" altLang="zh-CN" dirty="0" smtClean="0"/>
          </a:p>
          <a:p>
            <a:r>
              <a:rPr lang="zh-CN" altLang="en-US" dirty="0" smtClean="0"/>
              <a:t>缓存浏览器缓存，只要没有过期，就会去取。没有后端内容，不需要进行测试</a:t>
            </a:r>
            <a:endParaRPr lang="en-US" altLang="zh-CN" dirty="0" smtClean="0"/>
          </a:p>
          <a:p>
            <a:r>
              <a:rPr lang="zh-CN" altLang="en-US" dirty="0" smtClean="0"/>
              <a:t>文本框没有问题，颜色没有问题，不适合做接口测试</a:t>
            </a:r>
            <a:endParaRPr lang="en-US" altLang="zh-CN" dirty="0" smtClean="0"/>
          </a:p>
          <a:p>
            <a:r>
              <a:rPr lang="zh-CN" altLang="en-US" dirty="0" smtClean="0"/>
              <a:t>静态内容不适合做接口测试，没有办法验证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33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考核方式：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考勤</a:t>
            </a:r>
            <a:r>
              <a:rPr lang="en-US" altLang="zh-CN" dirty="0" smtClean="0"/>
              <a:t>10</a:t>
            </a:r>
            <a:r>
              <a:rPr lang="en-US" altLang="zh-CN" dirty="0" smtClean="0"/>
              <a:t>%</a:t>
            </a:r>
            <a:r>
              <a:rPr lang="zh-CN" altLang="en-US" dirty="0" smtClean="0"/>
              <a:t>（迟到，早退）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平时作业</a:t>
            </a:r>
            <a:r>
              <a:rPr lang="en-US" altLang="zh-CN" dirty="0" smtClean="0"/>
              <a:t>30%</a:t>
            </a:r>
          </a:p>
          <a:p>
            <a:pPr lvl="1"/>
            <a:r>
              <a:rPr lang="zh-CN" altLang="en-US" dirty="0" smtClean="0"/>
              <a:t>期末考试</a:t>
            </a:r>
            <a:r>
              <a:rPr lang="en-US" altLang="zh-CN" dirty="0" smtClean="0"/>
              <a:t>60%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开始上课了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7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所有的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请求都值得做接口测试吗？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只有后端请求才做接口测试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疑问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2679762"/>
            <a:ext cx="165618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Web</a:t>
            </a:r>
            <a:r>
              <a:rPr lang="zh-CN" altLang="en-US" sz="2800" dirty="0">
                <a:solidFill>
                  <a:schemeClr val="tx1"/>
                </a:solidFill>
              </a:rPr>
              <a:t>后端</a:t>
            </a:r>
          </a:p>
        </p:txBody>
      </p:sp>
      <p:sp>
        <p:nvSpPr>
          <p:cNvPr id="6" name="矩形 5"/>
          <p:cNvSpPr/>
          <p:nvPr/>
        </p:nvSpPr>
        <p:spPr>
          <a:xfrm>
            <a:off x="3923928" y="2679762"/>
            <a:ext cx="249148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数据功能逻辑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5" idx="3"/>
            <a:endCxn id="6" idx="1"/>
          </p:cNvCxnSpPr>
          <p:nvPr/>
        </p:nvCxnSpPr>
        <p:spPr>
          <a:xfrm>
            <a:off x="2195736" y="3003798"/>
            <a:ext cx="172819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20546" y="2697272"/>
            <a:ext cx="2459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用户账户相关</a:t>
            </a:r>
            <a:endParaRPr lang="en-US" altLang="zh-CN" sz="2800" dirty="0" smtClean="0"/>
          </a:p>
          <a:p>
            <a:r>
              <a:rPr lang="zh-CN" altLang="en-US" sz="2800" dirty="0"/>
              <a:t>日志</a:t>
            </a:r>
            <a:r>
              <a:rPr lang="zh-CN" altLang="en-US" sz="2800" dirty="0" smtClean="0"/>
              <a:t>相关</a:t>
            </a:r>
            <a:endParaRPr lang="zh-CN" altLang="en-US" sz="2800" dirty="0"/>
          </a:p>
        </p:txBody>
      </p:sp>
      <p:pic>
        <p:nvPicPr>
          <p:cNvPr id="1026" name="Picture 2" descr="https://timgsa.baidu.com/timg?image&amp;quality=80&amp;size=b9999_10000&amp;sec=1519798299903&amp;di=977947291b9b1425d2ccbb4defd73e94&amp;imgtype=0&amp;src=http%3A%2F%2Fimage.tupian114.com%2F20140417%2F1334142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564" y="987574"/>
            <a:ext cx="1500188" cy="150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4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728" y="1219921"/>
            <a:ext cx="2602632" cy="5615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前置条件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接口测试用例步骤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8400" y="1203598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执行步骤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10768" y="123810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预期结果</a:t>
            </a:r>
          </a:p>
        </p:txBody>
      </p:sp>
      <p:sp>
        <p:nvSpPr>
          <p:cNvPr id="5" name="矩形 4"/>
          <p:cNvSpPr/>
          <p:nvPr/>
        </p:nvSpPr>
        <p:spPr>
          <a:xfrm>
            <a:off x="3360064" y="2383234"/>
            <a:ext cx="2304256" cy="667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发送请求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712" y="2321491"/>
            <a:ext cx="2016224" cy="73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准备数据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83512" y="2321491"/>
            <a:ext cx="1833136" cy="73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验证返回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353808" y="2537130"/>
            <a:ext cx="864096" cy="35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746672" y="2537130"/>
            <a:ext cx="864096" cy="35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60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6" grpId="0"/>
      <p:bldP spid="5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用户注册：</a:t>
            </a:r>
            <a:r>
              <a:rPr lang="en-US" altLang="zh-CN" dirty="0" smtClean="0"/>
              <a:t>POST </a:t>
            </a:r>
            <a:r>
              <a:rPr lang="en-US" altLang="zh-CN" dirty="0" err="1" smtClean="0"/>
              <a:t>reg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用户登录：</a:t>
            </a:r>
            <a:r>
              <a:rPr lang="en-US" altLang="zh-CN" dirty="0" smtClean="0"/>
              <a:t>POST login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查看用户日志列表：</a:t>
            </a:r>
            <a:r>
              <a:rPr lang="en-US" altLang="zh-CN" dirty="0" smtClean="0"/>
              <a:t>GET articles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发布日志：</a:t>
            </a:r>
            <a:r>
              <a:rPr lang="en-US" altLang="zh-CN" dirty="0" smtClean="0"/>
              <a:t>POST  </a:t>
            </a:r>
            <a:r>
              <a:rPr lang="en-US" altLang="zh-CN" dirty="0" err="1" smtClean="0"/>
              <a:t>ljqblog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编辑日志：</a:t>
            </a:r>
            <a:r>
              <a:rPr lang="en-US" altLang="zh-CN" dirty="0"/>
              <a:t>POST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updateblog?blogid</a:t>
            </a:r>
            <a:r>
              <a:rPr lang="en-US" altLang="zh-CN" dirty="0" smtClean="0"/>
              <a:t>=17919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查看日志：</a:t>
            </a:r>
            <a:r>
              <a:rPr lang="en-US" altLang="zh-CN" dirty="0" smtClean="0"/>
              <a:t>GET </a:t>
            </a:r>
            <a:r>
              <a:rPr lang="en-US" altLang="zh-CN" dirty="0" err="1" smtClean="0"/>
              <a:t>content?id</a:t>
            </a:r>
            <a:r>
              <a:rPr lang="en-US" altLang="zh-CN" dirty="0" smtClean="0"/>
              <a:t>=1234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找出博客中的接口测试点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9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测试系统间接口的一种测试，测试的对象主要是接口，主要是测试</a:t>
            </a:r>
            <a:r>
              <a:rPr lang="zh-CN" altLang="en-US" dirty="0" smtClean="0">
                <a:solidFill>
                  <a:srgbClr val="FF0000"/>
                </a:solidFill>
              </a:rPr>
              <a:t>外部系统与所测试系统之间</a:t>
            </a:r>
            <a:r>
              <a:rPr lang="zh-CN" altLang="en-US" dirty="0" smtClean="0"/>
              <a:t>以及内部系统之间的交互点。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2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/>
              <a:t>支付宝支付接口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https</a:t>
            </a:r>
            <a:r>
              <a:rPr lang="en-US" altLang="zh-CN" dirty="0"/>
              <a:t>://doc.open.alipay.com/docs/doc.htm?spm=a219a.7629140.0.0.dsNjYY&amp;treeId=108&amp;articleId=104743&amp;docType=1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百</a:t>
            </a:r>
            <a:r>
              <a:rPr lang="zh-CN" altLang="en-US" dirty="0" smtClean="0"/>
              <a:t>度地图路径规划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http://lbsyun.baidu.com/index.php?title=jspopular/guide/routeplan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方服务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调用第三方服务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2625756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服务器端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400" y="2632044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浏览器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20680" y="1255924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第三方服务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支付宝</a:t>
            </a:r>
          </a:p>
        </p:txBody>
      </p:sp>
      <p:sp>
        <p:nvSpPr>
          <p:cNvPr id="8" name="矩形 7"/>
          <p:cNvSpPr/>
          <p:nvPr/>
        </p:nvSpPr>
        <p:spPr>
          <a:xfrm>
            <a:off x="6119088" y="2632044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第三方服务微信</a:t>
            </a:r>
          </a:p>
        </p:txBody>
      </p:sp>
      <p:sp>
        <p:nvSpPr>
          <p:cNvPr id="9" name="矩形 8"/>
          <p:cNvSpPr/>
          <p:nvPr/>
        </p:nvSpPr>
        <p:spPr>
          <a:xfrm>
            <a:off x="6122456" y="4083918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…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左右箭头 4"/>
          <p:cNvSpPr/>
          <p:nvPr/>
        </p:nvSpPr>
        <p:spPr>
          <a:xfrm>
            <a:off x="1988096" y="2936291"/>
            <a:ext cx="1071736" cy="1890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右箭头 11"/>
          <p:cNvSpPr/>
          <p:nvPr/>
        </p:nvSpPr>
        <p:spPr>
          <a:xfrm>
            <a:off x="4940424" y="2942579"/>
            <a:ext cx="1071736" cy="1890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右箭头 12"/>
          <p:cNvSpPr/>
          <p:nvPr/>
        </p:nvSpPr>
        <p:spPr>
          <a:xfrm rot="18768780">
            <a:off x="4634600" y="1875885"/>
            <a:ext cx="1550966" cy="2481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右箭头 13"/>
          <p:cNvSpPr/>
          <p:nvPr/>
        </p:nvSpPr>
        <p:spPr>
          <a:xfrm rot="1725186">
            <a:off x="4361866" y="3837807"/>
            <a:ext cx="1808419" cy="1886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16381" y="1526731"/>
            <a:ext cx="216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HTTP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940424" y="2513869"/>
            <a:ext cx="216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HTTP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998248" y="3408907"/>
            <a:ext cx="216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HTTP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68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调用第三方服务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21382" y="874477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浏览器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82" y="1545636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浏览器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82" y="2193708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496" y="2980712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496" y="3651870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496" y="4299942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51871" y="1310822"/>
            <a:ext cx="1329142" cy="612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79713" y="874478"/>
            <a:ext cx="2073461" cy="2084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99993" y="874478"/>
            <a:ext cx="2073461" cy="1965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020273" y="874478"/>
            <a:ext cx="2073461" cy="1758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数据 11"/>
          <p:cNvSpPr/>
          <p:nvPr/>
        </p:nvSpPr>
        <p:spPr>
          <a:xfrm>
            <a:off x="4788024" y="1329016"/>
            <a:ext cx="1497397" cy="609020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336922" y="1368115"/>
            <a:ext cx="1440160" cy="497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491881" y="3428526"/>
            <a:ext cx="2073461" cy="1357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882916" y="3428526"/>
            <a:ext cx="2073461" cy="1357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梯形 17"/>
          <p:cNvSpPr/>
          <p:nvPr/>
        </p:nvSpPr>
        <p:spPr>
          <a:xfrm>
            <a:off x="3729137" y="3670734"/>
            <a:ext cx="1598947" cy="881667"/>
          </a:xfrm>
          <a:prstGeom prst="trapezoi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第三方服务</a:t>
            </a:r>
            <a:endParaRPr lang="zh-CN" altLang="en-US" b="1" dirty="0"/>
          </a:p>
        </p:txBody>
      </p:sp>
      <p:sp>
        <p:nvSpPr>
          <p:cNvPr id="28" name="梯形 27"/>
          <p:cNvSpPr/>
          <p:nvPr/>
        </p:nvSpPr>
        <p:spPr>
          <a:xfrm>
            <a:off x="6120172" y="3651870"/>
            <a:ext cx="1598947" cy="881667"/>
          </a:xfrm>
          <a:prstGeom prst="trapezoi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第三方服务</a:t>
            </a:r>
            <a:endParaRPr lang="zh-CN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584394" y="95752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51720" y="1977684"/>
            <a:ext cx="2419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反向代理</a:t>
            </a:r>
            <a:endParaRPr lang="en-US" altLang="zh-CN" dirty="0" smtClean="0"/>
          </a:p>
          <a:p>
            <a:r>
              <a:rPr lang="zh-CN" altLang="en-US" dirty="0" smtClean="0"/>
              <a:t>处理前端静态文件</a:t>
            </a:r>
            <a:endParaRPr lang="en-US" altLang="zh-CN" dirty="0" smtClean="0"/>
          </a:p>
          <a:p>
            <a:r>
              <a:rPr lang="zh-CN" altLang="en-US" dirty="0" smtClean="0"/>
              <a:t>转发后端动态请求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57246" y="1959596"/>
            <a:ext cx="241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r>
              <a:rPr lang="zh-CN" altLang="en-US" dirty="0" smtClean="0"/>
              <a:t>处理后端动态请求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04674" y="95752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集群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24954" y="96315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74858" y="2050554"/>
            <a:ext cx="241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数据存储和读取</a:t>
            </a:r>
            <a:endParaRPr lang="zh-CN" altLang="en-US" dirty="0"/>
          </a:p>
        </p:txBody>
      </p:sp>
      <p:sp>
        <p:nvSpPr>
          <p:cNvPr id="29" name="等腰三角形 28"/>
          <p:cNvSpPr/>
          <p:nvPr/>
        </p:nvSpPr>
        <p:spPr>
          <a:xfrm rot="5600385">
            <a:off x="1566100" y="2164488"/>
            <a:ext cx="222569" cy="236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5600385">
            <a:off x="4219365" y="1543627"/>
            <a:ext cx="222569" cy="236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5600385">
            <a:off x="6738900" y="1498812"/>
            <a:ext cx="222569" cy="236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>
            <a:off x="4557246" y="2958681"/>
            <a:ext cx="374794" cy="2380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6120172" y="3067837"/>
            <a:ext cx="374794" cy="2380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90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1059582"/>
            <a:ext cx="3816424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接口测试的定义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接口测试</a:t>
            </a:r>
            <a:r>
              <a:rPr lang="zh-CN" altLang="en-US" dirty="0">
                <a:solidFill>
                  <a:srgbClr val="FF0000"/>
                </a:solidFill>
              </a:rPr>
              <a:t>的意义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第一个例子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通过测试保证服务端的正确性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分层测试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方便实现自动化，提高效率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测试提前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接口测试意义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43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1059582"/>
            <a:ext cx="3816424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接口测试的定义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接口测试</a:t>
            </a:r>
            <a:r>
              <a:rPr lang="zh-CN" altLang="en-US" dirty="0"/>
              <a:t>的意义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第一个例子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4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接口测试基础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</a:t>
            </a:r>
            <a:r>
              <a:rPr lang="en-US" altLang="zh-CN" b="1" dirty="0" smtClean="0"/>
              <a:t>	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HTTP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接口测试概念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1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1059582"/>
            <a:ext cx="3816424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接口测试的</a:t>
            </a:r>
            <a:r>
              <a:rPr lang="zh-CN" altLang="en-US" dirty="0">
                <a:solidFill>
                  <a:srgbClr val="FF0000"/>
                </a:solidFill>
              </a:rPr>
              <a:t>定义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接口测试</a:t>
            </a:r>
            <a:r>
              <a:rPr lang="zh-CN" altLang="en-US" dirty="0"/>
              <a:t>的意义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第一个例子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5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15846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/>
              <a:t>接口测试是测试系统间接口的一种测试，测试的对象主要是接口，主要是测试</a:t>
            </a:r>
            <a:r>
              <a:rPr lang="zh-CN" altLang="en-US" sz="2800" dirty="0" smtClean="0">
                <a:solidFill>
                  <a:srgbClr val="FF0000"/>
                </a:solidFill>
              </a:rPr>
              <a:t>外部系统与所测试系统之间</a:t>
            </a:r>
            <a:r>
              <a:rPr lang="zh-CN" altLang="en-US" sz="2800" dirty="0" smtClean="0"/>
              <a:t>以及</a:t>
            </a:r>
            <a:r>
              <a:rPr lang="zh-CN" altLang="en-US" sz="2800" dirty="0" smtClean="0">
                <a:solidFill>
                  <a:srgbClr val="FF0000"/>
                </a:solidFill>
              </a:rPr>
              <a:t>内部系统之间</a:t>
            </a:r>
            <a:r>
              <a:rPr lang="zh-CN" altLang="en-US" sz="2800" dirty="0" smtClean="0"/>
              <a:t>的交互点。</a:t>
            </a:r>
            <a:endParaRPr lang="en-US" altLang="zh-CN" sz="2800" dirty="0" smtClean="0"/>
          </a:p>
          <a:p>
            <a:pPr>
              <a:spcBef>
                <a:spcPts val="600"/>
              </a:spcBef>
            </a:pPr>
            <a:r>
              <a:rPr lang="zh-CN" altLang="en-US" sz="2800" dirty="0"/>
              <a:t>一般用的较多的是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协议的接口、</a:t>
            </a:r>
            <a:r>
              <a:rPr lang="en-US" altLang="zh-CN" sz="2800" dirty="0" err="1"/>
              <a:t>WebService</a:t>
            </a:r>
            <a:r>
              <a:rPr lang="zh-CN" altLang="en-US" sz="2800" dirty="0"/>
              <a:t>协议的接口，还有</a:t>
            </a:r>
            <a:r>
              <a:rPr lang="en-US" altLang="zh-CN" sz="2800" dirty="0"/>
              <a:t>RPC</a:t>
            </a:r>
            <a:r>
              <a:rPr lang="zh-CN" altLang="en-US" sz="2800" dirty="0"/>
              <a:t>（</a:t>
            </a:r>
            <a:r>
              <a:rPr lang="en-US" altLang="zh-CN" sz="2800" dirty="0"/>
              <a:t>Remote Procedure Call</a:t>
            </a:r>
            <a:r>
              <a:rPr lang="zh-CN" altLang="en-US" sz="2800" dirty="0"/>
              <a:t>）</a:t>
            </a:r>
            <a:r>
              <a:rPr lang="en-US" altLang="zh-CN" sz="2800" dirty="0"/>
              <a:t>—</a:t>
            </a:r>
            <a:r>
              <a:rPr lang="zh-CN" altLang="en-US" sz="2800" dirty="0"/>
              <a:t>远程过程调用协议的接口。</a:t>
            </a:r>
            <a:endParaRPr lang="en-US" altLang="zh-CN" sz="2800" dirty="0"/>
          </a:p>
          <a:p>
            <a:pPr>
              <a:spcBef>
                <a:spcPts val="600"/>
              </a:spcBef>
            </a:pPr>
            <a:r>
              <a:rPr lang="zh-CN" altLang="en-US" sz="2800" dirty="0"/>
              <a:t>不管是哪种接口，</a:t>
            </a:r>
            <a:r>
              <a:rPr lang="zh-CN" altLang="zh-CN" sz="2800" dirty="0"/>
              <a:t>本质就是发送一个</a:t>
            </a:r>
            <a:r>
              <a:rPr lang="en-US" altLang="zh-CN" sz="2800" dirty="0"/>
              <a:t>request</a:t>
            </a:r>
            <a:r>
              <a:rPr lang="zh-CN" altLang="zh-CN" sz="2800" dirty="0"/>
              <a:t>，然后服务器响应后返回一个</a:t>
            </a:r>
            <a:r>
              <a:rPr lang="en-US" altLang="zh-CN" sz="2800" dirty="0"/>
              <a:t>response</a:t>
            </a:r>
            <a:r>
              <a:rPr lang="zh-CN" altLang="zh-CN" sz="2800" dirty="0"/>
              <a:t>。对</a:t>
            </a:r>
            <a:r>
              <a:rPr lang="en-US" altLang="zh-CN" sz="2800" dirty="0"/>
              <a:t>response</a:t>
            </a:r>
            <a:r>
              <a:rPr lang="zh-CN" altLang="zh-CN" sz="2800" dirty="0"/>
              <a:t>进行</a:t>
            </a:r>
            <a:r>
              <a:rPr lang="zh-CN" altLang="en-US" sz="2800" dirty="0"/>
              <a:t>分析</a:t>
            </a:r>
            <a:r>
              <a:rPr lang="zh-CN" altLang="zh-CN" sz="2800" dirty="0"/>
              <a:t>，</a:t>
            </a:r>
            <a:r>
              <a:rPr lang="zh-CN" altLang="en-US" sz="2800" dirty="0"/>
              <a:t>这</a:t>
            </a:r>
            <a:r>
              <a:rPr lang="zh-CN" altLang="zh-CN" sz="2800" dirty="0"/>
              <a:t>就是接口测试。</a:t>
            </a:r>
            <a:endParaRPr lang="en-US" altLang="zh-CN" sz="2800" dirty="0"/>
          </a:p>
          <a:p>
            <a:pPr>
              <a:spcBef>
                <a:spcPts val="600"/>
              </a:spcBef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测试与接口测试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63688" y="1556514"/>
            <a:ext cx="2304256" cy="23291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界面测试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验证</a:t>
            </a:r>
            <a:r>
              <a:rPr lang="en-US" altLang="zh-CN" sz="2400" dirty="0" smtClean="0">
                <a:solidFill>
                  <a:schemeClr val="tx1"/>
                </a:solidFill>
              </a:rPr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通过操作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</a:rPr>
              <a:t>驱动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11960" y="1592758"/>
            <a:ext cx="2304256" cy="23291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接口测试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验证</a:t>
            </a:r>
            <a:r>
              <a:rPr lang="zh-CN" altLang="en-US" sz="2400" dirty="0" smtClean="0">
                <a:solidFill>
                  <a:schemeClr val="tx1"/>
                </a:solidFill>
              </a:rPr>
              <a:t>数据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</a:t>
            </a:r>
            <a:r>
              <a:rPr lang="zh-CN" altLang="en-US" sz="2400" dirty="0" smtClean="0">
                <a:solidFill>
                  <a:schemeClr val="tx1"/>
                </a:solidFill>
              </a:rPr>
              <a:t>传递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不依赖</a:t>
            </a:r>
            <a:r>
              <a:rPr lang="en-US" altLang="zh-CN" sz="24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8" name="环形箭头 7"/>
          <p:cNvSpPr/>
          <p:nvPr/>
        </p:nvSpPr>
        <p:spPr>
          <a:xfrm>
            <a:off x="3275856" y="1005577"/>
            <a:ext cx="1584176" cy="927287"/>
          </a:xfrm>
          <a:prstGeom prst="circularArrow">
            <a:avLst>
              <a:gd name="adj1" fmla="val 11833"/>
              <a:gd name="adj2" fmla="val 1413851"/>
              <a:gd name="adj3" fmla="val 20980060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环形箭头 10"/>
          <p:cNvSpPr/>
          <p:nvPr/>
        </p:nvSpPr>
        <p:spPr>
          <a:xfrm rot="10800000">
            <a:off x="3419872" y="3495413"/>
            <a:ext cx="1584176" cy="1040759"/>
          </a:xfrm>
          <a:prstGeom prst="circularArrow">
            <a:avLst>
              <a:gd name="adj1" fmla="val 11833"/>
              <a:gd name="adj2" fmla="val 1413851"/>
              <a:gd name="adj3" fmla="val 20980060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前端和后端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7840" y="1761660"/>
            <a:ext cx="1818456" cy="797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服务器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010" y="1848024"/>
            <a:ext cx="1704803" cy="772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浏览器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210298" y="2033633"/>
            <a:ext cx="3086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210298" y="2465681"/>
            <a:ext cx="3086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8181" y="1635646"/>
            <a:ext cx="308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96862" y="2543207"/>
            <a:ext cx="33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/>
              <a:t> </a:t>
            </a:r>
            <a:r>
              <a:rPr lang="zh-CN" altLang="en-US" dirty="0" smtClean="0"/>
              <a:t>响应（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04248" y="843558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前端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4248" y="316581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后端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296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前端和后端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869672"/>
            <a:ext cx="165618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Web</a:t>
            </a:r>
            <a:r>
              <a:rPr lang="zh-CN" altLang="en-US" sz="2800" dirty="0" smtClean="0">
                <a:solidFill>
                  <a:schemeClr val="tx1"/>
                </a:solidFill>
              </a:rPr>
              <a:t>前端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7904" y="1198317"/>
            <a:ext cx="2664296" cy="509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HTML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07904" y="1923678"/>
            <a:ext cx="2664296" cy="509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CSS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10000" y="2818497"/>
            <a:ext cx="2664296" cy="509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JS</a:t>
            </a:r>
            <a:r>
              <a:rPr lang="zh-CN" altLang="en-US" sz="2800" dirty="0" smtClean="0">
                <a:solidFill>
                  <a:schemeClr val="tx1"/>
                </a:solidFill>
              </a:rPr>
              <a:t>脚本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576" y="4011910"/>
            <a:ext cx="165618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Web</a:t>
            </a:r>
            <a:r>
              <a:rPr lang="zh-CN" altLang="en-US" sz="2800" dirty="0">
                <a:solidFill>
                  <a:schemeClr val="tx1"/>
                </a:solidFill>
              </a:rPr>
              <a:t>后端</a:t>
            </a:r>
          </a:p>
        </p:txBody>
      </p:sp>
      <p:sp>
        <p:nvSpPr>
          <p:cNvPr id="12" name="矩形 11"/>
          <p:cNvSpPr/>
          <p:nvPr/>
        </p:nvSpPr>
        <p:spPr>
          <a:xfrm>
            <a:off x="3894511" y="4011910"/>
            <a:ext cx="249148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数据功能逻辑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11" idx="3"/>
            <a:endCxn id="12" idx="1"/>
          </p:cNvCxnSpPr>
          <p:nvPr/>
        </p:nvCxnSpPr>
        <p:spPr>
          <a:xfrm>
            <a:off x="2411760" y="4335946"/>
            <a:ext cx="1482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095836" y="2178347"/>
            <a:ext cx="612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rot="10800000" flipV="1">
            <a:off x="2483768" y="1437624"/>
            <a:ext cx="1224136" cy="7407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0" idx="1"/>
          </p:cNvCxnSpPr>
          <p:nvPr/>
        </p:nvCxnSpPr>
        <p:spPr>
          <a:xfrm rot="16200000" flipH="1">
            <a:off x="2968762" y="2331926"/>
            <a:ext cx="868315" cy="6141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88224" y="1131590"/>
            <a:ext cx="245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页面框架</a:t>
            </a:r>
            <a:endParaRPr lang="zh-CN" alt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660232" y="1923678"/>
            <a:ext cx="245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页面视觉</a:t>
            </a:r>
            <a:endParaRPr lang="zh-CN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6660048" y="2818497"/>
            <a:ext cx="245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页面交互</a:t>
            </a:r>
            <a:endParaRPr lang="zh-CN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6808578" y="3993416"/>
            <a:ext cx="2459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用户账户相关</a:t>
            </a:r>
            <a:endParaRPr lang="en-US" altLang="zh-CN" sz="2800" dirty="0" smtClean="0"/>
          </a:p>
          <a:p>
            <a:r>
              <a:rPr lang="zh-CN" altLang="en-US" sz="2800" dirty="0" smtClean="0"/>
              <a:t>日志相关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205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402753"/>
              </p:ext>
            </p:extLst>
          </p:nvPr>
        </p:nvGraphicFramePr>
        <p:xfrm>
          <a:off x="458788" y="844154"/>
          <a:ext cx="82296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084"/>
                <a:gridCol w="5268516"/>
              </a:tblGrid>
              <a:tr h="342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用例编号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用例标题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登录接口说明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接口地址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http://127.0.0.1:86/login/login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72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接口参数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uname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：用户名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：密码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返回数据结构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登录成功返回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   "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": "success"}</a:t>
                      </a:r>
                    </a:p>
                    <a:p>
                      <a:pPr marL="0" algn="l" defTabSz="914400" rtl="0" eaLnBrk="1" latinLnBrk="0" hangingPunct="1"/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登录失败返回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   "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密码错误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marL="0" algn="l" defTabSz="914400" rtl="0" eaLnBrk="1" latinLnBrk="0" hangingPunct="1"/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接口说明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6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接口测试过程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851" y="2193708"/>
            <a:ext cx="1800200" cy="8100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确定接口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及数据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86943" y="2196833"/>
            <a:ext cx="1800200" cy="8100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调试接口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与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数据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86052" y="2207549"/>
            <a:ext cx="1800200" cy="8100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通过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框架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(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httpclient+testng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)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调用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接口数据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308304" y="2150548"/>
            <a:ext cx="1800200" cy="8100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自动化体系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1908051" y="2555593"/>
            <a:ext cx="578892" cy="17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309988" y="2532082"/>
            <a:ext cx="578892" cy="17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729412" y="2531286"/>
            <a:ext cx="578892" cy="17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HTTP协议简介</Template>
  <TotalTime>1059</TotalTime>
  <Words>911</Words>
  <Application>Microsoft Office PowerPoint</Application>
  <PresentationFormat>全屏显示(16:9)</PresentationFormat>
  <Paragraphs>189</Paragraphs>
  <Slides>19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moban</vt:lpstr>
      <vt:lpstr>开始上课了</vt:lpstr>
      <vt:lpstr>接口测试基础</vt:lpstr>
      <vt:lpstr>目录</vt:lpstr>
      <vt:lpstr>接口测试定义</vt:lpstr>
      <vt:lpstr>UI测试与接口测试</vt:lpstr>
      <vt:lpstr>前端和后端</vt:lpstr>
      <vt:lpstr>前端和后端</vt:lpstr>
      <vt:lpstr>接口测试用例</vt:lpstr>
      <vt:lpstr>接口测试过程</vt:lpstr>
      <vt:lpstr>疑问</vt:lpstr>
      <vt:lpstr>接口测试用例步骤</vt:lpstr>
      <vt:lpstr>找出博客中的接口测试点</vt:lpstr>
      <vt:lpstr>接口测试定义</vt:lpstr>
      <vt:lpstr>第三方服务</vt:lpstr>
      <vt:lpstr>调用第三方服务</vt:lpstr>
      <vt:lpstr>调用第三方服务</vt:lpstr>
      <vt:lpstr>目录</vt:lpstr>
      <vt:lpstr>接口测试意义</vt:lpstr>
      <vt:lpstr>目录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</cp:lastModifiedBy>
  <cp:revision>225</cp:revision>
  <dcterms:modified xsi:type="dcterms:W3CDTF">2018-03-05T03:18:10Z</dcterms:modified>
</cp:coreProperties>
</file>