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316" r:id="rId2"/>
    <p:sldId id="280" r:id="rId3"/>
    <p:sldId id="279" r:id="rId4"/>
    <p:sldId id="281" r:id="rId5"/>
    <p:sldId id="317" r:id="rId6"/>
    <p:sldId id="282" r:id="rId7"/>
    <p:sldId id="284" r:id="rId8"/>
    <p:sldId id="289" r:id="rId9"/>
    <p:sldId id="290" r:id="rId10"/>
    <p:sldId id="291" r:id="rId11"/>
    <p:sldId id="292" r:id="rId12"/>
    <p:sldId id="293" r:id="rId13"/>
    <p:sldId id="294" r:id="rId14"/>
    <p:sldId id="296" r:id="rId15"/>
    <p:sldId id="297" r:id="rId16"/>
    <p:sldId id="298" r:id="rId17"/>
    <p:sldId id="300" r:id="rId18"/>
    <p:sldId id="299" r:id="rId19"/>
    <p:sldId id="301" r:id="rId20"/>
    <p:sldId id="302" r:id="rId21"/>
    <p:sldId id="303" r:id="rId22"/>
    <p:sldId id="308" r:id="rId23"/>
    <p:sldId id="309" r:id="rId24"/>
    <p:sldId id="310" r:id="rId25"/>
    <p:sldId id="311" r:id="rId26"/>
    <p:sldId id="312" r:id="rId27"/>
    <p:sldId id="314" r:id="rId28"/>
    <p:sldId id="315" r:id="rId29"/>
    <p:sldId id="318" r:id="rId3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1" autoAdjust="0"/>
    <p:restoredTop sz="94527" autoAdjust="0"/>
  </p:normalViewPr>
  <p:slideViewPr>
    <p:cSldViewPr>
      <p:cViewPr varScale="1">
        <p:scale>
          <a:sx n="89" d="100"/>
          <a:sy n="89" d="100"/>
        </p:scale>
        <p:origin x="-990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6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A94B-4D51-49F3-B505-FD3351227956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6724E-3E2B-4CBD-B2D0-9E9C5024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274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接口开发的输出文档，接口测试的输入文档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33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接口测试不需要考虑两种以上异常情况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180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接口测试不需要考虑两个以上参数的异常情况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781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目的：测试每个参数类型不正确时的接口返回，两个以上异常时没有必要的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964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目的：测试缺少每个参数时的接口返回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964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721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721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721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72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6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9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&#30331;&#24405;&#25509;&#21475;&#22240;&#26524;&#22270;&#27861;&#26696;&#20363;.x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接口测试用例设计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27784" y="2931790"/>
            <a:ext cx="6400800" cy="1314450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单接口测试用例设计</a:t>
            </a:r>
          </a:p>
        </p:txBody>
      </p:sp>
    </p:spTree>
    <p:extLst>
      <p:ext uri="{BB962C8B-B14F-4D97-AF65-F5344CB8AC3E}">
        <p14:creationId xmlns:p14="http://schemas.microsoft.com/office/powerpoint/2010/main" val="181127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500" y="129542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phoneArea</a:t>
            </a:r>
            <a:endParaRPr lang="zh-CN" altLang="en-US" sz="2000" dirty="0"/>
          </a:p>
        </p:txBody>
      </p:sp>
      <p:sp>
        <p:nvSpPr>
          <p:cNvPr id="5" name="左大括号 4"/>
          <p:cNvSpPr/>
          <p:nvPr/>
        </p:nvSpPr>
        <p:spPr>
          <a:xfrm>
            <a:off x="1364138" y="1059582"/>
            <a:ext cx="324036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1748329" y="771550"/>
            <a:ext cx="2679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B050"/>
                </a:solidFill>
              </a:rPr>
              <a:t>类型为</a:t>
            </a:r>
            <a:r>
              <a:rPr lang="en-US" altLang="zh-CN" sz="2000" dirty="0" smtClean="0">
                <a:solidFill>
                  <a:srgbClr val="00B050"/>
                </a:solidFill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类型不为</a:t>
            </a:r>
            <a:r>
              <a:rPr lang="en-US" altLang="zh-CN" sz="2000" dirty="0" smtClean="0">
                <a:solidFill>
                  <a:srgbClr val="FF0000"/>
                </a:solidFill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不</a:t>
            </a:r>
            <a:r>
              <a:rPr lang="zh-CN" altLang="en-US" sz="2000" dirty="0" smtClean="0">
                <a:solidFill>
                  <a:srgbClr val="FF0000"/>
                </a:solidFill>
              </a:rPr>
              <a:t>带参数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172" y="338365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phoneNumber</a:t>
            </a:r>
            <a:endParaRPr lang="zh-CN" altLang="en-US" sz="2000" dirty="0"/>
          </a:p>
        </p:txBody>
      </p:sp>
      <p:sp>
        <p:nvSpPr>
          <p:cNvPr id="9" name="左大括号 8"/>
          <p:cNvSpPr/>
          <p:nvPr/>
        </p:nvSpPr>
        <p:spPr>
          <a:xfrm>
            <a:off x="1811503" y="3147814"/>
            <a:ext cx="324036" cy="15121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2108369" y="2865006"/>
            <a:ext cx="4047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B050"/>
                </a:solidFill>
              </a:rPr>
              <a:t>类型为</a:t>
            </a:r>
            <a:r>
              <a:rPr lang="en-US" altLang="zh-CN" sz="2000" dirty="0">
                <a:solidFill>
                  <a:srgbClr val="00B050"/>
                </a:solidFill>
              </a:rPr>
              <a:t>String</a:t>
            </a:r>
            <a:r>
              <a:rPr lang="zh-CN" altLang="en-US" sz="2000" dirty="0">
                <a:solidFill>
                  <a:srgbClr val="00B050"/>
                </a:solidFill>
              </a:rPr>
              <a:t>且长度不超过</a:t>
            </a:r>
            <a:r>
              <a:rPr lang="en-US" altLang="zh-CN" sz="2000" dirty="0">
                <a:solidFill>
                  <a:srgbClr val="00B050"/>
                </a:solidFill>
              </a:rPr>
              <a:t>11</a:t>
            </a:r>
            <a:r>
              <a:rPr lang="zh-CN" altLang="en-US" sz="2000" dirty="0" smtClean="0">
                <a:solidFill>
                  <a:srgbClr val="00B050"/>
                </a:solidFill>
              </a:rPr>
              <a:t>位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类型为</a:t>
            </a:r>
            <a:r>
              <a:rPr lang="en-US" altLang="zh-CN" sz="2000" dirty="0">
                <a:solidFill>
                  <a:srgbClr val="FF0000"/>
                </a:solidFill>
              </a:rPr>
              <a:t>String</a:t>
            </a:r>
            <a:r>
              <a:rPr lang="zh-CN" altLang="en-US" sz="2000" dirty="0">
                <a:solidFill>
                  <a:srgbClr val="FF0000"/>
                </a:solidFill>
              </a:rPr>
              <a:t>但长度超过</a:t>
            </a:r>
            <a:r>
              <a:rPr lang="en-US" altLang="zh-CN" sz="2000" dirty="0">
                <a:solidFill>
                  <a:srgbClr val="FF0000"/>
                </a:solidFill>
              </a:rPr>
              <a:t>11</a:t>
            </a:r>
            <a:r>
              <a:rPr lang="zh-CN" altLang="en-US" sz="2000" dirty="0" smtClean="0">
                <a:solidFill>
                  <a:srgbClr val="FF0000"/>
                </a:solidFill>
              </a:rPr>
              <a:t>位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类型不为</a:t>
            </a:r>
            <a:r>
              <a:rPr lang="en-US" altLang="zh-CN" sz="2000" dirty="0" smtClean="0">
                <a:solidFill>
                  <a:srgbClr val="FF0000"/>
                </a:solidFill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不</a:t>
            </a:r>
            <a:r>
              <a:rPr lang="zh-CN" altLang="en-US" sz="2000" dirty="0" smtClean="0">
                <a:solidFill>
                  <a:srgbClr val="FF0000"/>
                </a:solidFill>
              </a:rPr>
              <a:t>带参数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81014" y="1505145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password</a:t>
            </a:r>
            <a:endParaRPr lang="zh-CN" altLang="en-US" sz="2000" dirty="0"/>
          </a:p>
        </p:txBody>
      </p:sp>
      <p:sp>
        <p:nvSpPr>
          <p:cNvPr id="12" name="左大括号 11"/>
          <p:cNvSpPr/>
          <p:nvPr/>
        </p:nvSpPr>
        <p:spPr>
          <a:xfrm>
            <a:off x="5473652" y="1269305"/>
            <a:ext cx="324036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5857843" y="981273"/>
            <a:ext cx="2679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B050"/>
                </a:solidFill>
              </a:rPr>
              <a:t>类型为</a:t>
            </a:r>
            <a:r>
              <a:rPr lang="en-US" altLang="zh-CN" sz="2000" dirty="0" smtClean="0">
                <a:solidFill>
                  <a:srgbClr val="00B050"/>
                </a:solidFill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类型不为</a:t>
            </a:r>
            <a:r>
              <a:rPr lang="en-US" altLang="zh-CN" sz="2000" dirty="0" smtClean="0">
                <a:solidFill>
                  <a:srgbClr val="FF0000"/>
                </a:solidFill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不</a:t>
            </a:r>
            <a:r>
              <a:rPr lang="zh-CN" altLang="en-US" sz="2000" dirty="0" smtClean="0">
                <a:solidFill>
                  <a:srgbClr val="FF0000"/>
                </a:solidFill>
              </a:rPr>
              <a:t>带参数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18495" y="401191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3" action="ppaction://hlinkfile"/>
              </a:rPr>
              <a:t>登录接口因果图法案例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29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552656"/>
              </p:ext>
            </p:extLst>
          </p:nvPr>
        </p:nvGraphicFramePr>
        <p:xfrm>
          <a:off x="552604" y="772503"/>
          <a:ext cx="7056784" cy="3566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9397"/>
                <a:gridCol w="2297710"/>
                <a:gridCol w="471325"/>
                <a:gridCol w="491004"/>
                <a:gridCol w="432048"/>
                <a:gridCol w="504056"/>
                <a:gridCol w="432048"/>
                <a:gridCol w="504056"/>
                <a:gridCol w="432048"/>
                <a:gridCol w="373092"/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参数</a:t>
                      </a:r>
                      <a:endParaRPr lang="zh-CN" altLang="en-US" sz="1600" b="1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条件</a:t>
                      </a:r>
                      <a:endParaRPr lang="zh-CN" altLang="en-US" sz="1600" b="1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01</a:t>
                      </a:r>
                      <a:endParaRPr lang="en-US" altLang="zh-CN" sz="1600" b="1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phoneArea</a:t>
                      </a:r>
                      <a:endParaRPr 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类型为</a:t>
                      </a:r>
                      <a:r>
                        <a:rPr lang="en-US" sz="1600" u="none" strike="noStrike" dirty="0">
                          <a:effectLst/>
                        </a:rPr>
                        <a:t>String</a:t>
                      </a:r>
                      <a:endParaRPr 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类型不为</a:t>
                      </a:r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不带参数</a:t>
                      </a:r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phoneNumber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类型为</a:t>
                      </a:r>
                      <a:r>
                        <a:rPr lang="en-US" altLang="zh-CN" sz="1600" u="none" strike="noStrike" dirty="0">
                          <a:effectLst/>
                        </a:rPr>
                        <a:t>String</a:t>
                      </a:r>
                      <a:r>
                        <a:rPr lang="zh-CN" altLang="en-US" sz="1600" u="none" strike="noStrike" dirty="0">
                          <a:effectLst/>
                        </a:rPr>
                        <a:t>且长度不超过</a:t>
                      </a:r>
                      <a:r>
                        <a:rPr lang="en-US" altLang="zh-CN" sz="1600" u="none" strike="noStrike" dirty="0">
                          <a:effectLst/>
                        </a:rPr>
                        <a:t>11</a:t>
                      </a:r>
                      <a:r>
                        <a:rPr lang="zh-CN" altLang="en-US" sz="1600" u="none" strike="noStrike" dirty="0">
                          <a:effectLst/>
                        </a:rPr>
                        <a:t>位</a:t>
                      </a:r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类型为</a:t>
                      </a:r>
                      <a:r>
                        <a:rPr lang="en-US" altLang="zh-CN" sz="1600" u="none" strike="noStrike">
                          <a:effectLst/>
                        </a:rPr>
                        <a:t>String</a:t>
                      </a:r>
                      <a:r>
                        <a:rPr lang="zh-CN" altLang="en-US" sz="1600" u="none" strike="noStrike">
                          <a:effectLst/>
                        </a:rPr>
                        <a:t>但长度超过</a:t>
                      </a:r>
                      <a:r>
                        <a:rPr lang="en-US" altLang="zh-CN" sz="1600" u="none" strike="noStrike">
                          <a:effectLst/>
                        </a:rPr>
                        <a:t>11</a:t>
                      </a:r>
                      <a:r>
                        <a:rPr lang="zh-CN" altLang="en-US" sz="1600" u="none" strike="noStrike">
                          <a:effectLst/>
                        </a:rPr>
                        <a:t>位</a:t>
                      </a:r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类型不为</a:t>
                      </a:r>
                      <a:r>
                        <a:rPr lang="en-US" sz="1600" u="none" strike="noStrike" dirty="0">
                          <a:effectLst/>
                        </a:rPr>
                        <a:t>String</a:t>
                      </a:r>
                      <a:endParaRPr 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不带参数</a:t>
                      </a:r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password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类型为</a:t>
                      </a:r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类型不为</a:t>
                      </a:r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不带参数</a:t>
                      </a:r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3923928" y="699542"/>
            <a:ext cx="576064" cy="36724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920049"/>
              </p:ext>
            </p:extLst>
          </p:nvPr>
        </p:nvGraphicFramePr>
        <p:xfrm>
          <a:off x="503769" y="2201077"/>
          <a:ext cx="7524616" cy="14295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6009"/>
                <a:gridCol w="1654705"/>
                <a:gridCol w="1280021"/>
                <a:gridCol w="1689778"/>
                <a:gridCol w="1254103"/>
              </a:tblGrid>
              <a:tr h="3531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登录成功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/common/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fgadmin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/login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phoneArea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="86"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phoneNumber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="20000000000"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password="netease123"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200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success</a:t>
                      </a:r>
                      <a:endParaRPr lang="zh-CN" altLang="en-US" sz="14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06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441252"/>
              </p:ext>
            </p:extLst>
          </p:nvPr>
        </p:nvGraphicFramePr>
        <p:xfrm>
          <a:off x="552604" y="772503"/>
          <a:ext cx="7056784" cy="3566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9397"/>
                <a:gridCol w="2297710"/>
                <a:gridCol w="471325"/>
                <a:gridCol w="491004"/>
                <a:gridCol w="432048"/>
                <a:gridCol w="504056"/>
                <a:gridCol w="432048"/>
                <a:gridCol w="504056"/>
                <a:gridCol w="432048"/>
                <a:gridCol w="373092"/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参数</a:t>
                      </a:r>
                      <a:endParaRPr lang="zh-CN" altLang="en-US" sz="1600" b="1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条件</a:t>
                      </a:r>
                      <a:endParaRPr lang="zh-CN" altLang="en-US" sz="1600" b="1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01</a:t>
                      </a:r>
                      <a:endParaRPr lang="en-US" altLang="zh-CN" sz="1600" b="1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phoneArea</a:t>
                      </a:r>
                      <a:endParaRPr 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类型为</a:t>
                      </a:r>
                      <a:r>
                        <a:rPr lang="en-US" sz="1600" u="none" strike="noStrike" dirty="0">
                          <a:effectLst/>
                        </a:rPr>
                        <a:t>String</a:t>
                      </a:r>
                      <a:endParaRPr 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类型不为</a:t>
                      </a:r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不带参数</a:t>
                      </a:r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phoneNumber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类型为</a:t>
                      </a:r>
                      <a:r>
                        <a:rPr lang="en-US" altLang="zh-CN" sz="1600" u="none" strike="noStrike" dirty="0">
                          <a:effectLst/>
                        </a:rPr>
                        <a:t>String</a:t>
                      </a:r>
                      <a:r>
                        <a:rPr lang="zh-CN" altLang="en-US" sz="1600" u="none" strike="noStrike" dirty="0">
                          <a:effectLst/>
                        </a:rPr>
                        <a:t>且长度不超过</a:t>
                      </a:r>
                      <a:r>
                        <a:rPr lang="en-US" altLang="zh-CN" sz="1600" u="none" strike="noStrike" dirty="0">
                          <a:effectLst/>
                        </a:rPr>
                        <a:t>11</a:t>
                      </a:r>
                      <a:r>
                        <a:rPr lang="zh-CN" altLang="en-US" sz="1600" u="none" strike="noStrike" dirty="0">
                          <a:effectLst/>
                        </a:rPr>
                        <a:t>位</a:t>
                      </a:r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类型为</a:t>
                      </a:r>
                      <a:r>
                        <a:rPr lang="en-US" altLang="zh-CN" sz="1600" u="none" strike="noStrike">
                          <a:effectLst/>
                        </a:rPr>
                        <a:t>String</a:t>
                      </a:r>
                      <a:r>
                        <a:rPr lang="zh-CN" altLang="en-US" sz="1600" u="none" strike="noStrike">
                          <a:effectLst/>
                        </a:rPr>
                        <a:t>但长度超过</a:t>
                      </a:r>
                      <a:r>
                        <a:rPr lang="en-US" altLang="zh-CN" sz="1600" u="none" strike="noStrike">
                          <a:effectLst/>
                        </a:rPr>
                        <a:t>11</a:t>
                      </a:r>
                      <a:r>
                        <a:rPr lang="zh-CN" altLang="en-US" sz="1600" u="none" strike="noStrike">
                          <a:effectLst/>
                        </a:rPr>
                        <a:t>位</a:t>
                      </a:r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类型不为</a:t>
                      </a:r>
                      <a:r>
                        <a:rPr lang="en-US" sz="1600" u="none" strike="noStrike" dirty="0">
                          <a:effectLst/>
                        </a:rPr>
                        <a:t>String</a:t>
                      </a:r>
                      <a:endParaRPr 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不带参数</a:t>
                      </a:r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password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类型为</a:t>
                      </a:r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类型不为</a:t>
                      </a:r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不带参数</a:t>
                      </a:r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4427984" y="699542"/>
            <a:ext cx="576064" cy="36724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10932"/>
              </p:ext>
            </p:extLst>
          </p:nvPr>
        </p:nvGraphicFramePr>
        <p:xfrm>
          <a:off x="503769" y="2201077"/>
          <a:ext cx="7524616" cy="12161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6009"/>
                <a:gridCol w="1654705"/>
                <a:gridCol w="1280021"/>
                <a:gridCol w="1689778"/>
                <a:gridCol w="1254103"/>
              </a:tblGrid>
              <a:tr h="3531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登录失败，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password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参数类型不正确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/common/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fgadmin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/login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phoneArea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="86"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phoneNumber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="20000000000"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password=123456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400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用户名或者密码错误</a:t>
                      </a:r>
                      <a:endParaRPr lang="zh-CN" altLang="en-US" sz="14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64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394472"/>
          </a:xfrm>
        </p:spPr>
        <p:txBody>
          <a:bodyPr/>
          <a:lstStyle/>
          <a:p>
            <a:r>
              <a:rPr lang="zh-CN" altLang="en-US" dirty="0" smtClean="0"/>
              <a:t>场景分析法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641679" y="2139702"/>
            <a:ext cx="1050002" cy="1944216"/>
          </a:xfrm>
          <a:prstGeom prst="leftBrace">
            <a:avLst>
              <a:gd name="adj1" fmla="val 8333"/>
              <a:gd name="adj2" fmla="val 494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1835696" y="2048404"/>
            <a:ext cx="517365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、登录成功</a:t>
            </a:r>
            <a:endParaRPr lang="en-US" altLang="zh-CN" sz="2800" dirty="0" smtClean="0"/>
          </a:p>
          <a:p>
            <a:pPr>
              <a:spcBef>
                <a:spcPts val="1800"/>
              </a:spcBef>
            </a:pPr>
            <a:r>
              <a:rPr lang="en-US" altLang="zh-CN" sz="2800" dirty="0"/>
              <a:t>2</a:t>
            </a:r>
            <a:r>
              <a:rPr lang="zh-CN" altLang="en-US" sz="2800" dirty="0" smtClean="0"/>
              <a:t>、登录失败，密码错误</a:t>
            </a:r>
            <a:endParaRPr lang="en-US" altLang="zh-CN" sz="2800" dirty="0" smtClean="0"/>
          </a:p>
          <a:p>
            <a:pPr>
              <a:spcBef>
                <a:spcPts val="1800"/>
              </a:spcBef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、登录失败，区号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电话号码对应的用户不存在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399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43558"/>
            <a:ext cx="8676456" cy="339447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例</a:t>
            </a:r>
            <a:r>
              <a:rPr lang="en-US" altLang="zh-CN" sz="2800" dirty="0"/>
              <a:t>3</a:t>
            </a:r>
            <a:r>
              <a:rPr lang="zh-CN" altLang="en-US" sz="2800" dirty="0" smtClean="0"/>
              <a:t>：“添加收货地址”接口</a:t>
            </a:r>
            <a:endParaRPr lang="en-US" altLang="zh-CN" sz="2800" dirty="0" smtClean="0"/>
          </a:p>
          <a:p>
            <a:pPr marL="400050" lvl="1" indent="0">
              <a:buNone/>
            </a:pPr>
            <a:r>
              <a:rPr lang="en-US" altLang="zh-CN" sz="2400" b="1" dirty="0"/>
              <a:t>1.7 /</a:t>
            </a:r>
            <a:r>
              <a:rPr lang="en-US" altLang="zh-CN" sz="2400" b="1" dirty="0" err="1"/>
              <a:t>fgadmin</a:t>
            </a:r>
            <a:r>
              <a:rPr lang="en-US" altLang="zh-CN" sz="2400" b="1" dirty="0"/>
              <a:t>/address/new</a:t>
            </a:r>
          </a:p>
          <a:p>
            <a:pPr marL="400050" lvl="1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添加</a:t>
            </a:r>
            <a:r>
              <a:rPr lang="zh-CN" altLang="en-US" sz="2400" dirty="0"/>
              <a:t>收货地址。</a:t>
            </a:r>
          </a:p>
          <a:p>
            <a:pPr marL="400050" lvl="1" indent="0">
              <a:buNone/>
            </a:pPr>
            <a:r>
              <a:rPr lang="en-US" altLang="zh-CN" sz="2400" b="1" dirty="0"/>
              <a:t>1.7.1 </a:t>
            </a:r>
            <a:r>
              <a:rPr lang="zh-CN" altLang="en-US" sz="2400" dirty="0"/>
              <a:t>请求地址</a:t>
            </a:r>
            <a:endParaRPr lang="zh-CN" altLang="en-US" sz="4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单接口用例分析与设计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129052"/>
              </p:ext>
            </p:extLst>
          </p:nvPr>
        </p:nvGraphicFramePr>
        <p:xfrm>
          <a:off x="1475656" y="2931790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1399704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地址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是否登录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fgadmin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/address/new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是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8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909" y="123478"/>
            <a:ext cx="4441329" cy="224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658" y="2257034"/>
            <a:ext cx="4704460" cy="2886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09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702761" y="915566"/>
            <a:ext cx="988919" cy="3600400"/>
          </a:xfrm>
          <a:prstGeom prst="leftBrace">
            <a:avLst>
              <a:gd name="adj1" fmla="val 8333"/>
              <a:gd name="adj2" fmla="val 49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979712" y="771550"/>
            <a:ext cx="517365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 smtClean="0"/>
              <a:t>所有</a:t>
            </a:r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/>
              <a:t>参数类型都为</a:t>
            </a:r>
            <a:r>
              <a:rPr lang="en-US" altLang="zh-CN" sz="2400" dirty="0" smtClean="0"/>
              <a:t>String</a:t>
            </a:r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其中有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/>
              <a:t>参数类型不为</a:t>
            </a:r>
            <a:r>
              <a:rPr lang="en-US" altLang="zh-CN" sz="2400" dirty="0" smtClean="0"/>
              <a:t>String</a:t>
            </a:r>
          </a:p>
          <a:p>
            <a:pPr>
              <a:spcBef>
                <a:spcPts val="1800"/>
              </a:spcBef>
            </a:pPr>
            <a:r>
              <a:rPr lang="zh-CN" altLang="en-US" sz="2400" dirty="0"/>
              <a:t>其中</a:t>
            </a:r>
            <a:r>
              <a:rPr lang="zh-CN" altLang="en-US" sz="2400" dirty="0" smtClean="0"/>
              <a:t>有</a:t>
            </a: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/>
              <a:t>参数类型不为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zh-CN" altLang="en-US" sz="2400" dirty="0"/>
              <a:t>其中</a:t>
            </a:r>
            <a:r>
              <a:rPr lang="zh-CN" altLang="en-US" sz="2400" dirty="0" smtClean="0"/>
              <a:t>有</a:t>
            </a:r>
            <a:r>
              <a:rPr lang="en-US" altLang="zh-CN" sz="2400" dirty="0" smtClean="0">
                <a:solidFill>
                  <a:srgbClr val="FF0000"/>
                </a:solidFill>
              </a:rPr>
              <a:t>3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/>
              <a:t>参数类型不为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zh-CN" altLang="en-US" sz="2400" dirty="0"/>
              <a:t>其中</a:t>
            </a:r>
            <a:r>
              <a:rPr lang="zh-CN" altLang="en-US" sz="2400" dirty="0" smtClean="0"/>
              <a:t>有</a:t>
            </a:r>
            <a:r>
              <a:rPr lang="en-US" altLang="zh-CN" sz="2400" dirty="0" smtClean="0">
                <a:solidFill>
                  <a:srgbClr val="FF0000"/>
                </a:solidFill>
              </a:rPr>
              <a:t>4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/>
              <a:t>参数类型不为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zh-CN" altLang="en-US" sz="2400" dirty="0"/>
              <a:t>其中</a:t>
            </a:r>
            <a:r>
              <a:rPr lang="zh-CN" altLang="en-US" sz="2400" dirty="0" smtClean="0"/>
              <a:t>有</a:t>
            </a:r>
            <a:r>
              <a:rPr lang="en-US" altLang="zh-CN" sz="2400" dirty="0" smtClean="0">
                <a:solidFill>
                  <a:srgbClr val="FF0000"/>
                </a:solidFill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/>
              <a:t>参数类型不为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zh-CN" altLang="en-US" sz="2400" dirty="0"/>
              <a:t>所有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zh-CN" altLang="en-US" sz="2400" dirty="0">
                <a:solidFill>
                  <a:srgbClr val="FF0000"/>
                </a:solidFill>
              </a:rPr>
              <a:t>个</a:t>
            </a:r>
            <a:r>
              <a:rPr lang="zh-CN" altLang="en-US" sz="2400" dirty="0"/>
              <a:t>参数类型</a:t>
            </a:r>
            <a:r>
              <a:rPr lang="zh-CN" altLang="en-US" sz="2400" dirty="0" smtClean="0"/>
              <a:t>都不为</a:t>
            </a:r>
            <a:r>
              <a:rPr lang="en-US" altLang="zh-CN" sz="2400" dirty="0"/>
              <a:t>String</a:t>
            </a:r>
            <a:endParaRPr lang="zh-CN" altLang="en-US" sz="2400" dirty="0"/>
          </a:p>
        </p:txBody>
      </p:sp>
      <p:sp>
        <p:nvSpPr>
          <p:cNvPr id="4" name="圆角矩形 3"/>
          <p:cNvSpPr/>
          <p:nvPr/>
        </p:nvSpPr>
        <p:spPr>
          <a:xfrm>
            <a:off x="1835696" y="771550"/>
            <a:ext cx="468052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圆角矩形 8"/>
          <p:cNvSpPr/>
          <p:nvPr/>
        </p:nvSpPr>
        <p:spPr>
          <a:xfrm>
            <a:off x="1835696" y="1428005"/>
            <a:ext cx="4888160" cy="34061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6876256" y="771549"/>
            <a:ext cx="205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</a:rPr>
              <a:t>参数</a:t>
            </a:r>
            <a:r>
              <a:rPr lang="zh-CN" altLang="en-US" sz="2400" dirty="0" smtClean="0">
                <a:solidFill>
                  <a:srgbClr val="00B050"/>
                </a:solidFill>
              </a:rPr>
              <a:t>类型正确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76256" y="1470295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参数</a:t>
            </a:r>
            <a:r>
              <a:rPr lang="zh-CN" altLang="en-US" sz="2400" dirty="0" smtClean="0">
                <a:solidFill>
                  <a:srgbClr val="FF0000"/>
                </a:solidFill>
              </a:rPr>
              <a:t>类型不正确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4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702761" y="915566"/>
            <a:ext cx="988919" cy="3600400"/>
          </a:xfrm>
          <a:prstGeom prst="leftBrace">
            <a:avLst>
              <a:gd name="adj1" fmla="val 8333"/>
              <a:gd name="adj2" fmla="val 49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979712" y="771550"/>
            <a:ext cx="51736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 smtClean="0"/>
              <a:t>所有</a:t>
            </a:r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/>
              <a:t>参数类型都为</a:t>
            </a:r>
            <a:r>
              <a:rPr lang="en-US" altLang="zh-CN" sz="2400" dirty="0" smtClean="0"/>
              <a:t>String</a:t>
            </a:r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其中有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/>
              <a:t>参数类型不为</a:t>
            </a:r>
            <a:r>
              <a:rPr lang="en-US" altLang="zh-CN" sz="2400" dirty="0" smtClean="0"/>
              <a:t>String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835696" y="771550"/>
            <a:ext cx="468052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圆角矩形 8"/>
          <p:cNvSpPr/>
          <p:nvPr/>
        </p:nvSpPr>
        <p:spPr>
          <a:xfrm>
            <a:off x="1835696" y="1428006"/>
            <a:ext cx="488816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6876256" y="771549"/>
            <a:ext cx="205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</a:rPr>
              <a:t>参数</a:t>
            </a:r>
            <a:r>
              <a:rPr lang="zh-CN" altLang="en-US" sz="2400" dirty="0" smtClean="0">
                <a:solidFill>
                  <a:srgbClr val="00B050"/>
                </a:solidFill>
              </a:rPr>
              <a:t>类型正确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76256" y="1470295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参数</a:t>
            </a:r>
            <a:r>
              <a:rPr lang="zh-CN" altLang="en-US" sz="2400" dirty="0" smtClean="0">
                <a:solidFill>
                  <a:srgbClr val="FF0000"/>
                </a:solidFill>
              </a:rPr>
              <a:t>类型不正确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24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846777" y="930667"/>
            <a:ext cx="988919" cy="3744416"/>
          </a:xfrm>
          <a:prstGeom prst="leftBrace">
            <a:avLst>
              <a:gd name="adj1" fmla="val 8333"/>
              <a:gd name="adj2" fmla="val 47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979712" y="771550"/>
            <a:ext cx="612068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 smtClean="0"/>
              <a:t>所有</a:t>
            </a:r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/>
              <a:t>参数类型都为</a:t>
            </a:r>
            <a:r>
              <a:rPr lang="en-US" altLang="zh-CN" sz="2400" dirty="0" smtClean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400" dirty="0" err="1">
                <a:solidFill>
                  <a:srgbClr val="FF0000"/>
                </a:solidFill>
              </a:rPr>
              <a:t>receiverName</a:t>
            </a:r>
            <a:r>
              <a:rPr lang="zh-CN" altLang="en-US" sz="2400" dirty="0" smtClean="0"/>
              <a:t>参数类型不为</a:t>
            </a:r>
            <a:r>
              <a:rPr lang="en-US" altLang="zh-CN" sz="2400" dirty="0" smtClean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400" dirty="0" err="1">
                <a:solidFill>
                  <a:srgbClr val="FF0000"/>
                </a:solidFill>
              </a:rPr>
              <a:t>cellPhone</a:t>
            </a:r>
            <a:r>
              <a:rPr lang="zh-CN" altLang="en-US" sz="2400" dirty="0" smtClean="0"/>
              <a:t>参数</a:t>
            </a:r>
            <a:r>
              <a:rPr lang="zh-CN" altLang="en-US" sz="2400" dirty="0"/>
              <a:t>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400" dirty="0" err="1">
                <a:solidFill>
                  <a:srgbClr val="FF0000"/>
                </a:solidFill>
              </a:rPr>
              <a:t>addressDetail</a:t>
            </a:r>
            <a:r>
              <a:rPr lang="zh-CN" altLang="en-US" sz="2400" dirty="0" smtClean="0"/>
              <a:t>参数</a:t>
            </a:r>
            <a:r>
              <a:rPr lang="zh-CN" altLang="en-US" sz="2400" dirty="0"/>
              <a:t>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province</a:t>
            </a:r>
            <a:r>
              <a:rPr lang="zh-CN" altLang="en-US" sz="2400" dirty="0" smtClean="0"/>
              <a:t>参数</a:t>
            </a:r>
            <a:r>
              <a:rPr lang="zh-CN" altLang="en-US" sz="2400" dirty="0"/>
              <a:t>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city</a:t>
            </a:r>
            <a:r>
              <a:rPr lang="zh-CN" altLang="en-US" sz="2400" dirty="0" smtClean="0"/>
              <a:t>参数</a:t>
            </a:r>
            <a:r>
              <a:rPr lang="zh-CN" altLang="en-US" sz="2400" dirty="0"/>
              <a:t>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area</a:t>
            </a:r>
            <a:r>
              <a:rPr lang="zh-CN" altLang="en-US" sz="2400" dirty="0" smtClean="0"/>
              <a:t>参数</a:t>
            </a:r>
            <a:r>
              <a:rPr lang="zh-CN" altLang="en-US" sz="2400" dirty="0"/>
              <a:t>类型</a:t>
            </a:r>
            <a:r>
              <a:rPr lang="zh-CN" altLang="en-US" sz="2400" dirty="0" smtClean="0"/>
              <a:t>都不为</a:t>
            </a:r>
            <a:r>
              <a:rPr lang="en-US" altLang="zh-CN" sz="2400" dirty="0"/>
              <a:t>String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16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702761" y="915566"/>
            <a:ext cx="988919" cy="3600400"/>
          </a:xfrm>
          <a:prstGeom prst="leftBrace">
            <a:avLst>
              <a:gd name="adj1" fmla="val 8333"/>
              <a:gd name="adj2" fmla="val 49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979712" y="771550"/>
            <a:ext cx="517365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 smtClean="0"/>
              <a:t>带上全部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只带上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只带上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/>
              <a:t>只带</a:t>
            </a:r>
            <a:r>
              <a:rPr lang="zh-CN" altLang="en-US" sz="2400" dirty="0" smtClean="0"/>
              <a:t>上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只带上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只带上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没有带上参数</a:t>
            </a:r>
            <a:endParaRPr lang="en-US" altLang="zh-CN" sz="2400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835696" y="771550"/>
            <a:ext cx="3096344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圆角矩形 8"/>
          <p:cNvSpPr/>
          <p:nvPr/>
        </p:nvSpPr>
        <p:spPr>
          <a:xfrm>
            <a:off x="1835696" y="1428006"/>
            <a:ext cx="3096344" cy="3448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5677198" y="823490"/>
            <a:ext cx="205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</a:rPr>
              <a:t>参数完整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77198" y="1954499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参数不完整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24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如何进行接口测试用例设计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951570"/>
            <a:ext cx="4464496" cy="594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阅读和分析接口文档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5696" y="2303255"/>
            <a:ext cx="4464496" cy="594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分析和整理接口测试思路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02295" y="3651870"/>
            <a:ext cx="4464496" cy="594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编写接口测试用例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707904" y="1545636"/>
            <a:ext cx="504056" cy="757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3782515" y="2897320"/>
            <a:ext cx="504056" cy="757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45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5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702761" y="915566"/>
            <a:ext cx="988919" cy="3600400"/>
          </a:xfrm>
          <a:prstGeom prst="leftBrace">
            <a:avLst>
              <a:gd name="adj1" fmla="val 8333"/>
              <a:gd name="adj2" fmla="val 49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979712" y="771550"/>
            <a:ext cx="51736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 smtClean="0"/>
              <a:t>带上全部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只带上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endParaRPr lang="en-US" altLang="zh-CN" sz="2400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835696" y="771550"/>
            <a:ext cx="3096344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圆角矩形 8"/>
          <p:cNvSpPr/>
          <p:nvPr/>
        </p:nvSpPr>
        <p:spPr>
          <a:xfrm>
            <a:off x="1835696" y="1347614"/>
            <a:ext cx="3096344" cy="5264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5677198" y="823490"/>
            <a:ext cx="205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</a:rPr>
              <a:t>参数完整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77198" y="1954499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参数不完整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4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719951" y="930667"/>
            <a:ext cx="988919" cy="3744416"/>
          </a:xfrm>
          <a:prstGeom prst="leftBrace">
            <a:avLst>
              <a:gd name="adj1" fmla="val 8333"/>
              <a:gd name="adj2" fmla="val 47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708870" y="771550"/>
            <a:ext cx="612068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 smtClean="0"/>
              <a:t>带上全部</a:t>
            </a:r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缺少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receiverName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/>
              <a:t>缺少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cellPhone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/>
              <a:t>缺少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addressDetail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缺少</a:t>
            </a:r>
            <a:r>
              <a:rPr lang="en-US" altLang="zh-CN" sz="2400" dirty="0" smtClean="0">
                <a:solidFill>
                  <a:srgbClr val="FF0000"/>
                </a:solidFill>
              </a:rPr>
              <a:t>province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缺少</a:t>
            </a:r>
            <a:r>
              <a:rPr lang="en-US" altLang="zh-CN" sz="2400" dirty="0" smtClean="0">
                <a:solidFill>
                  <a:srgbClr val="FF0000"/>
                </a:solidFill>
              </a:rPr>
              <a:t>city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缺少</a:t>
            </a:r>
            <a:r>
              <a:rPr lang="en-US" altLang="zh-CN" sz="2400" dirty="0" smtClean="0">
                <a:solidFill>
                  <a:srgbClr val="FF0000"/>
                </a:solidFill>
              </a:rPr>
              <a:t>area</a:t>
            </a:r>
            <a:r>
              <a:rPr lang="zh-CN" altLang="en-US" sz="2400" dirty="0" smtClean="0"/>
              <a:t>参数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590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5014103" y="987574"/>
            <a:ext cx="988919" cy="3297267"/>
          </a:xfrm>
          <a:prstGeom prst="leftBrace">
            <a:avLst>
              <a:gd name="adj1" fmla="val 8333"/>
              <a:gd name="adj2" fmla="val 47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6003022" y="820327"/>
            <a:ext cx="477172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000" dirty="0" smtClean="0"/>
              <a:t>带上全部</a:t>
            </a:r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r>
              <a:rPr lang="zh-CN" altLang="en-US" sz="2000" dirty="0" smtClean="0">
                <a:solidFill>
                  <a:srgbClr val="FF0000"/>
                </a:solidFill>
              </a:rPr>
              <a:t>个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zh-CN" altLang="en-US" sz="2000" dirty="0" smtClean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receiverName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cellPhone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addressDetail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province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city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area</a:t>
            </a:r>
            <a:r>
              <a:rPr lang="zh-CN" altLang="en-US" sz="2000" dirty="0" smtClean="0"/>
              <a:t>参数</a:t>
            </a:r>
            <a:endParaRPr lang="zh-CN" altLang="en-US" sz="2000" dirty="0"/>
          </a:p>
        </p:txBody>
      </p:sp>
      <p:sp>
        <p:nvSpPr>
          <p:cNvPr id="6" name="左大括号 5"/>
          <p:cNvSpPr/>
          <p:nvPr/>
        </p:nvSpPr>
        <p:spPr>
          <a:xfrm>
            <a:off x="323528" y="938797"/>
            <a:ext cx="700887" cy="3297267"/>
          </a:xfrm>
          <a:prstGeom prst="leftBrace">
            <a:avLst>
              <a:gd name="adj1" fmla="val 8333"/>
              <a:gd name="adj2" fmla="val 473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024415" y="890022"/>
            <a:ext cx="398968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000" dirty="0" smtClean="0"/>
              <a:t>所有</a:t>
            </a:r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r>
              <a:rPr lang="zh-CN" altLang="en-US" sz="2000" dirty="0" smtClean="0">
                <a:solidFill>
                  <a:srgbClr val="FF0000"/>
                </a:solidFill>
              </a:rPr>
              <a:t>个</a:t>
            </a:r>
            <a:r>
              <a:rPr lang="zh-CN" altLang="en-US" sz="2000" dirty="0" smtClean="0"/>
              <a:t>参数类型都为</a:t>
            </a:r>
            <a:r>
              <a:rPr lang="en-US" altLang="zh-CN" sz="2000" dirty="0" smtClean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000" dirty="0" err="1">
                <a:solidFill>
                  <a:srgbClr val="FF0000"/>
                </a:solidFill>
              </a:rPr>
              <a:t>receiverName</a:t>
            </a:r>
            <a:r>
              <a:rPr lang="zh-CN" altLang="en-US" sz="2000" dirty="0" smtClean="0"/>
              <a:t>参数类型不为</a:t>
            </a:r>
            <a:r>
              <a:rPr lang="en-US" altLang="zh-CN" sz="2000" dirty="0" smtClean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000" dirty="0" err="1">
                <a:solidFill>
                  <a:srgbClr val="FF0000"/>
                </a:solidFill>
              </a:rPr>
              <a:t>cellPhone</a:t>
            </a:r>
            <a:r>
              <a:rPr lang="zh-CN" altLang="en-US" sz="2000" dirty="0" smtClean="0"/>
              <a:t>参数</a:t>
            </a:r>
            <a:r>
              <a:rPr lang="zh-CN" altLang="en-US" sz="2000" dirty="0"/>
              <a:t>类型不为</a:t>
            </a:r>
            <a:r>
              <a:rPr lang="en-US" altLang="zh-CN" sz="20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000" dirty="0" err="1">
                <a:solidFill>
                  <a:srgbClr val="FF0000"/>
                </a:solidFill>
              </a:rPr>
              <a:t>addressDetail</a:t>
            </a:r>
            <a:r>
              <a:rPr lang="zh-CN" altLang="en-US" sz="2000" dirty="0" smtClean="0"/>
              <a:t>参数</a:t>
            </a:r>
            <a:r>
              <a:rPr lang="zh-CN" altLang="en-US" sz="2000" dirty="0"/>
              <a:t>类型不为</a:t>
            </a:r>
            <a:r>
              <a:rPr lang="en-US" altLang="zh-CN" sz="20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province</a:t>
            </a:r>
            <a:r>
              <a:rPr lang="zh-CN" altLang="en-US" sz="2000" dirty="0" smtClean="0"/>
              <a:t>参数</a:t>
            </a:r>
            <a:r>
              <a:rPr lang="zh-CN" altLang="en-US" sz="2000" dirty="0"/>
              <a:t>类型不为</a:t>
            </a:r>
            <a:r>
              <a:rPr lang="en-US" altLang="zh-CN" sz="20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city</a:t>
            </a:r>
            <a:r>
              <a:rPr lang="zh-CN" altLang="en-US" sz="2000" dirty="0" smtClean="0"/>
              <a:t>参数</a:t>
            </a:r>
            <a:r>
              <a:rPr lang="zh-CN" altLang="en-US" sz="2000" dirty="0"/>
              <a:t>类型不为</a:t>
            </a:r>
            <a:r>
              <a:rPr lang="en-US" altLang="zh-CN" sz="20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area</a:t>
            </a:r>
            <a:r>
              <a:rPr lang="zh-CN" altLang="en-US" sz="2000" dirty="0" smtClean="0"/>
              <a:t>参数</a:t>
            </a:r>
            <a:r>
              <a:rPr lang="zh-CN" altLang="en-US" sz="2000" dirty="0"/>
              <a:t>类型</a:t>
            </a:r>
            <a:r>
              <a:rPr lang="zh-CN" altLang="en-US" sz="2000" dirty="0" smtClean="0"/>
              <a:t>都不为</a:t>
            </a:r>
            <a:r>
              <a:rPr lang="en-US" altLang="zh-CN" sz="2000" dirty="0"/>
              <a:t>String</a:t>
            </a:r>
            <a:endParaRPr lang="zh-CN" altLang="en-US" sz="2000" dirty="0"/>
          </a:p>
        </p:txBody>
      </p:sp>
      <p:sp>
        <p:nvSpPr>
          <p:cNvPr id="8" name="圆角矩形 7"/>
          <p:cNvSpPr/>
          <p:nvPr/>
        </p:nvSpPr>
        <p:spPr>
          <a:xfrm>
            <a:off x="6099623" y="771550"/>
            <a:ext cx="2360809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024415" y="843558"/>
            <a:ext cx="320052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65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35496" y="3003798"/>
            <a:ext cx="936104" cy="1872208"/>
          </a:xfrm>
          <a:prstGeom prst="leftBrace">
            <a:avLst>
              <a:gd name="adj1" fmla="val 8333"/>
              <a:gd name="adj2" fmla="val 47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971600" y="2917269"/>
            <a:ext cx="47717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带上全部</a:t>
            </a:r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r>
              <a:rPr lang="zh-CN" altLang="en-US" sz="2000" dirty="0" smtClean="0">
                <a:solidFill>
                  <a:srgbClr val="FF0000"/>
                </a:solidFill>
              </a:rPr>
              <a:t>个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receiverName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cellPhone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addressDetail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province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city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area</a:t>
            </a:r>
            <a:r>
              <a:rPr lang="zh-CN" altLang="en-US" sz="2000" dirty="0" smtClean="0"/>
              <a:t>参数</a:t>
            </a:r>
            <a:endParaRPr lang="zh-CN" altLang="en-US" sz="2000" dirty="0"/>
          </a:p>
        </p:txBody>
      </p:sp>
      <p:sp>
        <p:nvSpPr>
          <p:cNvPr id="6" name="左大括号 5"/>
          <p:cNvSpPr/>
          <p:nvPr/>
        </p:nvSpPr>
        <p:spPr>
          <a:xfrm>
            <a:off x="323528" y="737301"/>
            <a:ext cx="700887" cy="1762441"/>
          </a:xfrm>
          <a:prstGeom prst="leftBrace">
            <a:avLst>
              <a:gd name="adj1" fmla="val 8333"/>
              <a:gd name="adj2" fmla="val 473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024415" y="676732"/>
            <a:ext cx="6120680" cy="2457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zh-CN" altLang="en-US" dirty="0" smtClean="0"/>
              <a:t>参数类型都为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receiverName</a:t>
            </a:r>
            <a:r>
              <a:rPr lang="zh-CN" altLang="en-US" dirty="0" smtClean="0"/>
              <a:t>参数类型不为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cellPhone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addressDetail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province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city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area</a:t>
            </a:r>
            <a:r>
              <a:rPr lang="zh-CN" altLang="en-US" dirty="0" smtClean="0"/>
              <a:t>参数</a:t>
            </a:r>
            <a:r>
              <a:rPr lang="zh-CN" altLang="en-US" dirty="0"/>
              <a:t>类型</a:t>
            </a:r>
            <a:r>
              <a:rPr lang="zh-CN" altLang="en-US" dirty="0" smtClean="0"/>
              <a:t>都不为</a:t>
            </a:r>
            <a:r>
              <a:rPr lang="en-US" altLang="zh-CN" dirty="0"/>
              <a:t>String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996652" y="2868492"/>
            <a:ext cx="2448272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024415" y="641896"/>
            <a:ext cx="3200524" cy="3512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123688"/>
              </p:ext>
            </p:extLst>
          </p:nvPr>
        </p:nvGraphicFramePr>
        <p:xfrm>
          <a:off x="293752" y="1445633"/>
          <a:ext cx="8784975" cy="29432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4996"/>
                <a:gridCol w="1254996"/>
                <a:gridCol w="1954504"/>
                <a:gridCol w="1296144"/>
                <a:gridCol w="1656184"/>
                <a:gridCol w="1368151"/>
              </a:tblGrid>
              <a:tr h="4953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前提条件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请求参数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3286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添加收货地址成功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已登录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en-US" altLang="zh-CN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fgadmin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/address/new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receiverName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王菲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cellPhone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="12345678901"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addressDetail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河北师范大学新校区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province=“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河北省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石家庄市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裕华区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: 200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: success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66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35496" y="3003798"/>
            <a:ext cx="936104" cy="1872208"/>
          </a:xfrm>
          <a:prstGeom prst="leftBrace">
            <a:avLst>
              <a:gd name="adj1" fmla="val 8333"/>
              <a:gd name="adj2" fmla="val 47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971600" y="2917269"/>
            <a:ext cx="47717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带上全部</a:t>
            </a:r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r>
              <a:rPr lang="zh-CN" altLang="en-US" sz="2000" dirty="0" smtClean="0">
                <a:solidFill>
                  <a:srgbClr val="FF0000"/>
                </a:solidFill>
              </a:rPr>
              <a:t>个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receiverName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cellPhone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addressDetail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province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city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area</a:t>
            </a:r>
            <a:r>
              <a:rPr lang="zh-CN" altLang="en-US" sz="2000" dirty="0" smtClean="0"/>
              <a:t>参数</a:t>
            </a:r>
            <a:endParaRPr lang="zh-CN" altLang="en-US" sz="2000" dirty="0"/>
          </a:p>
        </p:txBody>
      </p:sp>
      <p:sp>
        <p:nvSpPr>
          <p:cNvPr id="6" name="左大括号 5"/>
          <p:cNvSpPr/>
          <p:nvPr/>
        </p:nvSpPr>
        <p:spPr>
          <a:xfrm>
            <a:off x="323528" y="737301"/>
            <a:ext cx="700887" cy="1762441"/>
          </a:xfrm>
          <a:prstGeom prst="leftBrace">
            <a:avLst>
              <a:gd name="adj1" fmla="val 8333"/>
              <a:gd name="adj2" fmla="val 473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024415" y="676732"/>
            <a:ext cx="6120680" cy="2457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zh-CN" altLang="en-US" dirty="0" smtClean="0"/>
              <a:t>参数类型都为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receiverName</a:t>
            </a:r>
            <a:r>
              <a:rPr lang="zh-CN" altLang="en-US" dirty="0" smtClean="0"/>
              <a:t>参数类型不为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cellPhone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addressDetail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province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city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area</a:t>
            </a:r>
            <a:r>
              <a:rPr lang="zh-CN" altLang="en-US" dirty="0" smtClean="0"/>
              <a:t>参数</a:t>
            </a:r>
            <a:r>
              <a:rPr lang="zh-CN" altLang="en-US" dirty="0"/>
              <a:t>类型</a:t>
            </a:r>
            <a:r>
              <a:rPr lang="zh-CN" altLang="en-US" dirty="0" smtClean="0"/>
              <a:t>都不为</a:t>
            </a:r>
            <a:r>
              <a:rPr lang="en-US" altLang="zh-CN" dirty="0"/>
              <a:t>String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024414" y="996365"/>
            <a:ext cx="3403569" cy="3512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488882"/>
              </p:ext>
            </p:extLst>
          </p:nvPr>
        </p:nvGraphicFramePr>
        <p:xfrm>
          <a:off x="323528" y="1627698"/>
          <a:ext cx="8784975" cy="26994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4996"/>
                <a:gridCol w="1254996"/>
                <a:gridCol w="1954504"/>
                <a:gridCol w="1296144"/>
                <a:gridCol w="1656184"/>
                <a:gridCol w="1368151"/>
              </a:tblGrid>
              <a:tr h="4953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前提条件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请求参数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3286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添加收货地址失败，</a:t>
                      </a:r>
                      <a:r>
                        <a:rPr lang="en-US" altLang="zh-CN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receiveName</a:t>
                      </a: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参数类型不正确</a:t>
                      </a:r>
                    </a:p>
                    <a:p>
                      <a:pPr algn="l" fontAlgn="ctr"/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已登录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en-US" altLang="zh-CN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fgadmin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/address/new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receiverName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=123</a:t>
                      </a:r>
                      <a:endParaRPr lang="en-US" altLang="zh-CN" sz="16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cellPhone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="12345678901"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addressDetail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河北师范大学新校区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province=“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河北省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石家庄市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裕华区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: 400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: "</a:t>
                      </a:r>
                      <a:r>
                        <a:rPr lang="en-US" altLang="zh-CN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receiverName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参数类型不正确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endParaRPr lang="en-US" altLang="zh-CN" sz="1600" b="0" i="0" u="none" strike="noStrike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84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35496" y="3003798"/>
            <a:ext cx="936104" cy="1872208"/>
          </a:xfrm>
          <a:prstGeom prst="leftBrace">
            <a:avLst>
              <a:gd name="adj1" fmla="val 8333"/>
              <a:gd name="adj2" fmla="val 47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971600" y="2917269"/>
            <a:ext cx="47717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带上全部</a:t>
            </a:r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r>
              <a:rPr lang="zh-CN" altLang="en-US" sz="2000" dirty="0" smtClean="0">
                <a:solidFill>
                  <a:srgbClr val="FF0000"/>
                </a:solidFill>
              </a:rPr>
              <a:t>个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receiverName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cellPhone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addressDetail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province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city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area</a:t>
            </a:r>
            <a:r>
              <a:rPr lang="zh-CN" altLang="en-US" sz="2000" dirty="0" smtClean="0"/>
              <a:t>参数</a:t>
            </a:r>
            <a:endParaRPr lang="zh-CN" altLang="en-US" sz="2000" dirty="0"/>
          </a:p>
        </p:txBody>
      </p:sp>
      <p:sp>
        <p:nvSpPr>
          <p:cNvPr id="6" name="左大括号 5"/>
          <p:cNvSpPr/>
          <p:nvPr/>
        </p:nvSpPr>
        <p:spPr>
          <a:xfrm>
            <a:off x="323528" y="737301"/>
            <a:ext cx="700887" cy="1762441"/>
          </a:xfrm>
          <a:prstGeom prst="leftBrace">
            <a:avLst>
              <a:gd name="adj1" fmla="val 8333"/>
              <a:gd name="adj2" fmla="val 473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024415" y="676732"/>
            <a:ext cx="6120680" cy="2457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zh-CN" altLang="en-US" dirty="0" smtClean="0"/>
              <a:t>参数类型都为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receiverName</a:t>
            </a:r>
            <a:r>
              <a:rPr lang="zh-CN" altLang="en-US" dirty="0" smtClean="0"/>
              <a:t>参数类型不为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cellPhone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addressDetail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province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city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area</a:t>
            </a:r>
            <a:r>
              <a:rPr lang="zh-CN" altLang="en-US" dirty="0" smtClean="0"/>
              <a:t>参数</a:t>
            </a:r>
            <a:r>
              <a:rPr lang="zh-CN" altLang="en-US" dirty="0"/>
              <a:t>类型</a:t>
            </a:r>
            <a:r>
              <a:rPr lang="zh-CN" altLang="en-US" dirty="0" smtClean="0"/>
              <a:t>都不为</a:t>
            </a:r>
            <a:r>
              <a:rPr lang="en-US" altLang="zh-CN" dirty="0"/>
              <a:t>String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27584" y="3291830"/>
            <a:ext cx="3403569" cy="3512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293646"/>
              </p:ext>
            </p:extLst>
          </p:nvPr>
        </p:nvGraphicFramePr>
        <p:xfrm>
          <a:off x="287736" y="1059582"/>
          <a:ext cx="8784975" cy="24555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4996"/>
                <a:gridCol w="1254996"/>
                <a:gridCol w="1954504"/>
                <a:gridCol w="1296144"/>
                <a:gridCol w="1656184"/>
                <a:gridCol w="1368151"/>
              </a:tblGrid>
              <a:tr h="4953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前提条件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请求参数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3286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添加收货地址失败，缺少</a:t>
                      </a:r>
                      <a:r>
                        <a:rPr lang="en-US" altLang="zh-CN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receiverName</a:t>
                      </a: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参数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已登录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en-US" altLang="zh-CN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fgadmin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/address/new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cellPhone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="12345678901"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addressDetail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河北师范大学新校区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province=“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河北省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石家庄市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裕华区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: 400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: "</a:t>
                      </a:r>
                      <a:r>
                        <a:rPr lang="en-US" altLang="zh-CN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receiverName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参数不存在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22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81642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省、市、区的参数关联性分析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、河北省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石家庄市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裕华区（省市区匹配）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、河北省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石家庄市</a:t>
            </a:r>
            <a:r>
              <a:rPr lang="en-US" altLang="zh-CN" sz="2800" dirty="0" smtClean="0"/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西</a:t>
            </a:r>
            <a:r>
              <a:rPr lang="zh-CN" altLang="en-US" sz="2800" dirty="0" smtClean="0">
                <a:solidFill>
                  <a:srgbClr val="FF0000"/>
                </a:solidFill>
              </a:rPr>
              <a:t>城区</a:t>
            </a:r>
            <a:r>
              <a:rPr lang="zh-CN" altLang="en-US" sz="2800" dirty="0" smtClean="0"/>
              <a:t>（区不匹配）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、河北省</a:t>
            </a:r>
            <a:r>
              <a:rPr lang="en-US" altLang="zh-CN" sz="2800" dirty="0" smtClean="0"/>
              <a:t>-</a:t>
            </a:r>
            <a:r>
              <a:rPr lang="zh-CN" altLang="en-US" sz="2800" dirty="0" smtClean="0">
                <a:solidFill>
                  <a:srgbClr val="FF0000"/>
                </a:solidFill>
              </a:rPr>
              <a:t>南京市</a:t>
            </a:r>
            <a:r>
              <a:rPr lang="en-US" altLang="zh-CN" sz="2800" dirty="0" smtClean="0">
                <a:solidFill>
                  <a:srgbClr val="FF0000"/>
                </a:solidFill>
              </a:rPr>
              <a:t>-</a:t>
            </a:r>
            <a:r>
              <a:rPr lang="zh-CN" altLang="en-US" sz="2800" dirty="0" smtClean="0"/>
              <a:t>裕华区（市不匹配）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800" dirty="0" smtClean="0"/>
              <a:t>4</a:t>
            </a:r>
            <a:r>
              <a:rPr lang="zh-CN" altLang="en-US" sz="2800" dirty="0" smtClean="0"/>
              <a:t>、河北省</a:t>
            </a:r>
            <a:r>
              <a:rPr lang="en-US" altLang="zh-CN" sz="2800" dirty="0" smtClean="0"/>
              <a:t>-</a:t>
            </a:r>
            <a:r>
              <a:rPr lang="zh-CN" altLang="en-US" sz="2800" dirty="0" smtClean="0">
                <a:solidFill>
                  <a:srgbClr val="FF0000"/>
                </a:solidFill>
              </a:rPr>
              <a:t>南京市</a:t>
            </a:r>
            <a:r>
              <a:rPr lang="en-US" altLang="zh-CN" sz="2800" dirty="0" smtClean="0"/>
              <a:t>-</a:t>
            </a:r>
            <a:r>
              <a:rPr lang="zh-CN" altLang="en-US" sz="2800" dirty="0" smtClean="0">
                <a:solidFill>
                  <a:srgbClr val="FF0000"/>
                </a:solidFill>
              </a:rPr>
              <a:t>西城区</a:t>
            </a:r>
            <a:r>
              <a:rPr lang="zh-CN" altLang="en-US" sz="2800" dirty="0" smtClean="0"/>
              <a:t>（市区都不匹配）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800" dirty="0" smtClean="0"/>
              <a:t>5</a:t>
            </a:r>
            <a:r>
              <a:rPr lang="zh-CN" altLang="en-US" sz="2800" dirty="0" smtClean="0"/>
              <a:t>、北京市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北京市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海淀区（直辖市）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</p:spTree>
    <p:extLst>
      <p:ext uri="{BB962C8B-B14F-4D97-AF65-F5344CB8AC3E}">
        <p14:creationId xmlns:p14="http://schemas.microsoft.com/office/powerpoint/2010/main" val="315568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场景分析法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、添加已存在的收货地址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、添加超过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个收货地址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、未登录时添加收货地址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</p:spTree>
    <p:extLst>
      <p:ext uri="{BB962C8B-B14F-4D97-AF65-F5344CB8AC3E}">
        <p14:creationId xmlns:p14="http://schemas.microsoft.com/office/powerpoint/2010/main" val="356881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接口测试用例设计关注点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接口用例分析与设计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67544" y="2139702"/>
            <a:ext cx="2016224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前提条件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082762" y="2139701"/>
            <a:ext cx="1394299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参数是否必填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76057" y="2150014"/>
            <a:ext cx="2134092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参数间是否存在关联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452320" y="2138876"/>
            <a:ext cx="1394299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参数取值范围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461405" y="3723878"/>
            <a:ext cx="2318507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业务规则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30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、空字符串</a:t>
            </a:r>
            <a:r>
              <a:rPr lang="en-US" altLang="zh-CN" dirty="0" smtClean="0"/>
              <a:t>””</a:t>
            </a:r>
            <a:r>
              <a:rPr lang="zh-CN" altLang="en-US" dirty="0" smtClean="0"/>
              <a:t>或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，参数未赋值未初始化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、参数值超出数据类型的取值范围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常用接口测试点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43558"/>
            <a:ext cx="8676456" cy="339447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：“获取所有商品或指定商品的</a:t>
            </a:r>
            <a:r>
              <a:rPr lang="en-US" altLang="zh-CN" sz="2800" dirty="0" err="1" smtClean="0"/>
              <a:t>sku</a:t>
            </a:r>
            <a:r>
              <a:rPr lang="zh-CN" altLang="en-US" sz="2800" dirty="0" smtClean="0"/>
              <a:t>信息”接口</a:t>
            </a:r>
            <a:endParaRPr lang="en-US" altLang="zh-CN" sz="2800" dirty="0" smtClean="0"/>
          </a:p>
          <a:p>
            <a:pPr marL="400050" lvl="1" indent="0">
              <a:buNone/>
            </a:pPr>
            <a:r>
              <a:rPr lang="en-US" altLang="zh-CN" sz="2400" b="1" dirty="0"/>
              <a:t>1.3 /common/</a:t>
            </a:r>
            <a:r>
              <a:rPr lang="en-US" altLang="zh-CN" sz="2400" b="1" dirty="0" err="1"/>
              <a:t>skuList</a:t>
            </a:r>
            <a:endParaRPr lang="en-US" altLang="zh-CN" sz="2400" b="1" dirty="0"/>
          </a:p>
          <a:p>
            <a:pPr marL="400050" lvl="1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获取</a:t>
            </a:r>
            <a:r>
              <a:rPr lang="zh-CN" altLang="en-US" sz="2400" dirty="0"/>
              <a:t>所有商品的</a:t>
            </a:r>
            <a:r>
              <a:rPr lang="en-US" altLang="zh-CN" sz="2400" b="1" dirty="0" err="1"/>
              <a:t>sku</a:t>
            </a:r>
            <a:r>
              <a:rPr lang="en-US" altLang="zh-CN" sz="2400" b="1" dirty="0"/>
              <a:t> </a:t>
            </a:r>
            <a:r>
              <a:rPr lang="zh-CN" altLang="en-US" sz="2400" dirty="0"/>
              <a:t>信息或指定商品的</a:t>
            </a:r>
            <a:r>
              <a:rPr lang="en-US" altLang="zh-CN" sz="2400" b="1" dirty="0" err="1"/>
              <a:t>sku</a:t>
            </a:r>
            <a:r>
              <a:rPr lang="en-US" altLang="zh-CN" sz="2400" b="1" dirty="0"/>
              <a:t> </a:t>
            </a:r>
            <a:r>
              <a:rPr lang="zh-CN" altLang="en-US" sz="2400" dirty="0"/>
              <a:t>信息。</a:t>
            </a:r>
          </a:p>
          <a:p>
            <a:pPr marL="400050" lvl="1" indent="0">
              <a:buNone/>
            </a:pPr>
            <a:r>
              <a:rPr lang="en-US" altLang="zh-CN" sz="2400" b="1" dirty="0"/>
              <a:t>1.3.1 </a:t>
            </a:r>
            <a:r>
              <a:rPr lang="zh-CN" altLang="en-US" sz="2400" dirty="0"/>
              <a:t>请求</a:t>
            </a:r>
            <a:r>
              <a:rPr lang="zh-CN" altLang="en-US" sz="2400" dirty="0" smtClean="0"/>
              <a:t>地址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单接口用例分析与设计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68701"/>
              </p:ext>
            </p:extLst>
          </p:nvPr>
        </p:nvGraphicFramePr>
        <p:xfrm>
          <a:off x="1475656" y="2931790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1399704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地址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是否登录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/common/</a:t>
                      </a:r>
                      <a:r>
                        <a:rPr lang="en-US" altLang="zh-CN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skuList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01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70" y="699542"/>
            <a:ext cx="6675283" cy="423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218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决策表法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539552" y="3579862"/>
            <a:ext cx="468052" cy="1406054"/>
          </a:xfrm>
          <a:prstGeom prst="leftBrace">
            <a:avLst>
              <a:gd name="adj1" fmla="val 8333"/>
              <a:gd name="adj2" fmla="val 48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2" name="TextBox 1"/>
          <p:cNvSpPr txBox="1"/>
          <p:nvPr/>
        </p:nvSpPr>
        <p:spPr>
          <a:xfrm>
            <a:off x="971600" y="3363838"/>
            <a:ext cx="4968552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不带</a:t>
            </a:r>
            <a:r>
              <a:rPr lang="en-US" altLang="zh-CN" dirty="0" err="1" smtClean="0"/>
              <a:t>goodsId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dirty="0" err="1" smtClean="0"/>
              <a:t>goodsId</a:t>
            </a:r>
            <a:r>
              <a:rPr lang="zh-CN" altLang="en-US" dirty="0"/>
              <a:t>参数类型正确为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且对应的商品存在</a:t>
            </a:r>
            <a:r>
              <a:rPr lang="en-US" altLang="zh-CN" dirty="0" err="1" smtClean="0"/>
              <a:t>goodsId</a:t>
            </a:r>
            <a:r>
              <a:rPr lang="zh-CN" altLang="en-US" dirty="0"/>
              <a:t>参数类型正确为</a:t>
            </a:r>
            <a:r>
              <a:rPr lang="en-US" altLang="zh-CN" dirty="0" err="1"/>
              <a:t>int</a:t>
            </a:r>
            <a:r>
              <a:rPr lang="zh-CN" altLang="en-US" dirty="0"/>
              <a:t>且对应的</a:t>
            </a:r>
            <a:r>
              <a:rPr lang="zh-CN" altLang="en-US" dirty="0" smtClean="0"/>
              <a:t>商品不存在</a:t>
            </a:r>
            <a:endParaRPr lang="zh-CN" altLang="en-US" dirty="0"/>
          </a:p>
          <a:p>
            <a:pPr>
              <a:lnSpc>
                <a:spcPct val="150000"/>
              </a:lnSpc>
              <a:defRPr/>
            </a:pPr>
            <a:r>
              <a:rPr lang="en-US" altLang="zh-CN" dirty="0" err="1"/>
              <a:t>goodsId</a:t>
            </a:r>
            <a:r>
              <a:rPr lang="zh-CN" altLang="en-US" dirty="0"/>
              <a:t>参数</a:t>
            </a:r>
            <a:r>
              <a:rPr lang="zh-CN" altLang="en-US" dirty="0" smtClean="0"/>
              <a:t>类型不正确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165681"/>
              </p:ext>
            </p:extLst>
          </p:nvPr>
        </p:nvGraphicFramePr>
        <p:xfrm>
          <a:off x="457200" y="771550"/>
          <a:ext cx="8229600" cy="259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073"/>
                <a:gridCol w="1656184"/>
                <a:gridCol w="720080"/>
                <a:gridCol w="720080"/>
                <a:gridCol w="720080"/>
                <a:gridCol w="727143"/>
                <a:gridCol w="641009"/>
                <a:gridCol w="648072"/>
                <a:gridCol w="576064"/>
                <a:gridCol w="603815"/>
              </a:tblGrid>
              <a:tr h="278130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条件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是否带</a:t>
                      </a:r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不带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带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836">
                <a:tc rowSpan="2"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参数类型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类型为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类型不为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642">
                <a:tc rowSpan="2"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对应商品是否存在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对应商品存在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对应商品不存在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275856" y="699542"/>
            <a:ext cx="2880320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80312" y="699542"/>
            <a:ext cx="1232520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49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107504" y="1059582"/>
            <a:ext cx="495222" cy="2520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599605" y="920117"/>
            <a:ext cx="31803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、不带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/>
              <a:t>参数类型正确为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且对应的商品存在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/>
              <a:t>参数类型正确为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且对应的商品不存在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参数类型不正确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76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107504" y="1059582"/>
            <a:ext cx="495222" cy="2520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599605" y="920117"/>
            <a:ext cx="318030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</a:rPr>
              <a:t>、不带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goodsId</a:t>
            </a:r>
            <a:r>
              <a:rPr lang="zh-CN" altLang="en-US" sz="2000" dirty="0" smtClean="0">
                <a:solidFill>
                  <a:srgbClr val="FF0000"/>
                </a:solidFill>
              </a:rPr>
              <a:t>参数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对应的商品存在且参数类型正确为</a:t>
            </a:r>
            <a:r>
              <a:rPr lang="en-US" altLang="zh-CN" sz="2000" dirty="0" err="1" smtClean="0"/>
              <a:t>int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对应的商品不存在且参数类型正确为</a:t>
            </a:r>
            <a:r>
              <a:rPr lang="en-US" altLang="zh-CN" sz="2000" dirty="0" err="1" smtClean="0"/>
              <a:t>int</a:t>
            </a:r>
            <a:r>
              <a:rPr lang="zh-CN" altLang="en-US" sz="2000" smtClean="0"/>
              <a:t>（考虑边界值）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参数类型不正确</a:t>
            </a:r>
            <a:endParaRPr lang="zh-CN" altLang="en-US" sz="20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695231"/>
              </p:ext>
            </p:extLst>
          </p:nvPr>
        </p:nvGraphicFramePr>
        <p:xfrm>
          <a:off x="3754807" y="884429"/>
          <a:ext cx="5353697" cy="1360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"/>
                <a:gridCol w="936104"/>
                <a:gridCol w="1033217"/>
                <a:gridCol w="480826"/>
                <a:gridCol w="1895438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获取所有</a:t>
                      </a:r>
                      <a:r>
                        <a:rPr lang="zh-CN" altLang="en-US" sz="14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商品</a:t>
                      </a:r>
                      <a:endParaRPr lang="en-US" altLang="zh-CN" sz="1400" b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zh-CN" altLang="en-US" sz="14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的</a:t>
                      </a:r>
                      <a:r>
                        <a:rPr lang="en-US" altLang="zh-CN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sku</a:t>
                      </a:r>
                      <a:r>
                        <a:rPr lang="zh-CN" alt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列表成功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/common/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skuList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无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200</a:t>
                      </a:r>
                      <a:b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"success"</a:t>
                      </a:r>
                      <a:b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result : 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所有商品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sku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信息列表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略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zh-CN" altLang="en-US" sz="14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37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87722" y="794618"/>
            <a:ext cx="8676456" cy="339447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：“登录”接口</a:t>
            </a:r>
            <a:endParaRPr lang="en-US" altLang="zh-CN" sz="2800" dirty="0" smtClean="0"/>
          </a:p>
          <a:p>
            <a:pPr marL="400050" lvl="1" indent="0">
              <a:buNone/>
            </a:pPr>
            <a:r>
              <a:rPr lang="en-US" altLang="zh-CN" sz="2400" b="1" dirty="0"/>
              <a:t>1.2 /common/</a:t>
            </a:r>
            <a:r>
              <a:rPr lang="en-US" altLang="zh-CN" sz="2400" b="1" dirty="0" err="1"/>
              <a:t>fgadmin</a:t>
            </a:r>
            <a:r>
              <a:rPr lang="en-US" altLang="zh-CN" sz="2400" b="1" dirty="0"/>
              <a:t>/login </a:t>
            </a:r>
            <a:r>
              <a:rPr lang="zh-CN" altLang="en-US" sz="2400" dirty="0"/>
              <a:t>登录</a:t>
            </a:r>
          </a:p>
          <a:p>
            <a:pPr marL="400050" lvl="1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用于</a:t>
            </a:r>
            <a:r>
              <a:rPr lang="zh-CN" altLang="en-US" sz="2400" dirty="0"/>
              <a:t>登录，验证手机号和密码。</a:t>
            </a:r>
          </a:p>
          <a:p>
            <a:pPr marL="400050" lvl="1" indent="0">
              <a:buNone/>
            </a:pPr>
            <a:r>
              <a:rPr lang="en-US" altLang="zh-CN" sz="2400" b="1" dirty="0"/>
              <a:t>1.2.1 </a:t>
            </a:r>
            <a:r>
              <a:rPr lang="zh-CN" altLang="en-US" sz="2400" dirty="0"/>
              <a:t>请求地址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单接口用例分析与设计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484599"/>
              </p:ext>
            </p:extLst>
          </p:nvPr>
        </p:nvGraphicFramePr>
        <p:xfrm>
          <a:off x="1475656" y="2931790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1255688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地址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是否登录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/common/</a:t>
                      </a:r>
                      <a:r>
                        <a:rPr lang="en-US" altLang="zh-CN" sz="2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fgadmin</a:t>
                      </a:r>
                      <a:r>
                        <a:rPr lang="en-US" altLang="zh-CN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/login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87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256" y="627534"/>
            <a:ext cx="53340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"/>
          <a:stretch/>
        </p:blipFill>
        <p:spPr bwMode="auto">
          <a:xfrm>
            <a:off x="1430213" y="1384328"/>
            <a:ext cx="5476875" cy="37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2843808" y="1384328"/>
            <a:ext cx="936104" cy="8993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644008" y="1384328"/>
            <a:ext cx="936104" cy="8993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94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336</TotalTime>
  <Words>1658</Words>
  <Application>Microsoft Office PowerPoint</Application>
  <PresentationFormat>全屏显示(16:9)</PresentationFormat>
  <Paragraphs>452</Paragraphs>
  <Slides>29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moban</vt:lpstr>
      <vt:lpstr>接口测试用例设计</vt:lpstr>
      <vt:lpstr>如何进行接口测试用例设计</vt:lpstr>
      <vt:lpstr>单接口用例分析与设计</vt:lpstr>
      <vt:lpstr>单接口用例分析与设计</vt:lpstr>
      <vt:lpstr>决策表法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接口用例分析与设计</vt:lpstr>
      <vt:lpstr>常用接口测试点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接口测试用例设计</dc:title>
  <cp:lastModifiedBy>admin</cp:lastModifiedBy>
  <cp:revision>209</cp:revision>
  <dcterms:modified xsi:type="dcterms:W3CDTF">2018-03-06T01:19:31Z</dcterms:modified>
</cp:coreProperties>
</file>