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6" r:id="rId3"/>
    <p:sldId id="261" r:id="rId4"/>
    <p:sldId id="258" r:id="rId5"/>
    <p:sldId id="262" r:id="rId6"/>
    <p:sldId id="263" r:id="rId7"/>
    <p:sldId id="264" r:id="rId8"/>
    <p:sldId id="284" r:id="rId9"/>
    <p:sldId id="285" r:id="rId10"/>
    <p:sldId id="266" r:id="rId11"/>
    <p:sldId id="277" r:id="rId12"/>
    <p:sldId id="278" r:id="rId13"/>
    <p:sldId id="279" r:id="rId14"/>
    <p:sldId id="280" r:id="rId15"/>
    <p:sldId id="269" r:id="rId16"/>
    <p:sldId id="271" r:id="rId17"/>
    <p:sldId id="273" r:id="rId18"/>
    <p:sldId id="281" r:id="rId19"/>
    <p:sldId id="282" r:id="rId20"/>
    <p:sldId id="283" r:id="rId21"/>
    <p:sldId id="291" r:id="rId22"/>
    <p:sldId id="288" r:id="rId23"/>
    <p:sldId id="289" r:id="rId24"/>
    <p:sldId id="287" r:id="rId25"/>
    <p:sldId id="290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18" autoAdjust="0"/>
  </p:normalViewPr>
  <p:slideViewPr>
    <p:cSldViewPr>
      <p:cViewPr varScale="1">
        <p:scale>
          <a:sx n="90" d="100"/>
          <a:sy n="90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34F9-AC8C-46C3-86EF-77F07A02BD2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B2E47-8F1C-47DA-8441-888F4F8F6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4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http://study-miniblog-new.qa.netease.com/login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4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名称在前，键值对在后，用：隔开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87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是</a:t>
            </a:r>
            <a:r>
              <a:rPr lang="en-US" altLang="zh-CN" sz="1200" dirty="0" smtClean="0"/>
              <a:t>JavaScript </a:t>
            </a:r>
            <a:r>
              <a:rPr lang="zh-CN" altLang="en-US" sz="1200" dirty="0" smtClean="0"/>
              <a:t>表示语法的子集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中处理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不需要任何工具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1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专业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9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5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适用场合：需要从服务器获取一些内容或数据，请求数据不在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方法中使用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3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body</a:t>
            </a:r>
            <a:r>
              <a:rPr lang="zh-CN" altLang="en-US" dirty="0" smtClean="0"/>
              <a:t>四个区域，根据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请求实现不同的控制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5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r>
              <a:rPr lang="en-US" altLang="zh-CN" sz="1200" dirty="0" smtClean="0"/>
              <a:t>Content-</a:t>
            </a:r>
            <a:r>
              <a:rPr lang="en-US" altLang="zh-CN" sz="1200" dirty="0" err="1" smtClean="0"/>
              <a:t>Typ</a:t>
            </a:r>
            <a:r>
              <a:rPr lang="zh-CN" altLang="en-US" dirty="0" smtClean="0"/>
              <a:t>通过请求中的消息主体，通过何种方式来编码的，再对消息主体进行解析</a:t>
            </a:r>
            <a:endParaRPr lang="en-US" altLang="zh-CN" dirty="0" smtClean="0"/>
          </a:p>
          <a:p>
            <a:r>
              <a:rPr lang="en-US" altLang="zh-CN" sz="1200" b="0" dirty="0" smtClean="0">
                <a:effectLst/>
              </a:rPr>
              <a:t>form-data </a:t>
            </a:r>
            <a:r>
              <a:rPr lang="zh-CN" altLang="en-US" sz="1200" b="0" dirty="0" smtClean="0">
                <a:effectLst/>
              </a:rPr>
              <a:t>不会作为历史保存，二进制文件</a:t>
            </a:r>
            <a:endParaRPr lang="en-US" altLang="zh-CN" sz="1200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effectLst/>
              </a:rPr>
              <a:t>x-www-from-</a:t>
            </a:r>
            <a:r>
              <a:rPr lang="en-US" altLang="zh-CN" sz="1200" b="0" dirty="0" err="1" smtClean="0">
                <a:effectLst/>
              </a:rPr>
              <a:t>urlencoded</a:t>
            </a:r>
            <a:r>
              <a:rPr lang="zh-CN" altLang="en-US" sz="1200" b="0" baseline="0" dirty="0" smtClean="0">
                <a:solidFill>
                  <a:schemeClr val="tx1"/>
                </a:solidFill>
                <a:effectLst/>
              </a:rPr>
              <a:t> 只上传键值对，非字母数字的数据，多个文件</a:t>
            </a:r>
            <a:endParaRPr lang="en-US" altLang="zh-CN" sz="1200" b="0" dirty="0" smtClean="0">
              <a:effectLst/>
            </a:endParaRPr>
          </a:p>
          <a:p>
            <a:r>
              <a:rPr lang="zh-CN" altLang="en-US" dirty="0" smtClean="0"/>
              <a:t>请求的消息主体是序列化的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字符串，支持比键值对复杂多的结构化数据。适合层次结构非常深的数据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7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序列化对象的轻量级数据交换格式，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独立于语言和平台，支持不同的编程语言</a:t>
            </a:r>
          </a:p>
          <a:p>
            <a:r>
              <a:rPr lang="en-US" altLang="zh-CN" b="1" dirty="0" smtClean="0"/>
              <a:t>JSON </a:t>
            </a:r>
            <a:r>
              <a:rPr lang="zh-CN" altLang="en-US" b="1" dirty="0" smtClean="0"/>
              <a:t>语法规则</a:t>
            </a:r>
          </a:p>
          <a:p>
            <a:r>
              <a:rPr lang="en-US" altLang="zh-CN" dirty="0" smtClean="0"/>
              <a:t>JSON </a:t>
            </a:r>
            <a:r>
              <a:rPr lang="zh-CN" altLang="en-US" dirty="0" smtClean="0"/>
              <a:t>语法是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对象表示法语法的子集。</a:t>
            </a:r>
          </a:p>
          <a:p>
            <a:r>
              <a:rPr lang="zh-CN" altLang="en-US" dirty="0" smtClean="0"/>
              <a:t>数据在键值对中</a:t>
            </a:r>
          </a:p>
          <a:p>
            <a:r>
              <a:rPr lang="zh-CN" altLang="en-US" dirty="0" smtClean="0"/>
              <a:t>数据由逗号分隔</a:t>
            </a:r>
          </a:p>
          <a:p>
            <a:r>
              <a:rPr lang="zh-CN" altLang="en-US" dirty="0" smtClean="0"/>
              <a:t>花括号保存对象</a:t>
            </a:r>
          </a:p>
          <a:p>
            <a:r>
              <a:rPr lang="zh-CN" altLang="en-US" dirty="0" smtClean="0"/>
              <a:t>方括号保存数组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9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4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9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请求接口测试</a:t>
            </a:r>
          </a:p>
        </p:txBody>
      </p:sp>
    </p:spTree>
    <p:extLst>
      <p:ext uri="{BB962C8B-B14F-4D97-AF65-F5344CB8AC3E}">
        <p14:creationId xmlns:p14="http://schemas.microsoft.com/office/powerpoint/2010/main" val="10936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15616" y="789552"/>
            <a:ext cx="5472608" cy="406200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4000" dirty="0"/>
              <a:t>JSON</a:t>
            </a:r>
            <a:r>
              <a:rPr lang="zh-CN" altLang="en-US" sz="4000" dirty="0"/>
              <a:t>数据类型</a:t>
            </a:r>
            <a:endParaRPr lang="en-US" altLang="zh-CN" sz="40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数值（整数或浮点数）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示例：</a:t>
            </a:r>
            <a:r>
              <a:rPr lang="en-US" altLang="zh-CN" dirty="0" smtClean="0"/>
              <a:t>”age”:86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”price”:123.78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“temperature </a:t>
            </a:r>
            <a:r>
              <a:rPr lang="en-US" altLang="zh-CN" dirty="0" smtClean="0"/>
              <a:t>“:-3.5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“speed_of_light”:3.12e12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2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97564"/>
            <a:ext cx="8280920" cy="40620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 smtClean="0"/>
              <a:t>JSON</a:t>
            </a:r>
            <a:r>
              <a:rPr lang="zh-CN" altLang="en-US" sz="3000" dirty="0" smtClean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null</a:t>
            </a:r>
            <a:r>
              <a:rPr lang="zh-CN" altLang="en-US" sz="3000" dirty="0"/>
              <a:t>（空值）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示例</a:t>
            </a:r>
            <a:r>
              <a:rPr lang="zh-CN" altLang="en-US" sz="3000" dirty="0" smtClean="0"/>
              <a:t>：</a:t>
            </a:r>
            <a:r>
              <a:rPr lang="en-US" altLang="zh-CN" sz="3000" dirty="0"/>
              <a:t>”</a:t>
            </a:r>
            <a:r>
              <a:rPr lang="en-US" altLang="zh-CN" sz="3000" dirty="0" err="1"/>
              <a:t>name</a:t>
            </a:r>
            <a:r>
              <a:rPr lang="en-US" altLang="zh-CN" sz="3000" dirty="0" err="1" smtClean="0"/>
              <a:t>”:”tom</a:t>
            </a:r>
            <a:r>
              <a:rPr lang="en-US" altLang="zh-CN" sz="3000" dirty="0" smtClean="0"/>
              <a:t>”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 smtClean="0"/>
              <a:t>”</a:t>
            </a:r>
            <a:r>
              <a:rPr lang="en-US" altLang="zh-CN" sz="3000" dirty="0" err="1"/>
              <a:t>name”:</a:t>
            </a:r>
            <a:r>
              <a:rPr lang="en-US" altLang="zh-CN" sz="3000" dirty="0" err="1" smtClean="0"/>
              <a:t>null</a:t>
            </a:r>
            <a:endParaRPr lang="en-US" altLang="zh-CN" sz="30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”name</a:t>
            </a:r>
            <a:r>
              <a:rPr lang="en-US" altLang="zh-CN" sz="3000" dirty="0" smtClean="0"/>
              <a:t>”:””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注意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dirty="0" smtClean="0">
                <a:solidFill>
                  <a:srgbClr val="FF0000"/>
                </a:solidFill>
              </a:rPr>
              <a:t>””</a:t>
            </a:r>
            <a:r>
              <a:rPr lang="zh-CN" altLang="en-US" sz="2800" dirty="0" smtClean="0">
                <a:solidFill>
                  <a:srgbClr val="FF0000"/>
                </a:solidFill>
              </a:rPr>
              <a:t>表示的是空字符串，而</a:t>
            </a:r>
            <a:r>
              <a:rPr lang="en-US" altLang="zh-CN" sz="2800" dirty="0" smtClean="0">
                <a:solidFill>
                  <a:srgbClr val="FF0000"/>
                </a:solidFill>
              </a:rPr>
              <a:t>null</a:t>
            </a:r>
            <a:r>
              <a:rPr lang="zh-CN" altLang="en-US" sz="2800" dirty="0" smtClean="0">
                <a:solidFill>
                  <a:srgbClr val="FF0000"/>
                </a:solidFill>
              </a:rPr>
              <a:t>表示的才是空值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897564"/>
            <a:ext cx="5400600" cy="406200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 smtClean="0"/>
              <a:t>JSON</a:t>
            </a:r>
            <a:r>
              <a:rPr lang="zh-CN" altLang="en-US" sz="3000" dirty="0" smtClean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逻辑值（</a:t>
            </a:r>
            <a:r>
              <a:rPr lang="en-US" altLang="zh-CN" sz="3000" dirty="0" smtClean="0"/>
              <a:t>true</a:t>
            </a:r>
            <a:r>
              <a:rPr lang="zh-CN" altLang="en-US" sz="3000" dirty="0" smtClean="0"/>
              <a:t>或</a:t>
            </a:r>
            <a:r>
              <a:rPr lang="en-US" altLang="zh-CN" sz="3000" dirty="0" smtClean="0"/>
              <a:t>false</a:t>
            </a:r>
            <a:r>
              <a:rPr lang="zh-CN" altLang="en-US" sz="3000" dirty="0" smtClean="0"/>
              <a:t>）</a:t>
            </a:r>
            <a:endParaRPr lang="en-US" altLang="zh-CN" sz="30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示例</a:t>
            </a:r>
            <a:r>
              <a:rPr lang="zh-CN" altLang="en-US" sz="3000" dirty="0"/>
              <a:t>：</a:t>
            </a:r>
            <a:r>
              <a:rPr lang="en-US" altLang="zh-CN" sz="3000" dirty="0" smtClean="0"/>
              <a:t>”</a:t>
            </a:r>
            <a:r>
              <a:rPr lang="en-US" altLang="zh-CN" sz="3000" dirty="0" err="1" smtClean="0"/>
              <a:t>student”:true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8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86008"/>
            <a:ext cx="8928992" cy="44940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/>
              <a:t>JSON</a:t>
            </a:r>
            <a:r>
              <a:rPr lang="zh-CN" altLang="en-US" sz="3600" dirty="0" smtClean="0"/>
              <a:t>数据类型</a:t>
            </a:r>
            <a:endParaRPr lang="en-US" altLang="zh-CN" sz="36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对象</a:t>
            </a:r>
            <a:r>
              <a:rPr lang="zh-CN" altLang="en-US" sz="3000" dirty="0" smtClean="0">
                <a:solidFill>
                  <a:srgbClr val="FF0000"/>
                </a:solidFill>
              </a:rPr>
              <a:t>（在花括号中）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示例</a:t>
            </a:r>
            <a:r>
              <a:rPr lang="zh-CN" altLang="en-US" sz="3000" dirty="0"/>
              <a:t>：</a:t>
            </a:r>
            <a:r>
              <a:rPr lang="en-US" altLang="zh-CN" sz="3000" dirty="0" smtClean="0"/>
              <a:t>”address”:{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 smtClean="0"/>
              <a:t>			“line”: </a:t>
            </a:r>
            <a:r>
              <a:rPr lang="en-US" altLang="zh-CN" sz="3000" dirty="0" smtClean="0"/>
              <a:t>“123 </a:t>
            </a:r>
            <a:r>
              <a:rPr lang="en-US" altLang="zh-CN" sz="3000" dirty="0" err="1" smtClean="0"/>
              <a:t>yuhua</a:t>
            </a:r>
            <a:r>
              <a:rPr lang="en-US" altLang="zh-CN" sz="3000" dirty="0" smtClean="0"/>
              <a:t> road”,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 		“city”:”</a:t>
            </a:r>
            <a:r>
              <a:rPr lang="en-US" altLang="zh-CN" sz="3000" dirty="0" err="1" smtClean="0"/>
              <a:t>shijiazhuang</a:t>
            </a:r>
            <a:r>
              <a:rPr lang="en-US" altLang="zh-CN" sz="3000" dirty="0" smtClean="0"/>
              <a:t>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                          	“postalCode”:”051220”,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		“</a:t>
            </a:r>
            <a:r>
              <a:rPr lang="en-US" altLang="zh-CN" sz="3000" dirty="0" err="1" smtClean="0"/>
              <a:t>country”:”China</a:t>
            </a:r>
            <a:r>
              <a:rPr lang="en-US" altLang="zh-CN" sz="3000" dirty="0" smtClean="0"/>
              <a:t>”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 smtClean="0"/>
              <a:t>	}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5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735546"/>
            <a:ext cx="7632848" cy="40620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 smtClean="0"/>
              <a:t>JSON</a:t>
            </a:r>
            <a:r>
              <a:rPr lang="zh-CN" altLang="en-US" sz="3000" dirty="0" smtClean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数组</a:t>
            </a:r>
            <a:r>
              <a:rPr lang="zh-CN" altLang="en-US" sz="3000" dirty="0" smtClean="0">
                <a:solidFill>
                  <a:srgbClr val="FF0000"/>
                </a:solidFill>
              </a:rPr>
              <a:t>（在方括号中）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示例：</a:t>
            </a:r>
            <a:r>
              <a:rPr lang="en-US" altLang="zh-CN" sz="2800" dirty="0"/>
              <a:t>"employees": 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/>
              <a:t>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":"Bill"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":"Gates" }, 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":"George"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":"Bush" }, 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":"Thomas"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":"Carter" } </a:t>
            </a:r>
            <a:endParaRPr lang="en-US" altLang="zh-CN" sz="2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] 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8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/>
              <a:t>JSON</a:t>
            </a:r>
            <a:r>
              <a:rPr lang="zh-CN" altLang="en-US" dirty="0" smtClean="0"/>
              <a:t>语法规则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08339"/>
              </p:ext>
            </p:extLst>
          </p:nvPr>
        </p:nvGraphicFramePr>
        <p:xfrm>
          <a:off x="395536" y="640219"/>
          <a:ext cx="8208912" cy="4512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552728"/>
              </a:tblGrid>
              <a:tr h="329601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数据在键值对中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”}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042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数据由逗号分隔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”phone”:”</a:t>
                      </a:r>
                      <a:r>
                        <a:rPr lang="en-US" altLang="zh-CN" sz="1500" b="0" smtClean="0">
                          <a:solidFill>
                            <a:schemeClr val="tx1"/>
                          </a:solidFill>
                        </a:rPr>
                        <a:t>13899008877”}</a:t>
                      </a:r>
                      <a:endParaRPr lang="zh-CN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73009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方括号保存数组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”phone”:”13899008877”,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“Education”:[{“school”:”AAA”,”profession”:”A1”},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             {“school”:”BBB”,”profession”:”B1”},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]}</a:t>
                      </a:r>
                      <a:endParaRPr lang="zh-CN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8151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花括号保存对象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{“name”:”tom”,”phone”:”13899008877”,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”address”:{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	“line”: 123 </a:t>
                      </a:r>
                      <a:r>
                        <a:rPr lang="en-US" altLang="zh-CN" sz="1500" dirty="0" err="1" smtClean="0"/>
                        <a:t>yuhua</a:t>
                      </a:r>
                      <a:r>
                        <a:rPr lang="en-US" altLang="zh-CN" sz="1500" dirty="0" smtClean="0"/>
                        <a:t> road”,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 	“city”:”</a:t>
                      </a:r>
                      <a:r>
                        <a:rPr lang="en-US" altLang="zh-CN" sz="1500" dirty="0" err="1" smtClean="0"/>
                        <a:t>shijiazhuang</a:t>
                      </a:r>
                      <a:r>
                        <a:rPr lang="en-US" altLang="zh-CN" sz="1500" dirty="0" smtClean="0"/>
                        <a:t>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                                         “postalCode”:”051220”,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	“</a:t>
                      </a:r>
                      <a:r>
                        <a:rPr lang="en-US" altLang="zh-CN" sz="1500" dirty="0" err="1" smtClean="0"/>
                        <a:t>country”:”China</a:t>
                      </a:r>
                      <a:r>
                        <a:rPr lang="en-US" altLang="zh-CN" sz="1500" dirty="0" smtClean="0"/>
                        <a:t>”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519522"/>
            <a:ext cx="9361040" cy="42124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var employee={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</a:t>
            </a:r>
            <a:r>
              <a:rPr lang="en-US" altLang="zh-CN" sz="1400" dirty="0" err="1"/>
              <a:t>name":"tom</a:t>
            </a:r>
            <a:r>
              <a:rPr lang="en-US" altLang="zh-CN" sz="1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"phone":"13899008877",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"address":{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"line": 123 </a:t>
            </a:r>
            <a:r>
              <a:rPr lang="en-US" altLang="zh-CN" sz="1400" dirty="0" err="1"/>
              <a:t>yuhua</a:t>
            </a:r>
            <a:r>
              <a:rPr lang="en-US" altLang="zh-CN" sz="1400" dirty="0"/>
              <a:t> road",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"city":"</a:t>
            </a:r>
            <a:r>
              <a:rPr lang="en-US" altLang="zh-CN" sz="1400" dirty="0" err="1"/>
              <a:t>shijiazhuang</a:t>
            </a:r>
            <a:r>
              <a:rPr lang="en-US" altLang="zh-CN" sz="1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"postalCode":"051220",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</a:t>
            </a:r>
            <a:r>
              <a:rPr lang="en-US" altLang="zh-CN" sz="1400" dirty="0" smtClean="0"/>
              <a:t>education":[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	"school":"</a:t>
            </a:r>
            <a:r>
              <a:rPr lang="zh-CN" altLang="en-US" sz="1400" dirty="0" smtClean="0"/>
              <a:t>河北师范大学</a:t>
            </a:r>
            <a:r>
              <a:rPr lang="en-US" altLang="zh-CN" sz="1400" dirty="0" smtClean="0"/>
              <a:t>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"info</a:t>
            </a:r>
            <a:r>
              <a:rPr lang="en-US" altLang="zh-CN" sz="1400" dirty="0" smtClean="0"/>
              <a:t>":[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400" dirty="0" smtClean="0"/>
              <a:t>{"</a:t>
            </a:r>
            <a:r>
              <a:rPr lang="en-US" altLang="zh-CN" sz="1400" dirty="0"/>
              <a:t>diploma":"</a:t>
            </a:r>
            <a:r>
              <a:rPr lang="zh-CN" altLang="en-US" sz="1400" dirty="0"/>
              <a:t>本科</a:t>
            </a:r>
            <a:r>
              <a:rPr lang="en-US" altLang="zh-CN" sz="1400" dirty="0"/>
              <a:t>","profession":"</a:t>
            </a:r>
            <a:r>
              <a:rPr lang="zh-CN" altLang="en-US" sz="1400" dirty="0"/>
              <a:t>软件工程</a:t>
            </a:r>
            <a:r>
              <a:rPr lang="en-US" altLang="zh-CN" sz="1400" dirty="0"/>
              <a:t>":"grade":2015</a:t>
            </a:r>
            <a:r>
              <a:rPr lang="en-US" altLang="zh-CN" sz="1400" dirty="0" smtClean="0"/>
              <a:t>},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400" dirty="0"/>
              <a:t>{“diploma”:“</a:t>
            </a:r>
            <a:r>
              <a:rPr lang="zh-CN" altLang="en-US" sz="1400" dirty="0"/>
              <a:t>本科</a:t>
            </a:r>
            <a:r>
              <a:rPr lang="en-US" altLang="zh-CN" sz="1400" dirty="0"/>
              <a:t>”,“profession”:“</a:t>
            </a:r>
            <a:r>
              <a:rPr lang="zh-CN" altLang="en-US" sz="1400" dirty="0"/>
              <a:t>数学</a:t>
            </a:r>
            <a:r>
              <a:rPr lang="en-US" altLang="zh-CN" sz="1400" dirty="0"/>
              <a:t>":"grade":2015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	]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}</a:t>
            </a:r>
            <a:r>
              <a:rPr lang="zh-CN" altLang="en-US" sz="1400" dirty="0"/>
              <a:t>，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“school”:“</a:t>
            </a:r>
            <a:r>
              <a:rPr lang="zh-CN" altLang="en-US" sz="1400" dirty="0" smtClean="0"/>
              <a:t>北京大学</a:t>
            </a:r>
            <a:r>
              <a:rPr lang="en-US" altLang="zh-CN" sz="1400" dirty="0" smtClean="0"/>
              <a:t>“,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"info":{"diploma":"</a:t>
            </a:r>
            <a:r>
              <a:rPr lang="zh-CN" altLang="en-US" sz="1400" dirty="0"/>
              <a:t>研究生</a:t>
            </a:r>
            <a:r>
              <a:rPr lang="en-US" altLang="zh-CN" sz="1400" dirty="0"/>
              <a:t>","profession":"</a:t>
            </a:r>
            <a:r>
              <a:rPr lang="zh-CN" altLang="en-US" sz="1400" dirty="0"/>
              <a:t>软件工程</a:t>
            </a:r>
            <a:r>
              <a:rPr lang="en-US" altLang="zh-CN" sz="1400" dirty="0"/>
              <a:t>":"grade":2018</a:t>
            </a:r>
            <a:r>
              <a:rPr lang="en-US" altLang="zh-CN" sz="1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]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74514"/>
            <a:ext cx="993710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JavaScript</a:t>
            </a:r>
            <a:r>
              <a:rPr lang="zh-CN" altLang="en-US" dirty="0">
                <a:latin typeface="+mn-ea"/>
              </a:rPr>
              <a:t>中，使用下面这样的代码访问数据：</a:t>
            </a:r>
            <a:endParaRPr lang="en-US" altLang="zh-CN" dirty="0">
              <a:latin typeface="+mn-ea"/>
            </a:endParaRP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employee.name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employee.phone</a:t>
            </a:r>
            <a:endParaRPr lang="en-US" altLang="zh-CN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employee.address.city</a:t>
            </a:r>
            <a:endParaRPr lang="en-US" altLang="zh-CN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返回的内容是：</a:t>
            </a:r>
            <a:r>
              <a:rPr lang="en-US" altLang="zh-CN" dirty="0" err="1" smtClean="0"/>
              <a:t>shijiazhuang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9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74514"/>
            <a:ext cx="993710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在</a:t>
            </a:r>
            <a:r>
              <a:rPr lang="en-US" altLang="zh-CN" sz="2800" dirty="0" smtClean="0">
                <a:latin typeface="+mn-ea"/>
              </a:rPr>
              <a:t>JavaScript</a:t>
            </a:r>
            <a:r>
              <a:rPr lang="zh-CN" altLang="en-US" sz="2800" dirty="0" smtClean="0">
                <a:latin typeface="+mn-ea"/>
              </a:rPr>
              <a:t>中，使用下面</a:t>
            </a:r>
            <a:r>
              <a:rPr lang="zh-CN" altLang="en-US" dirty="0" smtClean="0">
                <a:latin typeface="+mn-ea"/>
              </a:rPr>
              <a:t>这样的代码访问数据</a:t>
            </a:r>
            <a:r>
              <a:rPr lang="zh-CN" altLang="en-US" sz="3600" dirty="0" smtClean="0">
                <a:latin typeface="+mn-ea"/>
              </a:rPr>
              <a:t>：</a:t>
            </a:r>
            <a:endParaRPr lang="en-US" altLang="zh-CN" sz="3600" dirty="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education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school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employee.education</a:t>
            </a:r>
            <a:r>
              <a:rPr lang="en-US" altLang="zh-CN" dirty="0" smtClean="0"/>
              <a:t>[0].school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第二个</a:t>
            </a:r>
            <a:r>
              <a:rPr lang="en-US" altLang="zh-CN" dirty="0"/>
              <a:t>school</a:t>
            </a:r>
            <a:r>
              <a:rPr lang="zh-CN" altLang="en-US" dirty="0"/>
              <a:t>值：</a:t>
            </a:r>
            <a:r>
              <a:rPr lang="en-US" altLang="zh-CN" dirty="0" err="1" smtClean="0"/>
              <a:t>employee.education</a:t>
            </a:r>
            <a:r>
              <a:rPr lang="en-US" altLang="zh-CN" dirty="0" smtClean="0"/>
              <a:t>[1].school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返回的内容是：北京大学</a:t>
            </a:r>
            <a:endParaRPr lang="en-US" altLang="zh-CN" dirty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555526"/>
            <a:ext cx="9036496" cy="43924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在</a:t>
            </a:r>
            <a:r>
              <a:rPr lang="en-US" altLang="zh-CN" sz="2400" dirty="0" smtClean="0">
                <a:latin typeface="+mn-ea"/>
              </a:rPr>
              <a:t>JavaScript</a:t>
            </a:r>
            <a:r>
              <a:rPr lang="zh-CN" altLang="en-US" sz="2400" dirty="0" smtClean="0">
                <a:latin typeface="+mn-ea"/>
              </a:rPr>
              <a:t>中，使用下面</a:t>
            </a:r>
            <a:r>
              <a:rPr lang="zh-CN" altLang="en-US" sz="2800" dirty="0" smtClean="0">
                <a:latin typeface="+mn-ea"/>
              </a:rPr>
              <a:t>这样的代码访问数据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 smtClean="0"/>
              <a:t>读取</a:t>
            </a:r>
            <a:r>
              <a:rPr lang="en-US" altLang="zh-CN" sz="2400" dirty="0" smtClean="0"/>
              <a:t>education</a:t>
            </a:r>
            <a:r>
              <a:rPr lang="zh-CN" altLang="en-US" sz="2400" dirty="0" smtClean="0"/>
              <a:t>数组</a:t>
            </a:r>
            <a:endParaRPr lang="en-US" altLang="zh-CN" sz="2400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第一个元素的第一个</a:t>
            </a:r>
            <a:r>
              <a:rPr lang="en-US" altLang="zh-CN" sz="2400" dirty="0" smtClean="0"/>
              <a:t>diploma</a:t>
            </a:r>
            <a:r>
              <a:rPr lang="zh-CN" altLang="en-US" sz="2400" dirty="0" smtClean="0"/>
              <a:t>值：</a:t>
            </a:r>
            <a:r>
              <a:rPr lang="en-US" altLang="zh-CN" sz="2400" dirty="0" err="1" smtClean="0"/>
              <a:t>employee.education</a:t>
            </a:r>
            <a:r>
              <a:rPr lang="en-US" altLang="zh-CN" sz="2400" dirty="0" smtClean="0"/>
              <a:t>[0].</a:t>
            </a:r>
            <a:r>
              <a:rPr lang="en-US" altLang="zh-CN" sz="2400" dirty="0"/>
              <a:t>info[0].diploma</a:t>
            </a:r>
            <a:endParaRPr lang="en-US" altLang="zh-CN" sz="2400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第二个</a:t>
            </a:r>
            <a:r>
              <a:rPr lang="zh-CN" altLang="en-US" sz="2400" dirty="0"/>
              <a:t>元素的第一个</a:t>
            </a:r>
            <a:r>
              <a:rPr lang="en-US" altLang="zh-CN" sz="2400" dirty="0" smtClean="0"/>
              <a:t>diploma</a:t>
            </a:r>
            <a:r>
              <a:rPr lang="zh-CN" altLang="en-US" sz="2400" dirty="0" smtClean="0"/>
              <a:t>值：</a:t>
            </a:r>
            <a:endParaRPr lang="en-US" altLang="zh-CN" sz="24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employee.education</a:t>
            </a:r>
            <a:r>
              <a:rPr lang="en-US" altLang="zh-CN" sz="2400" dirty="0" smtClean="0"/>
              <a:t>[1].</a:t>
            </a:r>
            <a:r>
              <a:rPr lang="en-US" altLang="zh-CN" sz="2400" dirty="0"/>
              <a:t>info[0].diploma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smtClean="0"/>
              <a:t>		</a:t>
            </a:r>
            <a:r>
              <a:rPr lang="zh-CN" altLang="en-US" sz="2400" smtClean="0"/>
              <a:t>返回的</a:t>
            </a:r>
            <a:r>
              <a:rPr lang="zh-CN" altLang="en-US" sz="2400" dirty="0" smtClean="0"/>
              <a:t>内容是：研究生</a:t>
            </a:r>
            <a:endParaRPr lang="en-US" altLang="zh-CN" sz="2400" dirty="0" smtClean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0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355545"/>
              </p:ext>
            </p:extLst>
          </p:nvPr>
        </p:nvGraphicFramePr>
        <p:xfrm>
          <a:off x="179512" y="1383619"/>
          <a:ext cx="4464496" cy="246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240360"/>
              </a:tblGrid>
              <a:tr h="614837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GET /</a:t>
                      </a:r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/?m=login</a:t>
                      </a:r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 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16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sz="1400" dirty="0" smtClean="0"/>
                        <a:t>text/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请求格式</a:t>
            </a:r>
            <a:r>
              <a:rPr lang="en-US" altLang="zh-CN" dirty="0" smtClean="0"/>
              <a:t>-GET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695115"/>
              </p:ext>
            </p:extLst>
          </p:nvPr>
        </p:nvGraphicFramePr>
        <p:xfrm>
          <a:off x="4716016" y="1383618"/>
          <a:ext cx="4114800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818656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&lt;!</a:t>
                      </a:r>
                      <a:r>
                        <a:rPr lang="en-US" altLang="zh-CN" sz="1400" dirty="0" err="1" smtClean="0"/>
                        <a:t>DOCTYPE</a:t>
                      </a:r>
                      <a:r>
                        <a:rPr lang="en-US" altLang="zh-CN" sz="1400" dirty="0" smtClean="0"/>
                        <a:t> html&gt; &lt;html </a:t>
                      </a:r>
                      <a:r>
                        <a:rPr lang="en-US" altLang="zh-CN" sz="1400" dirty="0" err="1" smtClean="0"/>
                        <a:t>lang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zh-CN</a:t>
                      </a:r>
                      <a:r>
                        <a:rPr lang="en-US" altLang="zh-CN" sz="1400" dirty="0" smtClean="0"/>
                        <a:t>"&gt; &lt;head&gt; 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&lt;body&gt;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78955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6056" y="782752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4245936"/>
            <a:ext cx="7056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适用场合</a:t>
            </a:r>
            <a:r>
              <a:rPr lang="zh-CN" altLang="en-US" sz="2000" dirty="0"/>
              <a:t>：需要从服务器获取一些内容或数据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2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699542"/>
            <a:ext cx="9937104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在</a:t>
            </a:r>
            <a:r>
              <a:rPr lang="en-US" altLang="zh-CN" sz="2400" dirty="0" smtClean="0">
                <a:latin typeface="+mn-ea"/>
              </a:rPr>
              <a:t>JavaScript</a:t>
            </a:r>
            <a:r>
              <a:rPr lang="zh-CN" altLang="en-US" sz="2400" dirty="0" smtClean="0">
                <a:latin typeface="+mn-ea"/>
              </a:rPr>
              <a:t>中，使用下面</a:t>
            </a:r>
            <a:r>
              <a:rPr lang="zh-CN" altLang="en-US" sz="2800" dirty="0" smtClean="0">
                <a:latin typeface="+mn-ea"/>
              </a:rPr>
              <a:t>这样的代码修改数据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857250" lvl="1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修改名字：</a:t>
            </a:r>
            <a:endParaRPr lang="en-US" altLang="zh-CN" sz="2400" dirty="0"/>
          </a:p>
          <a:p>
            <a:pPr marL="400050" lvl="1" indent="0">
              <a:lnSpc>
                <a:spcPct val="140000"/>
              </a:lnSpc>
              <a:buNone/>
            </a:pPr>
            <a:r>
              <a:rPr lang="en-US" altLang="zh-CN" sz="2400" dirty="0" smtClean="0"/>
              <a:t>	employee.name</a:t>
            </a:r>
            <a:r>
              <a:rPr lang="en-US" altLang="zh-CN" sz="2400" dirty="0"/>
              <a:t>=“jerry”</a:t>
            </a:r>
          </a:p>
          <a:p>
            <a:pPr marL="857250" lvl="1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修改专业：</a:t>
            </a:r>
            <a:endParaRPr lang="en-US" altLang="zh-CN" sz="2400" dirty="0"/>
          </a:p>
          <a:p>
            <a:pPr marL="400050" lvl="1" indent="0">
              <a:lnSpc>
                <a:spcPct val="140000"/>
              </a:lnSpc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employee.education</a:t>
            </a:r>
            <a:r>
              <a:rPr lang="en-US" altLang="zh-CN" sz="2400" dirty="0" smtClean="0"/>
              <a:t>[0</a:t>
            </a:r>
            <a:r>
              <a:rPr lang="en-US" altLang="zh-CN" sz="2400" dirty="0"/>
              <a:t>].info[0].profession=“</a:t>
            </a:r>
            <a:r>
              <a:rPr lang="zh-CN" altLang="en-US" sz="2400" dirty="0"/>
              <a:t>数学</a:t>
            </a:r>
            <a:r>
              <a:rPr lang="en-US" altLang="zh-CN" sz="2400" dirty="0"/>
              <a:t>”</a:t>
            </a: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请求的设置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、设置环境变量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0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Tests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9582"/>
            <a:ext cx="7128792" cy="28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1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Tests</a:t>
            </a:r>
            <a:r>
              <a:rPr lang="zh-CN" altLang="en-US" dirty="0"/>
              <a:t>语法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71550"/>
            <a:ext cx="822178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4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771550"/>
            <a:ext cx="9217024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判断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Http</a:t>
            </a:r>
            <a:r>
              <a:rPr lang="zh-CN" altLang="en-US" sz="2400" dirty="0"/>
              <a:t>的返回状态码为</a:t>
            </a:r>
            <a:r>
              <a:rPr lang="en-US" altLang="zh-CN" sz="2400" dirty="0" smtClean="0"/>
              <a:t>200</a:t>
            </a:r>
          </a:p>
          <a:p>
            <a:pPr marL="0" indent="0">
              <a:buNone/>
            </a:pPr>
            <a:r>
              <a:rPr lang="en-US" altLang="zh-CN" sz="2400" dirty="0" err="1" smtClean="0"/>
              <a:t>pm.test</a:t>
            </a:r>
            <a:r>
              <a:rPr lang="en-US" altLang="zh-CN" sz="2400" dirty="0"/>
              <a:t>("Status code is 200", function () </a:t>
            </a:r>
            <a:r>
              <a:rPr lang="en-US" altLang="zh-CN" sz="2400" dirty="0" smtClean="0"/>
              <a:t>{    </a:t>
            </a:r>
            <a:r>
              <a:rPr lang="en-US" altLang="zh-CN" sz="2400" dirty="0" err="1"/>
              <a:t>pm.response.to.have.status</a:t>
            </a:r>
            <a:r>
              <a:rPr lang="en-US" altLang="zh-CN" sz="2400" dirty="0"/>
              <a:t>(200</a:t>
            </a:r>
            <a:r>
              <a:rPr lang="en-US" altLang="zh-CN" sz="2400" dirty="0" smtClean="0"/>
              <a:t>);});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pm.test</a:t>
            </a:r>
            <a:r>
              <a:rPr lang="en-US" altLang="zh-CN" sz="2400" dirty="0"/>
              <a:t>("Status code is 200", function () {    </a:t>
            </a:r>
            <a:r>
              <a:rPr lang="en-US" altLang="zh-CN" sz="2400" dirty="0" err="1"/>
              <a:t>pm.response.to.have.status</a:t>
            </a:r>
            <a:r>
              <a:rPr lang="en-US" altLang="zh-CN" sz="2400" dirty="0"/>
              <a:t>(200);});</a:t>
            </a:r>
            <a:r>
              <a:rPr lang="en-US" altLang="zh-CN" sz="2400" dirty="0" err="1"/>
              <a:t>pm.test</a:t>
            </a:r>
            <a:r>
              <a:rPr lang="en-US" altLang="zh-CN" sz="2400" dirty="0"/>
              <a:t>("Body matches string", function () {    </a:t>
            </a:r>
            <a:r>
              <a:rPr lang="en-US" altLang="zh-CN" sz="2400" dirty="0" err="1"/>
              <a:t>pm.expect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pm.response.text</a:t>
            </a:r>
            <a:r>
              <a:rPr lang="en-US" altLang="zh-CN" sz="2400" dirty="0"/>
              <a:t>()).</a:t>
            </a:r>
            <a:r>
              <a:rPr lang="en-US" altLang="zh-CN" sz="2400" dirty="0" err="1"/>
              <a:t>to.include</a:t>
            </a:r>
            <a:r>
              <a:rPr lang="en-US" altLang="zh-CN" sz="2400" dirty="0"/>
              <a:t>("</a:t>
            </a:r>
            <a:r>
              <a:rPr lang="zh-CN" altLang="en-US" sz="2400" dirty="0"/>
              <a:t>苹果</a:t>
            </a:r>
            <a:r>
              <a:rPr lang="en-US" altLang="zh-CN" sz="2400" dirty="0"/>
              <a:t>");});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Tests</a:t>
            </a:r>
            <a:r>
              <a:rPr lang="zh-CN" altLang="en-US" dirty="0"/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19136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en-US" altLang="zh-CN" sz="2800" dirty="0"/>
              <a:t> </a:t>
            </a:r>
            <a:r>
              <a:rPr lang="zh-CN" altLang="en-US" sz="2800" dirty="0"/>
              <a:t>把</a:t>
            </a:r>
            <a:r>
              <a:rPr lang="en-US" altLang="zh-CN" sz="2800" dirty="0" err="1"/>
              <a:t>responseBody</a:t>
            </a:r>
            <a:r>
              <a:rPr lang="zh-CN" altLang="en-US" sz="2800" dirty="0"/>
              <a:t>转为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字符串 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jsonData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pm.response.json</a:t>
            </a:r>
            <a:r>
              <a:rPr lang="en-US" altLang="zh-CN" sz="2800" dirty="0" smtClean="0"/>
              <a:t>();</a:t>
            </a:r>
          </a:p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en-US" altLang="zh-CN" sz="2800" dirty="0"/>
              <a:t> </a:t>
            </a:r>
            <a:r>
              <a:rPr lang="zh-CN" altLang="en-US" sz="2800" dirty="0"/>
              <a:t>设置环境变量</a:t>
            </a:r>
            <a:r>
              <a:rPr lang="en-US" altLang="zh-CN" sz="2800" dirty="0"/>
              <a:t>token</a:t>
            </a:r>
            <a:r>
              <a:rPr lang="zh-CN" altLang="en-US" sz="2800" dirty="0"/>
              <a:t>，供后面的接口引用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 </a:t>
            </a:r>
            <a:r>
              <a:rPr lang="en-US" altLang="zh-CN" sz="2800" dirty="0" err="1"/>
              <a:t>pm.environment.set</a:t>
            </a:r>
            <a:r>
              <a:rPr lang="en-US" altLang="zh-CN" sz="2800" dirty="0"/>
              <a:t>("token", </a:t>
            </a:r>
            <a:r>
              <a:rPr lang="en-US" altLang="zh-CN" sz="2800" dirty="0" err="1"/>
              <a:t>data.data.token</a:t>
            </a:r>
            <a:r>
              <a:rPr lang="en-US" altLang="zh-CN" sz="2800" dirty="0"/>
              <a:t>); 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Tests</a:t>
            </a:r>
            <a:r>
              <a:rPr lang="zh-CN" altLang="en-US" dirty="0"/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27686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PostMan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工具测试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它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一款功能强大的网页调试与发送网页</a:t>
            </a:r>
            <a:r>
              <a:rPr lang="en-US" altLang="zh-CN" sz="2400" dirty="0"/>
              <a:t>HTTP请求的</a:t>
            </a:r>
            <a:r>
              <a:rPr lang="zh-CN" altLang="zh-CN" sz="2400" dirty="0"/>
              <a:t>工具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>PostMan</a:t>
            </a:r>
            <a:r>
              <a:rPr lang="zh-CN" altLang="zh-CN" sz="2400" dirty="0"/>
              <a:t>能够</a:t>
            </a:r>
            <a:r>
              <a:rPr lang="zh-CN" altLang="zh-CN" sz="2400" dirty="0">
                <a:solidFill>
                  <a:srgbClr val="FF0000"/>
                </a:solidFill>
              </a:rPr>
              <a:t>发送任何类型的</a:t>
            </a:r>
            <a:r>
              <a:rPr lang="en-US" altLang="zh-CN" sz="2400" dirty="0">
                <a:solidFill>
                  <a:srgbClr val="FF0000"/>
                </a:solidFill>
              </a:rPr>
              <a:t>HTTP请求</a:t>
            </a:r>
            <a:r>
              <a:rPr lang="en-US" altLang="zh-CN" sz="2400" dirty="0"/>
              <a:t>(GET, HEAD, POST,PUT..)，附带任何数量的参数</a:t>
            </a:r>
            <a:r>
              <a:rPr lang="zh-CN" altLang="zh-CN" sz="2400" dirty="0"/>
              <a:t>和</a:t>
            </a:r>
            <a:r>
              <a:rPr lang="en-US" altLang="zh-CN" sz="2400" dirty="0"/>
              <a:t>HTTP headers。</a:t>
            </a:r>
            <a:r>
              <a:rPr lang="zh-CN" altLang="zh-CN" sz="2400" dirty="0"/>
              <a:t>支持不同的认证机制（</a:t>
            </a:r>
            <a:r>
              <a:rPr lang="en-US" altLang="zh-CN" sz="2400" dirty="0"/>
              <a:t>basic, </a:t>
            </a:r>
            <a:r>
              <a:rPr lang="en-US" altLang="zh-CN" sz="2400" dirty="0" err="1" smtClean="0"/>
              <a:t>digest,OAuth，</a:t>
            </a:r>
            <a:r>
              <a:rPr lang="en-US" altLang="zh-CN" sz="2400" dirty="0" err="1"/>
              <a:t>接收到的响应语法高亮（</a:t>
            </a:r>
            <a:r>
              <a:rPr lang="en-US" altLang="zh-CN" sz="2400" dirty="0" err="1" smtClean="0"/>
              <a:t>HTML，JSON或</a:t>
            </a:r>
            <a:r>
              <a:rPr lang="en-US" altLang="zh-CN" sz="2400" dirty="0" err="1"/>
              <a:t>XML</a:t>
            </a:r>
            <a:r>
              <a:rPr lang="en-US" altLang="zh-CN" sz="2400" dirty="0"/>
              <a:t>）。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PostMan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735546"/>
            <a:ext cx="3296939" cy="156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9582"/>
            <a:ext cx="7859216" cy="3394472"/>
          </a:xfrm>
        </p:spPr>
        <p:txBody>
          <a:bodyPr/>
          <a:lstStyle/>
          <a:p>
            <a:r>
              <a:rPr lang="zh-CN" altLang="en-US" dirty="0" smtClean="0"/>
              <a:t>官网及下载地址：</a:t>
            </a:r>
            <a:r>
              <a:rPr lang="en-US" altLang="zh-CN" sz="2800" dirty="0"/>
              <a:t>https://www.getpostman.com</a:t>
            </a:r>
            <a:r>
              <a:rPr lang="en-US" altLang="zh-CN" sz="2800" dirty="0" smtClean="0"/>
              <a:t>/</a:t>
            </a:r>
          </a:p>
          <a:p>
            <a:r>
              <a:rPr lang="zh-CN" altLang="en-US" dirty="0" smtClean="0"/>
              <a:t>官方文档</a:t>
            </a:r>
            <a:r>
              <a:rPr lang="en-US" altLang="zh-CN" dirty="0" smtClean="0"/>
              <a:t>https</a:t>
            </a:r>
            <a:r>
              <a:rPr lang="en-US" altLang="zh-CN" dirty="0"/>
              <a:t>://www.getpostman.com/docs/</a:t>
            </a:r>
            <a:endParaRPr lang="zh-CN" altLang="en-US" dirty="0"/>
          </a:p>
          <a:p>
            <a:r>
              <a:rPr lang="zh-CN" altLang="en-US" dirty="0" smtClean="0"/>
              <a:t>社区：</a:t>
            </a:r>
            <a:r>
              <a:rPr lang="en-US" altLang="zh-CN" sz="2800" dirty="0"/>
              <a:t>https://www.getpostman.com/community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的相关资料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4716" y="915566"/>
            <a:ext cx="8229600" cy="3394472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请求：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body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PostMan</a:t>
            </a:r>
            <a:r>
              <a:rPr lang="zh-CN" altLang="en-US" dirty="0" smtClean="0"/>
              <a:t>简单介绍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48" y="2031690"/>
            <a:ext cx="6942137" cy="217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5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573528"/>
            <a:ext cx="8229600" cy="3394472"/>
          </a:xfrm>
        </p:spPr>
        <p:txBody>
          <a:bodyPr/>
          <a:lstStyle/>
          <a:p>
            <a:r>
              <a:rPr lang="en-US" altLang="zh-CN" sz="2800" dirty="0" smtClean="0"/>
              <a:t>HTTP</a:t>
            </a:r>
            <a:r>
              <a:rPr lang="zh-CN" altLang="en-US" sz="2800" dirty="0" smtClean="0"/>
              <a:t>请求的</a:t>
            </a:r>
            <a:r>
              <a:rPr lang="en-US" altLang="zh-CN" sz="2800" dirty="0" smtClean="0"/>
              <a:t>body</a:t>
            </a:r>
            <a:r>
              <a:rPr lang="zh-CN" altLang="en-US" sz="2800" dirty="0" smtClean="0"/>
              <a:t>分类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Content-Type</a:t>
            </a:r>
            <a:r>
              <a:rPr lang="zh-CN" altLang="en-US" sz="2000" dirty="0" smtClean="0"/>
              <a:t>来指定不同格式的请求信息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在请求头里设置，默认为</a:t>
            </a:r>
            <a:r>
              <a:rPr lang="en-US" altLang="zh-CN" sz="2000" dirty="0" smtClean="0"/>
              <a:t>text/html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PostMan</a:t>
            </a:r>
            <a:r>
              <a:rPr lang="zh-CN" altLang="en-US" dirty="0"/>
              <a:t>简单介绍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24437"/>
              </p:ext>
            </p:extLst>
          </p:nvPr>
        </p:nvGraphicFramePr>
        <p:xfrm>
          <a:off x="395536" y="1705322"/>
          <a:ext cx="8352928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656184"/>
                <a:gridCol w="4464496"/>
              </a:tblGrid>
              <a:tr h="52578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-Type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Postman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body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980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multipart/form-data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form-data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将</a:t>
                      </a:r>
                      <a:r>
                        <a:rPr lang="zh-CN" altLang="en-US" sz="1500" dirty="0" smtClean="0">
                          <a:solidFill>
                            <a:srgbClr val="FF0000"/>
                          </a:solidFill>
                          <a:effectLst/>
                        </a:rPr>
                        <a:t>表单</a:t>
                      </a:r>
                      <a:r>
                        <a:rPr lang="zh-CN" altLang="en-US" sz="1500" dirty="0" smtClean="0">
                          <a:effectLst/>
                        </a:rPr>
                        <a:t>的数据处理为一条消息，由</a:t>
                      </a:r>
                      <a:r>
                        <a:rPr lang="en-US" altLang="zh-CN" sz="1500" dirty="0" smtClean="0">
                          <a:effectLst/>
                        </a:rPr>
                        <a:t>boundary</a:t>
                      </a:r>
                      <a:r>
                        <a:rPr lang="zh-CN" altLang="en-US" sz="1500" dirty="0" smtClean="0">
                          <a:effectLst/>
                        </a:rPr>
                        <a:t>隔离，既可以上传多个文件（包括二进制文件），也可以上传键值对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application/x-www-from-</a:t>
                      </a:r>
                      <a:r>
                        <a:rPr lang="en-US" altLang="zh-CN" sz="1500" b="0" dirty="0" err="1" smtClean="0">
                          <a:effectLst/>
                        </a:rPr>
                        <a:t>urlencoded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x-www-from-</a:t>
                      </a:r>
                      <a:r>
                        <a:rPr lang="en-US" altLang="zh-CN" sz="1500" b="0" dirty="0" err="1" smtClean="0">
                          <a:effectLst/>
                        </a:rPr>
                        <a:t>urlencoded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将表单内的数据转换为键值对，比如，</a:t>
                      </a:r>
                      <a:r>
                        <a:rPr lang="en-US" altLang="zh-CN" sz="1500" dirty="0" smtClean="0">
                          <a:effectLst/>
                        </a:rPr>
                        <a:t>name=</a:t>
                      </a:r>
                      <a:r>
                        <a:rPr lang="en-US" altLang="zh-CN" sz="1500" dirty="0" err="1" smtClean="0">
                          <a:effectLst/>
                        </a:rPr>
                        <a:t>tom&amp;age</a:t>
                      </a:r>
                      <a:r>
                        <a:rPr lang="en-US" altLang="zh-CN" sz="1500" dirty="0" smtClean="0">
                          <a:effectLst/>
                        </a:rPr>
                        <a:t> = 23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text/plain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raw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可以上传任意格式的文本，可以上传</a:t>
                      </a:r>
                      <a:r>
                        <a:rPr lang="en-US" altLang="zh-CN" sz="1500" dirty="0" smtClean="0">
                          <a:effectLst/>
                        </a:rPr>
                        <a:t>text</a:t>
                      </a:r>
                      <a:r>
                        <a:rPr lang="zh-CN" altLang="en-US" sz="1500" dirty="0" smtClean="0">
                          <a:effectLst/>
                        </a:rPr>
                        <a:t>、</a:t>
                      </a:r>
                      <a:r>
                        <a:rPr lang="en-US" altLang="zh-CN" sz="1500" dirty="0" smtClean="0">
                          <a:effectLst/>
                        </a:rPr>
                        <a:t>JSON</a:t>
                      </a:r>
                      <a:r>
                        <a:rPr lang="zh-CN" altLang="en-US" sz="1500" dirty="0" smtClean="0">
                          <a:effectLst/>
                        </a:rPr>
                        <a:t>、</a:t>
                      </a:r>
                      <a:r>
                        <a:rPr lang="en-US" altLang="zh-CN" sz="1500" dirty="0" smtClean="0">
                          <a:effectLst/>
                        </a:rPr>
                        <a:t>xml</a:t>
                      </a:r>
                      <a:r>
                        <a:rPr lang="zh-CN" altLang="en-US" sz="1500" dirty="0" smtClean="0">
                          <a:effectLst/>
                        </a:rPr>
                        <a:t>、</a:t>
                      </a:r>
                      <a:r>
                        <a:rPr lang="en-US" altLang="zh-CN" sz="1500" dirty="0" smtClean="0">
                          <a:effectLst/>
                        </a:rPr>
                        <a:t>html</a:t>
                      </a:r>
                      <a:r>
                        <a:rPr lang="zh-CN" altLang="en-US" sz="1500" dirty="0" smtClean="0">
                          <a:effectLst/>
                        </a:rPr>
                        <a:t>等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16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application/octet-stream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binary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只可以上传二进制数据，一次只能上传一个文件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627534"/>
            <a:ext cx="8229600" cy="388843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JSON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JavaScript </a:t>
            </a:r>
            <a:r>
              <a:rPr lang="en-US" altLang="zh-CN" sz="2800" dirty="0"/>
              <a:t>Object </a:t>
            </a:r>
            <a:r>
              <a:rPr lang="en-US" altLang="zh-CN" sz="2800" dirty="0" smtClean="0"/>
              <a:t>Notation </a:t>
            </a:r>
            <a:r>
              <a:rPr lang="zh-CN" altLang="en-US" sz="2800" dirty="0" smtClean="0"/>
              <a:t>），用来序列化对象、数组、数值、字符串、逻辑值和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的轻量级的数据交换语言，是</a:t>
            </a:r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对象</a:t>
            </a:r>
            <a:r>
              <a:rPr lang="zh-CN" altLang="en-US" sz="2800" dirty="0" smtClean="0"/>
              <a:t>表示语法的子集，以文字为基础，且易于阅读。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对象（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一个对象以“</a:t>
            </a:r>
            <a:r>
              <a:rPr lang="en-US" altLang="zh-CN" sz="2400" dirty="0" smtClean="0"/>
              <a:t>{</a:t>
            </a:r>
            <a:r>
              <a:rPr lang="zh-CN" altLang="en-US" sz="2400" dirty="0" smtClean="0"/>
              <a:t>”开始，并以“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”结束。每个对象包含一系列排序的名称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值对，每个名称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值对之间使用“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”区分。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值（</a:t>
            </a:r>
            <a:r>
              <a:rPr lang="en-US" altLang="zh-CN" sz="2400" dirty="0" smtClean="0"/>
              <a:t>collection</a:t>
            </a:r>
            <a:r>
              <a:rPr lang="zh-CN" altLang="en-US" sz="2400" dirty="0" smtClean="0"/>
              <a:t>）：名称和值之间使用“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”隔开，一般的形式是：</a:t>
            </a:r>
            <a:r>
              <a:rPr lang="en-US" altLang="zh-CN" sz="2400" dirty="0" smtClean="0"/>
              <a:t>{key1:value,key2:value2}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9593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JSON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json.org/valu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95686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3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HTTP接口测试概念</Template>
  <TotalTime>1721</TotalTime>
  <Words>1074</Words>
  <Application>Microsoft Office PowerPoint</Application>
  <PresentationFormat>全屏显示(16:9)</PresentationFormat>
  <Paragraphs>214</Paragraphs>
  <Slides>25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moban</vt:lpstr>
      <vt:lpstr>GET请求接口测试</vt:lpstr>
      <vt:lpstr>HTTP请求格式-GET方法</vt:lpstr>
      <vt:lpstr>本章大纲</vt:lpstr>
      <vt:lpstr>PostMan介绍</vt:lpstr>
      <vt:lpstr> PostMan的相关资料</vt:lpstr>
      <vt:lpstr>PostMan简单介绍</vt:lpstr>
      <vt:lpstr>PostMan简单介绍</vt:lpstr>
      <vt:lpstr>JSON介绍</vt:lpstr>
      <vt:lpstr>JSON介绍</vt:lpstr>
      <vt:lpstr>JSON介绍</vt:lpstr>
      <vt:lpstr>JSON介绍</vt:lpstr>
      <vt:lpstr>JSON介绍</vt:lpstr>
      <vt:lpstr>JSON介绍</vt:lpstr>
      <vt:lpstr>JSON介绍</vt:lpstr>
      <vt:lpstr>JSON语法规则</vt:lpstr>
      <vt:lpstr>JSON举例</vt:lpstr>
      <vt:lpstr>JSON举例</vt:lpstr>
      <vt:lpstr>JSON举例</vt:lpstr>
      <vt:lpstr>JSON举例</vt:lpstr>
      <vt:lpstr>JSON举例</vt:lpstr>
      <vt:lpstr>Postman的使用</vt:lpstr>
      <vt:lpstr>Tests语法</vt:lpstr>
      <vt:lpstr>Tests语法</vt:lpstr>
      <vt:lpstr>Tests语法</vt:lpstr>
      <vt:lpstr>Tests语法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接口测试执行</dc:title>
  <cp:lastModifiedBy>admin</cp:lastModifiedBy>
  <cp:revision>243</cp:revision>
  <dcterms:modified xsi:type="dcterms:W3CDTF">2018-06-30T03:26:21Z</dcterms:modified>
</cp:coreProperties>
</file>