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74" r:id="rId3"/>
    <p:sldId id="273" r:id="rId4"/>
    <p:sldId id="275" r:id="rId5"/>
    <p:sldId id="280" r:id="rId6"/>
    <p:sldId id="325" r:id="rId7"/>
    <p:sldId id="281" r:id="rId8"/>
    <p:sldId id="276" r:id="rId9"/>
    <p:sldId id="277" r:id="rId10"/>
    <p:sldId id="278" r:id="rId11"/>
    <p:sldId id="326" r:id="rId12"/>
    <p:sldId id="279" r:id="rId13"/>
    <p:sldId id="321" r:id="rId14"/>
    <p:sldId id="292" r:id="rId15"/>
    <p:sldId id="327" r:id="rId16"/>
    <p:sldId id="294" r:id="rId17"/>
    <p:sldId id="295" r:id="rId18"/>
    <p:sldId id="328" r:id="rId19"/>
    <p:sldId id="323" r:id="rId20"/>
    <p:sldId id="297" r:id="rId21"/>
    <p:sldId id="298" r:id="rId22"/>
    <p:sldId id="299" r:id="rId23"/>
    <p:sldId id="300" r:id="rId24"/>
    <p:sldId id="301" r:id="rId25"/>
    <p:sldId id="303" r:id="rId26"/>
    <p:sldId id="304" r:id="rId27"/>
    <p:sldId id="329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5" r:id="rId36"/>
    <p:sldId id="316" r:id="rId37"/>
    <p:sldId id="317" r:id="rId38"/>
    <p:sldId id="318" r:id="rId39"/>
    <p:sldId id="31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5572" autoAdjust="0"/>
  </p:normalViewPr>
  <p:slideViewPr>
    <p:cSldViewPr>
      <p:cViewPr varScale="1">
        <p:scale>
          <a:sx n="68" d="100"/>
          <a:sy n="68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BF45-B3AF-4085-B45B-A7647445776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0F92E-66CF-40E1-8E09-CDA1BA4C9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01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8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8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8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调用被测对象，进行断言，提高开发效率，提供更多的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，来进行断言，参数化，更快速进行判断，生成报表。敏捷开发，</a:t>
            </a:r>
            <a:r>
              <a:rPr lang="en-US" altLang="zh-CN" dirty="0" err="1" smtClean="0"/>
              <a:t>TDD</a:t>
            </a:r>
            <a:r>
              <a:rPr lang="zh-CN" altLang="en-US" dirty="0" smtClean="0"/>
              <a:t>，迭代式开发</a:t>
            </a:r>
            <a:endParaRPr lang="en-US" altLang="zh-CN" dirty="0" smtClean="0"/>
          </a:p>
          <a:p>
            <a:r>
              <a:rPr lang="zh-CN" altLang="en-US" dirty="0" smtClean="0"/>
              <a:t>协议层：接口、安全、性能，</a:t>
            </a:r>
            <a:r>
              <a:rPr lang="en-US" altLang="zh-CN" dirty="0" err="1" smtClean="0"/>
              <a:t>SoapUI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开发脚本，设计场景，分析结果，还是需要人为的去实施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2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70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RC server</a:t>
            </a:r>
            <a:r>
              <a:rPr lang="zh-CN" altLang="en-US" dirty="0" smtClean="0"/>
              <a:t>在服务器与浏览器中间代理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8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4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0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0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2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7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1052736"/>
            <a:ext cx="82296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自动化测试体系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更早的发现问题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缩短产品研发周期</a:t>
            </a:r>
            <a:endParaRPr lang="en-US" altLang="zh-CN" sz="2800" dirty="0" smtClean="0"/>
          </a:p>
          <a:p>
            <a:r>
              <a:rPr lang="zh-CN" altLang="en-US" sz="2800" dirty="0" smtClean="0"/>
              <a:t>发现更底层的问题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基于协议的自动化测试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6080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基于代码的自动化测试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基于协议的自动化测试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基于界面</a:t>
            </a:r>
            <a:r>
              <a:rPr lang="zh-CN" altLang="en-US" sz="2400" dirty="0" smtClean="0">
                <a:solidFill>
                  <a:srgbClr val="FF0000"/>
                </a:solidFill>
              </a:rPr>
              <a:t>的自动化测试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什么</a:t>
            </a:r>
            <a:r>
              <a:rPr lang="zh-CN" altLang="en-US" sz="2800" dirty="0"/>
              <a:t>项目适合做自动化测试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自动化测试工具的介绍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1052736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UI </a:t>
            </a:r>
            <a:r>
              <a:rPr lang="zh-CN" altLang="en-US" sz="2800" dirty="0"/>
              <a:t>层是用户使用该产品的入口，所有功能都通过这一层提供并展示给用户，所以大多测试工作都集中在这一层进行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/>
              <a:t>目前主流</a:t>
            </a:r>
            <a:r>
              <a:rPr lang="zh-CN" altLang="en-US" sz="2800" dirty="0"/>
              <a:t>的测试工具有</a:t>
            </a:r>
            <a:r>
              <a:rPr lang="en-US" altLang="zh-CN" sz="2800" dirty="0"/>
              <a:t>UFT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Watir</a:t>
            </a:r>
            <a:r>
              <a:rPr lang="zh-CN" altLang="en-US" sz="2800" dirty="0"/>
              <a:t>、</a:t>
            </a:r>
            <a:r>
              <a:rPr lang="en-US" altLang="zh-CN" sz="2800" dirty="0"/>
              <a:t>Robot Framework</a:t>
            </a:r>
            <a:r>
              <a:rPr lang="zh-CN" altLang="en-US" sz="2800" dirty="0"/>
              <a:t>、</a:t>
            </a:r>
            <a:r>
              <a:rPr lang="en-US" altLang="zh-CN" sz="2800" dirty="0"/>
              <a:t>Selenium </a:t>
            </a:r>
            <a:r>
              <a:rPr lang="zh-CN" altLang="en-US" sz="2800" dirty="0"/>
              <a:t>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关键问题：识别元素</a:t>
            </a:r>
            <a:endParaRPr lang="en-US" altLang="zh-CN" sz="2800" dirty="0"/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坐标定位：按键精灵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图像识别：</a:t>
            </a:r>
            <a:r>
              <a:rPr lang="en-US" altLang="zh-CN" sz="2400" dirty="0" err="1" smtClean="0"/>
              <a:t>Sikuli</a:t>
            </a:r>
            <a:r>
              <a:rPr lang="en-US" altLang="zh-CN" sz="2400" dirty="0" smtClean="0"/>
              <a:t> IDE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特征识别：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属性，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Name,Class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，常见工具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</a:t>
            </a:r>
            <a:r>
              <a:rPr lang="zh-CN" altLang="en-US" dirty="0" smtClean="0"/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7" y="1052736"/>
            <a:ext cx="7199313" cy="41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40" y="5197599"/>
            <a:ext cx="636556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 err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Sikuli</a:t>
            </a:r>
            <a:r>
              <a:rPr lang="en-US" altLang="zh-CN"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en-US" altLang="zh-CN" sz="4000" b="1" kern="1200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IDE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4152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5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基于代码的自动化测试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基于协议的自动化测试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基于界面</a:t>
            </a:r>
            <a:r>
              <a:rPr lang="zh-CN" altLang="en-US" sz="2400" dirty="0" smtClean="0"/>
              <a:t>的自动化测试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什么</a:t>
            </a:r>
            <a:r>
              <a:rPr lang="zh-CN" altLang="en-US" sz="2800" dirty="0">
                <a:solidFill>
                  <a:srgbClr val="FF0000"/>
                </a:solidFill>
              </a:rPr>
              <a:t>项目适合做自动化测试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自动化测试工具的介绍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9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1052736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任务</a:t>
            </a:r>
            <a:r>
              <a:rPr lang="zh-CN" altLang="en-US" sz="2400" dirty="0">
                <a:solidFill>
                  <a:srgbClr val="FF0000"/>
                </a:solidFill>
              </a:rPr>
              <a:t>测试明确</a:t>
            </a:r>
            <a:r>
              <a:rPr lang="zh-CN" altLang="en-US" sz="2400" dirty="0" smtClean="0">
                <a:solidFill>
                  <a:srgbClr val="FF0000"/>
                </a:solidFill>
              </a:rPr>
              <a:t>，需求不会</a:t>
            </a:r>
            <a:r>
              <a:rPr lang="zh-CN" altLang="en-US" sz="2400" dirty="0">
                <a:solidFill>
                  <a:srgbClr val="FF0000"/>
                </a:solidFill>
              </a:rPr>
              <a:t>频繁变动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每日</a:t>
            </a:r>
            <a:r>
              <a:rPr lang="zh-CN" altLang="en-US" sz="2400" dirty="0"/>
              <a:t>构建后的测试</a:t>
            </a:r>
            <a:r>
              <a:rPr lang="zh-CN" altLang="en-US" sz="2400"/>
              <a:t>验证</a:t>
            </a:r>
            <a:r>
              <a:rPr lang="zh-CN" altLang="en-US" sz="2400" smtClean="0"/>
              <a:t>。（持续性集成）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比较</a:t>
            </a:r>
            <a:r>
              <a:rPr lang="zh-CN" altLang="en-US" sz="2400" dirty="0"/>
              <a:t>频繁的回归测试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软件</a:t>
            </a:r>
            <a:r>
              <a:rPr lang="zh-CN" altLang="en-US" sz="2400" dirty="0"/>
              <a:t>系统界面稳定，变动少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需要</a:t>
            </a:r>
            <a:r>
              <a:rPr lang="zh-CN" altLang="en-US" sz="2400" dirty="0"/>
              <a:t>在多平台上运行的相同测试案例、组合遍历型的测试，大量的重复任务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软件维护</a:t>
            </a:r>
            <a:r>
              <a:rPr lang="zh-CN" altLang="en-US" sz="2400" dirty="0">
                <a:solidFill>
                  <a:srgbClr val="FF0000"/>
                </a:solidFill>
              </a:rPr>
              <a:t>周期长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项目</a:t>
            </a:r>
            <a:r>
              <a:rPr lang="zh-CN" altLang="en-US" sz="2400" dirty="0"/>
              <a:t>进度压力不太大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被</a:t>
            </a:r>
            <a:r>
              <a:rPr lang="zh-CN" altLang="en-US" sz="2400" dirty="0"/>
              <a:t>测软件系统开发比较规范，能够保证系统的</a:t>
            </a:r>
            <a:r>
              <a:rPr lang="zh-CN" altLang="en-US" sz="2400" dirty="0" smtClean="0"/>
              <a:t>可测试性。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具备大量</a:t>
            </a:r>
            <a:r>
              <a:rPr lang="zh-CN" altLang="en-US" sz="2400" dirty="0"/>
              <a:t>的自动化测试平台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测试</a:t>
            </a:r>
            <a:r>
              <a:rPr lang="zh-CN" altLang="en-US" sz="2400" dirty="0">
                <a:solidFill>
                  <a:srgbClr val="FF0000"/>
                </a:solidFill>
              </a:rPr>
              <a:t>人员具备较强的编程能力。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什么项目适合做自动化测试？</a:t>
            </a:r>
          </a:p>
        </p:txBody>
      </p:sp>
    </p:spTree>
    <p:extLst>
      <p:ext uri="{BB962C8B-B14F-4D97-AF65-F5344CB8AC3E}">
        <p14:creationId xmlns:p14="http://schemas.microsoft.com/office/powerpoint/2010/main" val="11505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测试框架开发人员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基于测试框架编写测试脚本的人员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编写需要自动化测试用例及测试框架需求的人员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自动化测试人员分工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基于代码的自动化测试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基于协议的自动化测试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基于界面的自动化测试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什么</a:t>
            </a:r>
            <a:r>
              <a:rPr lang="zh-CN" altLang="en-US" sz="2800" dirty="0"/>
              <a:t>项目适合做自动化测试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自动化测试工具的介绍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9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578502" cy="4896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工具只是一种测试手段，关注项目</a:t>
            </a:r>
            <a:r>
              <a:rPr lang="zh-CN" altLang="en-US" sz="2800" dirty="0" smtClean="0"/>
              <a:t>本身业务，才是测试的根本。</a:t>
            </a:r>
            <a:endParaRPr lang="en-US" altLang="zh-CN" sz="28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基于代码的测试：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Junit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TestNG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Nunit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CppUnit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GoogleTest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Pyunit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UnitTest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基于协议的测试：</a:t>
            </a:r>
            <a:r>
              <a:rPr lang="en-US" altLang="zh-CN" sz="2000" dirty="0" err="1" smtClean="0"/>
              <a:t>SoapUI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LoadRunner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Silkperformance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Jmeter</a:t>
            </a:r>
            <a:r>
              <a:rPr lang="zh-CN" altLang="en-US" sz="2000" dirty="0" smtClean="0"/>
              <a:t>、</a:t>
            </a:r>
            <a:r>
              <a:rPr lang="en-US" altLang="zh-CN" sz="2000" dirty="0" err="1"/>
              <a:t>AppScan</a:t>
            </a:r>
            <a:r>
              <a:rPr lang="zh-CN" altLang="en-US" sz="2000" dirty="0"/>
              <a:t>、</a:t>
            </a:r>
            <a:r>
              <a:rPr lang="en-US" altLang="zh-CN" sz="2000" dirty="0"/>
              <a:t>Fiddler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Wireshark</a:t>
            </a:r>
            <a:r>
              <a:rPr lang="en-US" altLang="zh-CN" sz="2000" dirty="0"/>
              <a:t>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HttpClient</a:t>
            </a:r>
            <a:r>
              <a:rPr lang="en-US" altLang="zh-CN" sz="2000" dirty="0"/>
              <a:t>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HtmlUnit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基于界面的测试：</a:t>
            </a:r>
            <a:r>
              <a:rPr lang="en-US" altLang="zh-CN" sz="2000" dirty="0" err="1" smtClean="0"/>
              <a:t>Watir</a:t>
            </a:r>
            <a:r>
              <a:rPr lang="en-US" altLang="zh-CN" sz="2000" dirty="0" smtClean="0"/>
              <a:t>(Ruby)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UFT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Selenium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Sikuli</a:t>
            </a:r>
            <a:r>
              <a:rPr lang="en-US" altLang="zh-CN" sz="2000" dirty="0" smtClean="0"/>
              <a:t> IDE</a:t>
            </a:r>
            <a:r>
              <a:rPr lang="zh-CN" altLang="en-US" sz="2000" dirty="0"/>
              <a:t>、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CodeUI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Test</a:t>
            </a:r>
            <a:r>
              <a:rPr lang="zh-CN" altLang="en-US" sz="2000" dirty="0" smtClean="0"/>
              <a:t>、</a:t>
            </a:r>
            <a:r>
              <a:rPr lang="en-US" altLang="zh-CN" sz="2000" dirty="0" err="1"/>
              <a:t>AutoUI</a:t>
            </a:r>
            <a:r>
              <a:rPr lang="en-US" altLang="zh-CN" sz="2000" dirty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8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6631" y="1196752"/>
            <a:ext cx="8229600" cy="4525963"/>
          </a:xfrm>
        </p:spPr>
        <p:txBody>
          <a:bodyPr/>
          <a:lstStyle/>
          <a:p>
            <a:r>
              <a:rPr lang="en-US" altLang="zh-CN" dirty="0"/>
              <a:t>Martin Fowler</a:t>
            </a:r>
            <a:r>
              <a:rPr lang="zh-CN" altLang="en-US" dirty="0"/>
              <a:t>大师在测试金字塔模型的基础上提出分层自动化测试的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0" dirty="0"/>
              <a:t>分层</a:t>
            </a:r>
            <a:r>
              <a:rPr lang="zh-CN" altLang="zh-CN" b="0" dirty="0" smtClean="0"/>
              <a:t>测试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9" y="2492896"/>
            <a:ext cx="7668344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0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UFT</a:t>
            </a:r>
            <a:r>
              <a:rPr lang="zh-CN" altLang="en-US" sz="2800" dirty="0"/>
              <a:t>（全称</a:t>
            </a:r>
            <a:r>
              <a:rPr lang="en-US" altLang="zh-CN" sz="2800" dirty="0"/>
              <a:t>Unified Functional Testing</a:t>
            </a:r>
            <a:r>
              <a:rPr lang="zh-CN" altLang="en-US" sz="2800" dirty="0"/>
              <a:t>）由</a:t>
            </a:r>
            <a:r>
              <a:rPr lang="en-US" altLang="zh-CN" sz="2800" dirty="0" err="1"/>
              <a:t>QTP</a:t>
            </a:r>
            <a:r>
              <a:rPr lang="zh-CN" altLang="en-US" sz="2800" dirty="0"/>
              <a:t>（</a:t>
            </a:r>
            <a:r>
              <a:rPr lang="en-US" altLang="zh-CN" sz="2800" dirty="0"/>
              <a:t>Quick Test Professional software</a:t>
            </a:r>
            <a:r>
              <a:rPr lang="zh-CN" altLang="en-US" sz="2800" dirty="0"/>
              <a:t>）与</a:t>
            </a:r>
            <a:r>
              <a:rPr lang="en-US" altLang="zh-CN" sz="2800" dirty="0"/>
              <a:t>ST(Service Test)</a:t>
            </a:r>
            <a:r>
              <a:rPr lang="zh-CN" altLang="en-US" sz="2800" dirty="0"/>
              <a:t>合并而来，由</a:t>
            </a:r>
            <a:r>
              <a:rPr lang="en-US" altLang="zh-CN" sz="2800" dirty="0"/>
              <a:t>HP</a:t>
            </a:r>
            <a:r>
              <a:rPr lang="zh-CN" altLang="en-US" sz="2800" dirty="0"/>
              <a:t>公司开发。它是一种</a:t>
            </a:r>
            <a:r>
              <a:rPr lang="zh-CN" altLang="en-US" sz="2800" dirty="0">
                <a:solidFill>
                  <a:srgbClr val="FF0000"/>
                </a:solidFill>
              </a:rPr>
              <a:t>企业级的自动测试工具</a:t>
            </a:r>
            <a:r>
              <a:rPr lang="zh-CN" altLang="en-US" sz="2800" dirty="0"/>
              <a:t>，提供了强大易用的录制回放功能，同时兼容对象识别模式与图像识别模式两种识别方式，支持</a:t>
            </a:r>
            <a:r>
              <a:rPr lang="en-US" altLang="zh-CN" sz="2800" dirty="0"/>
              <a:t>B/S </a:t>
            </a:r>
            <a:r>
              <a:rPr lang="zh-CN" altLang="en-US" sz="2800" dirty="0"/>
              <a:t>与</a:t>
            </a:r>
            <a:r>
              <a:rPr lang="en-US" altLang="zh-CN" sz="2800" dirty="0"/>
              <a:t>C/S </a:t>
            </a:r>
            <a:r>
              <a:rPr lang="zh-CN" altLang="en-US" sz="2800" dirty="0"/>
              <a:t>两种架构的软件测试，是目前主流的自动化测试工具。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自动化测试工具介绍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Robot Framework</a:t>
            </a:r>
            <a:r>
              <a:rPr lang="zh-CN" altLang="en-US" sz="2800" dirty="0"/>
              <a:t>是一款基于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语言编写的自动化测试框架，具备良好的可扩展性，支持关键字驱动，可以同时测试多种类型的客户端或者接口，可以进行分布式测试。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Robot 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4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Watir</a:t>
            </a:r>
            <a:r>
              <a:rPr lang="zh-CN" altLang="en-US" sz="2800" dirty="0"/>
              <a:t>全称是“</a:t>
            </a:r>
            <a:r>
              <a:rPr lang="en-US" altLang="zh-CN" sz="2800" dirty="0"/>
              <a:t>Web Application Testing in Ruby”</a:t>
            </a:r>
            <a:r>
              <a:rPr lang="zh-CN" altLang="en-US" sz="2800" dirty="0"/>
              <a:t>，是一种基于</a:t>
            </a:r>
            <a:r>
              <a:rPr lang="en-US" altLang="zh-CN" sz="2800" dirty="0"/>
              <a:t>Web</a:t>
            </a:r>
            <a:r>
              <a:rPr lang="zh-CN" altLang="en-US" sz="2800" dirty="0"/>
              <a:t>模式的自动化功能测试工具。</a:t>
            </a:r>
            <a:r>
              <a:rPr lang="en-US" altLang="zh-CN" sz="2800" dirty="0" err="1"/>
              <a:t>Watir</a:t>
            </a:r>
            <a:r>
              <a:rPr lang="zh-CN" altLang="en-US" sz="2800" dirty="0"/>
              <a:t>是一个</a:t>
            </a:r>
            <a:r>
              <a:rPr lang="en-US" altLang="zh-CN" sz="2800" dirty="0">
                <a:solidFill>
                  <a:srgbClr val="FF0000"/>
                </a:solidFill>
              </a:rPr>
              <a:t>Ruby</a:t>
            </a:r>
            <a:r>
              <a:rPr lang="zh-CN" altLang="en-US" sz="2800" dirty="0"/>
              <a:t>语言库，使用</a:t>
            </a:r>
            <a:r>
              <a:rPr lang="en-US" altLang="zh-CN" sz="2800" dirty="0"/>
              <a:t>Ruby </a:t>
            </a:r>
            <a:r>
              <a:rPr lang="zh-CN" altLang="en-US" sz="2800" dirty="0"/>
              <a:t>语言进行脚本开发。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Watir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9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Selenium</a:t>
            </a:r>
            <a:r>
              <a:rPr lang="zh-CN" altLang="en-US" sz="2800" dirty="0"/>
              <a:t>也是一个用于</a:t>
            </a:r>
            <a:r>
              <a:rPr lang="en-US" altLang="zh-CN" sz="2800" dirty="0"/>
              <a:t>Web</a:t>
            </a:r>
            <a:r>
              <a:rPr lang="zh-CN" altLang="en-US" sz="2800" dirty="0"/>
              <a:t>应用程序测试的工具，支持</a:t>
            </a:r>
            <a:r>
              <a:rPr lang="zh-CN" altLang="en-US" sz="2800" dirty="0">
                <a:solidFill>
                  <a:srgbClr val="FF0000"/>
                </a:solidFill>
              </a:rPr>
              <a:t>多平台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多浏览器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多语言</a:t>
            </a:r>
            <a:r>
              <a:rPr lang="zh-CN" altLang="en-US" sz="2800" dirty="0"/>
              <a:t>去实现自动化测试。目前在</a:t>
            </a:r>
            <a:r>
              <a:rPr lang="en-US" altLang="zh-CN" sz="2800" dirty="0"/>
              <a:t>Web</a:t>
            </a:r>
            <a:r>
              <a:rPr lang="zh-CN" altLang="en-US" sz="2800" dirty="0"/>
              <a:t>自动化领域应用越来越广泛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http://www.seleniumhq.org/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0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Selenium </a:t>
            </a:r>
            <a:r>
              <a:rPr lang="zh-CN" altLang="en-US" dirty="0" smtClean="0"/>
              <a:t>是专门为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应用程序编写的一个自动化验收程序（</a:t>
            </a:r>
            <a:r>
              <a:rPr lang="en-US" altLang="zh-CN" dirty="0" smtClean="0"/>
              <a:t>Acceptance Test</a:t>
            </a:r>
            <a:r>
              <a:rPr lang="zh-CN" altLang="en-US" dirty="0" smtClean="0"/>
              <a:t>）工具。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Selenium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7"/>
          <a:stretch/>
        </p:blipFill>
        <p:spPr bwMode="auto">
          <a:xfrm>
            <a:off x="251520" y="3334870"/>
            <a:ext cx="8581054" cy="297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3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“You can cure mercury poisoning by taking selenium supplements”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           				-Jason Huggins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名称来源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9" t="23961" r="23561"/>
          <a:stretch/>
        </p:blipFill>
        <p:spPr bwMode="auto">
          <a:xfrm>
            <a:off x="1691680" y="3573016"/>
            <a:ext cx="3684494" cy="252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0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发展史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8200"/>
            <a:ext cx="8947557" cy="310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14535" y="4221088"/>
            <a:ext cx="79928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Selenium 2.0 = Selenium 1.0 + </a:t>
            </a:r>
            <a:r>
              <a:rPr lang="en-US" altLang="zh-CN" sz="2000" dirty="0" err="1">
                <a:latin typeface="+mn-ea"/>
              </a:rPr>
              <a:t>WebDriver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Selenium 2.0</a:t>
            </a:r>
            <a:r>
              <a:rPr lang="zh-CN" altLang="en-US" sz="2000" dirty="0">
                <a:latin typeface="+mn-ea"/>
              </a:rPr>
              <a:t>中主推的是</a:t>
            </a:r>
            <a:r>
              <a:rPr lang="en-US" altLang="zh-CN" sz="2000" dirty="0" err="1">
                <a:latin typeface="+mn-ea"/>
              </a:rPr>
              <a:t>WebDriver</a:t>
            </a:r>
            <a:r>
              <a:rPr lang="zh-CN" altLang="en-US" sz="2000" dirty="0">
                <a:latin typeface="+mn-ea"/>
              </a:rPr>
              <a:t>，可以将其看作</a:t>
            </a:r>
            <a:r>
              <a:rPr lang="en-US" altLang="zh-CN" sz="2000" dirty="0">
                <a:latin typeface="+mn-ea"/>
              </a:rPr>
              <a:t>Selenium RC </a:t>
            </a:r>
            <a:r>
              <a:rPr lang="zh-CN" altLang="en-US" sz="2000" dirty="0">
                <a:latin typeface="+mn-ea"/>
              </a:rPr>
              <a:t>的替代品。因为</a:t>
            </a:r>
            <a:r>
              <a:rPr lang="en-US" altLang="zh-CN" sz="2000" dirty="0">
                <a:latin typeface="+mn-ea"/>
              </a:rPr>
              <a:t>Selenium</a:t>
            </a:r>
            <a:r>
              <a:rPr lang="zh-CN" altLang="en-US" sz="2000" dirty="0">
                <a:latin typeface="+mn-ea"/>
              </a:rPr>
              <a:t>为了保持向下的兼容性，所以在</a:t>
            </a:r>
            <a:r>
              <a:rPr lang="en-US" altLang="zh-CN" sz="2000" dirty="0">
                <a:latin typeface="+mn-ea"/>
              </a:rPr>
              <a:t>Selenium2.0</a:t>
            </a:r>
            <a:r>
              <a:rPr lang="zh-CN" altLang="en-US" sz="2000" dirty="0">
                <a:latin typeface="+mn-ea"/>
              </a:rPr>
              <a:t>中并没有彻底地抛弃</a:t>
            </a:r>
            <a:r>
              <a:rPr lang="en-US" altLang="zh-CN" sz="2000" dirty="0">
                <a:latin typeface="+mn-ea"/>
              </a:rPr>
              <a:t>Selenium </a:t>
            </a:r>
            <a:r>
              <a:rPr lang="en-US" altLang="zh-CN" sz="2000" dirty="0" smtClean="0">
                <a:latin typeface="+mn-ea"/>
              </a:rPr>
              <a:t>RC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Selenium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 err="1">
                <a:latin typeface="+mn-ea"/>
              </a:rPr>
              <a:t>WebDriver</a:t>
            </a:r>
            <a:r>
              <a:rPr lang="zh-CN" altLang="en-US" sz="2000" dirty="0">
                <a:latin typeface="+mn-ea"/>
              </a:rPr>
              <a:t>合并原因</a:t>
            </a:r>
            <a:r>
              <a:rPr lang="en-US" altLang="zh-CN" sz="2000" dirty="0">
                <a:latin typeface="+mn-ea"/>
              </a:rPr>
              <a:t>:</a:t>
            </a:r>
            <a:r>
              <a:rPr lang="en-US" altLang="zh-CN" sz="2000" dirty="0" err="1">
                <a:latin typeface="+mn-ea"/>
              </a:rPr>
              <a:t>WebDriver</a:t>
            </a:r>
            <a:r>
              <a:rPr lang="zh-CN" altLang="en-US" sz="2000" dirty="0">
                <a:latin typeface="+mn-ea"/>
              </a:rPr>
              <a:t>解决了</a:t>
            </a:r>
            <a:r>
              <a:rPr lang="en-US" altLang="zh-CN" sz="2000" dirty="0">
                <a:latin typeface="+mn-ea"/>
              </a:rPr>
              <a:t>Selenium</a:t>
            </a:r>
            <a:r>
              <a:rPr lang="zh-CN" altLang="en-US" sz="2000" dirty="0">
                <a:latin typeface="+mn-ea"/>
              </a:rPr>
              <a:t>存在的缺点（例如能够绕过</a:t>
            </a:r>
            <a:r>
              <a:rPr lang="en-US" altLang="zh-CN" sz="2000" dirty="0">
                <a:latin typeface="+mn-ea"/>
              </a:rPr>
              <a:t>JavaScript</a:t>
            </a:r>
            <a:r>
              <a:rPr lang="zh-CN" altLang="en-US" sz="2000" dirty="0">
                <a:latin typeface="+mn-ea"/>
              </a:rPr>
              <a:t>沙箱），</a:t>
            </a:r>
            <a:r>
              <a:rPr lang="en-US" altLang="zh-CN" sz="2000" dirty="0">
                <a:latin typeface="+mn-ea"/>
              </a:rPr>
              <a:t>Selenium</a:t>
            </a:r>
            <a:r>
              <a:rPr lang="zh-CN" altLang="en-US" sz="2000" dirty="0">
                <a:latin typeface="+mn-ea"/>
              </a:rPr>
              <a:t>解决了</a:t>
            </a:r>
            <a:r>
              <a:rPr lang="en-US" altLang="zh-CN" sz="2000" dirty="0" err="1">
                <a:latin typeface="+mn-ea"/>
              </a:rPr>
              <a:t>WebDriver</a:t>
            </a:r>
            <a:r>
              <a:rPr lang="zh-CN" altLang="en-US" sz="2000" dirty="0">
                <a:latin typeface="+mn-ea"/>
              </a:rPr>
              <a:t>存在的问题（例如支持广泛的浏览器</a:t>
            </a:r>
            <a:r>
              <a:rPr lang="zh-CN" altLang="en-US" sz="2000" dirty="0" smtClean="0">
                <a:latin typeface="+mn-ea"/>
              </a:rPr>
              <a:t>）。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4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1052736"/>
            <a:ext cx="8686006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Selenium RC</a:t>
            </a:r>
            <a:r>
              <a:rPr lang="zh-CN" altLang="en-US" sz="2800" dirty="0" smtClean="0"/>
              <a:t>：基于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Javascript</a:t>
            </a:r>
            <a:r>
              <a:rPr lang="zh-CN" altLang="en-US" sz="2800" dirty="0" smtClean="0"/>
              <a:t>可以兼容所有浏览器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WebDriver</a:t>
            </a:r>
            <a:r>
              <a:rPr lang="zh-CN" altLang="en-US" sz="2800" dirty="0" smtClean="0"/>
              <a:t>：基于</a:t>
            </a:r>
            <a:r>
              <a:rPr lang="zh-CN" altLang="en-US" sz="2800" dirty="0" smtClean="0">
                <a:solidFill>
                  <a:srgbClr val="FF0000"/>
                </a:solidFill>
              </a:rPr>
              <a:t>浏览器内核</a:t>
            </a:r>
            <a:r>
              <a:rPr lang="en-US" altLang="zh-CN" sz="2800" dirty="0" smtClean="0">
                <a:solidFill>
                  <a:srgbClr val="FF0000"/>
                </a:solidFill>
              </a:rPr>
              <a:t>API</a:t>
            </a:r>
            <a:r>
              <a:rPr lang="zh-CN" altLang="en-US" sz="2800" dirty="0" smtClean="0"/>
              <a:t>完成对象识别针对不同的浏览器开发不同的内核</a:t>
            </a:r>
            <a:r>
              <a:rPr lang="en-US" altLang="zh-CN" sz="2800" dirty="0" smtClean="0"/>
              <a:t>Driver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var</a:t>
            </a:r>
            <a:r>
              <a:rPr lang="en-US" altLang="zh-CN" sz="2800" dirty="0"/>
              <a:t> div = </a:t>
            </a:r>
            <a:r>
              <a:rPr lang="en-US" altLang="zh-CN" sz="2800" dirty="0" err="1"/>
              <a:t>document.getElementById</a:t>
            </a:r>
            <a:r>
              <a:rPr lang="en-US" altLang="zh-CN" sz="2800" dirty="0"/>
              <a:t>("div"); </a:t>
            </a:r>
            <a:r>
              <a:rPr lang="en-US" altLang="zh-CN" sz="2800" dirty="0" err="1"/>
              <a:t>div.addEventListener</a:t>
            </a:r>
            <a:r>
              <a:rPr lang="en-US" altLang="zh-CN" sz="2800" dirty="0"/>
              <a:t>("click", function(){ alert('</a:t>
            </a:r>
            <a:r>
              <a:rPr lang="zh-CN" altLang="en-US" sz="2800" dirty="0"/>
              <a:t>嘻嘻</a:t>
            </a:r>
            <a:r>
              <a:rPr lang="en-US" altLang="zh-CN" sz="2800" dirty="0"/>
              <a:t>'); },false);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发展史</a:t>
            </a:r>
          </a:p>
        </p:txBody>
      </p:sp>
    </p:spTree>
    <p:extLst>
      <p:ext uri="{BB962C8B-B14F-4D97-AF65-F5344CB8AC3E}">
        <p14:creationId xmlns:p14="http://schemas.microsoft.com/office/powerpoint/2010/main" val="3204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支持的平台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3" y="1484784"/>
            <a:ext cx="7981178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3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leniu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71" y="2708920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2"/>
          <p:cNvSpPr txBox="1">
            <a:spLocks/>
          </p:cNvSpPr>
          <p:nvPr/>
        </p:nvSpPr>
        <p:spPr>
          <a:xfrm>
            <a:off x="142798" y="152399"/>
            <a:ext cx="9153601" cy="81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支持的浏览器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935336" y="1652586"/>
            <a:ext cx="4824536" cy="3836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41111"/>
            <a:ext cx="1495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934777"/>
            <a:ext cx="14573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03" y="4715099"/>
            <a:ext cx="16287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87065"/>
            <a:ext cx="15240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57" y="1012899"/>
            <a:ext cx="1510807" cy="148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30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基于代码的自动化测试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基于协议</a:t>
            </a:r>
            <a:r>
              <a:rPr lang="zh-CN" altLang="en-US" sz="2400" dirty="0" smtClean="0"/>
              <a:t>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基于界面</a:t>
            </a:r>
            <a:r>
              <a:rPr lang="zh-CN" altLang="en-US" sz="2400" dirty="0" smtClean="0"/>
              <a:t>的自动化测试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什么</a:t>
            </a:r>
            <a:r>
              <a:rPr lang="zh-CN" altLang="en-US" sz="2800" dirty="0"/>
              <a:t>项目适合做自动化测试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自动化测试工具的介绍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支持的开发语言</a:t>
            </a:r>
            <a:endParaRPr lang="zh-CN" altLang="en-US" dirty="0"/>
          </a:p>
        </p:txBody>
      </p:sp>
      <p:pic>
        <p:nvPicPr>
          <p:cNvPr id="6146" name="Picture 2" descr="https://ss1.baidu.com/6ONXsjip0QIZ8tyhnq/it/u=2431793134,2450266062&amp;fm=58&amp;u_exp_0=1864759519,2116960652&amp;fm_exp_0=86&amp;bpow=353&amp;bpoh=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3" y="4311821"/>
            <a:ext cx="1512168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s2.baidu.com/6ONYsjip0QIZ8tyhnq/it/u=1360478045,1121632972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3" y="283332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31363" y="1454723"/>
            <a:ext cx="10962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C#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52" name="Picture 8" descr="https://ss1.baidu.com/70cFfyinKgQFm2e88IuM_a/forum/pic/item/29381f30e924b899ad825af76c061d950b7bf64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22" y="165841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gss0.bdstatic.com/94o3dSag_xI4khGkpoWK1HF6hhy/baike/c0%3Dbaike150%2C5%2C5%2C150%2C50/sign=db37d3b8454a20a425133495f13bf347/3b87e950352ac65c8819edd9f1f2b21193138a7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3"/>
          <a:stretch/>
        </p:blipFill>
        <p:spPr bwMode="auto">
          <a:xfrm>
            <a:off x="3956568" y="3777658"/>
            <a:ext cx="2527008" cy="16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ss2.bdstatic.com/70cFvnSh_Q1YnxGkpoWK1HF6hhy/it/u=537052627,1363928275&amp;fm=27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90" y="1454723"/>
            <a:ext cx="2198423" cy="17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ss0.bdstatic.com/70cFuHSh_Q1YnxGkpoWK1HF6hhy/it/u=960265520,2932106354&amp;fm=27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76" y="3101766"/>
            <a:ext cx="2271837" cy="2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移动设备自动化测试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r="2657"/>
          <a:stretch/>
        </p:blipFill>
        <p:spPr bwMode="auto">
          <a:xfrm>
            <a:off x="1115615" y="1268760"/>
            <a:ext cx="709013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7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UFT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49063"/>
              </p:ext>
            </p:extLst>
          </p:nvPr>
        </p:nvGraphicFramePr>
        <p:xfrm>
          <a:off x="971600" y="692696"/>
          <a:ext cx="7776864" cy="625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208823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比较项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优胜者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价钱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商用，费用昂贵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开源免费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202536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应用领域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基础插件支持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应用，扩展插件支持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.Net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winform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Java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Swing</a:t>
                      </a:r>
                      <a:r>
                        <a:rPr lang="zh-CN" altLang="en-US" sz="1600" baseline="0" dirty="0" smtClean="0">
                          <a:latin typeface="+mn-ea"/>
                          <a:ea typeface="+mn-ea"/>
                        </a:rPr>
                        <a:t>等应用</a:t>
                      </a:r>
                      <a:endParaRPr lang="en-US" altLang="zh-CN" sz="16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录制回放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成功率高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成功率低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用户仿真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独占屏幕，只能开启一个独占的实例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只占用一个浏览器进程，支持同时进行多个测试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脚本语言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VBScript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多种开发和脚本实现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数据驱动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DataSheet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实现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编程实现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对象管理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Repository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编程实现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浏览器支持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几乎所有的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IE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版本和限定版本的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FF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几乎支持主流浏览器的各个版本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持续集成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ALM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Jenkins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平台支持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Windows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跨平台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常用发展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技术相对落后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有助于移动自动化测试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四大组件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75656" y="1268760"/>
            <a:ext cx="5112568" cy="4725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2"/>
            <a:endCxn id="4" idx="6"/>
          </p:cNvCxnSpPr>
          <p:nvPr/>
        </p:nvCxnSpPr>
        <p:spPr>
          <a:xfrm>
            <a:off x="1475656" y="3631332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0"/>
            <a:endCxn id="4" idx="4"/>
          </p:cNvCxnSpPr>
          <p:nvPr/>
        </p:nvCxnSpPr>
        <p:spPr>
          <a:xfrm>
            <a:off x="4031940" y="1268760"/>
            <a:ext cx="0" cy="47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0776" y="2555612"/>
            <a:ext cx="17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Selenium-RC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8221" y="2555611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6600FF"/>
                </a:solidFill>
              </a:rPr>
              <a:t>Selenium-IDE</a:t>
            </a:r>
            <a:endParaRPr lang="zh-CN" altLang="en-US" sz="2400" b="1" dirty="0">
              <a:solidFill>
                <a:srgbClr val="66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1940" y="4142655"/>
            <a:ext cx="1559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6600FF"/>
                </a:solidFill>
              </a:rPr>
              <a:t>Selenium-</a:t>
            </a:r>
          </a:p>
          <a:p>
            <a:r>
              <a:rPr lang="en-US" altLang="zh-CN" sz="2400" b="1" dirty="0" err="1">
                <a:solidFill>
                  <a:srgbClr val="6600FF"/>
                </a:solidFill>
              </a:rPr>
              <a:t>WebDriver</a:t>
            </a:r>
            <a:endParaRPr lang="zh-CN" altLang="en-US" sz="2400" b="1" dirty="0">
              <a:solidFill>
                <a:srgbClr val="66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9599" y="418882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6600FF"/>
                </a:solidFill>
              </a:rPr>
              <a:t>Selenium-Grid</a:t>
            </a:r>
            <a:endParaRPr lang="zh-CN" altLang="en-US" sz="2400" b="1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6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 IDE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65723"/>
            <a:ext cx="5172367" cy="418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7442" y="980728"/>
            <a:ext cx="83950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    Selenium IDE </a:t>
            </a:r>
            <a:r>
              <a:rPr lang="zh-CN" altLang="en-US" sz="2800" dirty="0">
                <a:latin typeface="+mn-ea"/>
              </a:rPr>
              <a:t>是嵌入到</a:t>
            </a:r>
            <a:r>
              <a:rPr lang="en-US" altLang="zh-CN" sz="2800" dirty="0">
                <a:latin typeface="+mn-ea"/>
              </a:rPr>
              <a:t>Firefox</a:t>
            </a:r>
            <a:r>
              <a:rPr lang="zh-CN" altLang="en-US" sz="2800" dirty="0">
                <a:latin typeface="+mn-ea"/>
              </a:rPr>
              <a:t>浏览器中的一个插件，实现简单的浏览器操作的录制与回放功能，也可以将录制的脚本导出成</a:t>
            </a:r>
            <a:r>
              <a:rPr lang="en-US" altLang="zh-CN" sz="2800" dirty="0">
                <a:latin typeface="+mn-ea"/>
              </a:rPr>
              <a:t>java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Ruby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C#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80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 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522347" cy="484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51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webdriver</a:t>
            </a:r>
            <a:r>
              <a:rPr lang="zh-CN" altLang="en-US" sz="2400" dirty="0"/>
              <a:t>是按照</a:t>
            </a:r>
            <a:r>
              <a:rPr lang="en-US" altLang="zh-CN" sz="2400" dirty="0"/>
              <a:t>server–client</a:t>
            </a:r>
            <a:r>
              <a:rPr lang="zh-CN" altLang="en-US" sz="2400" dirty="0"/>
              <a:t>的经典设计模式设计的</a:t>
            </a:r>
            <a:r>
              <a:rPr lang="en-US" altLang="zh-CN" sz="2400" dirty="0"/>
              <a:t>: 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server</a:t>
            </a:r>
            <a:r>
              <a:rPr lang="zh-CN" altLang="en-US" sz="2400" dirty="0"/>
              <a:t>端就是</a:t>
            </a:r>
            <a:r>
              <a:rPr lang="en-US" altLang="zh-CN" sz="2400" dirty="0"/>
              <a:t>remote server</a:t>
            </a:r>
            <a:r>
              <a:rPr lang="zh-CN" altLang="en-US" sz="2400" dirty="0"/>
              <a:t>，可以是任意的浏览器</a:t>
            </a:r>
            <a:r>
              <a:rPr lang="zh-CN" altLang="en-US" sz="2400" dirty="0" smtClean="0"/>
              <a:t>：测试脚本</a:t>
            </a:r>
            <a:r>
              <a:rPr lang="zh-CN" altLang="en-US" sz="2400" dirty="0"/>
              <a:t>启动浏览器后，该浏览器就是</a:t>
            </a:r>
            <a:r>
              <a:rPr lang="en-US" altLang="zh-CN" sz="2400" dirty="0"/>
              <a:t>remote server</a:t>
            </a:r>
            <a:r>
              <a:rPr lang="zh-CN" altLang="en-US" sz="2400" dirty="0"/>
              <a:t>，它的职责就是等待</a:t>
            </a:r>
            <a:r>
              <a:rPr lang="en-US" altLang="zh-CN" sz="2400" dirty="0"/>
              <a:t>client</a:t>
            </a:r>
            <a:r>
              <a:rPr lang="zh-CN" altLang="en-US" sz="2400" dirty="0"/>
              <a:t>发送请求并</a:t>
            </a:r>
            <a:r>
              <a:rPr lang="zh-CN" altLang="en-US" sz="2400" dirty="0" smtClean="0"/>
              <a:t>做出</a:t>
            </a:r>
            <a:r>
              <a:rPr lang="zh-CN" altLang="en-US" sz="2400" dirty="0"/>
              <a:t>响应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client</a:t>
            </a:r>
            <a:r>
              <a:rPr lang="zh-CN" altLang="en-US" sz="2400" dirty="0" smtClean="0"/>
              <a:t>端（</a:t>
            </a:r>
            <a:r>
              <a:rPr lang="zh-CN" altLang="en-US" sz="2400" dirty="0"/>
              <a:t>测试代码</a:t>
            </a:r>
            <a:r>
              <a:rPr lang="zh-CN" altLang="en-US" sz="2400" dirty="0" smtClean="0"/>
              <a:t>）：测试</a:t>
            </a:r>
            <a:r>
              <a:rPr lang="zh-CN" altLang="en-US" sz="2400" dirty="0"/>
              <a:t>代码中的一些行为，比如打开浏览器，转跳到特定的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等操作是以</a:t>
            </a:r>
            <a:r>
              <a:rPr lang="en-US" altLang="zh-CN" sz="2400" dirty="0"/>
              <a:t>http</a:t>
            </a:r>
            <a:r>
              <a:rPr lang="zh-CN" altLang="en-US" sz="2400" dirty="0"/>
              <a:t>请求的方式发送给被</a:t>
            </a:r>
            <a:r>
              <a:rPr lang="en-US" altLang="zh-CN" sz="2400" dirty="0"/>
              <a:t>server</a:t>
            </a:r>
            <a:r>
              <a:rPr lang="zh-CN" altLang="en-US" sz="2400" dirty="0"/>
              <a:t>端</a:t>
            </a:r>
            <a:r>
              <a:rPr lang="zh-CN" altLang="en-US" sz="2400" dirty="0" smtClean="0"/>
              <a:t>（被</a:t>
            </a:r>
            <a:r>
              <a:rPr lang="zh-CN" altLang="en-US" sz="2400" dirty="0"/>
              <a:t>测浏览器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接受请求，并执行相应操作，并在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返回执行状态、返回值等</a:t>
            </a:r>
            <a:r>
              <a:rPr lang="zh-CN" altLang="en-US" sz="2400" dirty="0" smtClean="0"/>
              <a:t>信息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7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</a:t>
            </a:r>
            <a:r>
              <a:rPr lang="en-US" altLang="zh-CN" dirty="0" err="1"/>
              <a:t>Webdriver</a:t>
            </a:r>
            <a:r>
              <a:rPr lang="zh-CN" altLang="en-US" dirty="0"/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2924476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8574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/>
              <a:t>启动浏览器后，</a:t>
            </a:r>
            <a:r>
              <a:rPr lang="en-US" altLang="zh-CN" sz="2600" dirty="0">
                <a:latin typeface="+mn-lt"/>
              </a:rPr>
              <a:t>selenium-</a:t>
            </a:r>
            <a:r>
              <a:rPr lang="en-US" altLang="zh-CN" sz="2600" dirty="0" err="1">
                <a:latin typeface="+mn-lt"/>
              </a:rPr>
              <a:t>webdriver</a:t>
            </a:r>
            <a:r>
              <a:rPr lang="zh-CN" altLang="en-US" sz="2600" dirty="0"/>
              <a:t>会将目标浏览器绑定到特定的端口，启动后的浏览器则作为</a:t>
            </a:r>
            <a:r>
              <a:rPr lang="en-US" altLang="zh-CN" sz="2600" dirty="0" err="1">
                <a:latin typeface="+mn-lt"/>
              </a:rPr>
              <a:t>webdriver</a:t>
            </a:r>
            <a:r>
              <a:rPr lang="zh-CN" altLang="en-US" sz="2600" dirty="0"/>
              <a:t>的</a:t>
            </a:r>
            <a:r>
              <a:rPr lang="en-US" altLang="zh-CN" sz="2600" dirty="0">
                <a:latin typeface="+mn-lt"/>
              </a:rPr>
              <a:t>remote </a:t>
            </a:r>
            <a:r>
              <a:rPr lang="en-US" altLang="zh-CN" sz="2600" dirty="0" smtClean="0">
                <a:latin typeface="+mn-lt"/>
              </a:rPr>
              <a:t>server</a:t>
            </a:r>
            <a:r>
              <a:rPr lang="zh-CN" altLang="en-US" sz="2600" dirty="0" smtClean="0"/>
              <a:t>，接受测试脚本的命令。</a:t>
            </a:r>
            <a:endParaRPr lang="zh-CN" altLang="en-US" sz="2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/>
              <a:t>客户端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测试</a:t>
            </a:r>
            <a:r>
              <a:rPr lang="zh-CN" altLang="en-US" sz="2600" dirty="0"/>
              <a:t>脚本</a:t>
            </a:r>
            <a:r>
              <a:rPr lang="en-US" altLang="zh-CN" sz="2600" dirty="0"/>
              <a:t>)</a:t>
            </a:r>
            <a:r>
              <a:rPr lang="zh-CN" altLang="en-US" sz="2600" dirty="0"/>
              <a:t>，借助</a:t>
            </a:r>
            <a:r>
              <a:rPr lang="en-US" altLang="zh-CN" sz="2600" dirty="0" err="1">
                <a:latin typeface="+mn-lt"/>
              </a:rPr>
              <a:t>ComandExecutor</a:t>
            </a:r>
            <a:r>
              <a:rPr lang="zh-CN" altLang="en-US" sz="2600" dirty="0"/>
              <a:t>发送</a:t>
            </a:r>
            <a:r>
              <a:rPr lang="en-US" altLang="zh-CN" sz="2600" dirty="0">
                <a:latin typeface="+mn-lt"/>
              </a:rPr>
              <a:t>HTTP</a:t>
            </a:r>
            <a:r>
              <a:rPr lang="zh-CN" altLang="en-US" sz="2600" dirty="0"/>
              <a:t>请求给</a:t>
            </a:r>
            <a:r>
              <a:rPr lang="en-US" altLang="zh-CN" sz="2600" dirty="0"/>
              <a:t>sever</a:t>
            </a:r>
            <a:r>
              <a:rPr lang="zh-CN" altLang="en-US" sz="2600" dirty="0"/>
              <a:t>端（通信协议</a:t>
            </a:r>
            <a:r>
              <a:rPr lang="zh-CN" altLang="en-US" sz="2600" dirty="0">
                <a:latin typeface="+mn-lt"/>
              </a:rPr>
              <a:t>：</a:t>
            </a:r>
            <a:r>
              <a:rPr lang="en-US" altLang="zh-CN" sz="2600" dirty="0">
                <a:latin typeface="+mn-lt"/>
              </a:rPr>
              <a:t>The </a:t>
            </a:r>
            <a:r>
              <a:rPr lang="en-US" altLang="zh-CN" sz="2600" dirty="0" err="1">
                <a:latin typeface="+mn-lt"/>
              </a:rPr>
              <a:t>WebDriver</a:t>
            </a:r>
            <a:r>
              <a:rPr lang="en-US" altLang="zh-CN" sz="2600" dirty="0">
                <a:latin typeface="+mn-lt"/>
              </a:rPr>
              <a:t> Wire Protocol</a:t>
            </a:r>
            <a:r>
              <a:rPr lang="zh-CN" altLang="en-US" sz="2600" dirty="0"/>
              <a:t>，在</a:t>
            </a:r>
            <a:r>
              <a:rPr lang="en-US" altLang="zh-CN" sz="2600" dirty="0">
                <a:latin typeface="+mn-lt"/>
              </a:rPr>
              <a:t>HTTP request</a:t>
            </a:r>
            <a:r>
              <a:rPr lang="zh-CN" altLang="en-US" sz="2600" dirty="0"/>
              <a:t>的</a:t>
            </a:r>
            <a:r>
              <a:rPr lang="en-US" altLang="zh-CN" sz="2600" dirty="0">
                <a:latin typeface="+mn-lt"/>
              </a:rPr>
              <a:t>body</a:t>
            </a:r>
            <a:r>
              <a:rPr lang="zh-CN" altLang="en-US" sz="2600" dirty="0"/>
              <a:t>中，会以</a:t>
            </a:r>
            <a:r>
              <a:rPr lang="en-US" altLang="zh-CN" sz="2600" dirty="0" err="1">
                <a:latin typeface="+mn-lt"/>
              </a:rPr>
              <a:t>WebDriver</a:t>
            </a:r>
            <a:r>
              <a:rPr lang="en-US" altLang="zh-CN" sz="2600" dirty="0">
                <a:latin typeface="+mn-lt"/>
              </a:rPr>
              <a:t> Wire</a:t>
            </a:r>
            <a:r>
              <a:rPr lang="zh-CN" altLang="en-US" sz="2600" dirty="0"/>
              <a:t>协议规定的</a:t>
            </a:r>
            <a:r>
              <a:rPr lang="en-US" altLang="zh-CN" sz="2600" dirty="0" err="1">
                <a:latin typeface="+mn-lt"/>
              </a:rPr>
              <a:t>JSON</a:t>
            </a:r>
            <a:r>
              <a:rPr lang="zh-CN" altLang="en-US" sz="2600" dirty="0"/>
              <a:t>格式的字符串来告诉</a:t>
            </a:r>
            <a:r>
              <a:rPr lang="en-US" altLang="zh-CN" sz="2600" dirty="0" smtClean="0">
                <a:latin typeface="+mn-lt"/>
              </a:rPr>
              <a:t>Selenium</a:t>
            </a:r>
            <a:r>
              <a:rPr lang="zh-CN" altLang="en-US" sz="2600" dirty="0" smtClean="0"/>
              <a:t>希望</a:t>
            </a:r>
            <a:r>
              <a:rPr lang="zh-CN" altLang="en-US" sz="2600" dirty="0"/>
              <a:t>浏览器接下来做什么事情）。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dirty="0"/>
              <a:t>Sever</a:t>
            </a:r>
            <a:r>
              <a:rPr lang="zh-CN" altLang="en-US" sz="2600" dirty="0"/>
              <a:t>端需要依赖原生的浏览器组件，转化</a:t>
            </a:r>
            <a:r>
              <a:rPr lang="en-US" altLang="zh-CN" sz="2600" dirty="0"/>
              <a:t>Web Service</a:t>
            </a:r>
            <a:r>
              <a:rPr lang="zh-CN" altLang="en-US" sz="2600" dirty="0"/>
              <a:t>的命令为浏览器</a:t>
            </a:r>
            <a:r>
              <a:rPr lang="en-US" altLang="zh-CN" sz="2600" dirty="0"/>
              <a:t>native</a:t>
            </a:r>
            <a:r>
              <a:rPr lang="zh-CN" altLang="en-US" sz="2600" dirty="0"/>
              <a:t>的调用来完成操作。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</a:t>
            </a:r>
            <a:r>
              <a:rPr lang="en-US" altLang="zh-CN" dirty="0" err="1"/>
              <a:t>Webdriver</a:t>
            </a:r>
            <a:r>
              <a:rPr lang="zh-CN" altLang="en-US" dirty="0"/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1734050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Selenium Grid</a:t>
            </a:r>
            <a:r>
              <a:rPr lang="zh-CN" altLang="en-US" dirty="0"/>
              <a:t>是一种自动化的测试辅助工具，</a:t>
            </a:r>
            <a:r>
              <a:rPr lang="en-US" altLang="zh-CN" dirty="0"/>
              <a:t>Grid</a:t>
            </a:r>
            <a:r>
              <a:rPr lang="zh-CN" altLang="en-US" dirty="0"/>
              <a:t>通过利用现有的计算机基础设施，能加快</a:t>
            </a:r>
            <a:r>
              <a:rPr lang="en-US" altLang="zh-CN" dirty="0"/>
              <a:t>Web</a:t>
            </a:r>
            <a:r>
              <a:rPr lang="zh-CN" altLang="en-US" dirty="0"/>
              <a:t>应用的功能测试。利用</a:t>
            </a:r>
            <a:r>
              <a:rPr lang="en-US" altLang="zh-CN" dirty="0"/>
              <a:t>Grid</a:t>
            </a:r>
            <a:r>
              <a:rPr lang="zh-CN" altLang="en-US" dirty="0"/>
              <a:t>可以很方便地实现在多台机器上和异构环境中运行测试</a:t>
            </a:r>
            <a:r>
              <a:rPr lang="zh-CN" altLang="en-US" dirty="0" smtClean="0"/>
              <a:t>用例。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 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39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561263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20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单元测试是应用程序的最小可测试部分。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在面向过程编程中，单元也可以是整个模块，单常见的是单个函数或过程。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在面向对象编程中，单元通常是整个接口，例如类，但可以是单独的方法。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单元测试多数情况下由程序员自己完成的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单元测试更强调的是</a:t>
            </a:r>
            <a:r>
              <a:rPr lang="zh-CN" altLang="en-US" sz="2400" dirty="0">
                <a:solidFill>
                  <a:srgbClr val="FF0000"/>
                </a:solidFill>
              </a:rPr>
              <a:t>程序的最小可测试单元</a:t>
            </a:r>
            <a:r>
              <a:rPr lang="zh-CN" altLang="en-US" sz="2400" dirty="0"/>
              <a:t>，而模块测试更强调</a:t>
            </a:r>
            <a:r>
              <a:rPr lang="zh-CN" altLang="en-US" sz="2400" dirty="0">
                <a:solidFill>
                  <a:srgbClr val="FF0000"/>
                </a:solidFill>
              </a:rPr>
              <a:t>被测程序功能的</a:t>
            </a:r>
            <a:r>
              <a:rPr lang="zh-CN" altLang="en-US" sz="2400" dirty="0" smtClean="0">
                <a:solidFill>
                  <a:srgbClr val="FF0000"/>
                </a:solidFill>
              </a:rPr>
              <a:t>完整性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基于代码</a:t>
            </a:r>
            <a:r>
              <a:rPr lang="zh-CN" altLang="en-US" dirty="0" smtClean="0"/>
              <a:t>的自动化测试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9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定义期望结果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调用被测对象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对比实际结果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StringHandleTest.java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基于代码的自动化测试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9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基于代码的自动化</a:t>
            </a:r>
            <a:r>
              <a:rPr lang="zh-CN" altLang="en-US" sz="2400" dirty="0" smtClean="0"/>
              <a:t>测试（单元测试）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基于协议</a:t>
            </a:r>
            <a:r>
              <a:rPr lang="zh-CN" altLang="en-US" sz="2400" dirty="0" smtClean="0">
                <a:solidFill>
                  <a:srgbClr val="FF0000"/>
                </a:solidFill>
              </a:rPr>
              <a:t>的自动化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测试（接口测试、安全测试、性能测试）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基于界面</a:t>
            </a:r>
            <a:r>
              <a:rPr lang="zh-CN" altLang="en-US" sz="2400" dirty="0" smtClean="0"/>
              <a:t>的自动化测试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什么</a:t>
            </a:r>
            <a:r>
              <a:rPr lang="zh-CN" altLang="en-US" sz="2800" dirty="0"/>
              <a:t>项目适合做自动化测试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自动化测试工具的介绍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6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模拟客户端向服务器发送数据包，典型的接口测试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非常清楚协议的工作过程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能够利用编程语言操作协议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基于协议的自动化测试</a:t>
            </a:r>
            <a:endParaRPr lang="zh-CN" altLang="en-US" dirty="0"/>
          </a:p>
        </p:txBody>
      </p:sp>
      <p:pic>
        <p:nvPicPr>
          <p:cNvPr id="1032" name="Picture 8" descr="http://bossqiang.com/upload/201803/20180301_1701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64109"/>
            <a:ext cx="585264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47861"/>
            <a:ext cx="8229600" cy="665760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cs typeface="Tahoma" panose="020B0604030504040204" pitchFamily="34" charset="0"/>
              </a:rPr>
              <a:t>Web</a:t>
            </a:r>
            <a:r>
              <a:rPr lang="zh-CN" altLang="en-US" sz="2400" dirty="0">
                <a:cs typeface="Tahoma" panose="020B0604030504040204" pitchFamily="34" charset="0"/>
              </a:rPr>
              <a:t>应用的接口测试大体分为两类：模块接口测试和</a:t>
            </a:r>
            <a:r>
              <a:rPr lang="en-US" altLang="zh-CN" sz="2400" dirty="0">
                <a:cs typeface="Tahoma" panose="020B0604030504040204" pitchFamily="34" charset="0"/>
              </a:rPr>
              <a:t>Web</a:t>
            </a:r>
            <a:r>
              <a:rPr lang="zh-CN" altLang="en-US" sz="2400" dirty="0">
                <a:cs typeface="Tahoma" panose="020B0604030504040204" pitchFamily="34" charset="0"/>
              </a:rPr>
              <a:t>接口测试。</a:t>
            </a:r>
            <a:endParaRPr lang="en-US" altLang="zh-CN" sz="2400" dirty="0"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cs typeface="Tahoma" panose="020B0604030504040204" pitchFamily="34" charset="0"/>
              </a:rPr>
              <a:t>（</a:t>
            </a:r>
            <a:r>
              <a:rPr lang="en-US" altLang="zh-CN" sz="2400" dirty="0">
                <a:cs typeface="Tahoma" panose="020B0604030504040204" pitchFamily="34" charset="0"/>
              </a:rPr>
              <a:t>1</a:t>
            </a:r>
            <a:r>
              <a:rPr lang="zh-CN" altLang="en-US" sz="2400" dirty="0">
                <a:cs typeface="Tahoma" panose="020B0604030504040204" pitchFamily="34" charset="0"/>
              </a:rPr>
              <a:t>）模块接口测试，主要测试模块之间的调用与返回。它主要强调对一个类方法或函数的调用，并对返回结果的验证，所用到的测试工具与单元测试相同。</a:t>
            </a:r>
            <a:endParaRPr lang="en-US" altLang="zh-CN" sz="2400" dirty="0"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cs typeface="Tahoma" panose="020B0604030504040204" pitchFamily="34" charset="0"/>
              </a:rPr>
              <a:t>（</a:t>
            </a:r>
            <a:r>
              <a:rPr lang="en-US" altLang="zh-CN" sz="2400" dirty="0">
                <a:cs typeface="Tahoma" panose="020B0604030504040204" pitchFamily="34" charset="0"/>
              </a:rPr>
              <a:t>2</a:t>
            </a:r>
            <a:r>
              <a:rPr lang="zh-CN" altLang="en-US" sz="2400" dirty="0">
                <a:cs typeface="Tahoma" panose="020B0604030504040204" pitchFamily="34" charset="0"/>
              </a:rPr>
              <a:t>）</a:t>
            </a:r>
            <a:r>
              <a:rPr lang="en-US" altLang="zh-CN" sz="2400" dirty="0">
                <a:cs typeface="Tahoma" panose="020B0604030504040204" pitchFamily="34" charset="0"/>
              </a:rPr>
              <a:t>Web</a:t>
            </a:r>
            <a:r>
              <a:rPr lang="zh-CN" altLang="en-US" sz="2400" dirty="0">
                <a:cs typeface="Tahoma" panose="020B0604030504040204" pitchFamily="34" charset="0"/>
              </a:rPr>
              <a:t>接口测试又可分为两类：</a:t>
            </a:r>
            <a:r>
              <a:rPr lang="zh-CN" altLang="en-US" sz="2400" dirty="0">
                <a:solidFill>
                  <a:srgbClr val="FF0000"/>
                </a:solidFill>
                <a:cs typeface="Tahoma" panose="020B0604030504040204" pitchFamily="34" charset="0"/>
              </a:rPr>
              <a:t>服务器接口测试</a:t>
            </a:r>
            <a:r>
              <a:rPr lang="zh-CN" altLang="en-US" sz="2400" dirty="0">
                <a:cs typeface="Tahoma" panose="020B0604030504040204" pitchFamily="34" charset="0"/>
              </a:rPr>
              <a:t>和外部接口测试。</a:t>
            </a:r>
            <a:endParaRPr lang="en-US" altLang="zh-CN" sz="2400" dirty="0">
              <a:cs typeface="Tahoma" panose="020B060403050404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142798" y="44624"/>
            <a:ext cx="9153601" cy="81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基于协议的自动化测试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18608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从</a:t>
            </a:r>
            <a:r>
              <a:rPr lang="zh-CN" altLang="en-US" sz="2400" dirty="0" smtClean="0">
                <a:solidFill>
                  <a:srgbClr val="FF0000"/>
                </a:solidFill>
              </a:rPr>
              <a:t>系统的调用方式</a:t>
            </a:r>
            <a:r>
              <a:rPr lang="zh-CN" altLang="en-US" sz="2400" dirty="0" smtClean="0"/>
              <a:t>不同，又可以将接口大致分为以下三种。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系统与系统之间的接口（例如</a:t>
            </a:r>
            <a:r>
              <a:rPr lang="en-US" altLang="zh-CN" sz="2400" dirty="0" err="1" smtClean="0"/>
              <a:t>QQ</a:t>
            </a:r>
            <a:r>
              <a:rPr lang="zh-CN" altLang="en-US" sz="2400" dirty="0" smtClean="0"/>
              <a:t>的第三方登录）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下层服务上层服务的接口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系统内部，服务与服务之间的调用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基于协议的自动化测试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3263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 课程介绍</Template>
  <TotalTime>816</TotalTime>
  <Words>1616</Words>
  <Application>Microsoft Office PowerPoint</Application>
  <PresentationFormat>全屏显示(4:3)</PresentationFormat>
  <Paragraphs>215</Paragraphs>
  <Slides>39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moban</vt:lpstr>
      <vt:lpstr>自动化测试体系</vt:lpstr>
      <vt:lpstr>分层测试</vt:lpstr>
      <vt:lpstr>本章大纲</vt:lpstr>
      <vt:lpstr>基于代码的自动化测试</vt:lpstr>
      <vt:lpstr>基于代码的自动化测试</vt:lpstr>
      <vt:lpstr>本章大纲</vt:lpstr>
      <vt:lpstr>基于协议的自动化测试</vt:lpstr>
      <vt:lpstr> </vt:lpstr>
      <vt:lpstr>基于协议的自动化测试</vt:lpstr>
      <vt:lpstr>基于协议的自动化测试</vt:lpstr>
      <vt:lpstr>本章大纲</vt:lpstr>
      <vt:lpstr>UI 自动化测试</vt:lpstr>
      <vt:lpstr>PowerPoint 演示文稿</vt:lpstr>
      <vt:lpstr>Sikuli IDE</vt:lpstr>
      <vt:lpstr>本章大纲</vt:lpstr>
      <vt:lpstr>什么项目适合做自动化测试？</vt:lpstr>
      <vt:lpstr>自动化测试人员分工</vt:lpstr>
      <vt:lpstr>本章大纲</vt:lpstr>
      <vt:lpstr>自动化测试工具</vt:lpstr>
      <vt:lpstr>UI自动化测试工具介绍</vt:lpstr>
      <vt:lpstr>Robot  Framework</vt:lpstr>
      <vt:lpstr>Watir</vt:lpstr>
      <vt:lpstr>Selenium</vt:lpstr>
      <vt:lpstr>什么是Selenium</vt:lpstr>
      <vt:lpstr>Selenium名称来源</vt:lpstr>
      <vt:lpstr>Selenium发展史</vt:lpstr>
      <vt:lpstr>Selenium发展史</vt:lpstr>
      <vt:lpstr>支持的平台</vt:lpstr>
      <vt:lpstr>PowerPoint 演示文稿</vt:lpstr>
      <vt:lpstr>支持的开发语言</vt:lpstr>
      <vt:lpstr>移动设备自动化测试</vt:lpstr>
      <vt:lpstr>Selenium VS UFT</vt:lpstr>
      <vt:lpstr>Selenium四大组件</vt:lpstr>
      <vt:lpstr>Selenium IDE</vt:lpstr>
      <vt:lpstr>Selenium Webdriver工作原理</vt:lpstr>
      <vt:lpstr>Selenium Webdriver工作原理</vt:lpstr>
      <vt:lpstr>Selenium Webdriver工作原理</vt:lpstr>
      <vt:lpstr>Selenium Grid</vt:lpstr>
      <vt:lpstr>Selenium Grid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242</cp:revision>
  <dcterms:modified xsi:type="dcterms:W3CDTF">2018-06-09T05:42:29Z</dcterms:modified>
</cp:coreProperties>
</file>