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2" r:id="rId4"/>
    <p:sldId id="258" r:id="rId5"/>
    <p:sldId id="261" r:id="rId6"/>
    <p:sldId id="262" r:id="rId7"/>
    <p:sldId id="263" r:id="rId8"/>
    <p:sldId id="264" r:id="rId9"/>
    <p:sldId id="265" r:id="rId10"/>
    <p:sldId id="277" r:id="rId11"/>
    <p:sldId id="274" r:id="rId12"/>
    <p:sldId id="275" r:id="rId13"/>
    <p:sldId id="278" r:id="rId14"/>
    <p:sldId id="280" r:id="rId15"/>
    <p:sldId id="267" r:id="rId16"/>
    <p:sldId id="281" r:id="rId17"/>
    <p:sldId id="273" r:id="rId18"/>
    <p:sldId id="28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6A1BE-C70F-425E-8EAB-B2965F479EDC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7D32-62ED-49A8-A182-AE1E044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8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8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使用相对路径的时候我们可以直接定位元素。不用考虑他在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中的位置。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9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cell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xpath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("//table/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[2]/td[1]"));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cell.getText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注意从１开始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9186C-16B9-43CC-B4EA-C7D8540DAD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5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Selenium API-</a:t>
            </a:r>
            <a:r>
              <a:rPr lang="zh-CN" altLang="en-US" dirty="0" smtClean="0"/>
              <a:t>定位元素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9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partialLinkText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360" y="1268760"/>
            <a:ext cx="915536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2700" dirty="0">
                <a:latin typeface="+mn-ea"/>
              </a:rPr>
              <a:t>parial link</a:t>
            </a:r>
            <a:r>
              <a:rPr lang="zh-CN" altLang="en-US" sz="2700" dirty="0">
                <a:latin typeface="+mn-ea"/>
              </a:rPr>
              <a:t>定位是对</a:t>
            </a:r>
            <a:r>
              <a:rPr lang="en-US" altLang="zh-CN" sz="2700" dirty="0">
                <a:latin typeface="+mn-ea"/>
              </a:rPr>
              <a:t>link</a:t>
            </a:r>
            <a:r>
              <a:rPr lang="zh-CN" altLang="en-US" sz="2700" dirty="0">
                <a:latin typeface="+mn-ea"/>
              </a:rPr>
              <a:t>定位的一种补充，有些文本链接会比较长，这个时候可以取文本链接的一部分定位，只要这一部分信息可以唯一地标识这个链接。</a:t>
            </a:r>
            <a:endParaRPr lang="en-US" altLang="zh-CN" sz="27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700" dirty="0">
                <a:latin typeface="+mn-ea"/>
              </a:rPr>
              <a:t>通过</a:t>
            </a:r>
            <a:r>
              <a:rPr lang="en-US" altLang="zh-CN" sz="2700" dirty="0">
                <a:latin typeface="+mn-ea"/>
              </a:rPr>
              <a:t> By. </a:t>
            </a:r>
            <a:r>
              <a:rPr lang="en-US" altLang="zh-CN" sz="2700" dirty="0" err="1">
                <a:latin typeface="+mn-ea"/>
              </a:rPr>
              <a:t>partialLinkText</a:t>
            </a:r>
            <a:r>
              <a:rPr lang="en-US" altLang="zh-CN" sz="2700" dirty="0">
                <a:latin typeface="+mn-ea"/>
              </a:rPr>
              <a:t>(“</a:t>
            </a:r>
            <a:r>
              <a:rPr lang="zh-CN" altLang="en-US" sz="2700" dirty="0">
                <a:latin typeface="+mn-ea"/>
              </a:rPr>
              <a:t>链接的部分文字内容</a:t>
            </a:r>
            <a:r>
              <a:rPr lang="en-US" altLang="zh-CN" sz="2700" dirty="0">
                <a:latin typeface="+mn-ea"/>
              </a:rPr>
              <a:t>")</a:t>
            </a:r>
            <a:r>
              <a:rPr lang="zh-CN" altLang="zh-CN" sz="2700" dirty="0">
                <a:latin typeface="+mn-ea"/>
              </a:rPr>
              <a:t>在页面上查找元素</a:t>
            </a:r>
            <a:endParaRPr lang="en-US" altLang="zh-CN" sz="27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&lt;a class="</a:t>
            </a:r>
            <a:r>
              <a:rPr lang="en-US" altLang="zh-CN" dirty="0" err="1"/>
              <a:t>mnav</a:t>
            </a:r>
            <a:r>
              <a:rPr lang="en-US" altLang="zh-CN" dirty="0"/>
              <a:t>" </a:t>
            </a:r>
            <a:r>
              <a:rPr lang="en-US" altLang="zh-CN" dirty="0" err="1"/>
              <a:t>href</a:t>
            </a:r>
            <a:r>
              <a:rPr lang="en-US" altLang="zh-CN" dirty="0"/>
              <a:t>="http://www.hao123.com" target="_blank"&gt;</a:t>
            </a:r>
            <a:r>
              <a:rPr lang="en-US" altLang="zh-CN" dirty="0">
                <a:solidFill>
                  <a:srgbClr val="FF0000"/>
                </a:solidFill>
              </a:rPr>
              <a:t>hao123</a:t>
            </a:r>
            <a:r>
              <a:rPr lang="en-US" altLang="zh-CN" dirty="0"/>
              <a:t>&lt;/a&gt;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err="1" smtClean="0"/>
              <a:t>WebElement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pLink</a:t>
            </a:r>
            <a:r>
              <a:rPr lang="en-US" altLang="zh-CN" dirty="0" smtClean="0"/>
              <a:t>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/>
              <a:t>partialLinkText</a:t>
            </a:r>
            <a:r>
              <a:rPr lang="en-US" altLang="zh-CN" i="1" dirty="0" smtClean="0"/>
              <a:t>(“123"));</a:t>
            </a:r>
            <a:endParaRPr lang="en-US" altLang="zh-CN" i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700" dirty="0" err="1">
                <a:latin typeface="+mn-ea"/>
              </a:rPr>
              <a:t>findElement</a:t>
            </a:r>
            <a:r>
              <a:rPr lang="en-US" altLang="zh-CN" sz="2700" dirty="0">
                <a:latin typeface="+mn-ea"/>
              </a:rPr>
              <a:t>()</a:t>
            </a:r>
            <a:r>
              <a:rPr lang="zh-CN" altLang="en-US" sz="2700" dirty="0">
                <a:latin typeface="+mn-ea"/>
              </a:rPr>
              <a:t>只会返回页面上第一个满足</a:t>
            </a:r>
            <a:r>
              <a:rPr lang="en-US" altLang="zh-CN" sz="2700" dirty="0" err="1">
                <a:latin typeface="+mn-ea"/>
              </a:rPr>
              <a:t>partialLinkText</a:t>
            </a:r>
            <a:r>
              <a:rPr lang="zh-CN" altLang="en-US" sz="2700" dirty="0">
                <a:latin typeface="+mn-ea"/>
              </a:rPr>
              <a:t>为元素。</a:t>
            </a:r>
          </a:p>
        </p:txBody>
      </p:sp>
    </p:spTree>
    <p:extLst>
      <p:ext uri="{BB962C8B-B14F-4D97-AF65-F5344CB8AC3E}">
        <p14:creationId xmlns:p14="http://schemas.microsoft.com/office/powerpoint/2010/main" val="15970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154"/>
            <a:ext cx="8229600" cy="831558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xpath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48" y="836712"/>
            <a:ext cx="9083352" cy="60212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6000" dirty="0" err="1">
                <a:latin typeface="+mn-ea"/>
              </a:rPr>
              <a:t>XPath</a:t>
            </a:r>
            <a:r>
              <a:rPr lang="en-US" altLang="zh-CN" sz="6000" dirty="0">
                <a:latin typeface="+mn-ea"/>
              </a:rPr>
              <a:t> </a:t>
            </a:r>
            <a:r>
              <a:rPr lang="zh-CN" altLang="en-US" sz="6000" dirty="0">
                <a:latin typeface="+mn-ea"/>
              </a:rPr>
              <a:t>是一门在 </a:t>
            </a:r>
            <a:r>
              <a:rPr lang="en-US" altLang="zh-CN" sz="6000" dirty="0">
                <a:latin typeface="+mn-ea"/>
              </a:rPr>
              <a:t>XML </a:t>
            </a:r>
            <a:r>
              <a:rPr lang="zh-CN" altLang="en-US" sz="6000" dirty="0">
                <a:latin typeface="+mn-ea"/>
              </a:rPr>
              <a:t>文档中查找信息的语言。</a:t>
            </a:r>
            <a:r>
              <a:rPr lang="en-US" altLang="zh-CN" sz="6000" dirty="0" err="1">
                <a:latin typeface="+mn-ea"/>
              </a:rPr>
              <a:t>XPath</a:t>
            </a:r>
            <a:r>
              <a:rPr lang="en-US" altLang="zh-CN" sz="6000" dirty="0">
                <a:latin typeface="+mn-ea"/>
              </a:rPr>
              <a:t> </a:t>
            </a:r>
            <a:r>
              <a:rPr lang="zh-CN" altLang="en-US" sz="6000" dirty="0">
                <a:latin typeface="+mn-ea"/>
              </a:rPr>
              <a:t>可用来在 </a:t>
            </a:r>
            <a:r>
              <a:rPr lang="en-US" altLang="zh-CN" sz="6000" dirty="0">
                <a:latin typeface="+mn-ea"/>
              </a:rPr>
              <a:t>XML </a:t>
            </a:r>
            <a:r>
              <a:rPr lang="zh-CN" altLang="en-US" sz="6000" dirty="0">
                <a:latin typeface="+mn-ea"/>
              </a:rPr>
              <a:t>文档中对元素和属性进行</a:t>
            </a:r>
            <a:r>
              <a:rPr lang="zh-CN" altLang="en-US" sz="6000" dirty="0" smtClean="0">
                <a:latin typeface="+mn-ea"/>
              </a:rPr>
              <a:t>遍历。</a:t>
            </a:r>
            <a:r>
              <a:rPr lang="en-US" altLang="zh-CN" sz="6000" dirty="0" smtClean="0">
                <a:latin typeface="+mn-ea"/>
              </a:rPr>
              <a:t> 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http://www.w3school.com.cn/xpath/</a:t>
            </a:r>
          </a:p>
          <a:p>
            <a:r>
              <a:rPr lang="zh-CN" altLang="en-US" sz="5000" dirty="0">
                <a:latin typeface="+mn-ea"/>
              </a:rPr>
              <a:t>绝对路径</a:t>
            </a:r>
            <a:r>
              <a:rPr lang="zh-CN" altLang="en-US" sz="5000" dirty="0" smtClean="0">
                <a:latin typeface="+mn-ea"/>
              </a:rPr>
              <a:t>定位（不建议使用）</a:t>
            </a:r>
            <a:endParaRPr lang="en-US" altLang="zh-CN" sz="5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2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200" dirty="0">
                <a:ea typeface="华文楷体" panose="02010600040101010101" pitchFamily="2" charset="-122"/>
              </a:rPr>
              <a:t> button= </a:t>
            </a:r>
            <a:r>
              <a:rPr lang="en-US" altLang="zh-CN" sz="42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200" dirty="0">
                <a:ea typeface="华文楷体" panose="02010600040101010101" pitchFamily="2" charset="-122"/>
              </a:rPr>
              <a:t>(</a:t>
            </a:r>
            <a:r>
              <a:rPr lang="en-US" altLang="zh-CN" sz="42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200" dirty="0">
                <a:ea typeface="华文楷体" panose="02010600040101010101" pitchFamily="2" charset="-122"/>
              </a:rPr>
              <a:t>(“</a:t>
            </a:r>
            <a:r>
              <a:rPr lang="en-US" altLang="zh-CN" sz="4200" dirty="0">
                <a:solidFill>
                  <a:srgbClr val="FF0000"/>
                </a:solidFill>
                <a:ea typeface="华文楷体" panose="02010600040101010101" pitchFamily="2" charset="-122"/>
              </a:rPr>
              <a:t>/html/body/div[1]/</a:t>
            </a:r>
            <a:r>
              <a:rPr lang="en-US" altLang="zh-CN" sz="42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input</a:t>
            </a:r>
            <a:r>
              <a:rPr lang="en-US" altLang="zh-CN" sz="4200" dirty="0" smtClean="0">
                <a:ea typeface="华文楷体" panose="02010600040101010101" pitchFamily="2" charset="-122"/>
              </a:rPr>
              <a:t>”))</a:t>
            </a:r>
          </a:p>
          <a:p>
            <a:pPr marL="0" indent="0">
              <a:buNone/>
            </a:pPr>
            <a:r>
              <a:rPr lang="zh-CN" altLang="en-US" sz="5000" dirty="0">
                <a:latin typeface="+mn-ea"/>
              </a:rPr>
              <a:t>例如</a:t>
            </a:r>
            <a:r>
              <a:rPr lang="en-US" altLang="zh-CN" sz="5000" dirty="0">
                <a:latin typeface="+mn-ea"/>
              </a:rPr>
              <a:t>div[1]</a:t>
            </a:r>
            <a:r>
              <a:rPr lang="zh-CN" altLang="en-US" sz="5000" dirty="0">
                <a:latin typeface="+mn-ea"/>
              </a:rPr>
              <a:t>表示当前层级下的第一个</a:t>
            </a:r>
            <a:r>
              <a:rPr lang="en-US" altLang="zh-CN" sz="5000" dirty="0">
                <a:latin typeface="+mn-ea"/>
              </a:rPr>
              <a:t>div</a:t>
            </a:r>
            <a:r>
              <a:rPr lang="zh-CN" altLang="en-US" sz="5000" dirty="0">
                <a:latin typeface="+mn-ea"/>
              </a:rPr>
              <a:t>标签。</a:t>
            </a:r>
            <a:r>
              <a:rPr lang="en-US" altLang="zh-CN" sz="4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4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en-US" altLang="zh-CN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4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html/body/div[1]/html/body/div[1]/input[@value</a:t>
            </a:r>
            <a:r>
              <a:rPr lang="en-US" altLang="zh-CN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=‘</a:t>
            </a:r>
            <a:r>
              <a:rPr lang="zh-CN" altLang="en-US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’]</a:t>
            </a:r>
            <a:r>
              <a:rPr lang="en-US" altLang="zh-CN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”))</a:t>
            </a:r>
            <a:endParaRPr lang="en-US" altLang="zh-CN" sz="4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000" dirty="0">
                <a:latin typeface="+mn-ea"/>
              </a:rPr>
              <a:t>相对路径定位（结合属性值）</a:t>
            </a:r>
            <a:endParaRPr lang="en-US" altLang="zh-CN" sz="5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5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latin typeface="华文楷体" panose="02010600040101010101" pitchFamily="2" charset="-122"/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4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en-US" altLang="zh-CN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//input[@value=‘</a:t>
            </a:r>
            <a:r>
              <a:rPr lang="zh-CN" altLang="en-US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’]”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))</a:t>
            </a:r>
          </a:p>
          <a:p>
            <a:r>
              <a:rPr lang="zh-CN" altLang="en-US" sz="5000" dirty="0">
                <a:latin typeface="+mn-ea"/>
              </a:rPr>
              <a:t>从本页面中所有节点查找属性是</a:t>
            </a:r>
            <a:r>
              <a:rPr lang="en-US" altLang="zh-CN" sz="5000" dirty="0">
                <a:latin typeface="+mn-ea"/>
              </a:rPr>
              <a:t>value</a:t>
            </a:r>
            <a:r>
              <a:rPr lang="zh-CN" altLang="en-US" sz="5000" dirty="0">
                <a:latin typeface="+mn-ea"/>
              </a:rPr>
              <a:t>的并且</a:t>
            </a:r>
            <a:r>
              <a:rPr lang="en-US" altLang="zh-CN" sz="5000" dirty="0">
                <a:latin typeface="+mn-ea"/>
              </a:rPr>
              <a:t>value</a:t>
            </a:r>
            <a:r>
              <a:rPr lang="zh-CN" altLang="en-US" sz="5000" dirty="0">
                <a:latin typeface="+mn-ea"/>
              </a:rPr>
              <a:t>的属性值是查询的。或者省略标签</a:t>
            </a:r>
            <a:endParaRPr lang="en-US" altLang="zh-CN" sz="5000" dirty="0">
              <a:latin typeface="+mn-ea"/>
            </a:endParaRPr>
          </a:p>
          <a:p>
            <a:pPr marL="0" indent="0">
              <a:buNone/>
            </a:pPr>
            <a:r>
              <a:rPr lang="en-US" altLang="zh-CN" sz="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5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“//*[@</a:t>
            </a:r>
            <a:r>
              <a:rPr lang="en-US" altLang="zh-CN" sz="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value=‘</a:t>
            </a:r>
            <a:r>
              <a:rPr lang="zh-CN" altLang="en-US" sz="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5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’]”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))</a:t>
            </a:r>
          </a:p>
          <a:p>
            <a:pPr marL="0" indent="0">
              <a:buNone/>
            </a:pPr>
            <a:r>
              <a:rPr lang="en-US" altLang="zh-CN" sz="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findElement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("//input[@id='kw' and @class='</a:t>
            </a:r>
            <a:r>
              <a:rPr lang="en-US" altLang="zh-CN" sz="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su</a:t>
            </a:r>
            <a:r>
              <a:rPr lang="en-US" altLang="zh-CN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']/span/input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5000" dirty="0">
                <a:latin typeface="+mn-ea"/>
              </a:rPr>
              <a:t>使用索引号进行定位</a:t>
            </a:r>
            <a:endParaRPr lang="en-US" altLang="zh-CN" sz="5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(“//input[2]”));</a:t>
            </a:r>
          </a:p>
          <a:p>
            <a:r>
              <a:rPr lang="zh-CN" altLang="en-US" sz="5000" dirty="0">
                <a:latin typeface="+mn-ea"/>
              </a:rPr>
              <a:t>模糊的属性值</a:t>
            </a: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</a:t>
            </a:r>
            <a:r>
              <a:rPr lang="en-US" altLang="zh-CN" sz="4500" dirty="0" err="1">
                <a:ea typeface="华文楷体" panose="02010600040101010101" pitchFamily="2" charset="-122"/>
              </a:rPr>
              <a:t>img</a:t>
            </a:r>
            <a:r>
              <a:rPr lang="en-US" altLang="zh-CN" sz="4500" dirty="0">
                <a:ea typeface="华文楷体" panose="02010600040101010101" pitchFamily="2" charset="-122"/>
              </a:rPr>
              <a:t>[starts-with(@alt,’div1’)]”))</a:t>
            </a: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("//input[ends-with(@id,'</a:t>
            </a:r>
            <a:r>
              <a:rPr lang="zh-CN" altLang="en-US" sz="4500" dirty="0">
                <a:ea typeface="华文楷体" panose="02010600040101010101" pitchFamily="2" charset="-122"/>
              </a:rPr>
              <a:t>很漂亮</a:t>
            </a:r>
            <a:r>
              <a:rPr lang="en-US" altLang="zh-CN" sz="4500" dirty="0">
                <a:ea typeface="华文楷体" panose="02010600040101010101" pitchFamily="2" charset="-122"/>
              </a:rPr>
              <a:t>')]”)</a:t>
            </a: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</a:t>
            </a:r>
            <a:r>
              <a:rPr lang="en-US" altLang="zh-CN" sz="4500" dirty="0" err="1">
                <a:ea typeface="华文楷体" panose="02010600040101010101" pitchFamily="2" charset="-122"/>
              </a:rPr>
              <a:t>img</a:t>
            </a:r>
            <a:r>
              <a:rPr lang="en-US" altLang="zh-CN" sz="4500" dirty="0">
                <a:ea typeface="华文楷体" panose="02010600040101010101" pitchFamily="2" charset="-122"/>
              </a:rPr>
              <a:t>[contains(@alt,’div1’)]”))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80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8369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>
                <a:latin typeface="+mn-ea"/>
              </a:rPr>
              <a:t>使用页面元素的文本来定位元素</a:t>
            </a:r>
            <a:endParaRPr lang="en-US" altLang="zh-CN" sz="3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ea typeface="华文楷体" panose="02010600040101010101" pitchFamily="2" charset="-122"/>
              </a:rPr>
              <a:t> button= </a:t>
            </a:r>
            <a:r>
              <a:rPr lang="en-US" altLang="zh-CN" sz="24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2400" dirty="0" smtClean="0">
                <a:ea typeface="华文楷体" panose="02010600040101010101" pitchFamily="2" charset="-122"/>
              </a:rPr>
              <a:t>(“//</a:t>
            </a:r>
            <a:r>
              <a:rPr lang="en-US" altLang="zh-CN" sz="2400" dirty="0"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ea typeface="华文楷体" panose="02010600040101010101" pitchFamily="2" charset="-122"/>
              </a:rPr>
              <a:t>a[text</a:t>
            </a:r>
            <a:r>
              <a:rPr lang="en-US" altLang="zh-CN" sz="2400" dirty="0">
                <a:ea typeface="华文楷体" panose="02010600040101010101" pitchFamily="2" charset="-122"/>
              </a:rPr>
              <a:t>()</a:t>
            </a:r>
            <a:r>
              <a:rPr lang="zh-CN" altLang="en-US" sz="2400" dirty="0">
                <a:ea typeface="华文楷体" panose="02010600040101010101" pitchFamily="2" charset="-122"/>
              </a:rPr>
              <a:t>＝</a:t>
            </a:r>
            <a:r>
              <a:rPr lang="en-US" altLang="zh-CN" sz="2400" dirty="0">
                <a:ea typeface="华文楷体" panose="02010600040101010101" pitchFamily="2" charset="-122"/>
              </a:rPr>
              <a:t>’</a:t>
            </a:r>
            <a:r>
              <a:rPr lang="zh-CN" altLang="en-US" sz="2400" dirty="0">
                <a:ea typeface="华文楷体" panose="02010600040101010101" pitchFamily="2" charset="-122"/>
              </a:rPr>
              <a:t>百度搜索</a:t>
            </a:r>
            <a:r>
              <a:rPr lang="en-US" altLang="zh-CN" sz="2400" dirty="0" smtClean="0">
                <a:ea typeface="华文楷体" panose="02010600040101010101" pitchFamily="2" charset="-122"/>
              </a:rPr>
              <a:t>’)]”))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ea typeface="华文楷体" panose="02010600040101010101" pitchFamily="2" charset="-122"/>
              </a:rPr>
              <a:t> button= </a:t>
            </a:r>
            <a:r>
              <a:rPr lang="en-US" altLang="zh-CN" sz="24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2400" dirty="0">
                <a:ea typeface="华文楷体" panose="02010600040101010101" pitchFamily="2" charset="-122"/>
              </a:rPr>
              <a:t>(“//a[contains(text(),’</a:t>
            </a:r>
            <a:r>
              <a:rPr lang="zh-CN" altLang="en-US" sz="2400" dirty="0">
                <a:latin typeface="+mn-ea"/>
              </a:rPr>
              <a:t>百度</a:t>
            </a:r>
            <a:r>
              <a:rPr lang="en-US" altLang="zh-CN" sz="2400" dirty="0">
                <a:ea typeface="华文楷体" panose="02010600040101010101" pitchFamily="2" charset="-122"/>
              </a:rPr>
              <a:t>’)]”))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6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82047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Cascading Style Sheets ( 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en-US" altLang="zh-CN" sz="2400" dirty="0">
                <a:latin typeface="+mn-ea"/>
              </a:rPr>
              <a:t> )</a:t>
            </a:r>
            <a:r>
              <a:rPr lang="zh-CN" altLang="en-US" sz="2400" dirty="0">
                <a:latin typeface="+mn-ea"/>
              </a:rPr>
              <a:t>是一种样式风格语言用来描述元素的外观和格式。主流的浏览器实现 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解析引擎使用 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语法来格式化和样式化页面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+mn-ea"/>
              </a:rPr>
              <a:t>CSS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的引进是为了</a:t>
            </a:r>
            <a:r>
              <a:rPr lang="zh-CN" altLang="en-US" sz="2400" dirty="0" smtClean="0">
                <a:latin typeface="+mn-ea"/>
              </a:rPr>
              <a:t>让页面信息和样 </a:t>
            </a:r>
            <a:r>
              <a:rPr lang="zh-CN" altLang="en-US" sz="2400" dirty="0">
                <a:latin typeface="+mn-ea"/>
              </a:rPr>
              <a:t>式 信 息 </a:t>
            </a:r>
            <a:r>
              <a:rPr lang="zh-CN" altLang="en-US" sz="2400" dirty="0" smtClean="0">
                <a:latin typeface="+mn-ea"/>
              </a:rPr>
              <a:t>可以分开。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CSS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定位</a:t>
            </a:r>
            <a:r>
              <a:rPr lang="zh-CN" altLang="en-US" sz="2400" dirty="0">
                <a:latin typeface="+mn-ea"/>
              </a:rPr>
              <a:t>速度要</a:t>
            </a:r>
            <a:r>
              <a:rPr lang="zh-CN" altLang="en-US" sz="2400" dirty="0" smtClean="0">
                <a:latin typeface="+mn-ea"/>
              </a:rPr>
              <a:t>比</a:t>
            </a:r>
            <a:r>
              <a:rPr lang="en-US" altLang="zh-CN" sz="2400" dirty="0" err="1" smtClean="0">
                <a:latin typeface="+mn-ea"/>
              </a:rPr>
              <a:t>xpath</a:t>
            </a:r>
            <a:r>
              <a:rPr lang="zh-CN" altLang="en-US" sz="2400" dirty="0">
                <a:latin typeface="+mn-ea"/>
              </a:rPr>
              <a:t>快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通过</a:t>
            </a:r>
            <a:r>
              <a:rPr lang="en-US" altLang="zh-CN" sz="2400" dirty="0" err="1">
                <a:latin typeface="+mn-ea"/>
              </a:rPr>
              <a:t>By.cssSelector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定位表达式</a:t>
            </a:r>
            <a:r>
              <a:rPr lang="en-US" altLang="zh-CN" sz="2400" dirty="0">
                <a:latin typeface="+mn-ea"/>
              </a:rPr>
              <a:t>")</a:t>
            </a:r>
            <a:r>
              <a:rPr lang="zh-CN" altLang="zh-CN" sz="2400" dirty="0">
                <a:latin typeface="+mn-ea"/>
              </a:rPr>
              <a:t>在页面上查找元素</a:t>
            </a:r>
            <a:endParaRPr lang="en-US" altLang="zh-CN" sz="2400" dirty="0">
              <a:latin typeface="+mn-ea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3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使用绝对路径来定位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元素（不推荐）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userName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("html body div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div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form input"));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也可以以父子关系的方式”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描述这个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选择器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userName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("html &gt;body &gt; div &gt; div &gt; form &gt; input"));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("html&gt;body&gt;div[1]&gt;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input[type=‘button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’]"));</a:t>
            </a:r>
          </a:p>
          <a:p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 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183" y="996752"/>
            <a:ext cx="8795320" cy="5861248"/>
          </a:xfrm>
        </p:spPr>
        <p:txBody>
          <a:bodyPr>
            <a:normAutofit fontScale="32500" lnSpcReduction="20000"/>
          </a:bodyPr>
          <a:lstStyle/>
          <a:p>
            <a:endParaRPr lang="en-US" altLang="zh-CN" sz="4900" dirty="0" smtClean="0"/>
          </a:p>
          <a:p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相对路径</a:t>
            </a:r>
            <a:endParaRPr lang="en-US" altLang="zh-CN" sz="6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可以用这样的方法来定位用户输入字段，假设它在 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DOM 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中是第一个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&lt;input&gt;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元素：</a:t>
            </a:r>
            <a:endParaRPr lang="en-US" altLang="zh-CN" sz="6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dirty="0" err="1" smtClean="0"/>
              <a:t>WebElement</a:t>
            </a:r>
            <a:r>
              <a:rPr lang="en-US" altLang="zh-CN" sz="4900" dirty="0" smtClean="0"/>
              <a:t> </a:t>
            </a:r>
            <a:r>
              <a:rPr lang="en-US" altLang="zh-CN" sz="4900" dirty="0" err="1"/>
              <a:t>userName</a:t>
            </a:r>
            <a:r>
              <a:rPr lang="en-US" altLang="zh-CN" sz="4900" dirty="0"/>
              <a:t> = </a:t>
            </a:r>
            <a:r>
              <a:rPr lang="en-US" altLang="zh-CN" sz="4900" dirty="0" err="1"/>
              <a:t>driver.findElement</a:t>
            </a:r>
            <a:r>
              <a:rPr lang="en-US" altLang="zh-CN" sz="4900" dirty="0"/>
              <a:t>(</a:t>
            </a:r>
            <a:r>
              <a:rPr lang="en-US" altLang="zh-CN" sz="4900" dirty="0" err="1"/>
              <a:t>By.cssSelector</a:t>
            </a:r>
            <a:r>
              <a:rPr lang="en-US" altLang="zh-CN" sz="4900" dirty="0"/>
              <a:t>("input"));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相对路径（结合属性定位）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/>
              <a:t>("input[type=‘button’]");</a:t>
            </a:r>
          </a:p>
          <a:p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class</a:t>
            </a: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/>
              <a:t>(“</a:t>
            </a:r>
            <a:r>
              <a:rPr lang="en-US" altLang="zh-CN" sz="4900" i="1" dirty="0" err="1"/>
              <a:t>input.spread</a:t>
            </a:r>
            <a:r>
              <a:rPr lang="en-US" altLang="zh-CN" sz="4900" i="1" dirty="0"/>
              <a:t>”);</a:t>
            </a:r>
          </a:p>
          <a:p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/>
              <a:t>(“</a:t>
            </a:r>
            <a:r>
              <a:rPr lang="en-US" altLang="zh-CN" sz="4900" i="1" dirty="0" err="1"/>
              <a:t>input#divinput</a:t>
            </a:r>
            <a:r>
              <a:rPr lang="en-US" altLang="zh-CN" sz="4900" i="1" dirty="0"/>
              <a:t>”);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复合属性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 smtClean="0"/>
              <a:t>(“</a:t>
            </a:r>
            <a:r>
              <a:rPr lang="en-US" altLang="zh-CN" sz="4900" i="1" dirty="0" err="1" smtClean="0"/>
              <a:t>img</a:t>
            </a:r>
            <a:r>
              <a:rPr lang="en-US" altLang="zh-CN" sz="4900" i="1" dirty="0" smtClean="0"/>
              <a:t>[alt=‘</a:t>
            </a:r>
            <a:r>
              <a:rPr lang="en-US" altLang="zh-CN" sz="4900" i="1" dirty="0" err="1" smtClean="0"/>
              <a:t>aaa</a:t>
            </a:r>
            <a:r>
              <a:rPr lang="en-US" altLang="zh-CN" sz="4900" i="1" dirty="0" smtClean="0"/>
              <a:t>’][</a:t>
            </a:r>
            <a:r>
              <a:rPr lang="en-US" altLang="zh-CN" sz="4900" i="1" dirty="0" err="1" smtClean="0"/>
              <a:t>href</a:t>
            </a:r>
            <a:r>
              <a:rPr lang="en-US" altLang="zh-CN" sz="4900" i="1" dirty="0" smtClean="0"/>
              <a:t>=‘****’]”);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模糊匹配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开头包含　　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6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^=‘http://www.baidu’]</a:t>
            </a:r>
          </a:p>
          <a:p>
            <a:pPr marL="0" indent="0">
              <a:buNone/>
            </a:pP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结尾包含 </a:t>
            </a:r>
            <a:r>
              <a:rPr lang="en-US" altLang="zh-CN" sz="6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6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sz="6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=‘baidu.com’]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 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6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*=‘</a:t>
            </a:r>
            <a:r>
              <a:rPr lang="en-US" altLang="zh-CN" sz="6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baidu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’]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子页面元素的查找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dirty="0" err="1"/>
              <a:t>By.cssSelector</a:t>
            </a:r>
            <a:r>
              <a:rPr lang="en-US" altLang="zh-CN" sz="4900" dirty="0" smtClean="0"/>
              <a:t>(“div#div1&gt;input#divinput1”);</a:t>
            </a:r>
            <a:endParaRPr lang="en-US" altLang="zh-CN" sz="4900" dirty="0"/>
          </a:p>
          <a:p>
            <a:pPr marL="0" indent="0">
              <a:buNone/>
            </a:pPr>
            <a:endParaRPr lang="en-US" altLang="zh-CN" sz="31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08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XPath</a:t>
            </a:r>
            <a:r>
              <a:rPr lang="zh-CN" altLang="en-US" dirty="0"/>
              <a:t>与</a:t>
            </a:r>
            <a:r>
              <a:rPr lang="en-US" altLang="zh-CN" dirty="0" err="1"/>
              <a:t>CSS</a:t>
            </a:r>
            <a:r>
              <a:rPr lang="zh-CN" altLang="en-US" dirty="0"/>
              <a:t>的类似功能</a:t>
            </a:r>
            <a:r>
              <a:rPr lang="zh-CN" altLang="en-US" dirty="0" smtClean="0"/>
              <a:t>的</a:t>
            </a:r>
            <a:r>
              <a:rPr lang="zh-CN" altLang="en-US" dirty="0"/>
              <a:t>对比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2247"/>
            <a:ext cx="894095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7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遍历</a:t>
            </a:r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100" dirty="0" err="1"/>
              <a:t>WebElement</a:t>
            </a:r>
            <a:r>
              <a:rPr lang="en-US" altLang="zh-CN" sz="3100" dirty="0"/>
              <a:t> element = </a:t>
            </a:r>
            <a:r>
              <a:rPr lang="en-US" altLang="zh-CN" sz="3100" dirty="0" err="1"/>
              <a:t>driver.findElement</a:t>
            </a:r>
            <a:r>
              <a:rPr lang="en-US" altLang="zh-CN" sz="3100" dirty="0"/>
              <a:t>(By.</a:t>
            </a:r>
            <a:r>
              <a:rPr lang="en-US" altLang="zh-CN" sz="3100" i="1" dirty="0"/>
              <a:t>id("table1"));</a:t>
            </a:r>
          </a:p>
          <a:p>
            <a:pPr marL="0" indent="0">
              <a:buNone/>
            </a:pPr>
            <a:r>
              <a:rPr lang="en-US" altLang="zh-CN" sz="3100" dirty="0" smtClean="0"/>
              <a:t>List&lt;</a:t>
            </a:r>
            <a:r>
              <a:rPr lang="en-US" altLang="zh-CN" sz="3100" dirty="0" err="1" smtClean="0"/>
              <a:t>WebElement</a:t>
            </a:r>
            <a:r>
              <a:rPr lang="en-US" altLang="zh-CN" sz="3100" dirty="0"/>
              <a:t>&gt; rows = </a:t>
            </a:r>
            <a:r>
              <a:rPr lang="en-US" altLang="zh-CN" sz="3100" dirty="0" smtClean="0"/>
              <a:t>  </a:t>
            </a:r>
            <a:r>
              <a:rPr lang="en-US" altLang="zh-CN" sz="3100" dirty="0" err="1" smtClean="0"/>
              <a:t>element.findElements</a:t>
            </a:r>
            <a:r>
              <a:rPr lang="en-US" altLang="zh-CN" sz="3100" dirty="0" smtClean="0"/>
              <a:t>(</a:t>
            </a:r>
            <a:r>
              <a:rPr lang="en-US" altLang="zh-CN" sz="3100" dirty="0" err="1" smtClean="0"/>
              <a:t>By.</a:t>
            </a:r>
            <a:r>
              <a:rPr lang="en-US" altLang="zh-CN" sz="3100" i="1" dirty="0" err="1" smtClean="0"/>
              <a:t>tagName</a:t>
            </a:r>
            <a:r>
              <a:rPr lang="en-US" altLang="zh-CN" sz="3100" i="1" dirty="0"/>
              <a:t>("</a:t>
            </a:r>
            <a:r>
              <a:rPr lang="en-US" altLang="zh-CN" sz="3100" i="1" dirty="0" err="1"/>
              <a:t>tr</a:t>
            </a:r>
            <a:r>
              <a:rPr lang="en-US" altLang="zh-CN" sz="3100" i="1" dirty="0"/>
              <a:t>"));</a:t>
            </a:r>
          </a:p>
          <a:p>
            <a:pPr marL="0" indent="0">
              <a:buNone/>
            </a:pPr>
            <a:r>
              <a:rPr lang="zh-CN" altLang="en-US" sz="3100" dirty="0"/>
              <a:t>     </a:t>
            </a:r>
          </a:p>
          <a:p>
            <a:pPr marL="0" indent="0">
              <a:buNone/>
            </a:pPr>
            <a:r>
              <a:rPr lang="en-US" altLang="zh-CN" sz="3100" b="1" dirty="0"/>
              <a:t>for(</a:t>
            </a:r>
            <a:r>
              <a:rPr lang="en-US" altLang="zh-CN" sz="3100" b="1" dirty="0" err="1"/>
              <a:t>WebElement</a:t>
            </a:r>
            <a:r>
              <a:rPr lang="en-US" altLang="zh-CN" sz="3100" b="1" dirty="0"/>
              <a:t> row : rows){</a:t>
            </a:r>
          </a:p>
          <a:p>
            <a:pPr marL="400050" lvl="1" indent="0">
              <a:buNone/>
            </a:pPr>
            <a:r>
              <a:rPr lang="en-US" altLang="zh-CN" sz="2600" dirty="0"/>
              <a:t>  List&lt;</a:t>
            </a:r>
            <a:r>
              <a:rPr lang="en-US" altLang="zh-CN" sz="2600" dirty="0" err="1"/>
              <a:t>WebElement</a:t>
            </a:r>
            <a:r>
              <a:rPr lang="en-US" altLang="zh-CN" sz="2600" dirty="0"/>
              <a:t>&gt; cols = </a:t>
            </a:r>
            <a:r>
              <a:rPr lang="en-US" altLang="zh-CN" sz="2600" dirty="0" err="1"/>
              <a:t>row.findElements</a:t>
            </a:r>
            <a:r>
              <a:rPr lang="en-US" altLang="zh-CN" sz="2600" dirty="0"/>
              <a:t>(</a:t>
            </a:r>
            <a:r>
              <a:rPr lang="en-US" altLang="zh-CN" sz="2600" dirty="0" err="1"/>
              <a:t>By.</a:t>
            </a:r>
            <a:r>
              <a:rPr lang="en-US" altLang="zh-CN" sz="2600" i="1" dirty="0" err="1"/>
              <a:t>tagName</a:t>
            </a:r>
            <a:r>
              <a:rPr lang="en-US" altLang="zh-CN" sz="2600" i="1" dirty="0"/>
              <a:t>("td"));</a:t>
            </a:r>
          </a:p>
          <a:p>
            <a:pPr marL="400050" lvl="1" indent="0">
              <a:buNone/>
            </a:pPr>
            <a:r>
              <a:rPr lang="en-US" altLang="zh-CN" sz="2600" dirty="0"/>
              <a:t>  </a:t>
            </a:r>
            <a:r>
              <a:rPr lang="en-US" altLang="zh-CN" sz="2600" b="1" dirty="0"/>
              <a:t>for(</a:t>
            </a:r>
            <a:r>
              <a:rPr lang="en-US" altLang="zh-CN" sz="2600" b="1" dirty="0" err="1"/>
              <a:t>WebElement</a:t>
            </a:r>
            <a:r>
              <a:rPr lang="en-US" altLang="zh-CN" sz="2600" b="1" dirty="0"/>
              <a:t> col : cols){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	  </a:t>
            </a:r>
            <a:r>
              <a:rPr lang="en-US" altLang="zh-CN" sz="2600" dirty="0" err="1"/>
              <a:t>System.</a:t>
            </a:r>
            <a:r>
              <a:rPr lang="en-US" altLang="zh-CN" sz="2600" i="1" dirty="0" err="1"/>
              <a:t>out.print</a:t>
            </a:r>
            <a:r>
              <a:rPr lang="en-US" altLang="zh-CN" sz="2600" i="1" dirty="0"/>
              <a:t>(</a:t>
            </a:r>
            <a:r>
              <a:rPr lang="en-US" altLang="zh-CN" sz="2600" i="1" dirty="0" err="1"/>
              <a:t>col.getText</a:t>
            </a:r>
            <a:r>
              <a:rPr lang="en-US" altLang="zh-CN" sz="2600" i="1" dirty="0"/>
              <a:t>()+"\t");</a:t>
            </a:r>
          </a:p>
          <a:p>
            <a:pPr marL="0" indent="0">
              <a:buNone/>
            </a:pPr>
            <a:r>
              <a:rPr lang="en-US" altLang="zh-CN" sz="3100" dirty="0"/>
              <a:t>}</a:t>
            </a:r>
          </a:p>
          <a:p>
            <a:pPr marL="0" indent="0">
              <a:buNone/>
            </a:pPr>
            <a:r>
              <a:rPr lang="en-US" altLang="zh-CN" sz="3100" dirty="0" smtClean="0"/>
              <a:t>	</a:t>
            </a:r>
            <a:r>
              <a:rPr lang="en-US" altLang="zh-CN" sz="3100" dirty="0" err="1" smtClean="0"/>
              <a:t>System.</a:t>
            </a:r>
            <a:r>
              <a:rPr lang="en-US" altLang="zh-CN" sz="3100" i="1" dirty="0" err="1" smtClean="0"/>
              <a:t>out.println</a:t>
            </a:r>
            <a:r>
              <a:rPr lang="en-US" altLang="zh-CN" sz="3100" i="1" dirty="0" smtClean="0"/>
              <a:t>();</a:t>
            </a:r>
          </a:p>
          <a:p>
            <a:r>
              <a:rPr lang="zh-CN" altLang="en-US" sz="3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问题：怎么显示第二行第一列的单元格呢？</a:t>
            </a:r>
          </a:p>
        </p:txBody>
      </p:sp>
    </p:spTree>
    <p:extLst>
      <p:ext uri="{BB962C8B-B14F-4D97-AF65-F5344CB8AC3E}">
        <p14:creationId xmlns:p14="http://schemas.microsoft.com/office/powerpoint/2010/main" val="8493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24744"/>
            <a:ext cx="849694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org.openqa.selenium.NoSuchElementException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定位方式错误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查看元素是不是在 </a:t>
            </a:r>
            <a:r>
              <a:rPr lang="en-US" altLang="zh-CN" dirty="0" err="1"/>
              <a:t>iframe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问</a:t>
            </a:r>
            <a:r>
              <a:rPr lang="zh-CN" altLang="en-US" dirty="0" smtClean="0"/>
              <a:t>开发，换个浏览器试一试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676456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自动化测试实施过程中，测试程序对页面元素的操作步骤如下：</a:t>
            </a:r>
            <a:endParaRPr lang="en-US" altLang="zh-CN" sz="2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定位页面元素，储存到一个变量中</a:t>
            </a:r>
            <a:endParaRPr lang="en-US" altLang="zh-CN" sz="2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对变量中存储的页面元素进行操作，例如：单击链接、选择下拉列表或输入文字</a:t>
            </a:r>
            <a:endParaRPr lang="en-US" altLang="zh-CN" sz="2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设定页面元素的操作值，例如：输入什么文字，选择哪一项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测试程序对页面元素的操作步骤</a:t>
            </a:r>
          </a:p>
        </p:txBody>
      </p:sp>
    </p:spTree>
    <p:extLst>
      <p:ext uri="{BB962C8B-B14F-4D97-AF65-F5344CB8AC3E}">
        <p14:creationId xmlns:p14="http://schemas.microsoft.com/office/powerpoint/2010/main" val="4367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68622"/>
              </p:ext>
            </p:extLst>
          </p:nvPr>
        </p:nvGraphicFramePr>
        <p:xfrm>
          <a:off x="467544" y="1052736"/>
          <a:ext cx="82296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(By.id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(“id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(By.name(“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链接的全部文字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部分链接文字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By.partialLinkText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部分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linkText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xpath</a:t>
                      </a:r>
                      <a:r>
                        <a:rPr lang="zh-CN" altLang="en-US" dirty="0" smtClean="0"/>
                        <a:t>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By.xpath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By.cssSelector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定位表达式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By.className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(“class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By.tagName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标签名称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  <a:endParaRPr lang="zh-CN" altLang="en-US" u="none" dirty="0" smtClean="0"/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js.executeScript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("return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jQuery.find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定位表达式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')")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页面元素的定位方式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5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elenium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查找元素是通过“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By”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这个类指定定位方式的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Selenium</a:t>
            </a:r>
            <a:r>
              <a:rPr lang="zh-CN" altLang="en-US" dirty="0"/>
              <a:t>查找元素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6" y="1700808"/>
            <a:ext cx="6624736" cy="417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8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通过</a:t>
            </a:r>
            <a:r>
              <a:rPr lang="en-US" altLang="zh-CN" sz="2800" dirty="0">
                <a:latin typeface="+mn-ea"/>
              </a:rPr>
              <a:t> By.id(“ID</a:t>
            </a:r>
            <a:r>
              <a:rPr lang="zh-CN" altLang="en-US" sz="2800" dirty="0">
                <a:latin typeface="+mn-ea"/>
              </a:rPr>
              <a:t>值</a:t>
            </a:r>
            <a:r>
              <a:rPr lang="en-US" altLang="zh-CN" sz="2800" dirty="0">
                <a:latin typeface="+mn-ea"/>
              </a:rPr>
              <a:t>")</a:t>
            </a:r>
            <a:r>
              <a:rPr lang="zh-CN" altLang="zh-CN" sz="2800" dirty="0">
                <a:latin typeface="+mn-ea"/>
              </a:rPr>
              <a:t>在页面上查找元素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ea typeface="华文楷体" panose="02010600040101010101" pitchFamily="2" charset="-122"/>
              </a:rPr>
              <a:t>&lt;input </a:t>
            </a:r>
            <a:r>
              <a:rPr lang="en-US" altLang="zh-CN" sz="2400" dirty="0">
                <a:solidFill>
                  <a:srgbClr val="FF0000"/>
                </a:solidFill>
                <a:ea typeface="华文楷体" panose="02010600040101010101" pitchFamily="2" charset="-122"/>
              </a:rPr>
              <a:t>id="kw" </a:t>
            </a:r>
            <a:r>
              <a:rPr lang="en-US" altLang="zh-CN" sz="2400" dirty="0">
                <a:ea typeface="华文楷体" panose="02010600040101010101" pitchFamily="2" charset="-122"/>
              </a:rPr>
              <a:t>class="</a:t>
            </a:r>
            <a:r>
              <a:rPr lang="en-US" altLang="zh-CN" sz="2400" dirty="0" err="1">
                <a:ea typeface="华文楷体" panose="02010600040101010101" pitchFamily="2" charset="-122"/>
              </a:rPr>
              <a:t>s_ipt</a:t>
            </a:r>
            <a:r>
              <a:rPr lang="en-US" altLang="zh-CN" sz="2400" dirty="0">
                <a:ea typeface="华文楷体" panose="02010600040101010101" pitchFamily="2" charset="-122"/>
              </a:rPr>
              <a:t>" name="</a:t>
            </a:r>
            <a:r>
              <a:rPr lang="en-US" altLang="zh-CN" sz="2400" dirty="0" err="1">
                <a:ea typeface="华文楷体" panose="02010600040101010101" pitchFamily="2" charset="-122"/>
              </a:rPr>
              <a:t>wd</a:t>
            </a:r>
            <a:r>
              <a:rPr lang="en-US" altLang="zh-CN" sz="2400" dirty="0">
                <a:ea typeface="华文楷体" panose="02010600040101010101" pitchFamily="2" charset="-122"/>
              </a:rPr>
              <a:t>" </a:t>
            </a:r>
            <a:r>
              <a:rPr lang="en-US" altLang="zh-CN" sz="2400" dirty="0" err="1">
                <a:ea typeface="华文楷体" panose="02010600040101010101" pitchFamily="2" charset="-122"/>
              </a:rPr>
              <a:t>maxlength</a:t>
            </a:r>
            <a:r>
              <a:rPr lang="en-US" altLang="zh-CN" sz="2400" dirty="0">
                <a:ea typeface="华文楷体" panose="02010600040101010101" pitchFamily="2" charset="-122"/>
              </a:rPr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4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ea typeface="华文楷体" panose="02010600040101010101" pitchFamily="2" charset="-122"/>
              </a:rPr>
              <a:t> element = </a:t>
            </a:r>
            <a:r>
              <a:rPr lang="en-US" altLang="zh-CN" sz="2400" dirty="0" err="1">
                <a:solidFill>
                  <a:srgbClr val="FF0000"/>
                </a:solidFill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solidFill>
                  <a:srgbClr val="FF0000"/>
                </a:solidFill>
                <a:ea typeface="华文楷体" panose="02010600040101010101" pitchFamily="2" charset="-122"/>
              </a:rPr>
              <a:t>(By.id(“kw"));</a:t>
            </a:r>
            <a:endParaRPr lang="zh-CN" altLang="en-US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ea typeface="华文楷体" panose="02010600040101010101" pitchFamily="2" charset="-122"/>
              </a:rPr>
              <a:t>submitButton</a:t>
            </a:r>
            <a:r>
              <a:rPr lang="en-US" altLang="zh-CN" sz="2400" dirty="0">
                <a:ea typeface="华文楷体" panose="02010600040101010101" pitchFamily="2" charset="-122"/>
              </a:rPr>
              <a:t>= </a:t>
            </a:r>
            <a:r>
              <a:rPr lang="en-US" altLang="zh-CN" sz="24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ea typeface="华文楷体" panose="02010600040101010101" pitchFamily="2" charset="-122"/>
              </a:rPr>
              <a:t>(By.id(“submit"));</a:t>
            </a:r>
          </a:p>
          <a:p>
            <a:pPr marL="0" indent="0">
              <a:buNone/>
            </a:pPr>
            <a:r>
              <a:rPr lang="en-US" altLang="zh-CN" sz="2400" dirty="0" err="1">
                <a:ea typeface="华文楷体" panose="02010600040101010101" pitchFamily="2" charset="-122"/>
              </a:rPr>
              <a:t>submitButton.click</a:t>
            </a:r>
            <a:r>
              <a:rPr lang="en-US" altLang="zh-CN" sz="2400" dirty="0">
                <a:ea typeface="华文楷体" panose="0201060004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练习：实现百度搜索的测试，输入“淘宝”，进行搜索</a:t>
            </a:r>
          </a:p>
        </p:txBody>
      </p:sp>
    </p:spTree>
    <p:extLst>
      <p:ext uri="{BB962C8B-B14F-4D97-AF65-F5344CB8AC3E}">
        <p14:creationId xmlns:p14="http://schemas.microsoft.com/office/powerpoint/2010/main" val="8730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9962" y="1124744"/>
            <a:ext cx="90010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通过</a:t>
            </a:r>
            <a:r>
              <a:rPr lang="en-US" altLang="zh-CN" sz="2800" dirty="0">
                <a:latin typeface="+mn-ea"/>
              </a:rPr>
              <a:t> By.name(“name</a:t>
            </a:r>
            <a:r>
              <a:rPr lang="zh-CN" altLang="en-US" sz="2800" dirty="0">
                <a:latin typeface="+mn-ea"/>
              </a:rPr>
              <a:t>值</a:t>
            </a:r>
            <a:r>
              <a:rPr lang="en-US" altLang="zh-CN" sz="2800" dirty="0">
                <a:latin typeface="+mn-ea"/>
              </a:rPr>
              <a:t>")</a:t>
            </a:r>
            <a:r>
              <a:rPr lang="zh-CN" altLang="zh-CN" sz="2800" dirty="0">
                <a:latin typeface="+mn-ea"/>
              </a:rPr>
              <a:t>在页面上查找元素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/>
              <a:t>&lt;input id="kw" class="</a:t>
            </a:r>
            <a:r>
              <a:rPr lang="en-US" altLang="zh-CN" sz="2800" dirty="0" err="1"/>
              <a:t>s_ipt</a:t>
            </a:r>
            <a:r>
              <a:rPr lang="en-US" altLang="zh-CN" sz="2800" dirty="0"/>
              <a:t>" </a:t>
            </a:r>
            <a:r>
              <a:rPr lang="en-US" altLang="zh-CN" sz="2800" dirty="0">
                <a:solidFill>
                  <a:srgbClr val="FF0000"/>
                </a:solidFill>
              </a:rPr>
              <a:t>name="</a:t>
            </a:r>
            <a:r>
              <a:rPr lang="en-US" altLang="zh-CN" sz="2800" dirty="0" err="1">
                <a:solidFill>
                  <a:srgbClr val="FF0000"/>
                </a:solidFill>
              </a:rPr>
              <a:t>wd</a:t>
            </a:r>
            <a:r>
              <a:rPr lang="en-US" altLang="zh-CN" sz="2800" dirty="0">
                <a:solidFill>
                  <a:srgbClr val="FF0000"/>
                </a:solidFill>
              </a:rPr>
              <a:t>" </a:t>
            </a:r>
            <a:r>
              <a:rPr lang="en-US" altLang="zh-CN" sz="2800" dirty="0" err="1"/>
              <a:t>maxlength</a:t>
            </a:r>
            <a:r>
              <a:rPr lang="en-US" altLang="zh-CN" sz="2800" dirty="0"/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element = </a:t>
            </a:r>
            <a:r>
              <a:rPr lang="en-US" altLang="zh-CN" sz="2800" dirty="0" err="1" smtClean="0"/>
              <a:t>driver.findElement</a:t>
            </a:r>
            <a:r>
              <a:rPr lang="en-US" altLang="zh-CN" sz="2800" dirty="0" smtClean="0"/>
              <a:t>(By.name(“</a:t>
            </a:r>
            <a:r>
              <a:rPr lang="en-US" altLang="zh-CN" sz="2800" dirty="0" err="1" smtClean="0"/>
              <a:t>wd</a:t>
            </a:r>
            <a:r>
              <a:rPr lang="en-US" altLang="zh-CN" sz="2800" dirty="0" smtClean="0"/>
              <a:t>"));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3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className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通过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err="1">
                <a:latin typeface="+mn-ea"/>
              </a:rPr>
              <a:t>By.className</a:t>
            </a:r>
            <a:r>
              <a:rPr lang="en-US" altLang="zh-CN" sz="2800" dirty="0">
                <a:latin typeface="+mn-ea"/>
              </a:rPr>
              <a:t>(“</a:t>
            </a:r>
            <a:r>
              <a:rPr lang="zh-CN" altLang="en-US" sz="2800" dirty="0">
                <a:latin typeface="+mn-ea"/>
              </a:rPr>
              <a:t>页面元素的</a:t>
            </a:r>
            <a:r>
              <a:rPr lang="en-US" altLang="zh-CN" sz="2800" dirty="0">
                <a:latin typeface="+mn-ea"/>
              </a:rPr>
              <a:t>class</a:t>
            </a:r>
            <a:r>
              <a:rPr lang="zh-CN" altLang="en-US" sz="2800" dirty="0">
                <a:latin typeface="+mn-ea"/>
              </a:rPr>
              <a:t>属性值</a:t>
            </a:r>
            <a:r>
              <a:rPr lang="en-US" altLang="zh-CN" sz="2800" dirty="0">
                <a:latin typeface="+mn-ea"/>
              </a:rPr>
              <a:t>”)</a:t>
            </a:r>
            <a:r>
              <a:rPr lang="zh-CN" altLang="zh-CN" sz="2800" dirty="0">
                <a:latin typeface="+mn-ea"/>
              </a:rPr>
              <a:t>在页面上查找元素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input id="kw"</a:t>
            </a:r>
            <a:r>
              <a:rPr lang="en-US" altLang="zh-CN" sz="2800" dirty="0">
                <a:solidFill>
                  <a:srgbClr val="FF0000"/>
                </a:solidFill>
              </a:rPr>
              <a:t> class="</a:t>
            </a:r>
            <a:r>
              <a:rPr lang="en-US" altLang="zh-CN" sz="2800" dirty="0" err="1">
                <a:solidFill>
                  <a:srgbClr val="FF0000"/>
                </a:solidFill>
              </a:rPr>
              <a:t>s_ipt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 name="</a:t>
            </a:r>
            <a:r>
              <a:rPr lang="en-US" altLang="zh-CN" sz="2800" dirty="0" err="1"/>
              <a:t>wd</a:t>
            </a:r>
            <a:r>
              <a:rPr lang="en-US" altLang="zh-CN" sz="2800" dirty="0"/>
              <a:t>" </a:t>
            </a:r>
            <a:r>
              <a:rPr lang="en-US" altLang="zh-CN" sz="2800" dirty="0" err="1"/>
              <a:t>maxlength</a:t>
            </a:r>
            <a:r>
              <a:rPr lang="en-US" altLang="zh-CN" sz="2800" dirty="0"/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element = </a:t>
            </a:r>
            <a:r>
              <a:rPr lang="en-US" altLang="zh-CN" sz="2800" dirty="0" err="1"/>
              <a:t>driver.findElement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</a:t>
            </a:r>
            <a:r>
              <a:rPr lang="en-US" altLang="zh-CN" sz="2800" i="1" dirty="0" err="1"/>
              <a:t>className</a:t>
            </a:r>
            <a:r>
              <a:rPr lang="en-US" altLang="zh-CN" sz="2800" dirty="0" smtClean="0"/>
              <a:t>(“</a:t>
            </a:r>
            <a:r>
              <a:rPr lang="en-US" altLang="zh-CN" sz="2800" dirty="0" err="1"/>
              <a:t>s_ipt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"));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tagName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4525963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70000"/>
              </a:lnSpc>
            </a:pPr>
            <a:r>
              <a:rPr lang="zh-CN" altLang="zh-CN" sz="3300" dirty="0">
                <a:latin typeface="+mn-ea"/>
              </a:rPr>
              <a:t>通过</a:t>
            </a:r>
            <a:r>
              <a:rPr lang="en-US" altLang="zh-CN" sz="3300" dirty="0">
                <a:latin typeface="+mn-ea"/>
              </a:rPr>
              <a:t> </a:t>
            </a:r>
            <a:r>
              <a:rPr lang="en-US" altLang="zh-CN" sz="3300" dirty="0" err="1">
                <a:latin typeface="+mn-ea"/>
              </a:rPr>
              <a:t>By.tagName</a:t>
            </a:r>
            <a:r>
              <a:rPr lang="en-US" altLang="zh-CN" sz="3300" dirty="0">
                <a:latin typeface="+mn-ea"/>
              </a:rPr>
              <a:t>(“</a:t>
            </a:r>
            <a:r>
              <a:rPr lang="zh-CN" altLang="zh-CN" sz="3300" dirty="0">
                <a:latin typeface="+mn-ea"/>
              </a:rPr>
              <a:t>页面中的</a:t>
            </a:r>
            <a:r>
              <a:rPr lang="en-US" altLang="zh-CN" sz="3300" dirty="0">
                <a:latin typeface="+mn-ea"/>
              </a:rPr>
              <a:t>html</a:t>
            </a:r>
            <a:r>
              <a:rPr lang="zh-CN" altLang="zh-CN" sz="3300" dirty="0">
                <a:latin typeface="+mn-ea"/>
              </a:rPr>
              <a:t>标签名称</a:t>
            </a:r>
            <a:r>
              <a:rPr lang="en-US" altLang="zh-CN" sz="3300" dirty="0">
                <a:latin typeface="+mn-ea"/>
              </a:rPr>
              <a:t>”)</a:t>
            </a:r>
            <a:r>
              <a:rPr lang="zh-CN" altLang="zh-CN" sz="3300" dirty="0">
                <a:latin typeface="+mn-ea"/>
              </a:rPr>
              <a:t>在页面上查找元素</a:t>
            </a:r>
          </a:p>
          <a:p>
            <a:pPr marL="0" indent="0">
              <a:buNone/>
            </a:pPr>
            <a:r>
              <a:rPr lang="en-US" altLang="zh-CN" sz="2800" dirty="0"/>
              <a:t>&lt;</a:t>
            </a:r>
            <a:r>
              <a:rPr lang="en-US" altLang="zh-CN" sz="2800" dirty="0">
                <a:solidFill>
                  <a:srgbClr val="FF0000"/>
                </a:solidFill>
              </a:rPr>
              <a:t>input</a:t>
            </a:r>
            <a:r>
              <a:rPr lang="en-US" altLang="zh-CN" sz="2800" dirty="0"/>
              <a:t> id="kw"</a:t>
            </a:r>
            <a:r>
              <a:rPr lang="en-US" altLang="zh-CN" sz="2800" dirty="0">
                <a:solidFill>
                  <a:srgbClr val="FF0000"/>
                </a:solidFill>
              </a:rPr>
              <a:t> </a:t>
            </a:r>
            <a:r>
              <a:rPr lang="en-US" altLang="zh-CN" sz="2800" dirty="0"/>
              <a:t>class="</a:t>
            </a:r>
            <a:r>
              <a:rPr lang="en-US" altLang="zh-CN" sz="2800" dirty="0" err="1"/>
              <a:t>s_ipt</a:t>
            </a:r>
            <a:r>
              <a:rPr lang="en-US" altLang="zh-CN" sz="2800" dirty="0"/>
              <a:t>" name="</a:t>
            </a:r>
            <a:r>
              <a:rPr lang="en-US" altLang="zh-CN" sz="2800" dirty="0" err="1"/>
              <a:t>wd</a:t>
            </a:r>
            <a:r>
              <a:rPr lang="en-US" altLang="zh-CN" sz="2800" dirty="0"/>
              <a:t>" </a:t>
            </a:r>
            <a:r>
              <a:rPr lang="en-US" altLang="zh-CN" sz="2800" dirty="0" err="1"/>
              <a:t>maxlength</a:t>
            </a:r>
            <a:r>
              <a:rPr lang="en-US" altLang="zh-CN" sz="2800" dirty="0"/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element = </a:t>
            </a:r>
            <a:r>
              <a:rPr lang="en-US" altLang="zh-CN" sz="2800" dirty="0" err="1"/>
              <a:t>driver.findElements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</a:t>
            </a:r>
            <a:r>
              <a:rPr lang="en-US" altLang="zh-CN" sz="2800" i="1" dirty="0" err="1"/>
              <a:t>tagName</a:t>
            </a:r>
            <a:r>
              <a:rPr lang="en-US" altLang="zh-CN" sz="2800" dirty="0" smtClean="0"/>
              <a:t>(“</a:t>
            </a:r>
            <a:r>
              <a:rPr lang="en-US" altLang="zh-CN" sz="2800" dirty="0">
                <a:solidFill>
                  <a:srgbClr val="FF0000"/>
                </a:solidFill>
              </a:rPr>
              <a:t>input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"));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>
              <a:lnSpc>
                <a:spcPct val="170000"/>
              </a:lnSpc>
            </a:pPr>
            <a:r>
              <a:rPr lang="zh-CN" altLang="en-US" sz="3400" dirty="0">
                <a:latin typeface="+mn-ea"/>
              </a:rPr>
              <a:t>因为同一个页面相同的</a:t>
            </a:r>
            <a:r>
              <a:rPr lang="en-US" altLang="zh-CN" sz="3400" dirty="0" err="1">
                <a:latin typeface="+mn-ea"/>
              </a:rPr>
              <a:t>tagName</a:t>
            </a:r>
            <a:r>
              <a:rPr lang="zh-CN" altLang="en-US" sz="3400" dirty="0">
                <a:latin typeface="+mn-ea"/>
              </a:rPr>
              <a:t>会有多个，建议使用</a:t>
            </a:r>
            <a:r>
              <a:rPr lang="en-US" altLang="zh-CN" sz="3400" dirty="0" err="1">
                <a:latin typeface="+mn-ea"/>
              </a:rPr>
              <a:t>findElements</a:t>
            </a:r>
            <a:r>
              <a:rPr lang="en-US" altLang="zh-CN" sz="3400" dirty="0">
                <a:latin typeface="+mn-ea"/>
              </a:rPr>
              <a:t>()</a:t>
            </a:r>
            <a:r>
              <a:rPr lang="zh-CN" altLang="en-US" sz="3400" dirty="0">
                <a:latin typeface="+mn-ea"/>
              </a:rPr>
              <a:t>来查找</a:t>
            </a:r>
            <a:endParaRPr lang="en-US" altLang="zh-CN" sz="3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searchInput</a:t>
            </a:r>
            <a:r>
              <a:rPr lang="en-US" altLang="zh-CN" sz="2800" dirty="0"/>
              <a:t>= </a:t>
            </a:r>
            <a:r>
              <a:rPr lang="en-US" altLang="zh-CN" sz="2800" dirty="0" err="1">
                <a:solidFill>
                  <a:srgbClr val="FF0000"/>
                </a:solidFill>
              </a:rPr>
              <a:t>driver.findElements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By.</a:t>
            </a:r>
            <a:r>
              <a:rPr lang="en-US" altLang="zh-CN" sz="2800" i="1" dirty="0" err="1">
                <a:solidFill>
                  <a:srgbClr val="FF0000"/>
                </a:solidFill>
              </a:rPr>
              <a:t>tagName</a:t>
            </a:r>
            <a:r>
              <a:rPr lang="en-US" altLang="zh-CN" sz="2800" i="1" dirty="0">
                <a:solidFill>
                  <a:srgbClr val="FF0000"/>
                </a:solidFill>
              </a:rPr>
              <a:t>(“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a"));</a:t>
            </a:r>
            <a:endParaRPr lang="en-US" altLang="zh-CN" sz="2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List&lt;</a:t>
            </a:r>
            <a:r>
              <a:rPr lang="en-US" altLang="zh-CN" sz="2800" dirty="0" err="1" smtClean="0"/>
              <a:t>WebElement</a:t>
            </a:r>
            <a:r>
              <a:rPr lang="en-US" altLang="zh-CN" sz="2800" dirty="0"/>
              <a:t>&gt; </a:t>
            </a:r>
            <a:r>
              <a:rPr lang="en-US" altLang="zh-CN" sz="2800" dirty="0" err="1"/>
              <a:t>scriptList</a:t>
            </a:r>
            <a:r>
              <a:rPr lang="en-US" altLang="zh-CN" sz="2800" dirty="0"/>
              <a:t>= </a:t>
            </a:r>
            <a:r>
              <a:rPr lang="en-US" altLang="zh-CN" sz="2800" dirty="0" err="1">
                <a:solidFill>
                  <a:srgbClr val="FF0000"/>
                </a:solidFill>
              </a:rPr>
              <a:t>driver.findElements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By.</a:t>
            </a:r>
            <a:r>
              <a:rPr lang="en-US" altLang="zh-CN" sz="2800" i="1" dirty="0" err="1">
                <a:solidFill>
                  <a:srgbClr val="FF0000"/>
                </a:solidFill>
              </a:rPr>
              <a:t>tagName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(“a"));</a:t>
            </a:r>
            <a:endParaRPr lang="en-US" altLang="zh-CN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linkTest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通过</a:t>
            </a:r>
            <a:r>
              <a:rPr lang="en-US" altLang="zh-CN" sz="2300" dirty="0">
                <a:latin typeface="+mn-ea"/>
              </a:rPr>
              <a:t> </a:t>
            </a:r>
            <a:r>
              <a:rPr lang="en-US" altLang="zh-CN" sz="2300" dirty="0" err="1">
                <a:latin typeface="+mn-ea"/>
              </a:rPr>
              <a:t>By.linkText</a:t>
            </a:r>
            <a:r>
              <a:rPr lang="en-US" altLang="zh-CN" sz="2300" dirty="0">
                <a:latin typeface="+mn-ea"/>
              </a:rPr>
              <a:t>(“</a:t>
            </a:r>
            <a:r>
              <a:rPr lang="zh-CN" altLang="en-US" sz="2300" dirty="0">
                <a:latin typeface="+mn-ea"/>
              </a:rPr>
              <a:t>链接的全部文字内容</a:t>
            </a:r>
            <a:r>
              <a:rPr lang="en-US" altLang="zh-CN" sz="2300" dirty="0">
                <a:latin typeface="+mn-ea"/>
              </a:rPr>
              <a:t>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&lt;a class="</a:t>
            </a:r>
            <a:r>
              <a:rPr lang="en-US" altLang="zh-CN" sz="2000" dirty="0" err="1"/>
              <a:t>mnav</a:t>
            </a:r>
            <a:r>
              <a:rPr lang="en-US" altLang="zh-CN" sz="2000" dirty="0"/>
              <a:t>" 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="http://news.baidu.com" target="_blank"&gt;</a:t>
            </a:r>
            <a:r>
              <a:rPr lang="zh-CN" altLang="en-US" sz="2000" dirty="0"/>
              <a:t>新闻</a:t>
            </a:r>
            <a:r>
              <a:rPr lang="en-US" altLang="zh-CN" sz="2000" dirty="0"/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WebElement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newsLink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driver.findElement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By.linkText</a:t>
            </a:r>
            <a:r>
              <a:rPr lang="en-US" altLang="zh-CN" sz="2000" dirty="0"/>
              <a:t>(“</a:t>
            </a:r>
            <a:r>
              <a:rPr lang="zh-CN" altLang="en-US" sz="2000" dirty="0"/>
              <a:t>新闻</a:t>
            </a:r>
            <a:r>
              <a:rPr lang="en-US" altLang="zh-CN" sz="2000" dirty="0"/>
              <a:t>"));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newsLink.click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04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 VuGen脚本增强</Template>
  <TotalTime>1026</TotalTime>
  <Words>824</Words>
  <Application>Microsoft Office PowerPoint</Application>
  <PresentationFormat>全屏显示(4:3)</PresentationFormat>
  <Paragraphs>136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moban</vt:lpstr>
      <vt:lpstr>Selenium API-定位元素</vt:lpstr>
      <vt:lpstr>测试程序对页面元素的操作步骤</vt:lpstr>
      <vt:lpstr>页面元素的定位方式</vt:lpstr>
      <vt:lpstr>Selenium查找元素</vt:lpstr>
      <vt:lpstr>id</vt:lpstr>
      <vt:lpstr>name</vt:lpstr>
      <vt:lpstr>className</vt:lpstr>
      <vt:lpstr>tagName</vt:lpstr>
      <vt:lpstr>linkTest</vt:lpstr>
      <vt:lpstr>partialLinkText</vt:lpstr>
      <vt:lpstr> xpath</vt:lpstr>
      <vt:lpstr>xpath</vt:lpstr>
      <vt:lpstr>CSS</vt:lpstr>
      <vt:lpstr>PowerPoint 演示文稿</vt:lpstr>
      <vt:lpstr>css selector</vt:lpstr>
      <vt:lpstr>XPath与CSS的类似功能的对比</vt:lpstr>
      <vt:lpstr>遍历表格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 API</dc:title>
  <dc:creator>admin</dc:creator>
  <cp:lastModifiedBy>admin</cp:lastModifiedBy>
  <cp:revision>85</cp:revision>
  <dcterms:created xsi:type="dcterms:W3CDTF">2017-04-25T07:38:53Z</dcterms:created>
  <dcterms:modified xsi:type="dcterms:W3CDTF">2018-06-14T06:57:49Z</dcterms:modified>
</cp:coreProperties>
</file>