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6" r:id="rId5"/>
    <p:sldId id="259" r:id="rId6"/>
    <p:sldId id="264" r:id="rId7"/>
    <p:sldId id="265" r:id="rId8"/>
    <p:sldId id="267" r:id="rId9"/>
    <p:sldId id="268" r:id="rId10"/>
    <p:sldId id="260" r:id="rId11"/>
    <p:sldId id="269" r:id="rId12"/>
    <p:sldId id="261" r:id="rId13"/>
    <p:sldId id="262" r:id="rId14"/>
    <p:sldId id="263" r:id="rId15"/>
    <p:sldId id="272" r:id="rId16"/>
    <p:sldId id="270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4" autoAdjust="0"/>
    <p:restoredTop sz="94697" autoAdjust="0"/>
  </p:normalViewPr>
  <p:slideViewPr>
    <p:cSldViewPr>
      <p:cViewPr varScale="1">
        <p:scale>
          <a:sx n="65" d="100"/>
          <a:sy n="65" d="100"/>
        </p:scale>
        <p:origin x="-127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3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B6EAA-A6FA-41DA-B011-FEE2B1267786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BF08B-6CEA-4D0D-B9A5-15394C48C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343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软件测试</a:t>
            </a:r>
            <a:r>
              <a:rPr lang="zh-CN" altLang="en-US" dirty="0"/>
              <a:t>流程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86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测试用例（</a:t>
            </a:r>
            <a:r>
              <a:rPr lang="en-US" altLang="zh-CN" sz="2800" dirty="0"/>
              <a:t>Test Case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/>
              <a:t>    为</a:t>
            </a:r>
            <a:r>
              <a:rPr lang="zh-CN" altLang="en-US" sz="2800" dirty="0"/>
              <a:t>某个被测目标而编制的一组测试输入、执行步骤以及预期结果，以便测试被测对象是否满足某个特定需求。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、设计测试用例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7139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平台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架构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Web</a:t>
            </a:r>
            <a:r>
              <a:rPr lang="zh-CN" altLang="en-US" dirty="0"/>
              <a:t>服务器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数据库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项目打包工具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、配置测试环境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953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用例执行</a:t>
            </a:r>
            <a:endParaRPr lang="en-US" altLang="zh-CN" sz="28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步骤</a:t>
            </a:r>
            <a:r>
              <a:rPr lang="en-US" altLang="zh-CN" sz="2400" dirty="0" smtClean="0"/>
              <a:t>	</a:t>
            </a:r>
          </a:p>
          <a:p>
            <a:pPr marL="1200150" lvl="3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预测试阶段（冒烟测试）</a:t>
            </a:r>
            <a:endParaRPr lang="en-US" altLang="zh-CN" sz="2400" dirty="0"/>
          </a:p>
          <a:p>
            <a:pPr marL="1200150" lvl="3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系统测试阶段</a:t>
            </a:r>
            <a:endParaRPr lang="en-US" altLang="zh-CN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执行结果</a:t>
            </a:r>
            <a:endParaRPr lang="en-US" altLang="zh-CN" sz="2400" dirty="0"/>
          </a:p>
          <a:p>
            <a:pPr marL="1200150" lvl="3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记录测试结果</a:t>
            </a:r>
            <a:endParaRPr lang="en-US" altLang="zh-CN" sz="2400" dirty="0"/>
          </a:p>
          <a:p>
            <a:pPr marL="1200150" lvl="3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提交缺陷报告</a:t>
            </a:r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、测试执行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333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525963"/>
          </a:xfrm>
        </p:spPr>
        <p:txBody>
          <a:bodyPr/>
          <a:lstStyle/>
          <a:p>
            <a:r>
              <a:rPr lang="zh-CN" altLang="en-US" sz="2800" dirty="0" smtClean="0"/>
              <a:t>缺陷（</a:t>
            </a:r>
            <a:r>
              <a:rPr lang="en-US" altLang="zh-CN" sz="2800" dirty="0" smtClean="0"/>
              <a:t>Bug/Defect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marL="857250" lvl="3" indent="0">
              <a:lnSpc>
                <a:spcPct val="150000"/>
              </a:lnSpc>
              <a:buNone/>
            </a:pPr>
            <a:r>
              <a:rPr lang="zh-CN" altLang="en-US" sz="2400" dirty="0"/>
              <a:t>系统所需要实现的某种功能的失效或与需求相违背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、缺陷管理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040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124744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测试报告（</a:t>
            </a:r>
            <a:r>
              <a:rPr lang="en-US" altLang="zh-CN" dirty="0" smtClean="0"/>
              <a:t>Test Report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把测试的过程和结果写成文档，对发现的问题和缺陷进行分析，为纠正软件的存在的质量问题提供依据。它是测试阶段最后的文档产出物。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</a:t>
            </a:r>
            <a:r>
              <a:rPr lang="zh-CN" altLang="en-US" dirty="0" smtClean="0"/>
              <a:t>、测试报告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58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124744"/>
            <a:ext cx="8229600" cy="547260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测试日报</a:t>
            </a:r>
            <a:endParaRPr lang="en-US" altLang="zh-CN" dirty="0" smtClean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测试工程师掌握自己的进度，方便调整下一天的工作计划</a:t>
            </a:r>
            <a:endParaRPr lang="en-US" altLang="zh-CN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测试工程师掌握自己的测试策略</a:t>
            </a:r>
            <a:endParaRPr lang="en-US" altLang="zh-CN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测试</a:t>
            </a:r>
            <a:r>
              <a:rPr lang="en-US" altLang="zh-CN" dirty="0"/>
              <a:t>Leader</a:t>
            </a:r>
            <a:r>
              <a:rPr lang="zh-CN" altLang="en-US" dirty="0"/>
              <a:t>掌握测试进度，方便掌握进度上的风险和进度</a:t>
            </a:r>
            <a:endParaRPr lang="en-US" altLang="zh-CN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开发</a:t>
            </a:r>
            <a:r>
              <a:rPr lang="en-US" altLang="zh-CN" dirty="0"/>
              <a:t>Leader</a:t>
            </a:r>
            <a:r>
              <a:rPr lang="zh-CN" altLang="en-US" dirty="0"/>
              <a:t>了解被测对象质量情况，可以调整</a:t>
            </a:r>
            <a:r>
              <a:rPr lang="zh-CN" altLang="en-US" dirty="0" smtClean="0"/>
              <a:t>人力资源</a:t>
            </a:r>
            <a:endParaRPr lang="en-US" altLang="zh-CN" dirty="0" smtClean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也</a:t>
            </a:r>
            <a:r>
              <a:rPr lang="zh-CN" altLang="en-US" dirty="0" smtClean="0"/>
              <a:t>是多个测试组之间进行交流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测试报告</a:t>
            </a:r>
            <a:endParaRPr lang="en-US" altLang="zh-CN" dirty="0" smtClean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评测被测对象，对下一个阶段的测试工作给出建议</a:t>
            </a:r>
            <a:endParaRPr lang="en-US" altLang="zh-CN" dirty="0" smtClean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帮助测试经理了解测试产品的质量</a:t>
            </a:r>
            <a:endParaRPr lang="en-US" altLang="zh-CN" dirty="0" smtClean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帮助开发经理了解开发产品的质量情况，在下一阶段的开发采取应对措施</a:t>
            </a:r>
            <a:endParaRPr lang="en-US" altLang="zh-CN" dirty="0" smtClean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给</a:t>
            </a:r>
            <a:r>
              <a:rPr lang="zh-CN" altLang="en-US" dirty="0" smtClean="0"/>
              <a:t>出产品质量评估，给出是否上线的重要依据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</a:t>
            </a:r>
            <a:r>
              <a:rPr lang="zh-CN" altLang="en-US" dirty="0" smtClean="0"/>
              <a:t>、测试报告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032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检查在测试过程中测试计划定义的输出物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检查缺陷管理是否完成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风险需要记录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总结测试经验，便于分享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是否需要需要移交测试对象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、测试结束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189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6096" y="1268760"/>
            <a:ext cx="2890664" cy="4525963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dirty="0" smtClean="0"/>
              <a:t>配置测试环境</a:t>
            </a:r>
            <a:endParaRPr lang="en-US" altLang="zh-CN" dirty="0" smtClean="0"/>
          </a:p>
          <a:p>
            <a:pPr marL="514350" indent="-5143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dirty="0" smtClean="0"/>
              <a:t>测试用例执行</a:t>
            </a:r>
            <a:endParaRPr lang="en-US" altLang="zh-CN" dirty="0" smtClean="0"/>
          </a:p>
          <a:p>
            <a:pPr marL="514350" indent="-5143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dirty="0" smtClean="0"/>
              <a:t>缺陷跟踪回归</a:t>
            </a:r>
            <a:endParaRPr lang="en-US" altLang="zh-CN" dirty="0" smtClean="0"/>
          </a:p>
          <a:p>
            <a:pPr marL="514350" indent="-5143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dirty="0" smtClean="0"/>
              <a:t>测试报告输出</a:t>
            </a:r>
            <a:endParaRPr lang="en-US" altLang="zh-CN" dirty="0" smtClean="0"/>
          </a:p>
          <a:p>
            <a:pPr marL="514350" indent="-5143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dirty="0" smtClean="0"/>
              <a:t>测试结束标准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12552" y="1052736"/>
            <a:ext cx="2890664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zh-CN" altLang="en-US" dirty="0" smtClean="0"/>
              <a:t>测试需求评审与分析</a:t>
            </a:r>
            <a:endParaRPr lang="en-US" altLang="zh-CN" dirty="0" smtClean="0"/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zh-CN" altLang="en-US" dirty="0" smtClean="0"/>
              <a:t>制定测试计划</a:t>
            </a:r>
            <a:endParaRPr lang="en-US" altLang="zh-CN" dirty="0" smtClean="0"/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zh-CN" altLang="en-US" dirty="0" smtClean="0"/>
              <a:t>测试策略</a:t>
            </a:r>
            <a:endParaRPr lang="en-US" altLang="zh-CN" dirty="0" smtClean="0"/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zh-CN" altLang="en-US" dirty="0" smtClean="0"/>
              <a:t>测试规程设计</a:t>
            </a:r>
            <a:endParaRPr lang="en-US" altLang="zh-CN" dirty="0" smtClean="0"/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zh-CN" altLang="en-US" dirty="0" smtClean="0"/>
              <a:t>测试用例设计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8707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124744"/>
            <a:ext cx="6192688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为什么要进行需求评审、分析？</a:t>
            </a:r>
            <a:endParaRPr lang="en-US" altLang="zh-CN" dirty="0" smtClean="0"/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dirty="0"/>
              <a:t>分析需求来源</a:t>
            </a:r>
            <a:endParaRPr lang="en-US" altLang="zh-CN" sz="32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需求规格说明书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开发需求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继承性需求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行业竞争分析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经验库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>
              <a:lnSpc>
                <a:spcPct val="170000"/>
              </a:lnSpc>
            </a:pPr>
            <a:r>
              <a:rPr lang="en-US" altLang="zh-CN" dirty="0" smtClean="0"/>
              <a:t>1</a:t>
            </a:r>
            <a:r>
              <a:rPr lang="zh-CN" altLang="en-US"/>
              <a:t>、测试需求评审与分析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485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124744"/>
            <a:ext cx="8064896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需求分类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/>
              <a:t>功能性需求</a:t>
            </a:r>
            <a:endParaRPr lang="en-US" altLang="zh-CN" sz="2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/>
              <a:t>性能需求</a:t>
            </a:r>
            <a:endParaRPr lang="en-US" altLang="zh-CN" sz="2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/>
              <a:t>外部接口需求</a:t>
            </a:r>
            <a:endParaRPr lang="en-US" altLang="zh-CN" sz="2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/>
              <a:t>根据软件质量特性划分</a:t>
            </a:r>
            <a:r>
              <a:rPr lang="zh-CN" altLang="en-US" sz="2600" dirty="0" smtClean="0"/>
              <a:t>需求（安全性</a:t>
            </a:r>
            <a:r>
              <a:rPr lang="en-US" altLang="zh-CN" sz="2600" dirty="0" smtClean="0"/>
              <a:t>/</a:t>
            </a:r>
            <a:r>
              <a:rPr lang="zh-CN" altLang="en-US" sz="2600" dirty="0" smtClean="0"/>
              <a:t>效率</a:t>
            </a:r>
            <a:r>
              <a:rPr lang="en-US" altLang="zh-CN" sz="2600" dirty="0" smtClean="0"/>
              <a:t>/</a:t>
            </a:r>
            <a:r>
              <a:rPr lang="zh-CN" altLang="en-US" sz="2600" dirty="0" smtClean="0"/>
              <a:t>可移植性</a:t>
            </a:r>
            <a:r>
              <a:rPr lang="en-US" altLang="zh-CN" sz="2600" dirty="0" smtClean="0"/>
              <a:t>/</a:t>
            </a:r>
            <a:r>
              <a:rPr lang="zh-CN" altLang="en-US" sz="2600" dirty="0" smtClean="0"/>
              <a:t>可维护）</a:t>
            </a:r>
            <a:endParaRPr lang="zh-CN" altLang="en-US" sz="2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>
              <a:lnSpc>
                <a:spcPct val="170000"/>
              </a:lnSpc>
            </a:pPr>
            <a:r>
              <a:rPr lang="en-US" altLang="zh-CN" dirty="0" smtClean="0"/>
              <a:t>1</a:t>
            </a:r>
            <a:r>
              <a:rPr lang="zh-CN" altLang="en-US" dirty="0"/>
              <a:t>、测试需求评审与分析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025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测试计划（</a:t>
            </a:r>
            <a:r>
              <a:rPr lang="en-US" altLang="zh-CN" sz="2800" dirty="0" smtClean="0"/>
              <a:t>Test Plan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描述了要进行的测试活动的范围、方法、资源和进度的文档；测试计划确定测试项、被测特性、测试任务、谁执行任务、各种可能的风险。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测试计划编写</a:t>
            </a:r>
            <a:r>
              <a:rPr lang="en-US" altLang="zh-CN" sz="2800" dirty="0" smtClean="0"/>
              <a:t>6</a:t>
            </a:r>
            <a:r>
              <a:rPr lang="zh-CN" altLang="en-US" sz="2800" dirty="0" smtClean="0"/>
              <a:t>要素</a:t>
            </a:r>
            <a:r>
              <a:rPr lang="en-US" altLang="zh-CN" sz="2800" dirty="0" smtClean="0"/>
              <a:t>—5W1H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	Why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What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When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Where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Who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Ho</a:t>
            </a:r>
            <a:r>
              <a:rPr lang="en-US" altLang="zh-CN" dirty="0" smtClean="0"/>
              <a:t>w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、制定测试计划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56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052736"/>
            <a:ext cx="3898776" cy="5157192"/>
          </a:xfrm>
        </p:spPr>
        <p:txBody>
          <a:bodyPr>
            <a:noAutofit/>
          </a:bodyPr>
          <a:lstStyle/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zh-CN" altLang="en-US" sz="2400" dirty="0" smtClean="0"/>
              <a:t>项目背景</a:t>
            </a:r>
            <a:endParaRPr lang="en-US" altLang="zh-CN" sz="2400" dirty="0" smtClean="0"/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zh-CN" altLang="en-US" sz="2400" dirty="0" smtClean="0"/>
              <a:t>编写目的</a:t>
            </a:r>
            <a:endParaRPr lang="en-US" altLang="zh-CN" sz="2400" dirty="0" smtClean="0"/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zh-CN" altLang="en-US" sz="2400" dirty="0" smtClean="0"/>
              <a:t>测试依据</a:t>
            </a:r>
            <a:endParaRPr lang="en-US" altLang="zh-CN" sz="2400" dirty="0"/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zh-CN" altLang="en-US" sz="2400" dirty="0" smtClean="0"/>
              <a:t>测试范围与测试对象</a:t>
            </a:r>
            <a:endParaRPr lang="en-US" altLang="zh-CN" sz="2400" dirty="0" smtClean="0"/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zh-CN" altLang="en-US" sz="2400" dirty="0" smtClean="0"/>
              <a:t>测试组织</a:t>
            </a:r>
            <a:endParaRPr lang="en-US" altLang="zh-CN" sz="2400" dirty="0"/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zh-CN" altLang="en-US" sz="2400" dirty="0"/>
              <a:t>测试</a:t>
            </a:r>
            <a:r>
              <a:rPr lang="zh-CN" altLang="en-US" sz="2400" dirty="0" smtClean="0"/>
              <a:t>环境</a:t>
            </a:r>
            <a:endParaRPr lang="en-US" altLang="zh-CN" sz="2400" dirty="0" smtClean="0"/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zh-CN" altLang="en-US" sz="2400" dirty="0" smtClean="0"/>
              <a:t>测试通过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失败标准</a:t>
            </a:r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、制定</a:t>
            </a:r>
            <a:r>
              <a:rPr lang="zh-CN" altLang="en-US" dirty="0"/>
              <a:t>测试计划</a:t>
            </a:r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4589197" y="1052736"/>
            <a:ext cx="3898776" cy="4925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70000"/>
              </a:lnSpc>
              <a:buFont typeface="+mj-lt"/>
              <a:buAutoNum type="arabicPeriod" startAt="8"/>
            </a:pPr>
            <a:r>
              <a:rPr lang="zh-CN" altLang="en-US" sz="2400" dirty="0" smtClean="0"/>
              <a:t>测试资源（硬件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软件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人力）</a:t>
            </a:r>
            <a:endParaRPr lang="en-US" altLang="zh-CN" sz="2400" dirty="0" smtClean="0"/>
          </a:p>
          <a:p>
            <a:pPr marL="514350" indent="-514350">
              <a:lnSpc>
                <a:spcPct val="170000"/>
              </a:lnSpc>
              <a:buFont typeface="+mj-lt"/>
              <a:buAutoNum type="arabicPeriod" startAt="8"/>
            </a:pPr>
            <a:r>
              <a:rPr lang="zh-CN" altLang="en-US" sz="2400" dirty="0" smtClean="0"/>
              <a:t>风险分析及防范</a:t>
            </a:r>
            <a:endParaRPr lang="en-US" altLang="zh-CN" sz="2400" dirty="0"/>
          </a:p>
          <a:p>
            <a:pPr marL="514350" indent="-514350">
              <a:lnSpc>
                <a:spcPct val="170000"/>
              </a:lnSpc>
              <a:buFont typeface="+mj-lt"/>
              <a:buAutoNum type="arabicPeriod" startAt="8"/>
            </a:pPr>
            <a:r>
              <a:rPr lang="zh-CN" altLang="en-US" sz="2400" dirty="0"/>
              <a:t>里程碑事件</a:t>
            </a:r>
            <a:endParaRPr lang="en-US" altLang="zh-CN" sz="2400" dirty="0"/>
          </a:p>
          <a:p>
            <a:pPr marL="514350" indent="-514350">
              <a:lnSpc>
                <a:spcPct val="170000"/>
              </a:lnSpc>
              <a:buFont typeface="+mj-lt"/>
              <a:buAutoNum type="arabicPeriod" startAt="8"/>
            </a:pPr>
            <a:r>
              <a:rPr lang="zh-CN" altLang="en-US" sz="2400" dirty="0"/>
              <a:t>测试进度安排（人</a:t>
            </a:r>
            <a:r>
              <a:rPr lang="en-US" altLang="zh-CN" sz="2400" dirty="0"/>
              <a:t>/</a:t>
            </a:r>
            <a:r>
              <a:rPr lang="zh-CN" altLang="en-US" sz="2400" dirty="0"/>
              <a:t>日）</a:t>
            </a:r>
            <a:endParaRPr lang="en-US" altLang="zh-CN" sz="2400" dirty="0"/>
          </a:p>
          <a:p>
            <a:pPr marL="514350" indent="-514350">
              <a:lnSpc>
                <a:spcPct val="170000"/>
              </a:lnSpc>
              <a:buFont typeface="+mj-lt"/>
              <a:buAutoNum type="arabicPeriod" startAt="8"/>
            </a:pPr>
            <a:r>
              <a:rPr lang="zh-CN" altLang="en-US" sz="2400" dirty="0" smtClean="0"/>
              <a:t>测试任务安排</a:t>
            </a:r>
            <a:endParaRPr lang="en-US" altLang="zh-CN" sz="2400" dirty="0"/>
          </a:p>
          <a:p>
            <a:pPr marL="514350" indent="-514350">
              <a:lnSpc>
                <a:spcPct val="170000"/>
              </a:lnSpc>
              <a:buFont typeface="+mj-lt"/>
              <a:buAutoNum type="arabicPeriod" startAt="8"/>
            </a:pPr>
            <a:r>
              <a:rPr lang="zh-CN" altLang="en-US" sz="2400" dirty="0" smtClean="0"/>
              <a:t>应交付的测试工作产品</a:t>
            </a:r>
            <a:endParaRPr lang="en-US" altLang="zh-CN" sz="2400" dirty="0" smtClean="0"/>
          </a:p>
          <a:p>
            <a:pPr marL="514350" indent="-514350">
              <a:lnSpc>
                <a:spcPct val="170000"/>
              </a:lnSpc>
              <a:buFont typeface="+mj-lt"/>
              <a:buAutoNum type="arabicPeriod" startAt="8"/>
            </a:pPr>
            <a:r>
              <a:rPr lang="zh-CN" altLang="en-US" sz="2400" dirty="0" smtClean="0"/>
              <a:t>相关</a:t>
            </a:r>
            <a:r>
              <a:rPr lang="zh-CN" altLang="en-US" sz="2400" dirty="0"/>
              <a:t>会议</a:t>
            </a:r>
          </a:p>
        </p:txBody>
      </p:sp>
    </p:spTree>
    <p:extLst>
      <p:ext uri="{BB962C8B-B14F-4D97-AF65-F5344CB8AC3E}">
        <p14:creationId xmlns:p14="http://schemas.microsoft.com/office/powerpoint/2010/main" val="1332071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风险分析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系统资料方面的风险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时间方面的风险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测试人员的风险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、制定</a:t>
            </a:r>
            <a:r>
              <a:rPr lang="zh-CN" altLang="en-US" dirty="0"/>
              <a:t>测试计划</a:t>
            </a:r>
          </a:p>
        </p:txBody>
      </p:sp>
    </p:spTree>
    <p:extLst>
      <p:ext uri="{BB962C8B-B14F-4D97-AF65-F5344CB8AC3E}">
        <p14:creationId xmlns:p14="http://schemas.microsoft.com/office/powerpoint/2010/main" val="3536773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采用什么样的测试方法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、测试策略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033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测试需求变更流程</a:t>
            </a:r>
            <a:endParaRPr lang="en-US" altLang="zh-CN" dirty="0" smtClean="0"/>
          </a:p>
          <a:p>
            <a:r>
              <a:rPr lang="zh-CN" altLang="en-US" dirty="0" smtClean="0"/>
              <a:t>测试用例变更流程</a:t>
            </a:r>
            <a:endParaRPr lang="en-US" altLang="zh-CN" dirty="0" smtClean="0"/>
          </a:p>
          <a:p>
            <a:r>
              <a:rPr lang="zh-CN" altLang="en-US" dirty="0" smtClean="0"/>
              <a:t>测试环境搭建流程</a:t>
            </a:r>
            <a:endParaRPr lang="en-US" altLang="zh-CN" dirty="0" smtClean="0"/>
          </a:p>
          <a:p>
            <a:r>
              <a:rPr lang="zh-CN" altLang="en-US" dirty="0" smtClean="0"/>
              <a:t>缺陷管理流程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、测试规程设计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68613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APP稳定性测试之Monkey</Template>
  <TotalTime>473</TotalTime>
  <Words>440</Words>
  <Application>Microsoft Office PowerPoint</Application>
  <PresentationFormat>全屏显示(4:3)</PresentationFormat>
  <Paragraphs>99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moban</vt:lpstr>
      <vt:lpstr>软件测试流程</vt:lpstr>
      <vt:lpstr>本章大纲</vt:lpstr>
      <vt:lpstr>1、测试需求评审与分析</vt:lpstr>
      <vt:lpstr>1、测试需求评审与分析</vt:lpstr>
      <vt:lpstr>2、制定测试计划</vt:lpstr>
      <vt:lpstr>2、制定测试计划</vt:lpstr>
      <vt:lpstr>2、制定测试计划</vt:lpstr>
      <vt:lpstr>3、测试策略</vt:lpstr>
      <vt:lpstr>4、测试规程设计</vt:lpstr>
      <vt:lpstr>5、设计测试用例</vt:lpstr>
      <vt:lpstr>6、配置测试环境</vt:lpstr>
      <vt:lpstr>7、测试执行</vt:lpstr>
      <vt:lpstr>8、缺陷管理</vt:lpstr>
      <vt:lpstr>9、测试报告</vt:lpstr>
      <vt:lpstr>9、测试报告</vt:lpstr>
      <vt:lpstr>10、测试结束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Web基础</dc:title>
  <cp:lastModifiedBy>admin</cp:lastModifiedBy>
  <cp:revision>66</cp:revision>
  <dcterms:modified xsi:type="dcterms:W3CDTF">2018-05-19T02:00:03Z</dcterms:modified>
</cp:coreProperties>
</file>