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371" r:id="rId2"/>
    <p:sldId id="333" r:id="rId3"/>
    <p:sldId id="363" r:id="rId4"/>
    <p:sldId id="364" r:id="rId5"/>
    <p:sldId id="365" r:id="rId6"/>
    <p:sldId id="367" r:id="rId7"/>
    <p:sldId id="368" r:id="rId8"/>
    <p:sldId id="369" r:id="rId9"/>
    <p:sldId id="372" r:id="rId10"/>
    <p:sldId id="370" r:id="rId11"/>
    <p:sldId id="361" r:id="rId12"/>
    <p:sldId id="362" r:id="rId13"/>
    <p:sldId id="36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098" y="-72"/>
      </p:cViewPr>
      <p:guideLst>
        <p:guide orient="horz" pos="2160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322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1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A8D71-C3EC-4BA8-8391-4F5BE00376FA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33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33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33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33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3595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8712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723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33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33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33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33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33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33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33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  <p:sldLayoutId id="2147483692" r:id="rId15"/>
    <p:sldLayoutId id="2147483691" r:id="rId16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黑</a:t>
            </a:r>
            <a:r>
              <a:rPr lang="zh-CN" altLang="en-US" dirty="0"/>
              <a:t>盒测试技术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场景法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38039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3400" b="1" dirty="0"/>
              <a:t>场景构建</a:t>
            </a:r>
            <a:endParaRPr lang="en-US" altLang="zh-CN" sz="3400" b="1" dirty="0"/>
          </a:p>
          <a:p>
            <a:pPr lvl="1" algn="just"/>
            <a:r>
              <a:rPr lang="zh-CN" altLang="en-US" b="1" dirty="0"/>
              <a:t>场景</a:t>
            </a:r>
            <a:r>
              <a:rPr lang="en-US" altLang="en-US" b="1" dirty="0"/>
              <a:t>1(</a:t>
            </a:r>
            <a:r>
              <a:rPr lang="zh-CN" altLang="en-US" b="1" dirty="0"/>
              <a:t>取款成功，且打印凭条</a:t>
            </a:r>
            <a:r>
              <a:rPr lang="en-US" altLang="en-US" b="1" dirty="0"/>
              <a:t>)</a:t>
            </a:r>
            <a:r>
              <a:rPr lang="zh-CN" altLang="en-US" b="1" dirty="0"/>
              <a:t>：基本流；</a:t>
            </a:r>
          </a:p>
          <a:p>
            <a:pPr lvl="1" algn="just"/>
            <a:r>
              <a:rPr lang="zh-CN" altLang="en-US" b="1" dirty="0"/>
              <a:t>场景</a:t>
            </a:r>
            <a:r>
              <a:rPr lang="en-US" altLang="en-US" b="1" dirty="0"/>
              <a:t>2(</a:t>
            </a:r>
            <a:r>
              <a:rPr lang="zh-CN" altLang="en-US" b="1" dirty="0"/>
              <a:t>卡错误</a:t>
            </a:r>
            <a:r>
              <a:rPr lang="en-US" altLang="en-US" b="1" dirty="0"/>
              <a:t>)</a:t>
            </a:r>
            <a:r>
              <a:rPr lang="zh-CN" altLang="en-US" b="1" dirty="0"/>
              <a:t>：基本流</a:t>
            </a:r>
            <a:r>
              <a:rPr lang="en-US" altLang="en-US" b="1" dirty="0"/>
              <a:t>+</a:t>
            </a:r>
            <a:r>
              <a:rPr lang="zh-CN" altLang="en-US" b="1" dirty="0"/>
              <a:t>备选流</a:t>
            </a:r>
            <a:r>
              <a:rPr lang="en-US" altLang="en-US" b="1" dirty="0"/>
              <a:t>1</a:t>
            </a:r>
            <a:r>
              <a:rPr lang="zh-CN" altLang="en-US" b="1" dirty="0"/>
              <a:t>；</a:t>
            </a:r>
          </a:p>
          <a:p>
            <a:pPr lvl="1" algn="just"/>
            <a:r>
              <a:rPr lang="zh-CN" altLang="en-US" b="1" dirty="0"/>
              <a:t>场景</a:t>
            </a:r>
            <a:r>
              <a:rPr lang="en-US" altLang="en-US" b="1" dirty="0"/>
              <a:t>3(</a:t>
            </a:r>
            <a:r>
              <a:rPr lang="zh-CN" altLang="en-US" b="1" dirty="0"/>
              <a:t>密码错误</a:t>
            </a:r>
            <a:r>
              <a:rPr lang="en-US" altLang="en-US" b="1" dirty="0"/>
              <a:t>)</a:t>
            </a:r>
            <a:r>
              <a:rPr lang="zh-CN" altLang="en-US" b="1" dirty="0"/>
              <a:t>：基本流</a:t>
            </a:r>
            <a:r>
              <a:rPr lang="en-US" altLang="en-US" b="1" dirty="0"/>
              <a:t>+</a:t>
            </a:r>
            <a:r>
              <a:rPr lang="zh-CN" altLang="en-US" b="1" dirty="0"/>
              <a:t>备选流</a:t>
            </a:r>
            <a:r>
              <a:rPr lang="en-US" altLang="en-US" b="1" dirty="0"/>
              <a:t>2</a:t>
            </a:r>
            <a:r>
              <a:rPr lang="zh-CN" altLang="en-US" b="1" dirty="0"/>
              <a:t>；</a:t>
            </a:r>
          </a:p>
          <a:p>
            <a:pPr lvl="1" algn="just"/>
            <a:r>
              <a:rPr lang="zh-CN" altLang="en-US" b="1" dirty="0"/>
              <a:t>场景</a:t>
            </a:r>
            <a:r>
              <a:rPr lang="en-US" altLang="en-US" b="1" dirty="0"/>
              <a:t>4(</a:t>
            </a:r>
            <a:r>
              <a:rPr lang="zh-CN" altLang="en-US" b="1" dirty="0"/>
              <a:t>密码失败</a:t>
            </a:r>
            <a:r>
              <a:rPr lang="en-US" altLang="en-US" b="1" dirty="0"/>
              <a:t>)</a:t>
            </a:r>
            <a:r>
              <a:rPr lang="zh-CN" altLang="en-US" b="1" dirty="0"/>
              <a:t>：基本流</a:t>
            </a:r>
            <a:r>
              <a:rPr lang="en-US" altLang="en-US" b="1" dirty="0"/>
              <a:t>+</a:t>
            </a:r>
            <a:r>
              <a:rPr lang="zh-CN" altLang="en-US" b="1" dirty="0"/>
              <a:t>备选流</a:t>
            </a:r>
            <a:r>
              <a:rPr lang="en-US" altLang="en-US" b="1" dirty="0"/>
              <a:t>3</a:t>
            </a:r>
            <a:r>
              <a:rPr lang="zh-CN" altLang="en-US" b="1" dirty="0"/>
              <a:t>；</a:t>
            </a:r>
          </a:p>
          <a:p>
            <a:pPr lvl="1" algn="just"/>
            <a:r>
              <a:rPr lang="zh-CN" altLang="en-US" b="1" dirty="0"/>
              <a:t>场景</a:t>
            </a:r>
            <a:r>
              <a:rPr lang="en-US" altLang="en-US" b="1" dirty="0"/>
              <a:t>5(</a:t>
            </a:r>
            <a:r>
              <a:rPr lang="zh-CN" altLang="en-US" b="1" dirty="0"/>
              <a:t>取款金额错误</a:t>
            </a:r>
            <a:r>
              <a:rPr lang="en-US" altLang="en-US" b="1" dirty="0"/>
              <a:t>)</a:t>
            </a:r>
            <a:r>
              <a:rPr lang="zh-CN" altLang="en-US" b="1" dirty="0"/>
              <a:t>：基本流</a:t>
            </a:r>
            <a:r>
              <a:rPr lang="en-US" altLang="en-US" b="1" dirty="0"/>
              <a:t>+</a:t>
            </a:r>
            <a:r>
              <a:rPr lang="zh-CN" altLang="en-US" b="1" dirty="0"/>
              <a:t>备选流</a:t>
            </a:r>
            <a:r>
              <a:rPr lang="en-US" altLang="en-US" b="1" dirty="0"/>
              <a:t>4</a:t>
            </a:r>
            <a:r>
              <a:rPr lang="zh-CN" altLang="en-US" b="1" dirty="0"/>
              <a:t>；</a:t>
            </a:r>
          </a:p>
          <a:p>
            <a:pPr lvl="1" algn="just"/>
            <a:r>
              <a:rPr lang="zh-CN" altLang="en-US" b="1" dirty="0"/>
              <a:t>场景</a:t>
            </a:r>
            <a:r>
              <a:rPr lang="en-US" altLang="en-US" b="1" dirty="0"/>
              <a:t>6(</a:t>
            </a:r>
            <a:r>
              <a:rPr lang="zh-CN" altLang="en-US" b="1" dirty="0"/>
              <a:t>取款成功，不打印凭条</a:t>
            </a:r>
            <a:r>
              <a:rPr lang="en-US" altLang="en-US" b="1" dirty="0"/>
              <a:t>)</a:t>
            </a:r>
            <a:r>
              <a:rPr lang="zh-CN" altLang="en-US" b="1" dirty="0"/>
              <a:t>：基本流</a:t>
            </a:r>
            <a:r>
              <a:rPr lang="en-US" altLang="en-US" b="1" dirty="0"/>
              <a:t>+</a:t>
            </a:r>
            <a:r>
              <a:rPr lang="zh-CN" altLang="en-US" b="1" dirty="0"/>
              <a:t>备选流</a:t>
            </a:r>
            <a:r>
              <a:rPr lang="en-US" altLang="en-US" b="1" dirty="0"/>
              <a:t>5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574403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基于场景的测试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45811"/>
              </p:ext>
            </p:extLst>
          </p:nvPr>
        </p:nvGraphicFramePr>
        <p:xfrm>
          <a:off x="323528" y="1196752"/>
          <a:ext cx="7848872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6"/>
                <a:gridCol w="720080"/>
                <a:gridCol w="648072"/>
                <a:gridCol w="864100"/>
                <a:gridCol w="792088"/>
                <a:gridCol w="1368152"/>
                <a:gridCol w="2376264"/>
              </a:tblGrid>
              <a:tr h="462840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场景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预期输出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密码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取款金额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是否打印交易凭条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取款成功，并打印交易凭条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ATM-ST-003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ATM-ST-004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ATM-ST-005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消息提示，吞卡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ATM-ST-006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ATM-ST-007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取款成功，不打印交易凭条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03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基于场景的测试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32896"/>
              </p:ext>
            </p:extLst>
          </p:nvPr>
        </p:nvGraphicFramePr>
        <p:xfrm>
          <a:off x="539552" y="476672"/>
          <a:ext cx="7848872" cy="628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6"/>
                <a:gridCol w="720080"/>
                <a:gridCol w="792092"/>
                <a:gridCol w="1008112"/>
                <a:gridCol w="936104"/>
                <a:gridCol w="936104"/>
                <a:gridCol w="2376264"/>
              </a:tblGrid>
              <a:tr h="432048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场景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预期输出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密码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取款金额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是否打印交易凭条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898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ATM-ST-001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是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取款成功，并打印交易凭条，账户余额更新为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ATM-ST-002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6789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ATM-ST-003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777777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ATM-ST-004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777777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777778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777779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消息提示，退卡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ATM-ST-005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950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ATM-ST-006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取款成功，不打印交易凭条，账户余额更新为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6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场景法思想</a:t>
            </a:r>
            <a:endParaRPr lang="en-US" altLang="zh-CN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场景法使用步骤</a:t>
            </a:r>
            <a:endParaRPr lang="en-US" altLang="zh-CN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场景法适用场合</a:t>
            </a:r>
            <a:endParaRPr lang="en-US" altLang="zh-CN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场景法使用注意事项</a:t>
            </a:r>
            <a:endParaRPr lang="en-US" altLang="zh-CN" b="1" dirty="0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内容总结</a:t>
            </a:r>
          </a:p>
        </p:txBody>
      </p:sp>
    </p:spTree>
    <p:extLst>
      <p:ext uri="{BB962C8B-B14F-4D97-AF65-F5344CB8AC3E}">
        <p14:creationId xmlns:p14="http://schemas.microsoft.com/office/powerpoint/2010/main" val="1289773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场景法概述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实例讲解与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演练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黑盒测试技术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场景法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400" b="1" dirty="0"/>
              <a:t>围绕</a:t>
            </a:r>
            <a:r>
              <a:rPr lang="en-US" altLang="zh-CN" sz="3400" b="1" dirty="0"/>
              <a:t>ATM</a:t>
            </a:r>
            <a:r>
              <a:rPr lang="zh-CN" altLang="en-US" sz="3400" b="1" dirty="0"/>
              <a:t>机取款功能设计测试用例</a:t>
            </a:r>
            <a:endParaRPr lang="en-US" altLang="zh-CN" sz="3400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过程描述：插入卡，校验成功后，输入用户名，密码，确定；密码校验通过后，输入取款金额，通过校验金额数，取钱成功；如果不通过，则不成功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尝试使用之前的方法设计测试用例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3400" b="1" dirty="0"/>
              <a:t>场景法设计测试用例</a:t>
            </a:r>
            <a:endParaRPr lang="en-US" altLang="zh-CN" sz="3400" b="1" dirty="0"/>
          </a:p>
          <a:p>
            <a:endParaRPr lang="en-US" altLang="zh-CN" sz="3400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27350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  <a:endParaRPr lang="zh-CN" altLang="en-US" dirty="0"/>
          </a:p>
        </p:txBody>
      </p:sp>
      <p:pic>
        <p:nvPicPr>
          <p:cNvPr id="5" name="Picture 6" descr="3t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0768"/>
            <a:ext cx="4631977" cy="510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712354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9552" y="1124744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 dirty="0"/>
              <a:t>场景法</a:t>
            </a:r>
            <a:r>
              <a:rPr lang="en-US" altLang="zh-CN" sz="2800" b="1" dirty="0"/>
              <a:t>—</a:t>
            </a:r>
            <a:r>
              <a:rPr lang="zh-CN" altLang="en-US" sz="2800" b="1" dirty="0"/>
              <a:t>基本思想</a:t>
            </a:r>
            <a:endParaRPr lang="en-US" altLang="zh-CN" sz="2800" b="1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场景法：</a:t>
            </a:r>
            <a:r>
              <a:rPr lang="zh-CN" altLang="en-US" sz="2400" b="1" dirty="0"/>
              <a:t>通过分析同一事件的</a:t>
            </a:r>
            <a:r>
              <a:rPr lang="zh-CN" altLang="en-US" sz="2400" b="1" dirty="0">
                <a:solidFill>
                  <a:srgbClr val="FF0000"/>
                </a:solidFill>
              </a:rPr>
              <a:t>不同触发顺序</a:t>
            </a:r>
            <a:r>
              <a:rPr lang="zh-CN" altLang="en-US" sz="2400" b="1" dirty="0"/>
              <a:t>和处理结果，构建各个事件流，并基于这些事件的触发控制业务流程，形成多个不同场景，最终基于场景设计测试用例。</a:t>
            </a:r>
            <a:endParaRPr lang="en-US" altLang="zh-CN" sz="2400" b="1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</a:rPr>
              <a:t>基本流</a:t>
            </a:r>
            <a:r>
              <a:rPr lang="zh-CN" altLang="zh-CN" sz="2400" b="1" dirty="0"/>
              <a:t>是从系统的某个初始状态开始，经一系列状态变化后到达终止状态的过程中</a:t>
            </a:r>
            <a:r>
              <a:rPr lang="zh-CN" altLang="zh-CN" sz="2400" b="1" dirty="0">
                <a:solidFill>
                  <a:srgbClr val="FF0000"/>
                </a:solidFill>
              </a:rPr>
              <a:t>最主要的</a:t>
            </a:r>
            <a:r>
              <a:rPr lang="zh-CN" altLang="zh-CN" sz="2400" b="1" dirty="0"/>
              <a:t>一个业务流程</a:t>
            </a:r>
            <a:r>
              <a:rPr lang="zh-CN" altLang="en-US" sz="2400" b="1" dirty="0"/>
              <a:t>。</a:t>
            </a:r>
            <a:endParaRPr lang="zh-CN" altLang="zh-CN" sz="2400" b="1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</a:rPr>
              <a:t>备选流</a:t>
            </a:r>
            <a:r>
              <a:rPr lang="zh-CN" altLang="zh-CN" sz="2400" b="1" dirty="0"/>
              <a:t>是以基本流为基础，在经过基本流上每个判定节点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包括条件判定和循环判定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处满足不同的触发条件，而导致的其他事件流</a:t>
            </a:r>
            <a:r>
              <a:rPr lang="zh-CN" altLang="en-US" sz="2400" b="1" dirty="0"/>
              <a:t>。</a:t>
            </a:r>
            <a:endParaRPr lang="zh-CN" altLang="zh-CN" sz="2400" b="1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2105201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1203521"/>
            <a:ext cx="7906834" cy="56705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3400" b="1" smtClean="0"/>
              <a:t>基本流与备选流的区别</a:t>
            </a:r>
            <a:endParaRPr lang="en-US" altLang="zh-CN" sz="3400" b="1" smtClean="0"/>
          </a:p>
          <a:p>
            <a:pPr marL="0" indent="0" algn="just">
              <a:buFont typeface="Arial" pitchFamily="34" charset="0"/>
              <a:buNone/>
            </a:pPr>
            <a:endParaRPr lang="zh-CN" altLang="en-US" sz="34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57304"/>
              </p:ext>
            </p:extLst>
          </p:nvPr>
        </p:nvGraphicFramePr>
        <p:xfrm>
          <a:off x="755576" y="2079124"/>
          <a:ext cx="7704855" cy="391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376264"/>
                <a:gridCol w="2952327"/>
              </a:tblGrid>
              <a:tr h="363526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备选流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52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测试重要性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重要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次要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52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数目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条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条或多条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初始节点位置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系统初始状态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基本流或其他备选流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结束节点位置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系统默认终止状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基本流或系统其他终止状态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是否完整的业务流程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否，仅为业务流程的执行片段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能否构成场景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能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否，需要和基本流共同构成场景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946345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1203521"/>
            <a:ext cx="7906834" cy="56705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3400" b="1" dirty="0"/>
              <a:t>场景法使用步骤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根据业务流程来构建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基本流和备选流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基于这些事件流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构建场景</a:t>
            </a:r>
            <a:r>
              <a:rPr lang="zh-CN" altLang="en-US" b="1" dirty="0">
                <a:latin typeface="+mn-ea"/>
              </a:rPr>
              <a:t>，以满足测试完备和无冗余的要求</a:t>
            </a:r>
            <a:endParaRPr lang="en-US" altLang="zh-CN" b="1" dirty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根据场景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设计测试用例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471170" lvl="1" indent="0">
              <a:buNone/>
            </a:pPr>
            <a:endParaRPr lang="zh-CN" altLang="en-US" dirty="0"/>
          </a:p>
          <a:p>
            <a:pPr marL="0" indent="0" algn="just">
              <a:buFont typeface="Arial" pitchFamily="34" charset="0"/>
              <a:buNone/>
            </a:pPr>
            <a:endParaRPr lang="zh-CN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118857678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3400" b="1" dirty="0"/>
              <a:t>场景设计的基本原则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/>
              <a:t>最少的场景数等于</a:t>
            </a:r>
            <a:r>
              <a:rPr lang="zh-CN" altLang="en-US" b="1" dirty="0">
                <a:solidFill>
                  <a:srgbClr val="FF0000"/>
                </a:solidFill>
              </a:rPr>
              <a:t>事件流的总数</a:t>
            </a:r>
            <a:r>
              <a:rPr lang="zh-CN" altLang="en-US" b="1" dirty="0"/>
              <a:t>，基本流与备选流的总数</a:t>
            </a:r>
            <a:endParaRPr lang="en-US" altLang="zh-CN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/>
              <a:t>有且唯一有一个场景仅包含</a:t>
            </a:r>
            <a:r>
              <a:rPr lang="zh-CN" altLang="en-US" b="1" dirty="0">
                <a:solidFill>
                  <a:srgbClr val="FF0000"/>
                </a:solidFill>
              </a:rPr>
              <a:t>基本流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/>
              <a:t>对应某个备选流，</a:t>
            </a:r>
            <a:r>
              <a:rPr lang="zh-CN" altLang="en-US" b="1" dirty="0">
                <a:solidFill>
                  <a:srgbClr val="FF0000"/>
                </a:solidFill>
              </a:rPr>
              <a:t>至少应有一个场景覆盖</a:t>
            </a:r>
            <a:r>
              <a:rPr lang="zh-CN" altLang="en-US" b="1" dirty="0"/>
              <a:t>，且在场景中应该避免覆盖其他备选流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433754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ATM</a:t>
            </a:r>
            <a:r>
              <a:rPr lang="zh-CN" altLang="en-US" b="1" dirty="0"/>
              <a:t>实例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6" name="Picture 2" descr="3t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6632"/>
            <a:ext cx="2397125" cy="63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829622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 软件测试流程</Template>
  <TotalTime>577</TotalTime>
  <Words>723</Words>
  <Application>Microsoft Office PowerPoint</Application>
  <PresentationFormat>全屏显示(4:3)</PresentationFormat>
  <Paragraphs>183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moban</vt:lpstr>
      <vt:lpstr>黑盒测试技术 –场景法</vt:lpstr>
      <vt:lpstr>黑盒测试技术-场景法</vt:lpstr>
      <vt:lpstr>基于场景的测试</vt:lpstr>
      <vt:lpstr>基于场景的测试</vt:lpstr>
      <vt:lpstr>基于场景的测试</vt:lpstr>
      <vt:lpstr>基于场景的测试</vt:lpstr>
      <vt:lpstr>基于场景的测试</vt:lpstr>
      <vt:lpstr>基于场景的测试</vt:lpstr>
      <vt:lpstr>基于场景的测试</vt:lpstr>
      <vt:lpstr>基于场景的测试</vt:lpstr>
      <vt:lpstr>基于场景的测试</vt:lpstr>
      <vt:lpstr>基于场景的测试</vt:lpstr>
      <vt:lpstr>内容总结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237</cp:revision>
  <dcterms:created xsi:type="dcterms:W3CDTF">2008-07-27T05:17:00Z</dcterms:created>
  <dcterms:modified xsi:type="dcterms:W3CDTF">2018-05-21T02:48:08Z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