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9" r:id="rId1"/>
  </p:sldMasterIdLst>
  <p:notesMasterIdLst>
    <p:notesMasterId r:id="rId13"/>
  </p:notesMasterIdLst>
  <p:handoutMasterIdLst>
    <p:handoutMasterId r:id="rId14"/>
  </p:handoutMasterIdLst>
  <p:sldIdLst>
    <p:sldId id="359" r:id="rId2"/>
    <p:sldId id="333" r:id="rId3"/>
    <p:sldId id="335" r:id="rId4"/>
    <p:sldId id="345" r:id="rId5"/>
    <p:sldId id="356" r:id="rId6"/>
    <p:sldId id="357" r:id="rId7"/>
    <p:sldId id="337" r:id="rId8"/>
    <p:sldId id="336" r:id="rId9"/>
    <p:sldId id="338" r:id="rId10"/>
    <p:sldId id="339" r:id="rId11"/>
    <p:sldId id="342" r:id="rId12"/>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FF3300"/>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505E3EF-67EA-436B-97B2-0124C06EBD24}" styleName="中度样式 4 - 强调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9828" autoAdjust="0"/>
  </p:normalViewPr>
  <p:slideViewPr>
    <p:cSldViewPr>
      <p:cViewPr>
        <p:scale>
          <a:sx n="78" d="100"/>
          <a:sy n="78" d="100"/>
        </p:scale>
        <p:origin x="-1098" y="-180"/>
      </p:cViewPr>
      <p:guideLst>
        <p:guide orient="horz" pos="2160"/>
        <p:guide pos="2882"/>
      </p:guideLst>
    </p:cSldViewPr>
  </p:slideViewPr>
  <p:notesTextViewPr>
    <p:cViewPr>
      <p:scale>
        <a:sx n="100" d="100"/>
        <a:sy n="100" d="100"/>
      </p:scale>
      <p:origin x="0" y="0"/>
    </p:cViewPr>
  </p:notesTextViewPr>
  <p:notesViewPr>
    <p:cSldViewPr>
      <p:cViewPr varScale="1">
        <p:scale>
          <a:sx n="60" d="100"/>
          <a:sy n="60" d="100"/>
        </p:scale>
        <p:origin x="-2484" y="-78"/>
      </p:cViewPr>
      <p:guideLst>
        <p:guide orient="horz" pos="2880"/>
        <p:guide pos="216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9090"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defRPr sz="1200">
                <a:latin typeface="Arial" panose="020B0604020202020204" pitchFamily="34" charset="0"/>
                <a:ea typeface="宋体" panose="02010600030101010101" pitchFamily="2" charset="-122"/>
              </a:defRPr>
            </a:lvl1pPr>
          </a:lstStyle>
          <a:p>
            <a:pPr>
              <a:defRPr/>
            </a:pPr>
            <a:endParaRPr lang="en-US" altLang="zh-CN"/>
          </a:p>
        </p:txBody>
      </p:sp>
      <p:sp>
        <p:nvSpPr>
          <p:cNvPr id="89091" name="Rectangle 3"/>
          <p:cNvSpPr>
            <a:spLocks noGrp="1" noChangeArrowheads="1"/>
          </p:cNvSpPr>
          <p:nvPr>
            <p:ph type="dt" sz="quarter"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sz="1200">
                <a:latin typeface="Arial" panose="020B0604020202020204" pitchFamily="34" charset="0"/>
                <a:ea typeface="宋体" panose="02010600030101010101" pitchFamily="2" charset="-122"/>
              </a:defRPr>
            </a:lvl1pPr>
          </a:lstStyle>
          <a:p>
            <a:pPr>
              <a:defRPr/>
            </a:pPr>
            <a:endParaRPr lang="en-US" altLang="zh-CN"/>
          </a:p>
        </p:txBody>
      </p:sp>
      <p:sp>
        <p:nvSpPr>
          <p:cNvPr id="89092" name="Rectangle 4"/>
          <p:cNvSpPr>
            <a:spLocks noGrp="1" noChangeArrowheads="1"/>
          </p:cNvSpPr>
          <p:nvPr>
            <p:ph type="ftr" sz="quarter" idx="2"/>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a:defRPr sz="1200">
                <a:latin typeface="Arial" panose="020B0604020202020204" pitchFamily="34" charset="0"/>
                <a:ea typeface="宋体" panose="02010600030101010101" pitchFamily="2" charset="-122"/>
              </a:defRPr>
            </a:lvl1pPr>
          </a:lstStyle>
          <a:p>
            <a:pPr>
              <a:defRPr/>
            </a:pPr>
            <a:endParaRPr lang="en-US" altLang="zh-CN"/>
          </a:p>
        </p:txBody>
      </p:sp>
      <p:sp>
        <p:nvSpPr>
          <p:cNvPr id="89093" name="Rectangle 5"/>
          <p:cNvSpPr>
            <a:spLocks noGrp="1" noChangeArrowheads="1"/>
          </p:cNvSpPr>
          <p:nvPr>
            <p:ph type="sldNum" sz="quarter" idx="3"/>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lvl1pPr algn="r">
              <a:defRPr sz="1200">
                <a:latin typeface="Arial" panose="020B0604020202020204" pitchFamily="34" charset="0"/>
                <a:ea typeface="宋体" panose="02010600030101010101" pitchFamily="2" charset="-122"/>
              </a:defRPr>
            </a:lvl1pPr>
          </a:lstStyle>
          <a:p>
            <a:pPr>
              <a:defRPr/>
            </a:pPr>
            <a:fld id="{A4B6774F-B969-4134-AA4B-4ED831A1D1B9}" type="slidenum">
              <a:rPr lang="en-US" altLang="zh-CN"/>
              <a:t>‹#›</a:t>
            </a:fld>
            <a:endParaRPr lang="en-US" altLang="zh-CN"/>
          </a:p>
        </p:txBody>
      </p:sp>
    </p:spTree>
    <p:extLst>
      <p:ext uri="{BB962C8B-B14F-4D97-AF65-F5344CB8AC3E}">
        <p14:creationId xmlns:p14="http://schemas.microsoft.com/office/powerpoint/2010/main" val="342634000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7586"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defRPr sz="1200">
                <a:latin typeface="Arial" panose="020B0604020202020204" pitchFamily="34" charset="0"/>
                <a:ea typeface="宋体" panose="02010600030101010101" pitchFamily="2" charset="-122"/>
              </a:defRPr>
            </a:lvl1pPr>
          </a:lstStyle>
          <a:p>
            <a:pPr>
              <a:defRPr/>
            </a:pPr>
            <a:endParaRPr lang="en-US" altLang="zh-CN"/>
          </a:p>
        </p:txBody>
      </p:sp>
      <p:sp>
        <p:nvSpPr>
          <p:cNvPr id="67587" name="Rectangle 3"/>
          <p:cNvSpPr>
            <a:spLocks noGrp="1" noChangeArrowheads="1"/>
          </p:cNvSpPr>
          <p:nvPr>
            <p:ph type="dt"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sz="1200">
                <a:latin typeface="Arial" panose="020B0604020202020204" pitchFamily="34" charset="0"/>
                <a:ea typeface="宋体" panose="02010600030101010101" pitchFamily="2" charset="-122"/>
              </a:defRPr>
            </a:lvl1pPr>
          </a:lstStyle>
          <a:p>
            <a:pPr>
              <a:defRPr/>
            </a:pPr>
            <a:endParaRPr lang="en-US" altLang="zh-CN"/>
          </a:p>
        </p:txBody>
      </p:sp>
      <p:sp>
        <p:nvSpPr>
          <p:cNvPr id="14848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sp>
      <p:sp>
        <p:nvSpPr>
          <p:cNvPr id="67589" name="Rectangle 5"/>
          <p:cNvSpPr>
            <a:spLocks noGrp="1" noChangeArrowheads="1"/>
          </p:cNvSpPr>
          <p:nvPr>
            <p:ph type="body" sz="quarter" idx="3"/>
          </p:nvPr>
        </p:nvSpPr>
        <p:spPr bwMode="auto">
          <a:xfrm>
            <a:off x="685800" y="4343400"/>
            <a:ext cx="5486400" cy="4114800"/>
          </a:xfrm>
          <a:prstGeom prst="rect">
            <a:avLst/>
          </a:prstGeom>
          <a:noFill/>
          <a:ln w="9525">
            <a:noFill/>
            <a:miter lim="800000"/>
          </a:ln>
          <a:effectLst/>
        </p:spPr>
        <p:txBody>
          <a:bodyPr vert="horz" wrap="square" lIns="91440" tIns="45720" rIns="91440" bIns="45720" numCol="1" anchor="t" anchorCtr="0" compatLnSpc="1"/>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7590" name="Rectangle 6"/>
          <p:cNvSpPr>
            <a:spLocks noGrp="1" noChangeArrowheads="1"/>
          </p:cNvSpPr>
          <p:nvPr>
            <p:ph type="ftr" sz="quarter" idx="4"/>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a:defRPr sz="1200">
                <a:latin typeface="Arial" panose="020B0604020202020204" pitchFamily="34" charset="0"/>
                <a:ea typeface="宋体" panose="02010600030101010101" pitchFamily="2" charset="-122"/>
              </a:defRPr>
            </a:lvl1pPr>
          </a:lstStyle>
          <a:p>
            <a:pPr>
              <a:defRPr/>
            </a:pPr>
            <a:endParaRPr lang="en-US" altLang="zh-CN"/>
          </a:p>
        </p:txBody>
      </p:sp>
      <p:sp>
        <p:nvSpPr>
          <p:cNvPr id="67591" name="Rectangle 7"/>
          <p:cNvSpPr>
            <a:spLocks noGrp="1" noChangeArrowheads="1"/>
          </p:cNvSpPr>
          <p:nvPr>
            <p:ph type="sldNum" sz="quarter" idx="5"/>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lvl1pPr algn="r">
              <a:defRPr sz="1200">
                <a:latin typeface="Arial" panose="020B0604020202020204" pitchFamily="34" charset="0"/>
                <a:ea typeface="宋体" panose="02010600030101010101" pitchFamily="2" charset="-122"/>
              </a:defRPr>
            </a:lvl1pPr>
          </a:lstStyle>
          <a:p>
            <a:pPr>
              <a:defRPr/>
            </a:pPr>
            <a:fld id="{C6E7EC9E-A07B-4D49-8E17-EEA97947E75D}" type="slidenum">
              <a:rPr lang="en-US" altLang="zh-CN"/>
              <a:t>‹#›</a:t>
            </a:fld>
            <a:endParaRPr lang="en-US" altLang="zh-CN"/>
          </a:p>
        </p:txBody>
      </p:sp>
    </p:spTree>
    <p:extLst>
      <p:ext uri="{BB962C8B-B14F-4D97-AF65-F5344CB8AC3E}">
        <p14:creationId xmlns:p14="http://schemas.microsoft.com/office/powerpoint/2010/main" val="119912202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00CA8D71-C3EC-4BA8-8391-4F5BE00376FA}" type="slidenum">
              <a:rPr lang="en-US" altLang="zh-CN" smtClean="0"/>
              <a:t>‹#›</a:t>
            </a:fld>
            <a:endParaRPr lang="en-US" altLang="zh-CN"/>
          </a:p>
        </p:txBody>
      </p:sp>
      <p:sp>
        <p:nvSpPr>
          <p:cNvPr id="7" name="矩形 6"/>
          <p:cNvSpPr/>
          <p:nvPr/>
        </p:nvSpPr>
        <p:spPr>
          <a:xfrm>
            <a:off x="2106" y="818866"/>
            <a:ext cx="9144000" cy="621088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矩形 7"/>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标题 1"/>
          <p:cNvSpPr>
            <a:spLocks noGrp="1"/>
          </p:cNvSpPr>
          <p:nvPr>
            <p:ph type="ctrTitle"/>
          </p:nvPr>
        </p:nvSpPr>
        <p:spPr>
          <a:xfrm>
            <a:off x="685800" y="2130425"/>
            <a:ext cx="7772400" cy="1470025"/>
          </a:xfrm>
        </p:spPr>
        <p:txBody>
          <a:bodyPr>
            <a:normAutofit/>
          </a:bodyPr>
          <a:lstStyle>
            <a:lvl1pPr>
              <a:defRPr sz="4400" b="1">
                <a:solidFill>
                  <a:schemeClr val="bg1"/>
                </a:solidFill>
                <a:latin typeface="华文楷体" panose="02010600040101010101" pitchFamily="2" charset="-122"/>
                <a:ea typeface="华文楷体" panose="02010600040101010101" pitchFamily="2" charset="-122"/>
              </a:defRPr>
            </a:lvl1pPr>
          </a:lstStyle>
          <a:p>
            <a:r>
              <a:rPr lang="zh-CN" altLang="en-US" smtClean="0"/>
              <a:t>单击此处编辑母版标题样式</a:t>
            </a:r>
            <a:endParaRPr lang="zh-CN" altLang="en-US" dirty="0"/>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Tree>
  </p:cSld>
  <p:clrMapOvr>
    <a:masterClrMapping/>
  </p:clrMapOvr>
  <p:transition>
    <p:blinds dir="vert"/>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lvl1pPr>
              <a:defRPr>
                <a:latin typeface="+mn-ea"/>
                <a:ea typeface="+mn-ea"/>
              </a:defRPr>
            </a:lvl1pPr>
            <a:lvl2pPr>
              <a:defRPr>
                <a:latin typeface="+mn-ea"/>
                <a:ea typeface="+mn-ea"/>
              </a:defRPr>
            </a:lvl2pPr>
            <a:lvl3pPr>
              <a:defRPr>
                <a:latin typeface="+mn-ea"/>
                <a:ea typeface="+mn-ea"/>
              </a:defRPr>
            </a:lvl3pPr>
            <a:lvl4pPr>
              <a:defRPr>
                <a:latin typeface="+mn-ea"/>
                <a:ea typeface="+mn-ea"/>
              </a:defRPr>
            </a:lvl4pPr>
            <a:lvl5pPr>
              <a:defRPr>
                <a:latin typeface="+mn-ea"/>
                <a:ea typeface="+mn-ea"/>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日期占位符 3"/>
          <p:cNvSpPr>
            <a:spLocks noGrp="1"/>
          </p:cNvSpPr>
          <p:nvPr>
            <p:ph type="dt" sz="half"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5ABF56A4-D1A6-4E9C-871E-2D1E17A0ACE1}" type="slidenum">
              <a:rPr lang="en-US" altLang="zh-CN" smtClean="0"/>
              <a:t>‹#›</a:t>
            </a:fld>
            <a:endParaRPr lang="en-US" altLang="zh-CN"/>
          </a:p>
        </p:txBody>
      </p:sp>
      <p:sp>
        <p:nvSpPr>
          <p:cNvPr id="7" name="矩形 6"/>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标题 1"/>
          <p:cNvSpPr>
            <a:spLocks noGrp="1"/>
          </p:cNvSpPr>
          <p:nvPr>
            <p:ph type="title"/>
          </p:nvPr>
        </p:nvSpPr>
        <p:spPr>
          <a:xfrm>
            <a:off x="1691680" y="-480585"/>
            <a:ext cx="9153601" cy="818867"/>
          </a:xfrm>
        </p:spPr>
        <p:txBody>
          <a:bodyPr>
            <a:normAutofit/>
          </a:bodyPr>
          <a:lstStyle>
            <a:lvl1pPr>
              <a:defRPr sz="4000" b="1">
                <a:solidFill>
                  <a:schemeClr val="bg1"/>
                </a:solidFill>
                <a:latin typeface="+mn-ea"/>
                <a:ea typeface="+mn-ea"/>
              </a:defRPr>
            </a:lvl1pPr>
          </a:lstStyle>
          <a:p>
            <a:r>
              <a:rPr lang="zh-CN" altLang="en-US" smtClean="0"/>
              <a:t>单击此处编辑母版标题样式</a:t>
            </a:r>
            <a:endParaRPr lang="zh-CN" altLang="en-US" dirty="0"/>
          </a:p>
        </p:txBody>
      </p:sp>
    </p:spTree>
  </p:cSld>
  <p:clrMapOvr>
    <a:masterClrMapping/>
  </p:clrMapOvr>
  <p:transition>
    <p:blinds dir="vert"/>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_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628650" y="9526"/>
            <a:ext cx="7886700" cy="752475"/>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19125" y="860425"/>
            <a:ext cx="7972425" cy="5730875"/>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4" name="矩形 3"/>
          <p:cNvSpPr/>
          <p:nvPr userDrawn="1"/>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cSld>
  <p:clrMapOvr>
    <a:masterClrMapping/>
  </p:clrMapOvr>
  <p:transition>
    <p:blinds dir="vert"/>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3_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628650" y="9526"/>
            <a:ext cx="7886700" cy="752475"/>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19125" y="860425"/>
            <a:ext cx="7972425" cy="5730875"/>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4" name="矩形 3"/>
          <p:cNvSpPr/>
          <p:nvPr userDrawn="1"/>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cSld>
  <p:clrMapOvr>
    <a:masterClrMapping/>
  </p:clrMapOvr>
  <p:transition>
    <p:blinds dir="vert"/>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2_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628650" y="9526"/>
            <a:ext cx="7886700" cy="752475"/>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19125" y="860425"/>
            <a:ext cx="7972425" cy="5730875"/>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4" name="矩形 3"/>
          <p:cNvSpPr/>
          <p:nvPr userDrawn="1"/>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cSld>
  <p:clrMapOvr>
    <a:masterClrMapping/>
  </p:clrMapOvr>
  <p:transition>
    <p:blinds dir="vert"/>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4_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628650" y="9526"/>
            <a:ext cx="7886700" cy="752475"/>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19125" y="860425"/>
            <a:ext cx="7972425" cy="5730875"/>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4" name="矩形 3"/>
          <p:cNvSpPr/>
          <p:nvPr userDrawn="1"/>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cSld>
  <p:clrMapOvr>
    <a:masterClrMapping/>
  </p:clrMapOvr>
  <p:transition>
    <p:blinds dir="vert"/>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5_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628650" y="9526"/>
            <a:ext cx="7886700" cy="752475"/>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19125" y="860425"/>
            <a:ext cx="7972425" cy="5730875"/>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4" name="矩形 3"/>
          <p:cNvSpPr/>
          <p:nvPr userDrawn="1"/>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cSld>
  <p:clrMapOvr>
    <a:masterClrMapping/>
  </p:clrMapOvr>
  <p:transition>
    <p:blinds dir="vert"/>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第一章">
    <p:spTree>
      <p:nvGrpSpPr>
        <p:cNvPr id="1" name=""/>
        <p:cNvGrpSpPr/>
        <p:nvPr/>
      </p:nvGrpSpPr>
      <p:grpSpPr>
        <a:xfrm>
          <a:off x="0" y="0"/>
          <a:ext cx="0" cy="0"/>
          <a:chOff x="0" y="0"/>
          <a:chExt cx="0" cy="0"/>
        </a:xfrm>
      </p:grpSpPr>
      <p:sp>
        <p:nvSpPr>
          <p:cNvPr id="2" name="矩形 1"/>
          <p:cNvSpPr/>
          <p:nvPr userDrawn="1"/>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cSld>
  <p:clrMapOvr>
    <a:masterClrMapping/>
  </p:clrMapOvr>
  <p:transition>
    <p:blinds dir="vert"/>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endParaRPr lang="en-US" altLang="zh-CN"/>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ltLang="zh-CN"/>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A759C58F-AAE7-41DA-8CD3-FE133CD8564E}" type="slidenum">
              <a:rPr lang="en-US" altLang="zh-CN" smtClean="0"/>
              <a:t>‹#›</a:t>
            </a:fld>
            <a:endParaRPr lang="en-US" altLang="zh-CN"/>
          </a:p>
        </p:txBody>
      </p:sp>
    </p:spTree>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9" r:id="rId8"/>
  </p:sldLayoutIdLst>
  <p:transition>
    <p:blinds dir="vert"/>
  </p:transition>
  <p:timing>
    <p:tnLst>
      <p:par>
        <p:cTn id="1" dur="indefinite" restart="never" nodeType="tmRoot"/>
      </p:par>
    </p:tnLst>
  </p:timing>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zh-CN" altLang="en-US" dirty="0" smtClean="0"/>
              <a:t>黑</a:t>
            </a:r>
            <a:r>
              <a:rPr lang="zh-CN" altLang="en-US" dirty="0"/>
              <a:t>盒测试技术 </a:t>
            </a:r>
            <a:r>
              <a:rPr lang="en-US" altLang="zh-CN" dirty="0" smtClean="0"/>
              <a:t>–</a:t>
            </a:r>
            <a:r>
              <a:rPr lang="zh-CN" altLang="en-US" dirty="0" smtClean="0"/>
              <a:t>状态迁移法</a:t>
            </a:r>
            <a:endParaRPr lang="zh-CN" altLang="en-US" dirty="0"/>
          </a:p>
        </p:txBody>
      </p:sp>
    </p:spTree>
    <p:extLst>
      <p:ext uri="{BB962C8B-B14F-4D97-AF65-F5344CB8AC3E}">
        <p14:creationId xmlns:p14="http://schemas.microsoft.com/office/powerpoint/2010/main" val="3601303294"/>
      </p:ext>
    </p:extLst>
  </p:cSld>
  <p:clrMapOvr>
    <a:masterClrMapping/>
  </p:clrMapOvr>
  <p:transition>
    <p:blinds dir="ver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 name="直接箭头连接符 12"/>
          <p:cNvCxnSpPr/>
          <p:nvPr/>
        </p:nvCxnSpPr>
        <p:spPr>
          <a:xfrm flipV="1">
            <a:off x="3967547" y="2095704"/>
            <a:ext cx="1095703" cy="23648"/>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p:nvPr>
        </p:nvSpPr>
        <p:spPr>
          <a:xfrm>
            <a:off x="351505" y="1124744"/>
            <a:ext cx="7886700" cy="752475"/>
          </a:xfrm>
          <a:ln w="28575">
            <a:noFill/>
            <a:tailEnd type="triangle" w="lg" len="lg"/>
          </a:ln>
        </p:spPr>
        <p:style>
          <a:lnRef idx="1">
            <a:schemeClr val="accent1"/>
          </a:lnRef>
          <a:fillRef idx="0">
            <a:schemeClr val="accent1"/>
          </a:fillRef>
          <a:effectRef idx="0">
            <a:schemeClr val="accent1"/>
          </a:effectRef>
          <a:fontRef idx="minor">
            <a:schemeClr val="tx1"/>
          </a:fontRef>
        </p:style>
        <p:txBody>
          <a:bodyPr>
            <a:normAutofit/>
          </a:bodyPr>
          <a:lstStyle/>
          <a:p>
            <a:pPr marL="469900" indent="-469900" algn="l">
              <a:spcBef>
                <a:spcPct val="20000"/>
              </a:spcBef>
              <a:buFont typeface="Arial" panose="020B0604020202020204" pitchFamily="34" charset="0"/>
              <a:buChar char="•"/>
            </a:pPr>
            <a:r>
              <a:rPr lang="zh-CN" altLang="zh-CN" sz="3100" b="1" dirty="0">
                <a:solidFill>
                  <a:schemeClr val="tx1"/>
                </a:solidFill>
                <a:latin typeface="+mn-lt"/>
                <a:ea typeface="+mn-ea"/>
                <a:cs typeface="+mn-cs"/>
              </a:rPr>
              <a:t>画出状态迁移树</a:t>
            </a:r>
            <a:endParaRPr lang="zh-CN" altLang="en-US" sz="3100" b="1" dirty="0">
              <a:solidFill>
                <a:schemeClr val="tx1"/>
              </a:solidFill>
              <a:latin typeface="+mn-lt"/>
              <a:ea typeface="+mn-ea"/>
              <a:cs typeface="+mn-cs"/>
            </a:endParaRPr>
          </a:p>
        </p:txBody>
      </p:sp>
      <p:sp>
        <p:nvSpPr>
          <p:cNvPr id="4" name="矩形 3"/>
          <p:cNvSpPr/>
          <p:nvPr/>
        </p:nvSpPr>
        <p:spPr>
          <a:xfrm>
            <a:off x="683568" y="1868419"/>
            <a:ext cx="1052348" cy="51237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smtClean="0">
                <a:solidFill>
                  <a:schemeClr val="tx1"/>
                </a:solidFill>
              </a:rPr>
              <a:t>预定</a:t>
            </a:r>
            <a:endParaRPr lang="zh-CN" altLang="en-US" sz="2400" b="1" dirty="0">
              <a:solidFill>
                <a:schemeClr val="tx1"/>
              </a:solidFill>
            </a:endParaRPr>
          </a:p>
        </p:txBody>
      </p:sp>
      <p:sp>
        <p:nvSpPr>
          <p:cNvPr id="5" name="矩形 4"/>
          <p:cNvSpPr/>
          <p:nvPr/>
        </p:nvSpPr>
        <p:spPr>
          <a:xfrm>
            <a:off x="2843444" y="1844770"/>
            <a:ext cx="1344762" cy="51237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smtClean="0">
                <a:solidFill>
                  <a:schemeClr val="tx1"/>
                </a:solidFill>
              </a:rPr>
              <a:t>已支付</a:t>
            </a:r>
            <a:endParaRPr lang="zh-CN" altLang="en-US" sz="2400" b="1" dirty="0">
              <a:solidFill>
                <a:schemeClr val="tx1"/>
              </a:solidFill>
            </a:endParaRPr>
          </a:p>
        </p:txBody>
      </p:sp>
      <p:sp>
        <p:nvSpPr>
          <p:cNvPr id="6" name="矩形 5"/>
          <p:cNvSpPr/>
          <p:nvPr/>
        </p:nvSpPr>
        <p:spPr>
          <a:xfrm>
            <a:off x="5050616" y="1851340"/>
            <a:ext cx="1369838" cy="51237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smtClean="0">
                <a:solidFill>
                  <a:schemeClr val="tx1"/>
                </a:solidFill>
              </a:rPr>
              <a:t>已出票</a:t>
            </a:r>
            <a:endParaRPr lang="zh-CN" altLang="en-US" sz="2400" b="1" dirty="0">
              <a:solidFill>
                <a:schemeClr val="tx1"/>
              </a:solidFill>
            </a:endParaRPr>
          </a:p>
        </p:txBody>
      </p:sp>
      <p:sp>
        <p:nvSpPr>
          <p:cNvPr id="7" name="矩形 6"/>
          <p:cNvSpPr/>
          <p:nvPr/>
        </p:nvSpPr>
        <p:spPr>
          <a:xfrm>
            <a:off x="7301456" y="1786963"/>
            <a:ext cx="1567270" cy="51237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smtClean="0">
                <a:solidFill>
                  <a:schemeClr val="tx1"/>
                </a:solidFill>
              </a:rPr>
              <a:t>已使用</a:t>
            </a:r>
            <a:endParaRPr lang="zh-CN" altLang="en-US" sz="2400" b="1" dirty="0">
              <a:solidFill>
                <a:schemeClr val="tx1"/>
              </a:solidFill>
            </a:endParaRPr>
          </a:p>
        </p:txBody>
      </p:sp>
      <p:sp>
        <p:nvSpPr>
          <p:cNvPr id="8" name="矩形 7"/>
          <p:cNvSpPr/>
          <p:nvPr/>
        </p:nvSpPr>
        <p:spPr>
          <a:xfrm>
            <a:off x="2957742" y="3249719"/>
            <a:ext cx="1385527" cy="51237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smtClean="0">
                <a:solidFill>
                  <a:schemeClr val="tx1"/>
                </a:solidFill>
              </a:rPr>
              <a:t>已取消</a:t>
            </a:r>
            <a:endParaRPr lang="zh-CN" altLang="en-US" sz="2400" b="1" dirty="0">
              <a:solidFill>
                <a:schemeClr val="tx1"/>
              </a:solidFill>
            </a:endParaRPr>
          </a:p>
        </p:txBody>
      </p:sp>
      <p:sp>
        <p:nvSpPr>
          <p:cNvPr id="9" name="矩形 8"/>
          <p:cNvSpPr/>
          <p:nvPr/>
        </p:nvSpPr>
        <p:spPr>
          <a:xfrm>
            <a:off x="5105794" y="3249718"/>
            <a:ext cx="1381453" cy="51237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smtClean="0">
                <a:solidFill>
                  <a:schemeClr val="tx1"/>
                </a:solidFill>
              </a:rPr>
              <a:t>已取消</a:t>
            </a:r>
            <a:endParaRPr lang="zh-CN" altLang="en-US" sz="2400" b="1" dirty="0">
              <a:solidFill>
                <a:schemeClr val="tx1"/>
              </a:solidFill>
            </a:endParaRPr>
          </a:p>
        </p:txBody>
      </p:sp>
      <p:sp>
        <p:nvSpPr>
          <p:cNvPr id="10" name="矩形 9"/>
          <p:cNvSpPr/>
          <p:nvPr/>
        </p:nvSpPr>
        <p:spPr>
          <a:xfrm>
            <a:off x="7056776" y="3177964"/>
            <a:ext cx="1523917" cy="51237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smtClean="0">
                <a:solidFill>
                  <a:schemeClr val="tx1"/>
                </a:solidFill>
              </a:rPr>
              <a:t>已取消</a:t>
            </a:r>
            <a:endParaRPr lang="zh-CN" altLang="en-US" sz="2400" b="1" dirty="0">
              <a:solidFill>
                <a:schemeClr val="tx1"/>
              </a:solidFill>
            </a:endParaRPr>
          </a:p>
        </p:txBody>
      </p:sp>
      <p:cxnSp>
        <p:nvCxnSpPr>
          <p:cNvPr id="11" name="直接箭头连接符 10"/>
          <p:cNvCxnSpPr>
            <a:endCxn id="5" idx="1"/>
          </p:cNvCxnSpPr>
          <p:nvPr/>
        </p:nvCxnSpPr>
        <p:spPr>
          <a:xfrm flipV="1">
            <a:off x="1747741" y="2029840"/>
            <a:ext cx="1095703" cy="23648"/>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p:nvPr/>
        </p:nvCxnSpPr>
        <p:spPr>
          <a:xfrm>
            <a:off x="6445845" y="2066306"/>
            <a:ext cx="910460" cy="0"/>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p:nvPr/>
        </p:nvCxnSpPr>
        <p:spPr>
          <a:xfrm>
            <a:off x="1594027" y="2380797"/>
            <a:ext cx="1363717" cy="1196864"/>
          </a:xfrm>
          <a:prstGeom prst="straightConnector1">
            <a:avLst/>
          </a:prstGeom>
          <a:solidFill>
            <a:schemeClr val="bg1"/>
          </a:solidFill>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a:stCxn id="5" idx="2"/>
            <a:endCxn id="9" idx="1"/>
          </p:cNvCxnSpPr>
          <p:nvPr/>
        </p:nvCxnSpPr>
        <p:spPr>
          <a:xfrm>
            <a:off x="3515995" y="2357364"/>
            <a:ext cx="1590040" cy="1148715"/>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a:stCxn id="6" idx="2"/>
            <a:endCxn id="10" idx="1"/>
          </p:cNvCxnSpPr>
          <p:nvPr/>
        </p:nvCxnSpPr>
        <p:spPr>
          <a:xfrm>
            <a:off x="5735955" y="2363714"/>
            <a:ext cx="1320800" cy="1070610"/>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179765" y="3822098"/>
            <a:ext cx="8892481" cy="2603790"/>
          </a:xfrm>
          <a:prstGeom prst="rect">
            <a:avLst/>
          </a:prstGeom>
          <a:noFill/>
        </p:spPr>
        <p:txBody>
          <a:bodyPr wrap="square" rtlCol="0">
            <a:spAutoFit/>
          </a:bodyPr>
          <a:lstStyle/>
          <a:p>
            <a:pPr marL="471170" lvl="1" eaLnBrk="0" hangingPunct="0">
              <a:spcBef>
                <a:spcPct val="20000"/>
              </a:spcBef>
              <a:buClr>
                <a:schemeClr val="accent2"/>
              </a:buClr>
            </a:pPr>
            <a:r>
              <a:rPr lang="zh-CN" altLang="en-US" sz="2400" b="1" dirty="0">
                <a:latin typeface="+mn-lt"/>
                <a:ea typeface="+mn-ea"/>
              </a:rPr>
              <a:t>根据分支抽取规则，每个叶子节点形成一条用例，这就是一个流程（用例）</a:t>
            </a:r>
            <a:endParaRPr lang="en-US" altLang="zh-CN" sz="2400" b="1" dirty="0">
              <a:latin typeface="+mn-lt"/>
              <a:ea typeface="+mn-ea"/>
            </a:endParaRPr>
          </a:p>
          <a:p>
            <a:pPr marL="471170" lvl="1" eaLnBrk="0" hangingPunct="0">
              <a:spcBef>
                <a:spcPct val="20000"/>
              </a:spcBef>
              <a:buClr>
                <a:schemeClr val="accent2"/>
              </a:buClr>
            </a:pPr>
            <a:r>
              <a:rPr lang="en-US" altLang="zh-CN" sz="2400" b="1" dirty="0" smtClean="0">
                <a:latin typeface="+mn-lt"/>
                <a:ea typeface="+mn-ea"/>
              </a:rPr>
              <a:t>1.</a:t>
            </a:r>
            <a:r>
              <a:rPr lang="zh-CN" altLang="en-US" sz="2400" b="1" dirty="0" smtClean="0">
                <a:latin typeface="+mn-lt"/>
                <a:ea typeface="+mn-ea"/>
              </a:rPr>
              <a:t>预定</a:t>
            </a:r>
            <a:r>
              <a:rPr lang="en-US" altLang="zh-CN" sz="2400" b="1" dirty="0">
                <a:latin typeface="+mn-lt"/>
                <a:ea typeface="+mn-ea"/>
              </a:rPr>
              <a:t>-</a:t>
            </a:r>
            <a:r>
              <a:rPr lang="zh-CN" altLang="en-US" sz="2400" b="1" dirty="0">
                <a:latin typeface="+mn-lt"/>
                <a:ea typeface="+mn-ea"/>
              </a:rPr>
              <a:t>已取消</a:t>
            </a:r>
            <a:endParaRPr lang="en-US" altLang="zh-CN" sz="2400" b="1" dirty="0">
              <a:latin typeface="+mn-lt"/>
              <a:ea typeface="+mn-ea"/>
            </a:endParaRPr>
          </a:p>
          <a:p>
            <a:pPr marL="471170" lvl="1" eaLnBrk="0" hangingPunct="0">
              <a:spcBef>
                <a:spcPct val="20000"/>
              </a:spcBef>
              <a:buClr>
                <a:schemeClr val="accent2"/>
              </a:buClr>
            </a:pPr>
            <a:r>
              <a:rPr lang="en-US" altLang="zh-CN" sz="2400" b="1" dirty="0" smtClean="0">
                <a:latin typeface="+mn-lt"/>
                <a:ea typeface="+mn-ea"/>
              </a:rPr>
              <a:t>2.</a:t>
            </a:r>
            <a:r>
              <a:rPr lang="zh-CN" altLang="en-US" sz="2400" b="1" dirty="0" smtClean="0">
                <a:latin typeface="+mn-lt"/>
                <a:ea typeface="+mn-ea"/>
              </a:rPr>
              <a:t>预定</a:t>
            </a:r>
            <a:r>
              <a:rPr lang="en-US" altLang="zh-CN" sz="2400" b="1" dirty="0">
                <a:latin typeface="+mn-lt"/>
                <a:ea typeface="+mn-ea"/>
              </a:rPr>
              <a:t>-</a:t>
            </a:r>
            <a:r>
              <a:rPr lang="zh-CN" altLang="en-US" sz="2400" b="1" dirty="0">
                <a:latin typeface="+mn-lt"/>
                <a:ea typeface="+mn-ea"/>
              </a:rPr>
              <a:t>已支付</a:t>
            </a:r>
            <a:r>
              <a:rPr lang="en-US" altLang="zh-CN" sz="2400" b="1" dirty="0">
                <a:latin typeface="+mn-lt"/>
                <a:ea typeface="+mn-ea"/>
              </a:rPr>
              <a:t>-</a:t>
            </a:r>
            <a:r>
              <a:rPr lang="zh-CN" altLang="en-US" sz="2400" b="1" dirty="0">
                <a:latin typeface="+mn-lt"/>
                <a:ea typeface="+mn-ea"/>
              </a:rPr>
              <a:t>已出票</a:t>
            </a:r>
            <a:r>
              <a:rPr lang="en-US" altLang="zh-CN" sz="2400" b="1" dirty="0">
                <a:latin typeface="+mn-lt"/>
                <a:ea typeface="+mn-ea"/>
              </a:rPr>
              <a:t>-</a:t>
            </a:r>
            <a:r>
              <a:rPr lang="zh-CN" altLang="en-US" sz="2400" b="1" dirty="0">
                <a:latin typeface="+mn-lt"/>
                <a:ea typeface="+mn-ea"/>
              </a:rPr>
              <a:t>已使用</a:t>
            </a:r>
            <a:endParaRPr lang="en-US" altLang="zh-CN" sz="2400" b="1" dirty="0">
              <a:latin typeface="+mn-lt"/>
              <a:ea typeface="+mn-ea"/>
            </a:endParaRPr>
          </a:p>
          <a:p>
            <a:pPr marL="471170" lvl="1" eaLnBrk="0" hangingPunct="0">
              <a:spcBef>
                <a:spcPct val="20000"/>
              </a:spcBef>
              <a:buClr>
                <a:schemeClr val="accent2"/>
              </a:buClr>
            </a:pPr>
            <a:r>
              <a:rPr lang="en-US" altLang="zh-CN" sz="2400" b="1" dirty="0" smtClean="0">
                <a:latin typeface="+mn-lt"/>
                <a:ea typeface="+mn-ea"/>
              </a:rPr>
              <a:t>3.</a:t>
            </a:r>
            <a:r>
              <a:rPr lang="zh-CN" altLang="en-US" sz="2400" b="1" dirty="0" smtClean="0">
                <a:latin typeface="+mn-lt"/>
                <a:ea typeface="+mn-ea"/>
              </a:rPr>
              <a:t>预定</a:t>
            </a:r>
            <a:r>
              <a:rPr lang="en-US" altLang="zh-CN" sz="2400" b="1" dirty="0">
                <a:latin typeface="+mn-lt"/>
                <a:ea typeface="+mn-ea"/>
              </a:rPr>
              <a:t>-</a:t>
            </a:r>
            <a:r>
              <a:rPr lang="zh-CN" altLang="en-US" sz="2400" b="1" dirty="0">
                <a:latin typeface="+mn-lt"/>
                <a:ea typeface="+mn-ea"/>
              </a:rPr>
              <a:t>已支付</a:t>
            </a:r>
            <a:r>
              <a:rPr lang="en-US" altLang="zh-CN" sz="2400" b="1" dirty="0">
                <a:latin typeface="+mn-lt"/>
                <a:ea typeface="+mn-ea"/>
              </a:rPr>
              <a:t>-</a:t>
            </a:r>
            <a:r>
              <a:rPr lang="zh-CN" altLang="en-US" sz="2400" b="1" dirty="0">
                <a:latin typeface="+mn-lt"/>
                <a:ea typeface="+mn-ea"/>
              </a:rPr>
              <a:t>已取消</a:t>
            </a:r>
            <a:endParaRPr lang="en-US" altLang="zh-CN" sz="2400" b="1" dirty="0">
              <a:latin typeface="+mn-lt"/>
              <a:ea typeface="+mn-ea"/>
            </a:endParaRPr>
          </a:p>
          <a:p>
            <a:pPr marL="471170" lvl="1" eaLnBrk="0" hangingPunct="0">
              <a:spcBef>
                <a:spcPct val="20000"/>
              </a:spcBef>
              <a:buClr>
                <a:schemeClr val="accent2"/>
              </a:buClr>
            </a:pPr>
            <a:r>
              <a:rPr lang="en-US" altLang="zh-CN" sz="2400" b="1" dirty="0" smtClean="0">
                <a:latin typeface="+mn-lt"/>
                <a:ea typeface="+mn-ea"/>
              </a:rPr>
              <a:t>4.</a:t>
            </a:r>
            <a:r>
              <a:rPr lang="zh-CN" altLang="en-US" sz="2400" b="1" dirty="0" smtClean="0">
                <a:latin typeface="+mn-lt"/>
                <a:ea typeface="+mn-ea"/>
              </a:rPr>
              <a:t>预定</a:t>
            </a:r>
            <a:r>
              <a:rPr lang="en-US" altLang="zh-CN" sz="2400" b="1" dirty="0">
                <a:latin typeface="+mn-lt"/>
                <a:ea typeface="+mn-ea"/>
              </a:rPr>
              <a:t>-</a:t>
            </a:r>
            <a:r>
              <a:rPr lang="zh-CN" altLang="en-US" sz="2400" b="1" dirty="0">
                <a:latin typeface="+mn-lt"/>
                <a:ea typeface="+mn-ea"/>
              </a:rPr>
              <a:t>已支付</a:t>
            </a:r>
            <a:r>
              <a:rPr lang="en-US" altLang="zh-CN" sz="2400" b="1" dirty="0">
                <a:latin typeface="+mn-lt"/>
                <a:ea typeface="+mn-ea"/>
              </a:rPr>
              <a:t>-</a:t>
            </a:r>
            <a:r>
              <a:rPr lang="zh-CN" altLang="en-US" sz="2400" b="1" dirty="0">
                <a:latin typeface="+mn-lt"/>
                <a:ea typeface="+mn-ea"/>
              </a:rPr>
              <a:t>已出票</a:t>
            </a:r>
            <a:r>
              <a:rPr lang="en-US" altLang="zh-CN" sz="2400" b="1" dirty="0">
                <a:latin typeface="+mn-lt"/>
                <a:ea typeface="+mn-ea"/>
              </a:rPr>
              <a:t>-</a:t>
            </a:r>
            <a:r>
              <a:rPr lang="zh-CN" altLang="en-US" sz="2400" b="1" dirty="0">
                <a:latin typeface="+mn-lt"/>
                <a:ea typeface="+mn-ea"/>
              </a:rPr>
              <a:t>已取消</a:t>
            </a:r>
          </a:p>
        </p:txBody>
      </p:sp>
      <p:sp>
        <p:nvSpPr>
          <p:cNvPr id="24" name="Rectangle 2"/>
          <p:cNvSpPr txBox="1">
            <a:spLocks noChangeArrowheads="1"/>
          </p:cNvSpPr>
          <p:nvPr/>
        </p:nvSpPr>
        <p:spPr bwMode="auto">
          <a:xfrm>
            <a:off x="688097" y="-342964"/>
            <a:ext cx="8001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2pPr>
            <a:lvl3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3pPr>
            <a:lvl4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4pPr>
            <a:lvl5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5pPr>
            <a:lvl6pPr marL="4572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6pPr>
            <a:lvl7pPr marL="9144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7pPr>
            <a:lvl8pPr marL="13716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8pPr>
            <a:lvl9pPr marL="18288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9pPr>
          </a:lstStyle>
          <a:p>
            <a:pPr algn="ctr" eaLnBrk="1" hangingPunct="1"/>
            <a:r>
              <a:rPr lang="en-US" altLang="zh-CN" b="1" dirty="0" smtClean="0">
                <a:latin typeface="黑体" panose="02010609060101010101" pitchFamily="2" charset="-122"/>
                <a:ea typeface="黑体" panose="02010609060101010101" pitchFamily="2" charset="-122"/>
              </a:rPr>
              <a:t> </a:t>
            </a:r>
            <a:r>
              <a:rPr lang="zh-CN" altLang="en-US" sz="4000" b="1" dirty="0">
                <a:solidFill>
                  <a:schemeClr val="bg1"/>
                </a:solidFill>
                <a:latin typeface="黑体" panose="02010609060101010101" pitchFamily="2" charset="-122"/>
                <a:ea typeface="黑体" panose="02010609060101010101" pitchFamily="2" charset="-122"/>
              </a:rPr>
              <a:t>状态迁移图</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6">
                                            <p:txEl>
                                              <p:pRg st="0" end="0"/>
                                            </p:txEl>
                                          </p:spTgt>
                                        </p:tgtEl>
                                        <p:attrNameLst>
                                          <p:attrName>style.visibility</p:attrName>
                                        </p:attrNameLst>
                                      </p:cBhvr>
                                      <p:to>
                                        <p:strVal val="visible"/>
                                      </p:to>
                                    </p:set>
                                    <p:anim calcmode="lin" valueType="num">
                                      <p:cBhvr additive="base">
                                        <p:cTn id="7" dur="500" fill="hold"/>
                                        <p:tgtEl>
                                          <p:spTgt spid="2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6">
                                            <p:txEl>
                                              <p:pRg st="1" end="1"/>
                                            </p:txEl>
                                          </p:spTgt>
                                        </p:tgtEl>
                                        <p:attrNameLst>
                                          <p:attrName>style.visibility</p:attrName>
                                        </p:attrNameLst>
                                      </p:cBhvr>
                                      <p:to>
                                        <p:strVal val="visible"/>
                                      </p:to>
                                    </p:set>
                                    <p:anim calcmode="lin" valueType="num">
                                      <p:cBhvr additive="base">
                                        <p:cTn id="13" dur="500" fill="hold"/>
                                        <p:tgtEl>
                                          <p:spTgt spid="26">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6">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26">
                                            <p:txEl>
                                              <p:pRg st="2" end="2"/>
                                            </p:txEl>
                                          </p:spTgt>
                                        </p:tgtEl>
                                        <p:attrNameLst>
                                          <p:attrName>style.visibility</p:attrName>
                                        </p:attrNameLst>
                                      </p:cBhvr>
                                      <p:to>
                                        <p:strVal val="visible"/>
                                      </p:to>
                                    </p:set>
                                    <p:anim calcmode="lin" valueType="num">
                                      <p:cBhvr additive="base">
                                        <p:cTn id="17" dur="500" fill="hold"/>
                                        <p:tgtEl>
                                          <p:spTgt spid="26">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26">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26">
                                            <p:txEl>
                                              <p:pRg st="3" end="3"/>
                                            </p:txEl>
                                          </p:spTgt>
                                        </p:tgtEl>
                                        <p:attrNameLst>
                                          <p:attrName>style.visibility</p:attrName>
                                        </p:attrNameLst>
                                      </p:cBhvr>
                                      <p:to>
                                        <p:strVal val="visible"/>
                                      </p:to>
                                    </p:set>
                                    <p:anim calcmode="lin" valueType="num">
                                      <p:cBhvr additive="base">
                                        <p:cTn id="21" dur="500" fill="hold"/>
                                        <p:tgtEl>
                                          <p:spTgt spid="26">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26">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26">
                                            <p:txEl>
                                              <p:pRg st="4" end="4"/>
                                            </p:txEl>
                                          </p:spTgt>
                                        </p:tgtEl>
                                        <p:attrNameLst>
                                          <p:attrName>style.visibility</p:attrName>
                                        </p:attrNameLst>
                                      </p:cBhvr>
                                      <p:to>
                                        <p:strVal val="visible"/>
                                      </p:to>
                                    </p:set>
                                    <p:anim calcmode="lin" valueType="num">
                                      <p:cBhvr additive="base">
                                        <p:cTn id="25" dur="500" fill="hold"/>
                                        <p:tgtEl>
                                          <p:spTgt spid="26">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6">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77096" y="1052736"/>
            <a:ext cx="7344816" cy="4545965"/>
          </a:xfrm>
          <a:prstGeom prst="rect">
            <a:avLst/>
          </a:prstGeom>
        </p:spPr>
        <p:txBody>
          <a:bodyPr wrap="square">
            <a:spAutoFit/>
          </a:bodyPr>
          <a:lstStyle/>
          <a:p>
            <a:pPr marL="469900" lvl="1" indent="-469900" eaLnBrk="0" hangingPunct="0">
              <a:lnSpc>
                <a:spcPct val="150000"/>
              </a:lnSpc>
              <a:spcBef>
                <a:spcPct val="20000"/>
              </a:spcBef>
              <a:buFont typeface="Arial" panose="020B0604020202020204" pitchFamily="34" charset="0"/>
              <a:buChar char="•"/>
            </a:pPr>
            <a:r>
              <a:rPr lang="zh-CN" altLang="en-US" sz="3100" b="1" dirty="0">
                <a:latin typeface="+mn-lt"/>
                <a:ea typeface="+mn-ea"/>
              </a:rPr>
              <a:t>什么是状态迁移图法设计测试用例</a:t>
            </a:r>
            <a:endParaRPr lang="en-US" altLang="zh-CN" sz="3100" b="1" dirty="0">
              <a:latin typeface="+mn-lt"/>
              <a:ea typeface="+mn-ea"/>
            </a:endParaRPr>
          </a:p>
          <a:p>
            <a:pPr marL="469900" lvl="1" indent="-469900" eaLnBrk="0" hangingPunct="0">
              <a:lnSpc>
                <a:spcPct val="150000"/>
              </a:lnSpc>
              <a:spcBef>
                <a:spcPct val="20000"/>
              </a:spcBef>
              <a:buFont typeface="Arial" panose="020B0604020202020204" pitchFamily="34" charset="0"/>
              <a:buChar char="•"/>
            </a:pPr>
            <a:r>
              <a:rPr lang="zh-CN" altLang="en-US" sz="3100" b="1" dirty="0">
                <a:latin typeface="+mn-lt"/>
                <a:ea typeface="+mn-ea"/>
              </a:rPr>
              <a:t>怎样使用状态迁移图法设计</a:t>
            </a:r>
            <a:r>
              <a:rPr lang="zh-CN" altLang="en-US" sz="3100" b="1" dirty="0" smtClean="0">
                <a:latin typeface="+mn-lt"/>
                <a:ea typeface="+mn-ea"/>
              </a:rPr>
              <a:t>测试用例</a:t>
            </a:r>
            <a:endParaRPr lang="en-US" altLang="zh-CN" sz="3100" b="1" dirty="0">
              <a:latin typeface="+mn-lt"/>
              <a:ea typeface="+mn-ea"/>
            </a:endParaRPr>
          </a:p>
          <a:p>
            <a:pPr marL="1385570" lvl="2" indent="-457200" eaLnBrk="0" hangingPunct="0">
              <a:lnSpc>
                <a:spcPct val="150000"/>
              </a:lnSpc>
              <a:spcBef>
                <a:spcPct val="20000"/>
              </a:spcBef>
              <a:buFont typeface="Wingdings" panose="05000000000000000000" pitchFamily="2" charset="2"/>
              <a:buChar char="Ø"/>
            </a:pPr>
            <a:r>
              <a:rPr lang="zh-CN" altLang="en-US" sz="2700" b="1" dirty="0">
                <a:latin typeface="+mn-lt"/>
                <a:ea typeface="+mn-ea"/>
              </a:rPr>
              <a:t>分析需求并画出状态转换图</a:t>
            </a:r>
            <a:endParaRPr lang="en-US" altLang="zh-CN" sz="2700" b="1" dirty="0">
              <a:latin typeface="+mn-lt"/>
              <a:ea typeface="+mn-ea"/>
            </a:endParaRPr>
          </a:p>
          <a:p>
            <a:pPr marL="1385570" lvl="2" indent="-457200" eaLnBrk="0" hangingPunct="0">
              <a:lnSpc>
                <a:spcPct val="150000"/>
              </a:lnSpc>
              <a:spcBef>
                <a:spcPct val="20000"/>
              </a:spcBef>
              <a:buFont typeface="Wingdings" panose="05000000000000000000" pitchFamily="2" charset="2"/>
              <a:buChar char="Ø"/>
            </a:pPr>
            <a:r>
              <a:rPr lang="zh-CN" altLang="en-US" sz="2700" b="1" dirty="0" smtClean="0">
                <a:latin typeface="+mn-lt"/>
                <a:ea typeface="+mn-ea"/>
              </a:rPr>
              <a:t>状态</a:t>
            </a:r>
            <a:r>
              <a:rPr lang="zh-CN" altLang="en-US" sz="2700" b="1" dirty="0">
                <a:latin typeface="+mn-lt"/>
                <a:ea typeface="+mn-ea"/>
              </a:rPr>
              <a:t>转换图转成状态转换树</a:t>
            </a:r>
            <a:endParaRPr lang="en-US" altLang="zh-CN" sz="2700" b="1" dirty="0">
              <a:latin typeface="+mn-lt"/>
              <a:ea typeface="+mn-ea"/>
            </a:endParaRPr>
          </a:p>
          <a:p>
            <a:pPr marL="1385570" lvl="2" indent="-457200" eaLnBrk="0" hangingPunct="0">
              <a:lnSpc>
                <a:spcPct val="150000"/>
              </a:lnSpc>
              <a:spcBef>
                <a:spcPct val="20000"/>
              </a:spcBef>
              <a:buFont typeface="Wingdings" panose="05000000000000000000" pitchFamily="2" charset="2"/>
              <a:buChar char="Ø"/>
            </a:pPr>
            <a:r>
              <a:rPr lang="zh-CN" altLang="en-US" sz="2700" b="1" dirty="0" smtClean="0">
                <a:latin typeface="+mn-lt"/>
                <a:ea typeface="+mn-ea"/>
              </a:rPr>
              <a:t>根据</a:t>
            </a:r>
            <a:r>
              <a:rPr lang="zh-CN" altLang="en-US" sz="2700" b="1" dirty="0">
                <a:latin typeface="+mn-lt"/>
                <a:ea typeface="+mn-ea"/>
              </a:rPr>
              <a:t>状态转换树设计测试用例</a:t>
            </a:r>
            <a:endParaRPr lang="en-US" altLang="zh-CN" sz="2700" b="1" dirty="0">
              <a:latin typeface="+mn-lt"/>
              <a:ea typeface="+mn-ea"/>
            </a:endParaRPr>
          </a:p>
          <a:p>
            <a:pPr marL="469900" lvl="1" indent="-469900" eaLnBrk="0" hangingPunct="0">
              <a:lnSpc>
                <a:spcPct val="150000"/>
              </a:lnSpc>
              <a:spcBef>
                <a:spcPct val="20000"/>
              </a:spcBef>
              <a:buFont typeface="Arial" panose="020B0604020202020204" pitchFamily="34" charset="0"/>
              <a:buChar char="•"/>
            </a:pPr>
            <a:r>
              <a:rPr lang="zh-CN" altLang="en-US" sz="3100" b="1" dirty="0">
                <a:latin typeface="+mn-lt"/>
                <a:ea typeface="+mn-ea"/>
              </a:rPr>
              <a:t>使用场合：多状态的测试场景</a:t>
            </a:r>
            <a:endParaRPr lang="en-US" altLang="zh-CN" sz="3100" b="1" dirty="0">
              <a:latin typeface="+mn-lt"/>
              <a:ea typeface="+mn-ea"/>
            </a:endParaRPr>
          </a:p>
        </p:txBody>
      </p:sp>
      <p:sp>
        <p:nvSpPr>
          <p:cNvPr id="6" name="Rectangle 2"/>
          <p:cNvSpPr txBox="1">
            <a:spLocks noChangeArrowheads="1"/>
          </p:cNvSpPr>
          <p:nvPr/>
        </p:nvSpPr>
        <p:spPr bwMode="auto">
          <a:xfrm>
            <a:off x="996771" y="-315416"/>
            <a:ext cx="8001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2pPr>
            <a:lvl3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3pPr>
            <a:lvl4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4pPr>
            <a:lvl5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5pPr>
            <a:lvl6pPr marL="4572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6pPr>
            <a:lvl7pPr marL="9144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7pPr>
            <a:lvl8pPr marL="13716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8pPr>
            <a:lvl9pPr marL="18288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9pPr>
          </a:lstStyle>
          <a:p>
            <a:pPr algn="ctr" eaLnBrk="1" hangingPunct="1"/>
            <a:r>
              <a:rPr lang="zh-CN" altLang="en-US" sz="4000" b="1" dirty="0">
                <a:solidFill>
                  <a:schemeClr val="bg1"/>
                </a:solidFill>
                <a:latin typeface="黑体" panose="02010609060101010101" pitchFamily="2" charset="-122"/>
                <a:ea typeface="黑体" panose="02010609060101010101" pitchFamily="2" charset="-122"/>
              </a:rPr>
              <a:t>状态迁移图</a:t>
            </a:r>
            <a:r>
              <a:rPr lang="en-US" altLang="zh-CN" sz="4000" b="1" dirty="0">
                <a:solidFill>
                  <a:schemeClr val="bg1"/>
                </a:solidFill>
                <a:latin typeface="黑体" panose="02010609060101010101" pitchFamily="2" charset="-122"/>
                <a:ea typeface="黑体" panose="02010609060101010101" pitchFamily="2" charset="-122"/>
              </a:rPr>
              <a:t>-</a:t>
            </a:r>
            <a:r>
              <a:rPr lang="zh-CN" altLang="en-US" sz="4000" b="1" dirty="0">
                <a:solidFill>
                  <a:schemeClr val="bg1"/>
                </a:solidFill>
                <a:latin typeface="黑体" panose="02010609060101010101" pitchFamily="2" charset="-122"/>
                <a:ea typeface="黑体" panose="02010609060101010101" pitchFamily="2" charset="-122"/>
              </a:rPr>
              <a:t>总结</a:t>
            </a:r>
          </a:p>
        </p:txBody>
      </p:sp>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3"/>
          <p:cNvSpPr>
            <a:spLocks noGrp="1" noChangeArrowheads="1"/>
          </p:cNvSpPr>
          <p:nvPr>
            <p:ph idx="1"/>
          </p:nvPr>
        </p:nvSpPr>
        <p:spPr/>
        <p:txBody>
          <a:bodyPr/>
          <a:lstStyle/>
          <a:p>
            <a:pPr eaLnBrk="1" hangingPunct="1"/>
            <a:r>
              <a:rPr lang="zh-CN" altLang="en-US" sz="3400" b="1" dirty="0"/>
              <a:t>本章重点</a:t>
            </a:r>
          </a:p>
          <a:p>
            <a:pPr lvl="1" eaLnBrk="1" hangingPunct="1">
              <a:lnSpc>
                <a:spcPct val="150000"/>
              </a:lnSpc>
              <a:defRPr/>
            </a:pPr>
            <a:r>
              <a:rPr lang="zh-CN" altLang="en-US" sz="2800" b="1" dirty="0">
                <a:solidFill>
                  <a:schemeClr val="tx1">
                    <a:lumMod val="95000"/>
                    <a:lumOff val="5000"/>
                  </a:schemeClr>
                </a:solidFill>
                <a:latin typeface="+mn-ea"/>
              </a:rPr>
              <a:t>什么是状态迁移图法</a:t>
            </a:r>
            <a:endParaRPr lang="en-US" altLang="zh-CN" sz="2800" b="1" dirty="0">
              <a:solidFill>
                <a:schemeClr val="tx1">
                  <a:lumMod val="95000"/>
                  <a:lumOff val="5000"/>
                </a:schemeClr>
              </a:solidFill>
              <a:latin typeface="+mn-ea"/>
            </a:endParaRPr>
          </a:p>
          <a:p>
            <a:pPr lvl="1" eaLnBrk="1" hangingPunct="1">
              <a:lnSpc>
                <a:spcPct val="150000"/>
              </a:lnSpc>
              <a:defRPr/>
            </a:pPr>
            <a:r>
              <a:rPr lang="en-US" altLang="zh-CN" sz="2800" b="1" dirty="0">
                <a:solidFill>
                  <a:schemeClr val="tx1">
                    <a:lumMod val="95000"/>
                    <a:lumOff val="5000"/>
                  </a:schemeClr>
                </a:solidFill>
                <a:latin typeface="+mn-ea"/>
              </a:rPr>
              <a:t>	</a:t>
            </a:r>
            <a:r>
              <a:rPr lang="zh-CN" altLang="en-US" sz="2800" b="1" dirty="0" smtClean="0">
                <a:solidFill>
                  <a:schemeClr val="tx1">
                    <a:lumMod val="95000"/>
                    <a:lumOff val="5000"/>
                  </a:schemeClr>
                </a:solidFill>
                <a:latin typeface="+mn-ea"/>
              </a:rPr>
              <a:t>状态</a:t>
            </a:r>
            <a:r>
              <a:rPr lang="zh-CN" altLang="en-US" sz="2800" b="1" dirty="0">
                <a:solidFill>
                  <a:schemeClr val="tx1">
                    <a:lumMod val="95000"/>
                    <a:lumOff val="5000"/>
                  </a:schemeClr>
                </a:solidFill>
                <a:latin typeface="+mn-ea"/>
              </a:rPr>
              <a:t>转换</a:t>
            </a:r>
            <a:r>
              <a:rPr lang="zh-CN" altLang="en-US" sz="2800" b="1" dirty="0" smtClean="0">
                <a:solidFill>
                  <a:schemeClr val="tx1">
                    <a:lumMod val="95000"/>
                    <a:lumOff val="5000"/>
                  </a:schemeClr>
                </a:solidFill>
                <a:latin typeface="+mn-ea"/>
              </a:rPr>
              <a:t>图设计</a:t>
            </a:r>
            <a:r>
              <a:rPr lang="zh-CN" altLang="en-US" sz="2800" b="1" dirty="0">
                <a:solidFill>
                  <a:schemeClr val="tx1">
                    <a:lumMod val="95000"/>
                    <a:lumOff val="5000"/>
                  </a:schemeClr>
                </a:solidFill>
                <a:latin typeface="+mn-ea"/>
              </a:rPr>
              <a:t>测试用例的步骤</a:t>
            </a:r>
            <a:endParaRPr lang="en-US" altLang="zh-CN" sz="2800" b="1" dirty="0">
              <a:solidFill>
                <a:schemeClr val="tx1">
                  <a:lumMod val="95000"/>
                  <a:lumOff val="5000"/>
                </a:schemeClr>
              </a:solidFill>
              <a:latin typeface="+mn-ea"/>
            </a:endParaRPr>
          </a:p>
          <a:p>
            <a:pPr lvl="1" eaLnBrk="1" hangingPunct="1">
              <a:lnSpc>
                <a:spcPct val="150000"/>
              </a:lnSpc>
              <a:defRPr/>
            </a:pPr>
            <a:endParaRPr lang="en-US" altLang="zh-CN" sz="2800" b="1" dirty="0">
              <a:solidFill>
                <a:schemeClr val="tx1">
                  <a:lumMod val="95000"/>
                  <a:lumOff val="5000"/>
                </a:schemeClr>
              </a:solidFill>
              <a:latin typeface="+mn-ea"/>
            </a:endParaRPr>
          </a:p>
        </p:txBody>
      </p:sp>
      <p:sp>
        <p:nvSpPr>
          <p:cNvPr id="4099" name="Rectangle 2"/>
          <p:cNvSpPr>
            <a:spLocks noGrp="1" noChangeArrowheads="1"/>
          </p:cNvSpPr>
          <p:nvPr>
            <p:ph type="title"/>
          </p:nvPr>
        </p:nvSpPr>
        <p:spPr>
          <a:xfrm>
            <a:off x="323528" y="0"/>
            <a:ext cx="9153601" cy="818867"/>
          </a:xfrm>
        </p:spPr>
        <p:txBody>
          <a:bodyPr/>
          <a:lstStyle/>
          <a:p>
            <a:pPr eaLnBrk="1" hangingPunct="1"/>
            <a:r>
              <a:rPr lang="zh-CN" altLang="en-US" dirty="0" smtClean="0">
                <a:latin typeface="黑体" panose="02010609060101010101" pitchFamily="2" charset="-122"/>
                <a:ea typeface="黑体" panose="02010609060101010101" pitchFamily="2" charset="-122"/>
              </a:rPr>
              <a:t>状态迁移法</a:t>
            </a:r>
            <a:endParaRPr lang="zh-CN" altLang="en-US" b="1" dirty="0" smtClean="0">
              <a:latin typeface="黑体" panose="02010609060101010101" pitchFamily="2" charset="-122"/>
              <a:ea typeface="黑体" panose="02010609060101010101" pitchFamily="2" charset="-122"/>
            </a:endParaRP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a:spLocks noGrp="1" noChangeArrowheads="1"/>
          </p:cNvSpPr>
          <p:nvPr>
            <p:ph type="title"/>
          </p:nvPr>
        </p:nvSpPr>
        <p:spPr>
          <a:xfrm>
            <a:off x="611560" y="-243408"/>
            <a:ext cx="8001000" cy="1216025"/>
          </a:xfrm>
        </p:spPr>
        <p:txBody>
          <a:bodyPr/>
          <a:lstStyle/>
          <a:p>
            <a:r>
              <a:rPr lang="en-US" altLang="zh-CN" b="1" dirty="0" smtClean="0">
                <a:latin typeface="黑体" panose="02010609060101010101" pitchFamily="2" charset="-122"/>
                <a:ea typeface="黑体" panose="02010609060101010101" pitchFamily="2" charset="-122"/>
              </a:rPr>
              <a:t> </a:t>
            </a:r>
            <a:r>
              <a:rPr lang="zh-CN" altLang="en-US" sz="4000" b="1" dirty="0">
                <a:solidFill>
                  <a:schemeClr val="bg1"/>
                </a:solidFill>
                <a:latin typeface="黑体" panose="02010609060101010101" pitchFamily="2" charset="-122"/>
                <a:ea typeface="黑体" panose="02010609060101010101" pitchFamily="2" charset="-122"/>
              </a:rPr>
              <a:t>状态迁移图</a:t>
            </a:r>
          </a:p>
        </p:txBody>
      </p:sp>
      <p:sp>
        <p:nvSpPr>
          <p:cNvPr id="3" name="内容占位符 2"/>
          <p:cNvSpPr>
            <a:spLocks noGrp="1"/>
          </p:cNvSpPr>
          <p:nvPr>
            <p:ph sz="half" idx="1"/>
          </p:nvPr>
        </p:nvSpPr>
        <p:spPr>
          <a:xfrm>
            <a:off x="302260" y="1730375"/>
            <a:ext cx="8374196" cy="4890770"/>
          </a:xfrm>
        </p:spPr>
        <p:txBody>
          <a:bodyPr/>
          <a:lstStyle/>
          <a:p>
            <a:r>
              <a:rPr lang="zh-CN" altLang="en-US" sz="3100" b="1" dirty="0"/>
              <a:t>定义：</a:t>
            </a:r>
            <a:endParaRPr lang="en-US" altLang="zh-CN" sz="3100" b="1" dirty="0"/>
          </a:p>
          <a:p>
            <a:pPr lvl="1"/>
            <a:r>
              <a:rPr lang="zh-CN" altLang="en-US" sz="2400" b="1" dirty="0"/>
              <a:t>是一种基于</a:t>
            </a:r>
            <a:r>
              <a:rPr lang="zh-CN" altLang="en-US" sz="2400" b="1" dirty="0" smtClean="0"/>
              <a:t>产品规格分析</a:t>
            </a:r>
            <a:r>
              <a:rPr lang="zh-CN" altLang="en-US" sz="2400" b="1" dirty="0"/>
              <a:t>，对系统的每个</a:t>
            </a:r>
            <a:r>
              <a:rPr lang="zh-CN" altLang="en-US" sz="2400" b="1" dirty="0">
                <a:solidFill>
                  <a:srgbClr val="FF0000"/>
                </a:solidFill>
              </a:rPr>
              <a:t>状态及与状态相关的函数</a:t>
            </a:r>
            <a:r>
              <a:rPr lang="zh-CN" altLang="en-US" sz="2400" b="1" dirty="0"/>
              <a:t>进行测试，通过不同的状态验证程序的逻辑</a:t>
            </a:r>
            <a:r>
              <a:rPr lang="zh-CN" altLang="en-US" sz="2400" b="1" dirty="0" smtClean="0"/>
              <a:t>流程。</a:t>
            </a:r>
            <a:endParaRPr lang="en-US" altLang="zh-CN" sz="2400" b="1" dirty="0" smtClean="0"/>
          </a:p>
          <a:p>
            <a:pPr lvl="1"/>
            <a:r>
              <a:rPr lang="zh-CN" altLang="en-US" sz="2400" b="1" dirty="0" smtClean="0"/>
              <a:t>很多情况下，测试对象的输出和行为方式不仅受当前输入数据的影响，同时还与测试对象之前的执行情况、或之前的输入数据或事件有关。</a:t>
            </a:r>
            <a:endParaRPr lang="en-US" altLang="zh-CN" sz="2400" b="1" dirty="0"/>
          </a:p>
          <a:p>
            <a:pPr lvl="1"/>
            <a:r>
              <a:rPr lang="zh-CN" altLang="en-US" sz="2400" b="1" dirty="0"/>
              <a:t>任何一个系统，如果对同一个输入，根据不同的状态，可以得到不同的输出，就是一个</a:t>
            </a:r>
            <a:r>
              <a:rPr lang="zh-CN" altLang="en-US" sz="2400" b="1" dirty="0">
                <a:solidFill>
                  <a:srgbClr val="FF0000"/>
                </a:solidFill>
              </a:rPr>
              <a:t>有限状态</a:t>
            </a:r>
            <a:r>
              <a:rPr lang="zh-CN" altLang="en-US" sz="2400" b="1" dirty="0" smtClean="0">
                <a:solidFill>
                  <a:srgbClr val="FF0000"/>
                </a:solidFill>
              </a:rPr>
              <a:t>系统</a:t>
            </a:r>
            <a:r>
              <a:rPr lang="zh-CN" altLang="en-US" sz="2400" b="1" dirty="0" smtClean="0"/>
              <a:t>。</a:t>
            </a:r>
            <a:endParaRPr lang="en-US" altLang="zh-CN" sz="2400" b="1" dirty="0"/>
          </a:p>
          <a:p>
            <a:pPr lvl="1"/>
            <a:endParaRPr lang="zh-CN" altLang="en-US" dirty="0"/>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4675" y="1196752"/>
            <a:ext cx="7886700" cy="1165860"/>
          </a:xfrm>
        </p:spPr>
        <p:txBody>
          <a:bodyPr>
            <a:normAutofit/>
          </a:bodyPr>
          <a:lstStyle/>
          <a:p>
            <a:pPr marL="514350" indent="-514350" algn="l" eaLnBrk="0" fontAlgn="base" hangingPunct="0">
              <a:spcBef>
                <a:spcPct val="20000"/>
              </a:spcBef>
              <a:spcAft>
                <a:spcPct val="0"/>
              </a:spcAft>
              <a:buClr>
                <a:schemeClr val="tx1"/>
              </a:buClr>
              <a:buFont typeface="Arial" panose="020B0604020202020204" pitchFamily="34" charset="0"/>
              <a:buChar char="•"/>
            </a:pPr>
            <a:r>
              <a:rPr lang="zh-CN" altLang="en-US" sz="3100" b="1" dirty="0">
                <a:sym typeface="+mn-ea"/>
              </a:rPr>
              <a:t>有限状态机表示有限个状态以及在这些状态之间的转移和动作等行为的数学模型。</a:t>
            </a:r>
            <a:endParaRPr lang="zh-CN" altLang="en-US" sz="3100" b="1" dirty="0"/>
          </a:p>
        </p:txBody>
      </p:sp>
      <p:sp>
        <p:nvSpPr>
          <p:cNvPr id="4" name="Rectangle 2"/>
          <p:cNvSpPr txBox="1">
            <a:spLocks noChangeArrowheads="1"/>
          </p:cNvSpPr>
          <p:nvPr/>
        </p:nvSpPr>
        <p:spPr bwMode="auto">
          <a:xfrm>
            <a:off x="574675" y="-387424"/>
            <a:ext cx="8001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2pPr>
            <a:lvl3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3pPr>
            <a:lvl4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4pPr>
            <a:lvl5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5pPr>
            <a:lvl6pPr marL="4572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6pPr>
            <a:lvl7pPr marL="9144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7pPr>
            <a:lvl8pPr marL="13716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8pPr>
            <a:lvl9pPr marL="18288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9pPr>
          </a:lstStyle>
          <a:p>
            <a:pPr algn="ctr" eaLnBrk="1" hangingPunct="1"/>
            <a:r>
              <a:rPr lang="en-US" altLang="zh-CN" b="1" dirty="0" smtClean="0">
                <a:latin typeface="黑体" panose="02010609060101010101" pitchFamily="2" charset="-122"/>
                <a:ea typeface="黑体" panose="02010609060101010101" pitchFamily="2" charset="-122"/>
              </a:rPr>
              <a:t> </a:t>
            </a:r>
            <a:r>
              <a:rPr lang="zh-CN" altLang="en-US" sz="4000" b="1" dirty="0">
                <a:solidFill>
                  <a:schemeClr val="bg1"/>
                </a:solidFill>
                <a:latin typeface="黑体" panose="02010609060101010101" pitchFamily="2" charset="-122"/>
                <a:ea typeface="黑体" panose="02010609060101010101" pitchFamily="2" charset="-122"/>
              </a:rPr>
              <a:t>状态迁移法</a:t>
            </a:r>
          </a:p>
        </p:txBody>
      </p:sp>
      <p:sp>
        <p:nvSpPr>
          <p:cNvPr id="5" name="标题 1"/>
          <p:cNvSpPr>
            <a:spLocks noGrp="1"/>
          </p:cNvSpPr>
          <p:nvPr/>
        </p:nvSpPr>
        <p:spPr>
          <a:xfrm>
            <a:off x="631825" y="2276872"/>
            <a:ext cx="7886700" cy="1165860"/>
          </a:xfrm>
          <a:prstGeom prst="rect">
            <a:avLst/>
          </a:prstGeom>
          <a:noFill/>
          <a:ln>
            <a:noFill/>
          </a:ln>
        </p:spPr>
        <p:txBody>
          <a:bodyPr vert="horz" wrap="square" lIns="91440" tIns="45720" rIns="91440" bIns="45720" numCol="1" anchor="b" anchorCtr="0" compatLnSpc="1"/>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2pPr>
            <a:lvl3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3pPr>
            <a:lvl4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4pPr>
            <a:lvl5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5pPr>
            <a:lvl6pPr marL="4572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6pPr>
            <a:lvl7pPr marL="9144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7pPr>
            <a:lvl8pPr marL="13716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8pPr>
            <a:lvl9pPr marL="18288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9pPr>
          </a:lstStyle>
          <a:p>
            <a:pPr marL="514350" indent="-514350">
              <a:spcBef>
                <a:spcPct val="20000"/>
              </a:spcBef>
              <a:buClr>
                <a:schemeClr val="tx1"/>
              </a:buClr>
              <a:buFont typeface="Arial" panose="020B0604020202020204" pitchFamily="34" charset="0"/>
              <a:buChar char="•"/>
            </a:pPr>
            <a:r>
              <a:rPr lang="zh-CN" altLang="en-US" sz="3100" b="1" dirty="0" smtClean="0">
                <a:sym typeface="+mn-ea"/>
              </a:rPr>
              <a:t>有限状态机，可以用</a:t>
            </a:r>
            <a:r>
              <a:rPr lang="zh-CN" altLang="en-US" sz="3100" b="1" dirty="0" smtClean="0">
                <a:solidFill>
                  <a:srgbClr val="FF0000"/>
                </a:solidFill>
                <a:sym typeface="+mn-ea"/>
              </a:rPr>
              <a:t>状态图</a:t>
            </a:r>
            <a:r>
              <a:rPr lang="zh-CN" altLang="en-US" sz="3100" b="1" dirty="0" smtClean="0">
                <a:sym typeface="+mn-ea"/>
              </a:rPr>
              <a:t>，</a:t>
            </a:r>
            <a:r>
              <a:rPr lang="zh-CN" altLang="en-US" sz="3100" b="1" dirty="0" smtClean="0">
                <a:solidFill>
                  <a:srgbClr val="FF0000"/>
                </a:solidFill>
                <a:sym typeface="+mn-ea"/>
              </a:rPr>
              <a:t>状态表</a:t>
            </a:r>
            <a:r>
              <a:rPr lang="zh-CN" altLang="en-US" sz="3100" b="1" dirty="0" smtClean="0">
                <a:sym typeface="+mn-ea"/>
              </a:rPr>
              <a:t>，</a:t>
            </a:r>
            <a:r>
              <a:rPr lang="zh-CN" altLang="en-US" sz="3100" b="1" dirty="0" smtClean="0">
                <a:solidFill>
                  <a:srgbClr val="FF0000"/>
                </a:solidFill>
                <a:sym typeface="+mn-ea"/>
              </a:rPr>
              <a:t>状态树</a:t>
            </a:r>
            <a:r>
              <a:rPr lang="zh-CN" altLang="en-US" sz="3100" b="1" dirty="0" smtClean="0">
                <a:sym typeface="+mn-ea"/>
              </a:rPr>
              <a:t>表示</a:t>
            </a:r>
            <a:endParaRPr lang="zh-CN" altLang="en-US" sz="3100" b="1" dirty="0">
              <a:solidFill>
                <a:schemeClr val="tx1"/>
              </a:solidFill>
              <a:latin typeface="+mn-lt"/>
              <a:ea typeface="+mn-ea"/>
              <a:cs typeface="+mn-cs"/>
            </a:endParaRPr>
          </a:p>
        </p:txBody>
      </p:sp>
    </p:spTree>
  </p:cSld>
  <p:clrMapOvr>
    <a:masterClrMapping/>
  </p:clrMapOvr>
  <p:transition>
    <p:blinds dir="ver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clrChange>
              <a:clrFrom>
                <a:srgbClr val="FFFFFF"/>
              </a:clrFrom>
              <a:clrTo>
                <a:srgbClr val="FFFFFF">
                  <a:alpha val="0"/>
                </a:srgbClr>
              </a:clrTo>
            </a:clrChange>
          </a:blip>
          <a:stretch>
            <a:fillRect/>
          </a:stretch>
        </p:blipFill>
        <p:spPr>
          <a:xfrm>
            <a:off x="395536" y="2055632"/>
            <a:ext cx="4255055" cy="3511488"/>
          </a:xfrm>
          <a:prstGeom prst="rect">
            <a:avLst/>
          </a:prstGeom>
        </p:spPr>
      </p:pic>
      <p:pic>
        <p:nvPicPr>
          <p:cNvPr id="6" name="图片 5"/>
          <p:cNvPicPr>
            <a:picLocks noChangeAspect="1"/>
          </p:cNvPicPr>
          <p:nvPr/>
        </p:nvPicPr>
        <p:blipFill>
          <a:blip r:embed="rId3"/>
          <a:stretch>
            <a:fillRect/>
          </a:stretch>
        </p:blipFill>
        <p:spPr>
          <a:xfrm>
            <a:off x="5580112" y="1412776"/>
            <a:ext cx="2664296" cy="4463678"/>
          </a:xfrm>
          <a:prstGeom prst="rect">
            <a:avLst/>
          </a:prstGeom>
        </p:spPr>
      </p:pic>
      <p:sp>
        <p:nvSpPr>
          <p:cNvPr id="7" name="Rectangle 2"/>
          <p:cNvSpPr txBox="1">
            <a:spLocks noChangeArrowheads="1"/>
          </p:cNvSpPr>
          <p:nvPr/>
        </p:nvSpPr>
        <p:spPr bwMode="auto">
          <a:xfrm>
            <a:off x="574675" y="-387424"/>
            <a:ext cx="8001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2pPr>
            <a:lvl3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3pPr>
            <a:lvl4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4pPr>
            <a:lvl5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5pPr>
            <a:lvl6pPr marL="4572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6pPr>
            <a:lvl7pPr marL="9144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7pPr>
            <a:lvl8pPr marL="13716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8pPr>
            <a:lvl9pPr marL="18288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9pPr>
          </a:lstStyle>
          <a:p>
            <a:pPr algn="ctr" eaLnBrk="1" hangingPunct="1"/>
            <a:r>
              <a:rPr lang="en-US" altLang="zh-CN" b="1" dirty="0" smtClean="0">
                <a:latin typeface="黑体" panose="02010609060101010101" pitchFamily="2" charset="-122"/>
                <a:ea typeface="黑体" panose="02010609060101010101" pitchFamily="2" charset="-122"/>
              </a:rPr>
              <a:t> </a:t>
            </a:r>
            <a:r>
              <a:rPr lang="zh-CN" altLang="en-US" sz="4000" b="1" dirty="0">
                <a:solidFill>
                  <a:schemeClr val="bg1"/>
                </a:solidFill>
                <a:latin typeface="黑体" panose="02010609060101010101" pitchFamily="2" charset="-122"/>
                <a:ea typeface="黑体" panose="02010609060101010101" pitchFamily="2" charset="-122"/>
              </a:rPr>
              <a:t>状态迁移法</a:t>
            </a:r>
          </a:p>
        </p:txBody>
      </p:sp>
    </p:spTree>
    <p:extLst>
      <p:ext uri="{BB962C8B-B14F-4D97-AF65-F5344CB8AC3E}">
        <p14:creationId xmlns:p14="http://schemas.microsoft.com/office/powerpoint/2010/main" val="2126026304"/>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2"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6"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1+#ppt_w/2"/>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p:cNvGraphicFramePr>
            <a:graphicFrameLocks noGrp="1"/>
          </p:cNvGraphicFramePr>
          <p:nvPr>
            <p:extLst>
              <p:ext uri="{D42A27DB-BD31-4B8C-83A1-F6EECF244321}">
                <p14:modId xmlns:p14="http://schemas.microsoft.com/office/powerpoint/2010/main" val="3284780966"/>
              </p:ext>
            </p:extLst>
          </p:nvPr>
        </p:nvGraphicFramePr>
        <p:xfrm>
          <a:off x="1331640" y="2204864"/>
          <a:ext cx="6660231" cy="3174805"/>
        </p:xfrm>
        <a:graphic>
          <a:graphicData uri="http://schemas.openxmlformats.org/drawingml/2006/table">
            <a:tbl>
              <a:tblPr firstRow="1" bandRow="1">
                <a:tableStyleId>{0505E3EF-67EA-436B-97B2-0124C06EBD24}</a:tableStyleId>
              </a:tblPr>
              <a:tblGrid>
                <a:gridCol w="2220077"/>
                <a:gridCol w="2220077"/>
                <a:gridCol w="2220077"/>
              </a:tblGrid>
              <a:tr h="1193605">
                <a:tc>
                  <a:txBody>
                    <a:bodyPr/>
                    <a:lstStyle/>
                    <a:p>
                      <a:pPr algn="ctr"/>
                      <a:r>
                        <a:rPr lang="en-US" altLang="zh-CN" sz="2800" dirty="0" smtClean="0">
                          <a:latin typeface="Times New Roman" panose="02020603050405020304" pitchFamily="18" charset="0"/>
                          <a:cs typeface="Times New Roman" panose="02020603050405020304" pitchFamily="18" charset="0"/>
                        </a:rPr>
                        <a:t>State Name</a:t>
                      </a:r>
                      <a:endParaRPr lang="zh-CN" altLang="en-US" sz="2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l"/>
                      <a:r>
                        <a:rPr lang="en-US" altLang="zh-CN" sz="2800" dirty="0" smtClean="0">
                          <a:latin typeface="Times New Roman" panose="02020603050405020304" pitchFamily="18" charset="0"/>
                          <a:cs typeface="Times New Roman" panose="02020603050405020304" pitchFamily="18" charset="0"/>
                        </a:rPr>
                        <a:t>Output/convert</a:t>
                      </a:r>
                      <a:endParaRPr lang="zh-CN" altLang="en-US" sz="2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p>
                  </a:txBody>
                  <a:tcPr/>
                </a:tc>
              </a:tr>
              <a:tr h="450917">
                <a:tc>
                  <a:txBody>
                    <a:bodyPr/>
                    <a:lstStyle/>
                    <a:p>
                      <a:pPr algn="ctr"/>
                      <a:r>
                        <a:rPr lang="zh-CN" altLang="en-US" sz="2800" b="1" dirty="0" smtClean="0">
                          <a:latin typeface="楷体" panose="02010609060101010101" pitchFamily="49" charset="-122"/>
                          <a:ea typeface="楷体" panose="02010609060101010101" pitchFamily="49" charset="-122"/>
                        </a:rPr>
                        <a:t>就绪</a:t>
                      </a:r>
                      <a:endParaRPr lang="zh-CN" altLang="en-US" sz="28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2800" b="1" dirty="0" smtClean="0">
                          <a:latin typeface="楷体" panose="02010609060101010101" pitchFamily="49" charset="-122"/>
                          <a:ea typeface="楷体" panose="02010609060101010101" pitchFamily="49" charset="-122"/>
                        </a:rPr>
                        <a:t>执行</a:t>
                      </a:r>
                      <a:endParaRPr lang="zh-CN" altLang="en-US" sz="28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sz="28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822261">
                <a:tc>
                  <a:txBody>
                    <a:bodyPr/>
                    <a:lstStyle/>
                    <a:p>
                      <a:pPr algn="ctr"/>
                      <a:r>
                        <a:rPr lang="zh-CN" altLang="en-US" sz="2800" b="1" dirty="0" smtClean="0">
                          <a:latin typeface="楷体" panose="02010609060101010101" pitchFamily="49" charset="-122"/>
                          <a:ea typeface="楷体" panose="02010609060101010101" pitchFamily="49" charset="-122"/>
                        </a:rPr>
                        <a:t>执行</a:t>
                      </a:r>
                      <a:endParaRPr lang="en-US" altLang="zh-CN" sz="2800" b="1" dirty="0" smtClean="0">
                        <a:latin typeface="楷体" panose="02010609060101010101" pitchFamily="49" charset="-122"/>
                        <a:ea typeface="楷体" panose="02010609060101010101" pitchFamily="49" charset="-122"/>
                      </a:endParaRPr>
                    </a:p>
                    <a:p>
                      <a:pPr algn="ctr"/>
                      <a:endParaRPr lang="zh-CN" altLang="en-US" sz="28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2800" b="1" dirty="0" smtClean="0">
                          <a:latin typeface="楷体" panose="02010609060101010101" pitchFamily="49" charset="-122"/>
                          <a:ea typeface="楷体" panose="02010609060101010101" pitchFamily="49" charset="-122"/>
                        </a:rPr>
                        <a:t>就绪</a:t>
                      </a:r>
                      <a:endParaRPr lang="zh-CN" altLang="en-US" sz="28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2800" b="1" dirty="0" smtClean="0">
                          <a:latin typeface="楷体" panose="02010609060101010101" pitchFamily="49" charset="-122"/>
                          <a:ea typeface="楷体" panose="02010609060101010101" pitchFamily="49" charset="-122"/>
                        </a:rPr>
                        <a:t>阻塞</a:t>
                      </a:r>
                      <a:endParaRPr lang="zh-CN" altLang="en-US" sz="28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50917">
                <a:tc>
                  <a:txBody>
                    <a:bodyPr/>
                    <a:lstStyle/>
                    <a:p>
                      <a:pPr algn="ctr"/>
                      <a:r>
                        <a:rPr lang="zh-CN" altLang="en-US" sz="2800" b="1" dirty="0" smtClean="0">
                          <a:latin typeface="楷体" panose="02010609060101010101" pitchFamily="49" charset="-122"/>
                          <a:ea typeface="楷体" panose="02010609060101010101" pitchFamily="49" charset="-122"/>
                        </a:rPr>
                        <a:t>阻塞</a:t>
                      </a:r>
                      <a:endParaRPr lang="zh-CN" altLang="en-US" sz="28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2800" b="1" dirty="0" smtClean="0">
                          <a:latin typeface="楷体" panose="02010609060101010101" pitchFamily="49" charset="-122"/>
                          <a:ea typeface="楷体" panose="02010609060101010101" pitchFamily="49" charset="-122"/>
                        </a:rPr>
                        <a:t>就绪</a:t>
                      </a:r>
                      <a:endParaRPr lang="zh-CN" altLang="en-US" sz="28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sz="28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5" name="Rectangle 2"/>
          <p:cNvSpPr txBox="1">
            <a:spLocks noChangeArrowheads="1"/>
          </p:cNvSpPr>
          <p:nvPr/>
        </p:nvSpPr>
        <p:spPr bwMode="auto">
          <a:xfrm>
            <a:off x="755576" y="-387424"/>
            <a:ext cx="8001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2pPr>
            <a:lvl3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3pPr>
            <a:lvl4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4pPr>
            <a:lvl5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5pPr>
            <a:lvl6pPr marL="4572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6pPr>
            <a:lvl7pPr marL="9144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7pPr>
            <a:lvl8pPr marL="13716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8pPr>
            <a:lvl9pPr marL="18288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9pPr>
          </a:lstStyle>
          <a:p>
            <a:pPr algn="ctr" eaLnBrk="1" hangingPunct="1"/>
            <a:r>
              <a:rPr lang="en-US" altLang="zh-CN" b="1" dirty="0" smtClean="0">
                <a:latin typeface="黑体" panose="02010609060101010101" pitchFamily="2" charset="-122"/>
                <a:ea typeface="黑体" panose="02010609060101010101" pitchFamily="2" charset="-122"/>
              </a:rPr>
              <a:t> </a:t>
            </a:r>
            <a:r>
              <a:rPr lang="zh-CN" altLang="en-US" sz="4000" b="1" dirty="0">
                <a:solidFill>
                  <a:schemeClr val="bg1"/>
                </a:solidFill>
                <a:latin typeface="黑体" panose="02010609060101010101" pitchFamily="2" charset="-122"/>
                <a:ea typeface="黑体" panose="02010609060101010101" pitchFamily="2" charset="-122"/>
              </a:rPr>
              <a:t>状态迁移法</a:t>
            </a:r>
          </a:p>
        </p:txBody>
      </p:sp>
    </p:spTree>
    <p:extLst>
      <p:ext uri="{BB962C8B-B14F-4D97-AF65-F5344CB8AC3E}">
        <p14:creationId xmlns:p14="http://schemas.microsoft.com/office/powerpoint/2010/main" val="2474123070"/>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613345" y="1988840"/>
            <a:ext cx="7972425" cy="2853055"/>
          </a:xfrm>
        </p:spPr>
        <p:txBody>
          <a:bodyPr>
            <a:normAutofit fontScale="85000" lnSpcReduction="10000"/>
          </a:bodyPr>
          <a:lstStyle/>
          <a:p>
            <a:pPr marL="814070" lvl="1" indent="-342900">
              <a:lnSpc>
                <a:spcPct val="150000"/>
              </a:lnSpc>
              <a:buFont typeface="Arial" panose="020B0604020202020204" pitchFamily="34" charset="0"/>
              <a:buChar char="•"/>
            </a:pPr>
            <a:r>
              <a:rPr lang="zh-CN" altLang="en-US" b="1" dirty="0"/>
              <a:t>状态图的使用步骤</a:t>
            </a:r>
            <a:endParaRPr lang="en-US" altLang="zh-CN" b="1" dirty="0" smtClean="0"/>
          </a:p>
          <a:p>
            <a:pPr marL="471170" lvl="1" indent="0">
              <a:lnSpc>
                <a:spcPct val="150000"/>
              </a:lnSpc>
              <a:buNone/>
            </a:pPr>
            <a:r>
              <a:rPr lang="en-US" altLang="zh-CN" sz="2700" b="1" dirty="0" smtClean="0"/>
              <a:t>1.</a:t>
            </a:r>
            <a:r>
              <a:rPr lang="zh-CN" altLang="zh-CN" sz="2700" b="1" dirty="0"/>
              <a:t>根据需求，理解关键字段，获得主要的状态</a:t>
            </a:r>
          </a:p>
          <a:p>
            <a:pPr marL="471170" lvl="1" indent="0">
              <a:lnSpc>
                <a:spcPct val="150000"/>
              </a:lnSpc>
              <a:buNone/>
            </a:pPr>
            <a:r>
              <a:rPr lang="en-US" altLang="zh-CN" sz="2700" b="1" dirty="0"/>
              <a:t>2.</a:t>
            </a:r>
            <a:r>
              <a:rPr lang="zh-CN" altLang="en-US" sz="2700" b="1" dirty="0"/>
              <a:t>绘制</a:t>
            </a:r>
            <a:r>
              <a:rPr lang="zh-CN" altLang="zh-CN" sz="2700" b="1" dirty="0"/>
              <a:t>状态迁移图</a:t>
            </a:r>
          </a:p>
          <a:p>
            <a:pPr marL="471170" lvl="1" indent="0">
              <a:lnSpc>
                <a:spcPct val="150000"/>
              </a:lnSpc>
              <a:buNone/>
            </a:pPr>
            <a:r>
              <a:rPr lang="en-US" altLang="zh-CN" sz="2700" b="1" dirty="0"/>
              <a:t>3.</a:t>
            </a:r>
            <a:r>
              <a:rPr lang="zh-CN" altLang="zh-CN" sz="2700" b="1" dirty="0"/>
              <a:t>画出状态迁移树</a:t>
            </a:r>
            <a:endParaRPr lang="en-US" altLang="zh-CN" sz="2700" b="1" dirty="0"/>
          </a:p>
          <a:p>
            <a:pPr marL="471170" lvl="1" indent="0">
              <a:lnSpc>
                <a:spcPct val="150000"/>
              </a:lnSpc>
              <a:buNone/>
            </a:pPr>
            <a:r>
              <a:rPr lang="en-US" altLang="zh-CN" sz="2700" b="1" dirty="0"/>
              <a:t>4.</a:t>
            </a:r>
            <a:r>
              <a:rPr lang="zh-CN" altLang="en-US" sz="2700" b="1" dirty="0"/>
              <a:t>抽取</a:t>
            </a:r>
            <a:r>
              <a:rPr lang="zh-CN" altLang="en-US" sz="2700" b="1" dirty="0" smtClean="0"/>
              <a:t>测试用例规则（每个状态至少到达一次）</a:t>
            </a:r>
            <a:endParaRPr lang="zh-CN" altLang="en-US" sz="2700" b="1" dirty="0"/>
          </a:p>
        </p:txBody>
      </p:sp>
      <p:sp>
        <p:nvSpPr>
          <p:cNvPr id="4" name="Rectangle 2"/>
          <p:cNvSpPr txBox="1">
            <a:spLocks noChangeArrowheads="1"/>
          </p:cNvSpPr>
          <p:nvPr/>
        </p:nvSpPr>
        <p:spPr bwMode="auto">
          <a:xfrm>
            <a:off x="596570" y="-387424"/>
            <a:ext cx="8001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2pPr>
            <a:lvl3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3pPr>
            <a:lvl4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4pPr>
            <a:lvl5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5pPr>
            <a:lvl6pPr marL="4572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6pPr>
            <a:lvl7pPr marL="9144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7pPr>
            <a:lvl8pPr marL="13716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8pPr>
            <a:lvl9pPr marL="18288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9pPr>
          </a:lstStyle>
          <a:p>
            <a:pPr algn="ctr" eaLnBrk="1" hangingPunct="1"/>
            <a:r>
              <a:rPr lang="en-US" altLang="zh-CN" b="1" dirty="0" smtClean="0">
                <a:latin typeface="黑体" panose="02010609060101010101" pitchFamily="2" charset="-122"/>
                <a:ea typeface="黑体" panose="02010609060101010101" pitchFamily="2" charset="-122"/>
              </a:rPr>
              <a:t> </a:t>
            </a:r>
            <a:r>
              <a:rPr lang="zh-CN" altLang="en-US" sz="4000" b="1" dirty="0">
                <a:solidFill>
                  <a:schemeClr val="bg1"/>
                </a:solidFill>
                <a:latin typeface="黑体" panose="02010609060101010101" pitchFamily="2" charset="-122"/>
                <a:ea typeface="黑体" panose="02010609060101010101" pitchFamily="2" charset="-122"/>
              </a:rPr>
              <a:t>状态迁移法</a:t>
            </a:r>
          </a:p>
        </p:txBody>
      </p:sp>
      <p:sp>
        <p:nvSpPr>
          <p:cNvPr id="5" name="标题 1"/>
          <p:cNvSpPr>
            <a:spLocks noGrp="1"/>
          </p:cNvSpPr>
          <p:nvPr/>
        </p:nvSpPr>
        <p:spPr>
          <a:xfrm>
            <a:off x="653720" y="923211"/>
            <a:ext cx="7886700" cy="752475"/>
          </a:xfrm>
          <a:prstGeom prst="rect">
            <a:avLst/>
          </a:prstGeom>
          <a:noFill/>
          <a:ln>
            <a:noFill/>
          </a:ln>
        </p:spPr>
        <p:txBody>
          <a:bodyPr vert="horz" wrap="square" lIns="91440" tIns="45720" rIns="91440" bIns="45720" numCol="1" anchor="b" anchorCtr="0" compatLnSpc="1"/>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2pPr>
            <a:lvl3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3pPr>
            <a:lvl4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4pPr>
            <a:lvl5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5pPr>
            <a:lvl6pPr marL="4572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6pPr>
            <a:lvl7pPr marL="9144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7pPr>
            <a:lvl8pPr marL="13716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8pPr>
            <a:lvl9pPr marL="18288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9pPr>
          </a:lstStyle>
          <a:p>
            <a:pPr marL="814070" lvl="1" indent="-342900" eaLnBrk="1" hangingPunct="1">
              <a:spcBef>
                <a:spcPct val="20000"/>
              </a:spcBef>
              <a:buClr>
                <a:schemeClr val="tx1"/>
              </a:buClr>
              <a:buFont typeface="Arial" pitchFamily="34" charset="0"/>
              <a:buChar char="•"/>
            </a:pPr>
            <a:r>
              <a:rPr lang="zh-CN" altLang="en-US" sz="2800" b="1" dirty="0">
                <a:solidFill>
                  <a:schemeClr val="tx1"/>
                </a:solidFill>
                <a:latin typeface="+mn-lt"/>
                <a:ea typeface="+mn-ea"/>
                <a:sym typeface="+mn-ea"/>
              </a:rPr>
              <a:t>使用场合：多状态变化的情况</a:t>
            </a:r>
            <a:endParaRPr lang="zh-CN" altLang="en-US" sz="2800" b="1" dirty="0">
              <a:solidFill>
                <a:schemeClr val="tx1"/>
              </a:solidFill>
              <a:latin typeface="+mn-lt"/>
              <a:ea typeface="+mn-ea"/>
            </a:endParaRPr>
          </a:p>
        </p:txBody>
      </p:sp>
    </p:spTree>
  </p:cSld>
  <p:clrMapOvr>
    <a:masterClrMapping/>
  </p:clrMapOvr>
  <p:transition>
    <p:blinds dir="ver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536" y="1268760"/>
            <a:ext cx="7886700" cy="752475"/>
          </a:xfrm>
        </p:spPr>
        <p:txBody>
          <a:bodyPr/>
          <a:lstStyle/>
          <a:p>
            <a:pPr marL="469900" indent="-469900" algn="l">
              <a:spcBef>
                <a:spcPct val="20000"/>
              </a:spcBef>
              <a:buClr>
                <a:schemeClr val="tx1"/>
              </a:buClr>
              <a:buFont typeface="Arial" panose="020B0604020202020204" pitchFamily="34" charset="0"/>
              <a:buChar char="•"/>
            </a:pPr>
            <a:r>
              <a:rPr lang="zh-CN" altLang="en-US" sz="3100" b="1" dirty="0">
                <a:solidFill>
                  <a:schemeClr val="tx1"/>
                </a:solidFill>
                <a:latin typeface="+mn-lt"/>
                <a:ea typeface="+mn-ea"/>
                <a:cs typeface="+mn-cs"/>
              </a:rPr>
              <a:t>根据需求设计测试用例</a:t>
            </a:r>
          </a:p>
        </p:txBody>
      </p:sp>
      <p:sp>
        <p:nvSpPr>
          <p:cNvPr id="3" name="内容占位符 2"/>
          <p:cNvSpPr>
            <a:spLocks noGrp="1"/>
          </p:cNvSpPr>
          <p:nvPr>
            <p:ph sz="half" idx="1"/>
          </p:nvPr>
        </p:nvSpPr>
        <p:spPr>
          <a:xfrm>
            <a:off x="251520" y="2204864"/>
            <a:ext cx="8713028" cy="3941445"/>
          </a:xfrm>
        </p:spPr>
        <p:txBody>
          <a:bodyPr>
            <a:noAutofit/>
          </a:bodyPr>
          <a:lstStyle/>
          <a:p>
            <a:pPr marL="471170" lvl="1" indent="0">
              <a:lnSpc>
                <a:spcPct val="150000"/>
              </a:lnSpc>
              <a:buNone/>
            </a:pPr>
            <a:r>
              <a:rPr lang="en-US" altLang="zh-CN" sz="2400" b="1" dirty="0"/>
              <a:t>1.</a:t>
            </a:r>
            <a:r>
              <a:rPr lang="zh-CN" altLang="en-US" sz="2400" b="1" dirty="0"/>
              <a:t>网上订票，此时订单处于“待支付”</a:t>
            </a:r>
            <a:endParaRPr lang="en-US" altLang="zh-CN" sz="2400" b="1" dirty="0"/>
          </a:p>
          <a:p>
            <a:pPr marL="471170" lvl="1" indent="0">
              <a:lnSpc>
                <a:spcPct val="150000"/>
              </a:lnSpc>
              <a:buNone/>
            </a:pPr>
            <a:r>
              <a:rPr lang="en-US" altLang="zh-CN" sz="2400" b="1" dirty="0" smtClean="0"/>
              <a:t>2.</a:t>
            </a:r>
            <a:r>
              <a:rPr lang="zh-CN" altLang="en-US" sz="2400" b="1" dirty="0" smtClean="0"/>
              <a:t>顾客付款</a:t>
            </a:r>
            <a:r>
              <a:rPr lang="zh-CN" altLang="en-US" sz="2400" b="1" dirty="0"/>
              <a:t>后，订单处于“已支付”</a:t>
            </a:r>
            <a:endParaRPr lang="en-US" altLang="zh-CN" sz="2400" b="1" dirty="0"/>
          </a:p>
          <a:p>
            <a:pPr marL="471170" lvl="1" indent="0">
              <a:lnSpc>
                <a:spcPct val="150000"/>
              </a:lnSpc>
              <a:buNone/>
            </a:pPr>
            <a:r>
              <a:rPr lang="en-US" altLang="zh-CN" sz="2400" b="1" dirty="0"/>
              <a:t>3.</a:t>
            </a:r>
            <a:r>
              <a:rPr lang="zh-CN" altLang="en-US" sz="2400" b="1" dirty="0"/>
              <a:t>火车站取票后，订单处于“已出票”</a:t>
            </a:r>
            <a:endParaRPr lang="en-US" altLang="zh-CN" sz="2400" b="1" dirty="0"/>
          </a:p>
          <a:p>
            <a:pPr marL="471170" lvl="1" indent="0">
              <a:lnSpc>
                <a:spcPct val="150000"/>
              </a:lnSpc>
              <a:buNone/>
            </a:pPr>
            <a:r>
              <a:rPr lang="en-US" altLang="zh-CN" sz="2400" b="1" dirty="0"/>
              <a:t>4.</a:t>
            </a:r>
            <a:r>
              <a:rPr lang="zh-CN" altLang="en-US" sz="2400" b="1" dirty="0"/>
              <a:t>检票后，订单处于“已使用”</a:t>
            </a:r>
            <a:endParaRPr lang="en-US" altLang="zh-CN" sz="2400" b="1" dirty="0"/>
          </a:p>
          <a:p>
            <a:pPr marL="471170" lvl="1" indent="0">
              <a:lnSpc>
                <a:spcPct val="150000"/>
              </a:lnSpc>
              <a:buNone/>
            </a:pPr>
            <a:r>
              <a:rPr lang="en-US" altLang="zh-CN" sz="2400" b="1" dirty="0"/>
              <a:t>5.</a:t>
            </a:r>
            <a:r>
              <a:rPr lang="zh-CN" altLang="en-US" sz="2400" b="1" dirty="0"/>
              <a:t>上车前任何时间都可以取消自己的订票信息，如果已经支付了车票的费用，则可以退款，订单处于“已取消”</a:t>
            </a:r>
            <a:endParaRPr lang="en-US" altLang="zh-CN" sz="2400" b="1" dirty="0"/>
          </a:p>
        </p:txBody>
      </p:sp>
      <p:sp>
        <p:nvSpPr>
          <p:cNvPr id="4" name="Rectangle 2"/>
          <p:cNvSpPr txBox="1">
            <a:spLocks noChangeArrowheads="1"/>
          </p:cNvSpPr>
          <p:nvPr/>
        </p:nvSpPr>
        <p:spPr bwMode="auto">
          <a:xfrm>
            <a:off x="755576" y="-303213"/>
            <a:ext cx="8001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2pPr>
            <a:lvl3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3pPr>
            <a:lvl4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4pPr>
            <a:lvl5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5pPr>
            <a:lvl6pPr marL="4572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6pPr>
            <a:lvl7pPr marL="9144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7pPr>
            <a:lvl8pPr marL="13716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8pPr>
            <a:lvl9pPr marL="18288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9pPr>
          </a:lstStyle>
          <a:p>
            <a:pPr algn="ctr" eaLnBrk="1" hangingPunct="1"/>
            <a:r>
              <a:rPr lang="en-US" altLang="zh-CN" b="1" dirty="0" smtClean="0">
                <a:latin typeface="黑体" panose="02010609060101010101" pitchFamily="2" charset="-122"/>
                <a:ea typeface="黑体" panose="02010609060101010101" pitchFamily="2" charset="-122"/>
              </a:rPr>
              <a:t> </a:t>
            </a:r>
            <a:r>
              <a:rPr lang="zh-CN" altLang="en-US" sz="4000" b="1" dirty="0">
                <a:solidFill>
                  <a:schemeClr val="bg1"/>
                </a:solidFill>
                <a:latin typeface="黑体" panose="02010609060101010101" pitchFamily="2" charset="-122"/>
                <a:ea typeface="黑体" panose="02010609060101010101" pitchFamily="2" charset="-122"/>
              </a:rPr>
              <a:t>状态迁移图</a:t>
            </a:r>
            <a:r>
              <a:rPr lang="en-US" altLang="zh-CN" sz="4000" b="1" dirty="0">
                <a:solidFill>
                  <a:schemeClr val="bg1"/>
                </a:solidFill>
                <a:latin typeface="黑体" panose="02010609060101010101" pitchFamily="2" charset="-122"/>
                <a:ea typeface="黑体" panose="02010609060101010101" pitchFamily="2" charset="-122"/>
              </a:rPr>
              <a:t>-</a:t>
            </a:r>
            <a:r>
              <a:rPr lang="zh-CN" altLang="en-US" sz="4000" b="1" dirty="0">
                <a:solidFill>
                  <a:schemeClr val="bg1"/>
                </a:solidFill>
                <a:latin typeface="黑体" panose="02010609060101010101" pitchFamily="2" charset="-122"/>
                <a:ea typeface="黑体" panose="02010609060101010101" pitchFamily="2" charset="-122"/>
              </a:rPr>
              <a:t>实例</a:t>
            </a:r>
          </a:p>
        </p:txBody>
      </p:sp>
    </p:spTree>
  </p:cSld>
  <p:clrMapOvr>
    <a:masterClrMapping/>
  </p:clrMapOvr>
  <p:transition>
    <p:blinds dir="ver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759460" y="2296795"/>
            <a:ext cx="7628890" cy="3743960"/>
            <a:chOff x="307428" y="861849"/>
            <a:chExt cx="5602670" cy="5743904"/>
          </a:xfrm>
        </p:grpSpPr>
        <p:sp>
          <p:nvSpPr>
            <p:cNvPr id="4" name="椭圆 3"/>
            <p:cNvSpPr/>
            <p:nvPr/>
          </p:nvSpPr>
          <p:spPr>
            <a:xfrm>
              <a:off x="1501666" y="5328746"/>
              <a:ext cx="1194238" cy="127700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rPr>
                <a:t>已支付</a:t>
              </a:r>
              <a:endParaRPr lang="zh-CN" altLang="en-US" sz="2400" dirty="0">
                <a:solidFill>
                  <a:schemeClr val="tx1"/>
                </a:solidFill>
              </a:endParaRPr>
            </a:p>
          </p:txBody>
        </p:sp>
        <p:sp>
          <p:nvSpPr>
            <p:cNvPr id="5" name="椭圆 4"/>
            <p:cNvSpPr/>
            <p:nvPr/>
          </p:nvSpPr>
          <p:spPr>
            <a:xfrm>
              <a:off x="307428" y="3158359"/>
              <a:ext cx="1194238" cy="127700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rPr>
                <a:t>预定</a:t>
              </a:r>
              <a:endParaRPr lang="zh-CN" altLang="en-US" sz="2400" dirty="0">
                <a:solidFill>
                  <a:schemeClr val="tx1"/>
                </a:solidFill>
              </a:endParaRPr>
            </a:p>
          </p:txBody>
        </p:sp>
        <p:sp>
          <p:nvSpPr>
            <p:cNvPr id="6" name="椭圆 5"/>
            <p:cNvSpPr/>
            <p:nvPr/>
          </p:nvSpPr>
          <p:spPr>
            <a:xfrm>
              <a:off x="2695904" y="861849"/>
              <a:ext cx="1194238" cy="127700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rPr>
                <a:t>已取消</a:t>
              </a:r>
              <a:endParaRPr lang="zh-CN" altLang="en-US" sz="2400" dirty="0">
                <a:solidFill>
                  <a:schemeClr val="tx1"/>
                </a:solidFill>
              </a:endParaRPr>
            </a:p>
          </p:txBody>
        </p:sp>
        <p:sp>
          <p:nvSpPr>
            <p:cNvPr id="7" name="椭圆 6"/>
            <p:cNvSpPr/>
            <p:nvPr/>
          </p:nvSpPr>
          <p:spPr>
            <a:xfrm>
              <a:off x="3738398" y="5160579"/>
              <a:ext cx="1194238" cy="127700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rPr>
                <a:t>已出票</a:t>
              </a:r>
              <a:endParaRPr lang="zh-CN" altLang="en-US" sz="2400" dirty="0">
                <a:solidFill>
                  <a:schemeClr val="tx1"/>
                </a:solidFill>
              </a:endParaRPr>
            </a:p>
          </p:txBody>
        </p:sp>
        <p:sp>
          <p:nvSpPr>
            <p:cNvPr id="8" name="椭圆 7"/>
            <p:cNvSpPr/>
            <p:nvPr/>
          </p:nvSpPr>
          <p:spPr>
            <a:xfrm>
              <a:off x="4715860" y="1673772"/>
              <a:ext cx="1194238" cy="127700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rPr>
                <a:t>已使用</a:t>
              </a:r>
              <a:endParaRPr lang="zh-CN" altLang="en-US" sz="2400" dirty="0">
                <a:solidFill>
                  <a:schemeClr val="tx1"/>
                </a:solidFill>
              </a:endParaRPr>
            </a:p>
          </p:txBody>
        </p:sp>
        <p:cxnSp>
          <p:nvCxnSpPr>
            <p:cNvPr id="10" name="直接箭头连接符 9"/>
            <p:cNvCxnSpPr>
              <a:stCxn id="5" idx="5"/>
            </p:cNvCxnSpPr>
            <p:nvPr/>
          </p:nvCxnSpPr>
          <p:spPr>
            <a:xfrm>
              <a:off x="1326774" y="4248353"/>
              <a:ext cx="588737" cy="1099239"/>
            </a:xfrm>
            <a:prstGeom prst="straightConnector1">
              <a:avLst/>
            </a:prstGeom>
            <a:ln w="28575">
              <a:tailEnd type="triangle" w="lg" len="lg"/>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flipV="1">
              <a:off x="1135118" y="1673772"/>
              <a:ext cx="1560786" cy="1484587"/>
            </a:xfrm>
            <a:prstGeom prst="straightConnector1">
              <a:avLst/>
            </a:prstGeom>
            <a:ln w="28575">
              <a:solidFill>
                <a:schemeClr val="accent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a:stCxn id="4" idx="7"/>
            </p:cNvCxnSpPr>
            <p:nvPr/>
          </p:nvCxnSpPr>
          <p:spPr>
            <a:xfrm flipV="1">
              <a:off x="2521012" y="2138856"/>
              <a:ext cx="671506" cy="3376903"/>
            </a:xfrm>
            <a:prstGeom prst="straightConnector1">
              <a:avLst/>
            </a:prstGeom>
            <a:ln w="28575">
              <a:tailEnd type="triangle" w="lg" len="lg"/>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a:endCxn id="6" idx="5"/>
            </p:cNvCxnSpPr>
            <p:nvPr/>
          </p:nvCxnSpPr>
          <p:spPr>
            <a:xfrm flipH="1" flipV="1">
              <a:off x="3715249" y="1951842"/>
              <a:ext cx="399551" cy="3208736"/>
            </a:xfrm>
            <a:prstGeom prst="straightConnector1">
              <a:avLst/>
            </a:prstGeom>
            <a:ln w="28575">
              <a:tailEnd type="triangle" w="lg" len="lg"/>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a:endCxn id="7" idx="2"/>
            </p:cNvCxnSpPr>
            <p:nvPr/>
          </p:nvCxnSpPr>
          <p:spPr>
            <a:xfrm flipV="1">
              <a:off x="2733846" y="5799083"/>
              <a:ext cx="1004552" cy="266473"/>
            </a:xfrm>
            <a:prstGeom prst="straightConnector1">
              <a:avLst/>
            </a:prstGeom>
            <a:ln w="28575">
              <a:tailEnd type="triangle" w="lg" len="lg"/>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a:endCxn id="8" idx="4"/>
            </p:cNvCxnSpPr>
            <p:nvPr/>
          </p:nvCxnSpPr>
          <p:spPr>
            <a:xfrm flipV="1">
              <a:off x="4810702" y="2950778"/>
              <a:ext cx="502277" cy="2459737"/>
            </a:xfrm>
            <a:prstGeom prst="straightConnector1">
              <a:avLst/>
            </a:prstGeom>
            <a:ln w="28575">
              <a:tailEnd type="triangle" w="lg" len="lg"/>
            </a:ln>
          </p:spPr>
          <p:style>
            <a:lnRef idx="1">
              <a:schemeClr val="accent1"/>
            </a:lnRef>
            <a:fillRef idx="0">
              <a:schemeClr val="accent1"/>
            </a:fillRef>
            <a:effectRef idx="0">
              <a:schemeClr val="accent1"/>
            </a:effectRef>
            <a:fontRef idx="minor">
              <a:schemeClr val="tx1"/>
            </a:fontRef>
          </p:style>
        </p:cxnSp>
      </p:grpSp>
      <p:sp>
        <p:nvSpPr>
          <p:cNvPr id="15" name="Rectangle 2"/>
          <p:cNvSpPr txBox="1">
            <a:spLocks noChangeArrowheads="1"/>
          </p:cNvSpPr>
          <p:nvPr/>
        </p:nvSpPr>
        <p:spPr bwMode="auto">
          <a:xfrm>
            <a:off x="814492" y="-387424"/>
            <a:ext cx="8001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2pPr>
            <a:lvl3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3pPr>
            <a:lvl4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4pPr>
            <a:lvl5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5pPr>
            <a:lvl6pPr marL="4572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6pPr>
            <a:lvl7pPr marL="9144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7pPr>
            <a:lvl8pPr marL="13716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8pPr>
            <a:lvl9pPr marL="18288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9pPr>
          </a:lstStyle>
          <a:p>
            <a:pPr algn="ctr" eaLnBrk="1" hangingPunct="1"/>
            <a:r>
              <a:rPr lang="en-US" altLang="zh-CN" b="1" dirty="0" smtClean="0">
                <a:latin typeface="黑体" panose="02010609060101010101" pitchFamily="2" charset="-122"/>
                <a:ea typeface="黑体" panose="02010609060101010101" pitchFamily="2" charset="-122"/>
              </a:rPr>
              <a:t> </a:t>
            </a:r>
            <a:r>
              <a:rPr lang="zh-CN" altLang="en-US" sz="4000" b="1" dirty="0">
                <a:solidFill>
                  <a:schemeClr val="bg1"/>
                </a:solidFill>
                <a:latin typeface="黑体" panose="02010609060101010101" pitchFamily="2" charset="-122"/>
                <a:ea typeface="黑体" panose="02010609060101010101" pitchFamily="2" charset="-122"/>
              </a:rPr>
              <a:t>状态迁移图</a:t>
            </a:r>
          </a:p>
        </p:txBody>
      </p:sp>
    </p:spTree>
  </p:cSld>
  <p:clrMapOvr>
    <a:masterClrMapping/>
  </p:clrMapOvr>
  <p:transition>
    <p:blinds dir="vert"/>
  </p:transition>
  <p:timing>
    <p:tnLst>
      <p:par>
        <p:cTn id="1" dur="indefinite" restart="never" nodeType="tmRoot"/>
      </p:par>
    </p:tnLst>
  </p:timing>
</p:sld>
</file>

<file path=ppt/theme/theme1.xml><?xml version="1.0" encoding="utf-8"?>
<a:theme xmlns:a="http://schemas.openxmlformats.org/drawingml/2006/main" name="moba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01 软件测试基础</Template>
  <TotalTime>346</TotalTime>
  <Words>446</Words>
  <Application>Microsoft Office PowerPoint</Application>
  <PresentationFormat>全屏显示(4:3)</PresentationFormat>
  <Paragraphs>65</Paragraphs>
  <Slides>11</Slides>
  <Notes>0</Notes>
  <HiddenSlides>0</HiddenSlides>
  <MMClips>0</MMClips>
  <ScaleCrop>false</ScaleCrop>
  <HeadingPairs>
    <vt:vector size="4" baseType="variant">
      <vt:variant>
        <vt:lpstr>主题</vt:lpstr>
      </vt:variant>
      <vt:variant>
        <vt:i4>1</vt:i4>
      </vt:variant>
      <vt:variant>
        <vt:lpstr>幻灯片标题</vt:lpstr>
      </vt:variant>
      <vt:variant>
        <vt:i4>11</vt:i4>
      </vt:variant>
    </vt:vector>
  </HeadingPairs>
  <TitlesOfParts>
    <vt:vector size="12" baseType="lpstr">
      <vt:lpstr>moban</vt:lpstr>
      <vt:lpstr>黑盒测试技术 –状态迁移法</vt:lpstr>
      <vt:lpstr>状态迁移法</vt:lpstr>
      <vt:lpstr> 状态迁移图</vt:lpstr>
      <vt:lpstr>有限状态机表示有限个状态以及在这些状态之间的转移和动作等行为的数学模型。</vt:lpstr>
      <vt:lpstr>PowerPoint 演示文稿</vt:lpstr>
      <vt:lpstr>PowerPoint 演示文稿</vt:lpstr>
      <vt:lpstr>PowerPoint 演示文稿</vt:lpstr>
      <vt:lpstr>根据需求设计测试用例</vt:lpstr>
      <vt:lpstr>PowerPoint 演示文稿</vt:lpstr>
      <vt:lpstr>画出状态迁移树</vt:lpstr>
      <vt:lpstr>PowerPoint 演示文稿</vt:lpstr>
    </vt:vector>
  </TitlesOfParts>
  <Company>福建163软件园</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软件测试技术基础</dc:title>
  <dc:creator>福建163软件园</dc:creator>
  <cp:lastModifiedBy>admin</cp:lastModifiedBy>
  <cp:revision>273</cp:revision>
  <dcterms:created xsi:type="dcterms:W3CDTF">2008-07-27T05:17:00Z</dcterms:created>
  <dcterms:modified xsi:type="dcterms:W3CDTF">2018-05-21T02:58:41Z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2052-10.1.0.6749</vt:lpwstr>
  </property>
</Properties>
</file>