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notesMasterIdLst>
    <p:notesMasterId r:id="rId24"/>
  </p:notesMasterIdLst>
  <p:handoutMasterIdLst>
    <p:handoutMasterId r:id="rId25"/>
  </p:handoutMasterIdLst>
  <p:sldIdLst>
    <p:sldId id="379" r:id="rId2"/>
    <p:sldId id="333" r:id="rId3"/>
    <p:sldId id="355" r:id="rId4"/>
    <p:sldId id="356" r:id="rId5"/>
    <p:sldId id="364" r:id="rId6"/>
    <p:sldId id="357" r:id="rId7"/>
    <p:sldId id="361" r:id="rId8"/>
    <p:sldId id="359" r:id="rId9"/>
    <p:sldId id="363" r:id="rId10"/>
    <p:sldId id="365" r:id="rId11"/>
    <p:sldId id="366" r:id="rId12"/>
    <p:sldId id="367" r:id="rId13"/>
    <p:sldId id="369" r:id="rId14"/>
    <p:sldId id="371" r:id="rId15"/>
    <p:sldId id="373" r:id="rId16"/>
    <p:sldId id="353" r:id="rId17"/>
    <p:sldId id="376" r:id="rId18"/>
    <p:sldId id="377" r:id="rId19"/>
    <p:sldId id="378" r:id="rId20"/>
    <p:sldId id="374" r:id="rId21"/>
    <p:sldId id="352" r:id="rId22"/>
    <p:sldId id="35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3FD"/>
    <a:srgbClr val="CCFFFF"/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91389-8269-46C9-9A50-81F8796711F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444B0-044C-4A12-9CB9-2355A7533A2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5478B-659B-4031-9696-065F74AD9BF1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D4C0D-C862-41E3-9839-8342B2F29950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8A7EC-B170-4524-BD2E-E07142DCC5C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03338" y="566738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3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03338" y="566738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提取因果，赋予标识符（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提取因果关系，绘制因果图</a:t>
            </a:r>
            <a:endParaRPr lang="en-US" altLang="zh-CN" dirty="0" smtClean="0"/>
          </a:p>
          <a:p>
            <a:r>
              <a:rPr lang="zh-CN" altLang="en-US" dirty="0" smtClean="0"/>
              <a:t>标明约束条件</a:t>
            </a:r>
            <a:endParaRPr lang="en-US" altLang="zh-CN" dirty="0" smtClean="0"/>
          </a:p>
          <a:p>
            <a:r>
              <a:rPr lang="zh-CN" altLang="en-US" dirty="0" smtClean="0"/>
              <a:t>转化判定表</a:t>
            </a:r>
            <a:endParaRPr lang="en-US" altLang="zh-CN" dirty="0" smtClean="0"/>
          </a:p>
          <a:p>
            <a:r>
              <a:rPr lang="zh-CN" altLang="en-US" dirty="0" smtClean="0"/>
              <a:t>设计用例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分析需求，提取原因和结果，并赋予标识符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分析需求，提取因果关系，并表示成“因果图”</a:t>
            </a:r>
            <a:endParaRPr lang="en-US" altLang="zh-CN" sz="1200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标明因果图中约束条件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因果图转换成判定表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为判定表中每一列表示的情况设计测试用例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A8D71-C3EC-4BA8-8391-4F5BE00376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1" y="0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32" y="116957"/>
            <a:ext cx="7849743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87626" y="895982"/>
            <a:ext cx="7879134" cy="5060681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7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2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1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251768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黑</a:t>
            </a:r>
            <a:r>
              <a:rPr lang="zh-CN" altLang="en-US" dirty="0"/>
              <a:t>盒测试技术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因果图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625173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315416"/>
            <a:ext cx="8001000" cy="121602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560840" cy="4293745"/>
          </a:xfrm>
        </p:spPr>
        <p:txBody>
          <a:bodyPr>
            <a:normAutofit fontScale="25000" lnSpcReduction="20000"/>
          </a:bodyPr>
          <a:lstStyle/>
          <a:p>
            <a:pPr algn="just" eaLnBrk="1" hangingPunct="1"/>
            <a:r>
              <a:rPr lang="zh-CN" altLang="en-US" sz="10500" b="1" dirty="0">
                <a:latin typeface="+mn-lt"/>
                <a:ea typeface="+mn-ea"/>
              </a:rPr>
              <a:t>设计测试用例</a:t>
            </a:r>
            <a:endParaRPr lang="en-US" altLang="zh-CN" sz="10500" b="1" dirty="0">
              <a:latin typeface="+mn-lt"/>
              <a:ea typeface="+mn-ea"/>
            </a:endParaRPr>
          </a:p>
          <a:p>
            <a:pPr lvl="1" algn="just" eaLnBrk="1" hangingPunct="1"/>
            <a:r>
              <a:rPr lang="zh-CN" altLang="en-US" sz="10400" b="1" dirty="0">
                <a:latin typeface="+mn-lt"/>
                <a:ea typeface="+mn-ea"/>
              </a:rPr>
              <a:t>某软件规格说明</a:t>
            </a:r>
            <a:r>
              <a:rPr lang="zh-CN" altLang="en-US" sz="10400" b="1" dirty="0" smtClean="0">
                <a:latin typeface="+mn-lt"/>
                <a:ea typeface="+mn-ea"/>
              </a:rPr>
              <a:t>书对登录名输入包含</a:t>
            </a:r>
            <a:r>
              <a:rPr lang="zh-CN" altLang="en-US" sz="10400" b="1" dirty="0">
                <a:latin typeface="+mn-lt"/>
                <a:ea typeface="+mn-ea"/>
              </a:rPr>
              <a:t>这样的要求：</a:t>
            </a:r>
            <a:r>
              <a:rPr lang="zh-CN" altLang="en-US" sz="10400" b="1" dirty="0" smtClean="0">
                <a:latin typeface="+mn-lt"/>
                <a:ea typeface="+mn-ea"/>
              </a:rPr>
              <a:t>第一个字符</a:t>
            </a:r>
            <a:r>
              <a:rPr lang="zh-CN" altLang="en-US" sz="10400" b="1" dirty="0">
                <a:latin typeface="+mn-lt"/>
                <a:ea typeface="+mn-ea"/>
              </a:rPr>
              <a:t>必须</a:t>
            </a:r>
            <a:r>
              <a:rPr lang="zh-CN" altLang="en-US" sz="10400" b="1" dirty="0" smtClean="0">
                <a:latin typeface="+mn-lt"/>
                <a:ea typeface="+mn-ea"/>
              </a:rPr>
              <a:t>是</a:t>
            </a:r>
            <a:r>
              <a:rPr lang="en-US" altLang="zh-CN" sz="10400" b="1" dirty="0" smtClean="0">
                <a:latin typeface="+mn-lt"/>
                <a:ea typeface="+mn-ea"/>
              </a:rPr>
              <a:t>$</a:t>
            </a:r>
            <a:r>
              <a:rPr lang="zh-CN" altLang="en-US" sz="10400" b="1" dirty="0" smtClean="0">
                <a:latin typeface="+mn-lt"/>
                <a:ea typeface="+mn-ea"/>
              </a:rPr>
              <a:t>或者英文</a:t>
            </a:r>
            <a:r>
              <a:rPr lang="zh-CN" altLang="en-US" sz="10400" b="1" smtClean="0">
                <a:latin typeface="+mn-lt"/>
                <a:ea typeface="+mn-ea"/>
              </a:rPr>
              <a:t>字母，第二个字符是数字，在此</a:t>
            </a:r>
            <a:r>
              <a:rPr lang="zh-CN" altLang="en-US" sz="10400" b="1" dirty="0" smtClean="0">
                <a:latin typeface="+mn-lt"/>
                <a:ea typeface="+mn-ea"/>
              </a:rPr>
              <a:t>情况下进入第二个窗口；但如果第一个字符不正确，则给出信息Ｍ；如果第二个字符不是数字，则给出信息Ｎ。</a:t>
            </a:r>
            <a:endParaRPr lang="en-US" altLang="zh-CN" sz="10400" b="1" dirty="0">
              <a:latin typeface="+mn-lt"/>
              <a:ea typeface="+mn-ea"/>
            </a:endParaRPr>
          </a:p>
          <a:p>
            <a:pPr marL="471487" lvl="1" indent="0" algn="just" eaLnBrk="1" hangingPunct="1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-24340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 smtClean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52183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 smtClean="0">
                <a:latin typeface="+mn-lt"/>
                <a:ea typeface="+mn-ea"/>
              </a:rPr>
              <a:t>1.</a:t>
            </a:r>
            <a:r>
              <a:rPr lang="zh-CN" altLang="en-US" sz="2600" b="1" dirty="0" smtClean="0">
                <a:latin typeface="+mn-lt"/>
                <a:ea typeface="+mn-ea"/>
              </a:rPr>
              <a:t>分析</a:t>
            </a:r>
            <a:r>
              <a:rPr lang="zh-CN" altLang="en-US" sz="2600" b="1" dirty="0">
                <a:latin typeface="+mn-lt"/>
                <a:ea typeface="+mn-ea"/>
              </a:rPr>
              <a:t>需求，列出原因和</a:t>
            </a:r>
            <a:r>
              <a:rPr lang="zh-CN" altLang="en-US" sz="2600" b="1" dirty="0" smtClean="0">
                <a:latin typeface="+mn-lt"/>
                <a:ea typeface="+mn-ea"/>
              </a:rPr>
              <a:t>结果</a:t>
            </a:r>
            <a:endParaRPr lang="en-US" altLang="zh-CN" sz="2600" b="1" dirty="0" smtClean="0">
              <a:latin typeface="+mn-lt"/>
              <a:ea typeface="+mn-ea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+mn-lt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76892"/>
              </p:ext>
            </p:extLst>
          </p:nvPr>
        </p:nvGraphicFramePr>
        <p:xfrm>
          <a:off x="971600" y="2492896"/>
          <a:ext cx="6912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024336"/>
              </a:tblGrid>
              <a:tr h="1390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c1:</a:t>
                      </a:r>
                      <a:r>
                        <a:rPr lang="zh-CN" altLang="en-US" sz="2400" dirty="0" smtClean="0"/>
                        <a:t>第一个字符是</a:t>
                      </a:r>
                      <a:r>
                        <a:rPr lang="en-US" altLang="zh-CN" sz="2400" dirty="0" smtClean="0"/>
                        <a:t>$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e1:</a:t>
                      </a:r>
                      <a:r>
                        <a:rPr lang="zh-CN" altLang="en-US" sz="2400" dirty="0" smtClean="0"/>
                        <a:t>给出信息</a:t>
                      </a:r>
                      <a:r>
                        <a:rPr lang="en-US" altLang="zh-CN" sz="2400" dirty="0" smtClean="0"/>
                        <a:t>M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c2:</a:t>
                      </a:r>
                      <a:r>
                        <a:rPr lang="zh-CN" altLang="en-US" sz="2400" dirty="0" smtClean="0"/>
                        <a:t>第一个字符是英文字母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e2:</a:t>
                      </a:r>
                      <a:r>
                        <a:rPr lang="zh-CN" altLang="en-US" sz="2400" dirty="0" smtClean="0"/>
                        <a:t>进入第二个窗口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c3</a:t>
                      </a:r>
                      <a:r>
                        <a:rPr lang="zh-CN" altLang="en-US" sz="2400" dirty="0" smtClean="0"/>
                        <a:t>：第一个字符是数字</a:t>
                      </a:r>
                    </a:p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e3:</a:t>
                      </a:r>
                      <a:r>
                        <a:rPr lang="zh-CN" altLang="en-US" sz="2400" dirty="0" smtClean="0"/>
                        <a:t>给出信息</a:t>
                      </a:r>
                      <a:r>
                        <a:rPr lang="en-US" altLang="zh-CN" sz="2400" dirty="0" smtClean="0"/>
                        <a:t>N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99392"/>
            <a:ext cx="8001000" cy="121602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03831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 smtClean="0">
                <a:latin typeface="+mn-lt"/>
                <a:ea typeface="+mn-ea"/>
              </a:rPr>
              <a:t>2.</a:t>
            </a:r>
            <a:r>
              <a:rPr lang="zh-CN" altLang="en-US" sz="2600" b="1" dirty="0" smtClean="0">
                <a:latin typeface="+mn-lt"/>
                <a:ea typeface="+mn-ea"/>
              </a:rPr>
              <a:t>画</a:t>
            </a:r>
            <a:r>
              <a:rPr lang="zh-CN" altLang="en-US" sz="2600" b="1" dirty="0">
                <a:latin typeface="+mn-lt"/>
                <a:ea typeface="+mn-ea"/>
              </a:rPr>
              <a:t>出因果图（编号为</a:t>
            </a:r>
            <a:r>
              <a:rPr lang="en-US" altLang="zh-CN" sz="2600" b="1" dirty="0" smtClean="0">
                <a:latin typeface="+mn-lt"/>
                <a:ea typeface="+mn-ea"/>
              </a:rPr>
              <a:t>12</a:t>
            </a:r>
            <a:r>
              <a:rPr lang="zh-CN" altLang="en-US" sz="2600" b="1" dirty="0" smtClean="0">
                <a:latin typeface="+mn-lt"/>
                <a:ea typeface="+mn-ea"/>
              </a:rPr>
              <a:t>的</a:t>
            </a:r>
            <a:r>
              <a:rPr lang="zh-CN" altLang="en-US" sz="2600" b="1" dirty="0">
                <a:latin typeface="+mn-lt"/>
                <a:ea typeface="+mn-ea"/>
              </a:rPr>
              <a:t>中间结点是导出结果的进一步原因</a:t>
            </a:r>
            <a:r>
              <a:rPr lang="zh-CN" altLang="en-US" sz="2600" b="1" dirty="0" smtClean="0">
                <a:latin typeface="+mn-lt"/>
                <a:ea typeface="+mn-ea"/>
              </a:rPr>
              <a:t>）</a:t>
            </a:r>
            <a:endParaRPr lang="zh-CN" altLang="en-US" sz="2600" b="1" dirty="0">
              <a:latin typeface="+mn-lt"/>
              <a:ea typeface="+mn-ea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0887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0887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530080" y="33204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8507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28507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71642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71642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52920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52920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85752" y="5623397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19797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27904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71642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27417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6110064" y="3209055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8" name="弧形 27"/>
          <p:cNvSpPr/>
          <p:nvPr/>
        </p:nvSpPr>
        <p:spPr>
          <a:xfrm>
            <a:off x="64442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0800000">
            <a:off x="5748576" y="4169023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</p:spTree>
    <p:extLst>
      <p:ext uri="{BB962C8B-B14F-4D97-AF65-F5344CB8AC3E}">
        <p14:creationId xmlns:p14="http://schemas.microsoft.com/office/powerpoint/2010/main" val="16504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315416"/>
            <a:ext cx="8001000" cy="121602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298" y="1803831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3.</a:t>
            </a:r>
            <a:r>
              <a:rPr lang="zh-CN" altLang="en-US" sz="2600" b="1" dirty="0">
                <a:latin typeface="+mn-ea"/>
                <a:ea typeface="+mn-ea"/>
              </a:rPr>
              <a:t>在因果图</a:t>
            </a:r>
            <a:r>
              <a:rPr lang="zh-CN" altLang="en-US" sz="2600" b="1" dirty="0" smtClean="0">
                <a:latin typeface="+mn-ea"/>
                <a:ea typeface="+mn-ea"/>
              </a:rPr>
              <a:t>上表明</a:t>
            </a:r>
            <a:r>
              <a:rPr lang="zh-CN" altLang="en-US" sz="2600" b="1" dirty="0">
                <a:latin typeface="+mn-ea"/>
                <a:ea typeface="+mn-ea"/>
              </a:rPr>
              <a:t>约束或限制条件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0887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0887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1021904" y="3207573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1021904" y="3857171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89248" y="3640638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530080" y="33204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8507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28507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71642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71642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52920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52920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85752" y="5623397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19797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27904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71642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27417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974432" y="3145431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8" name="弧形 27"/>
          <p:cNvSpPr/>
          <p:nvPr/>
        </p:nvSpPr>
        <p:spPr>
          <a:xfrm>
            <a:off x="64442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1144736">
            <a:off x="5748576" y="4169023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</p:spTree>
    <p:extLst>
      <p:ext uri="{BB962C8B-B14F-4D97-AF65-F5344CB8AC3E}">
        <p14:creationId xmlns:p14="http://schemas.microsoft.com/office/powerpoint/2010/main" val="17288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-99392"/>
            <a:ext cx="8001000" cy="121602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298" y="1628800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4</a:t>
            </a:r>
            <a:r>
              <a:rPr lang="en-US" altLang="zh-CN" sz="2600" b="1" dirty="0" smtClean="0">
                <a:latin typeface="+mn-ea"/>
                <a:ea typeface="+mn-ea"/>
              </a:rPr>
              <a:t>.</a:t>
            </a:r>
            <a:r>
              <a:rPr lang="zh-CN" altLang="en-US" sz="2600" b="1" dirty="0" smtClean="0">
                <a:latin typeface="+mn-ea"/>
                <a:ea typeface="+mn-ea"/>
              </a:rPr>
              <a:t>转换为决策表</a:t>
            </a:r>
            <a:endParaRPr lang="zh-CN" altLang="en-US" sz="2600" b="1" dirty="0">
              <a:latin typeface="+mn-ea"/>
              <a:ea typeface="+mn-ea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965200" y="2546233"/>
            <a:ext cx="5873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ea typeface="黑体" pitchFamily="2" charset="-122"/>
            </a:endParaRPr>
          </a:p>
        </p:txBody>
      </p:sp>
      <p:graphicFrame>
        <p:nvGraphicFramePr>
          <p:cNvPr id="3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7086"/>
              </p:ext>
            </p:extLst>
          </p:nvPr>
        </p:nvGraphicFramePr>
        <p:xfrm>
          <a:off x="755650" y="2109670"/>
          <a:ext cx="7848600" cy="4055634"/>
        </p:xfrm>
        <a:graphic>
          <a:graphicData uri="http://schemas.openxmlformats.org/drawingml/2006/table">
            <a:tbl>
              <a:tblPr/>
              <a:tblGrid>
                <a:gridCol w="1391444"/>
                <a:gridCol w="1391444"/>
                <a:gridCol w="633412"/>
                <a:gridCol w="633413"/>
                <a:gridCol w="633412"/>
                <a:gridCol w="631825"/>
                <a:gridCol w="633413"/>
                <a:gridCol w="633412"/>
                <a:gridCol w="633413"/>
                <a:gridCol w="633412"/>
              </a:tblGrid>
              <a:tr h="44926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7564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条件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c1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c2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c3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806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8216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动作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e1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1272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e2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652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e3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652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不可能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254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测试用例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@W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!1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Aq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A9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$!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$5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755650" y="2112845"/>
            <a:ext cx="2808288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8"/>
          <p:cNvSpPr txBox="1">
            <a:spLocks noChangeArrowheads="1"/>
          </p:cNvSpPr>
          <p:nvPr/>
        </p:nvSpPr>
        <p:spPr bwMode="auto">
          <a:xfrm>
            <a:off x="2700338" y="211284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imes New Roman" pitchFamily="18" charset="0"/>
                <a:ea typeface="黑体" pitchFamily="2" charset="-122"/>
              </a:rPr>
              <a:t>规则</a:t>
            </a:r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971550" y="220809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imes New Roman" pitchFamily="18" charset="0"/>
                <a:ea typeface="黑体" pitchFamily="2" charset="-122"/>
              </a:rPr>
              <a:t>选项</a:t>
            </a:r>
          </a:p>
        </p:txBody>
      </p:sp>
    </p:spTree>
    <p:extLst>
      <p:ext uri="{BB962C8B-B14F-4D97-AF65-F5344CB8AC3E}">
        <p14:creationId xmlns:p14="http://schemas.microsoft.com/office/powerpoint/2010/main" val="39305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99392"/>
            <a:ext cx="8001000" cy="121602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298" y="1628800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5</a:t>
            </a:r>
            <a:r>
              <a:rPr lang="en-US" altLang="zh-CN" sz="2600" b="1" dirty="0" smtClean="0">
                <a:latin typeface="+mn-ea"/>
                <a:ea typeface="+mn-ea"/>
              </a:rPr>
              <a:t>.</a:t>
            </a:r>
            <a:r>
              <a:rPr lang="zh-CN" altLang="en-US" sz="2600" b="1" dirty="0" smtClean="0">
                <a:latin typeface="+mn-ea"/>
                <a:ea typeface="+mn-ea"/>
              </a:rPr>
              <a:t>设计测试用例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zh-CN" altLang="en-US" sz="2600" b="1" dirty="0">
              <a:latin typeface="+mn-ea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48471"/>
              </p:ext>
            </p:extLst>
          </p:nvPr>
        </p:nvGraphicFramePr>
        <p:xfrm>
          <a:off x="899592" y="2132856"/>
          <a:ext cx="7200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3136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编号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输入数据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预期结果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@W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!1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Case3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Aq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Case4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进入第二个窗口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Case5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进入第二个窗口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777263" cy="5962020"/>
          </a:xfrm>
        </p:spPr>
        <p:txBody>
          <a:bodyPr>
            <a:normAutofit/>
          </a:bodyPr>
          <a:lstStyle/>
          <a:p>
            <a:r>
              <a:rPr lang="zh-CN" altLang="en-US" sz="3100" b="1" dirty="0">
                <a:latin typeface="+mn-lt"/>
                <a:ea typeface="+mn-ea"/>
              </a:rPr>
              <a:t>需求：</a:t>
            </a:r>
            <a:endParaRPr lang="en-US" altLang="zh-CN" sz="3100" b="1" dirty="0">
              <a:latin typeface="+mn-lt"/>
              <a:ea typeface="+mn-ea"/>
            </a:endParaRPr>
          </a:p>
          <a:p>
            <a:pPr lvl="1"/>
            <a:r>
              <a:rPr lang="zh-CN" altLang="en-US" sz="2800" b="1" dirty="0">
                <a:latin typeface="+mn-ea"/>
                <a:ea typeface="+mn-ea"/>
              </a:rPr>
              <a:t>有一个处理单价为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元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角的盒装饮料的自动售货机软件。若投入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元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角硬币，按下“可乐”、“雪碧”或“红茶”按钮，相应的饮料就送出来。若投入的是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元硬币，在送出饮料的同时退还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角硬币。</a:t>
            </a:r>
            <a:endParaRPr lang="en-US" altLang="zh-CN" sz="2800" b="1" dirty="0">
              <a:latin typeface="+mn-ea"/>
              <a:ea typeface="+mn-ea"/>
            </a:endParaRPr>
          </a:p>
          <a:p>
            <a:r>
              <a:rPr lang="zh-CN" altLang="en-US" sz="3100" b="1" dirty="0">
                <a:latin typeface="+mn-lt"/>
                <a:ea typeface="+mn-ea"/>
              </a:rPr>
              <a:t>问题：使用因果图法设计测试用例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28968" y="-595337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r>
              <a:rPr lang="en-US" altLang="zh-CN" sz="3800" b="1" dirty="0"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练习</a:t>
            </a:r>
            <a:r>
              <a:rPr lang="en-US" altLang="zh-CN" sz="3800" b="1" dirty="0">
                <a:latin typeface="黑体" pitchFamily="2" charset="-122"/>
                <a:ea typeface="黑体" pitchFamily="2" charset="-122"/>
                <a:cs typeface="+mj-cs"/>
              </a:rPr>
              <a:t>1</a:t>
            </a:r>
            <a:endParaRPr lang="zh-CN" altLang="en-US" sz="3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1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163289"/>
            <a:ext cx="8001000" cy="121602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97319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+mn-lt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11032"/>
              </p:ext>
            </p:extLst>
          </p:nvPr>
        </p:nvGraphicFramePr>
        <p:xfrm>
          <a:off x="759072" y="1268760"/>
          <a:ext cx="8352928" cy="327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800200"/>
                <a:gridCol w="3888432"/>
              </a:tblGrid>
              <a:tr h="612264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中间状态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c1: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元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角硬币；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a11: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已投币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e1: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角硬币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c2: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元硬币；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a12: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已按钮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送出“可乐”饮料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c3: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按“可乐”按钮；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e3: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送出“雪碧”饮料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c4: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按“雪碧”按钮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e4: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送出“红茶”饮料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c5: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按“红茶”按钮。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3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922624" y="17725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元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角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1021904" y="2205712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1021904" y="2855310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89248" y="2638777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4530080" y="2318596"/>
            <a:ext cx="837496" cy="7171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a11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957736" y="2143570"/>
            <a:ext cx="1544677" cy="5524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2850704" y="2814241"/>
            <a:ext cx="1679376" cy="4019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7164288" y="185107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2957737" y="2205712"/>
            <a:ext cx="4206551" cy="12952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86576" y="4730766"/>
            <a:ext cx="881568" cy="7292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a12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2850703" y="4730767"/>
            <a:ext cx="2135873" cy="3608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4210461" y="4905076"/>
            <a:ext cx="770755" cy="914400"/>
          </a:xfrm>
          <a:prstGeom prst="arc">
            <a:avLst>
              <a:gd name="adj1" fmla="val 7416559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1990350" y="2931164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元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1922624" y="4024277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可乐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1907704" y="50131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雪碧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07704" y="6035923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红茶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717104" y="4592095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641648" y="5317547"/>
            <a:ext cx="1142256" cy="28503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84448" y="5025160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565448" y="5565138"/>
            <a:ext cx="1424902" cy="74418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2972657" y="5241693"/>
            <a:ext cx="2013919" cy="2183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V="1">
            <a:off x="2957737" y="5350877"/>
            <a:ext cx="2028839" cy="11244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3341091" y="5061694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3143159" y="2555077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41" name="弧形 40"/>
          <p:cNvSpPr/>
          <p:nvPr/>
        </p:nvSpPr>
        <p:spPr>
          <a:xfrm>
            <a:off x="3676559" y="2456129"/>
            <a:ext cx="770755" cy="914400"/>
          </a:xfrm>
          <a:prstGeom prst="arc">
            <a:avLst>
              <a:gd name="adj1" fmla="val 9995193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7121472" y="2981899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7145928" y="43033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7199688" y="558754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flipH="1">
            <a:off x="2850704" y="3370529"/>
            <a:ext cx="4313584" cy="9328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flipH="1">
            <a:off x="2850704" y="4592095"/>
            <a:ext cx="4270768" cy="6495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 flipH="1">
            <a:off x="2957736" y="5948432"/>
            <a:ext cx="4316136" cy="360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5427359" y="2358111"/>
            <a:ext cx="1889328" cy="237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>
            <a:off x="6545932" y="2238801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 rot="10961385">
            <a:off x="6012532" y="2596145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 flipH="1" flipV="1">
            <a:off x="5334896" y="2855310"/>
            <a:ext cx="1829392" cy="329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5932501" y="2855309"/>
            <a:ext cx="770755" cy="914400"/>
          </a:xfrm>
          <a:prstGeom prst="arc">
            <a:avLst>
              <a:gd name="adj1" fmla="val 8505010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 rot="10961385">
            <a:off x="5357784" y="3138934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 flipH="1" flipV="1">
            <a:off x="5220072" y="2981899"/>
            <a:ext cx="1979616" cy="14817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 flipH="1" flipV="1">
            <a:off x="5061012" y="3073405"/>
            <a:ext cx="2291076" cy="26598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弧形 56"/>
          <p:cNvSpPr/>
          <p:nvPr/>
        </p:nvSpPr>
        <p:spPr>
          <a:xfrm>
            <a:off x="6805026" y="5152735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/>
          <p:nvPr/>
        </p:nvSpPr>
        <p:spPr>
          <a:xfrm>
            <a:off x="6588917" y="4134895"/>
            <a:ext cx="770755" cy="595872"/>
          </a:xfrm>
          <a:prstGeom prst="arc">
            <a:avLst>
              <a:gd name="adj1" fmla="val 849500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 rot="10961385">
            <a:off x="6157988" y="5382522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 rot="10961385">
            <a:off x="6151246" y="4133714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52716" y="-387424"/>
            <a:ext cx="8001000" cy="121602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</a:p>
        </p:txBody>
      </p:sp>
    </p:spTree>
    <p:extLst>
      <p:ext uri="{BB962C8B-B14F-4D97-AF65-F5344CB8AC3E}">
        <p14:creationId xmlns:p14="http://schemas.microsoft.com/office/powerpoint/2010/main" val="3860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51002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" y="2060848"/>
            <a:ext cx="906918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3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图法的简介</a:t>
            </a:r>
          </a:p>
          <a:p>
            <a:pPr lvl="1" eaLnBrk="1" hangingPunct="1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因果图法测试举例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黑盒测试技术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sz="4800" b="1" dirty="0"/>
              <a:t>本章重点</a:t>
            </a:r>
          </a:p>
        </p:txBody>
      </p:sp>
    </p:spTree>
    <p:extLst>
      <p:ext uri="{BB962C8B-B14F-4D97-AF65-F5344CB8AC3E}">
        <p14:creationId xmlns:p14="http://schemas.microsoft.com/office/powerpoint/2010/main" val="428175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97319"/>
            <a:ext cx="8208912" cy="5060681"/>
          </a:xfrm>
        </p:spPr>
        <p:txBody>
          <a:bodyPr/>
          <a:lstStyle/>
          <a:p>
            <a:pPr marL="469900" lvl="1" indent="-469900">
              <a:buSzPct val="80000"/>
              <a:buFont typeface="Wingdings" pitchFamily="2" charset="2"/>
              <a:buChar char="o"/>
            </a:pPr>
            <a:r>
              <a:rPr lang="zh-CN" altLang="en-US" sz="3100" b="1" dirty="0" smtClean="0">
                <a:latin typeface="+mn-lt"/>
                <a:ea typeface="+mn-ea"/>
                <a:cs typeface="+mn-cs"/>
              </a:rPr>
              <a:t>需求</a:t>
            </a:r>
            <a:endParaRPr lang="en-US" altLang="zh-CN" sz="3100" b="1" dirty="0">
              <a:latin typeface="+mn-lt"/>
              <a:ea typeface="+mn-ea"/>
              <a:cs typeface="+mn-cs"/>
            </a:endParaRPr>
          </a:p>
          <a:p>
            <a:pPr marL="471487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 smtClean="0">
                <a:latin typeface="+mn-ea"/>
                <a:ea typeface="+mn-ea"/>
              </a:rPr>
              <a:t>某</a:t>
            </a:r>
            <a:r>
              <a:rPr lang="zh-CN" altLang="en-US" sz="2800" b="1" dirty="0">
                <a:latin typeface="+mn-ea"/>
                <a:ea typeface="+mn-ea"/>
              </a:rPr>
              <a:t>软件的一个模块的需求规格说明书中描述：</a:t>
            </a:r>
          </a:p>
          <a:p>
            <a:pPr marL="471487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）年薪制员工：严重过失，扣年终风险金的</a:t>
            </a:r>
            <a:r>
              <a:rPr lang="en-US" altLang="zh-CN" sz="2800" b="1" dirty="0">
                <a:latin typeface="+mn-ea"/>
                <a:ea typeface="+mn-ea"/>
              </a:rPr>
              <a:t>4%</a:t>
            </a:r>
            <a:r>
              <a:rPr lang="zh-CN" altLang="en-US" sz="2800" b="1" dirty="0">
                <a:latin typeface="+mn-ea"/>
                <a:ea typeface="+mn-ea"/>
              </a:rPr>
              <a:t>；过失，扣年终风险金的</a:t>
            </a:r>
            <a:r>
              <a:rPr lang="en-US" altLang="zh-CN" sz="2800" b="1" dirty="0">
                <a:latin typeface="+mn-ea"/>
                <a:ea typeface="+mn-ea"/>
              </a:rPr>
              <a:t>2%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</a:p>
          <a:p>
            <a:pPr marL="471487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）非年薪制员工：严重过失，扣当月薪资的</a:t>
            </a:r>
            <a:r>
              <a:rPr lang="en-US" altLang="zh-CN" sz="2800" b="1" dirty="0">
                <a:latin typeface="+mn-ea"/>
                <a:ea typeface="+mn-ea"/>
              </a:rPr>
              <a:t>8%</a:t>
            </a:r>
            <a:r>
              <a:rPr lang="zh-CN" altLang="en-US" sz="2800" b="1" dirty="0">
                <a:latin typeface="+mn-ea"/>
                <a:ea typeface="+mn-ea"/>
              </a:rPr>
              <a:t>；过失，扣当月薪资的</a:t>
            </a:r>
            <a:r>
              <a:rPr lang="en-US" altLang="zh-CN" sz="2800" b="1" dirty="0">
                <a:latin typeface="+mn-ea"/>
                <a:ea typeface="+mn-ea"/>
              </a:rPr>
              <a:t>4%</a:t>
            </a:r>
            <a:r>
              <a:rPr lang="zh-CN" altLang="en-US" sz="2800" b="1" dirty="0" smtClean="0">
                <a:latin typeface="+mn-ea"/>
                <a:ea typeface="+mn-ea"/>
              </a:rPr>
              <a:t>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469900" lvl="1" indent="-469900">
              <a:buSzPct val="80000"/>
              <a:buFont typeface="Wingdings" pitchFamily="2" charset="2"/>
              <a:buChar char="o"/>
            </a:pPr>
            <a:r>
              <a:rPr lang="zh-CN" altLang="en-US" sz="3100" b="1" dirty="0">
                <a:latin typeface="+mn-lt"/>
                <a:ea typeface="+mn-ea"/>
                <a:cs typeface="+mn-cs"/>
              </a:rPr>
              <a:t>问题：使用因果图法设计</a:t>
            </a:r>
            <a:r>
              <a:rPr lang="zh-CN" altLang="en-US" sz="3100" b="1" dirty="0" smtClean="0">
                <a:latin typeface="+mn-lt"/>
                <a:ea typeface="+mn-ea"/>
                <a:cs typeface="+mn-cs"/>
              </a:rPr>
              <a:t>测试用例</a:t>
            </a:r>
            <a:endParaRPr lang="en-US" altLang="zh-CN" sz="2400" b="1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27584" y="-387487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r>
              <a:rPr lang="en-US" altLang="zh-CN" sz="3800" b="1" dirty="0"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练习</a:t>
            </a:r>
            <a:r>
              <a:rPr lang="en-US" altLang="zh-CN" sz="3800" b="1" dirty="0">
                <a:latin typeface="黑体" pitchFamily="2" charset="-122"/>
                <a:ea typeface="黑体" pitchFamily="2" charset="-122"/>
                <a:cs typeface="+mj-cs"/>
              </a:rPr>
              <a:t>2</a:t>
            </a:r>
            <a:endParaRPr lang="zh-CN" altLang="en-US" sz="3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63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0" y="1798638"/>
            <a:ext cx="7878763" cy="5059362"/>
          </a:xfrm>
        </p:spPr>
        <p:txBody>
          <a:bodyPr>
            <a:noAutofit/>
          </a:bodyPr>
          <a:lstStyle/>
          <a:p>
            <a:r>
              <a:rPr lang="zh-CN" altLang="en-US" sz="3100" b="1" dirty="0"/>
              <a:t>应用场合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当软件的输入条件过多时，可以考虑输入的所有排列组合情况，考虑条件之间和条件结果之间关系，防止遗漏</a:t>
            </a:r>
            <a:endParaRPr lang="en-US" altLang="zh-CN" sz="2700" b="1" dirty="0"/>
          </a:p>
          <a:p>
            <a:r>
              <a:rPr lang="zh-CN" altLang="en-US" sz="3100" b="1" dirty="0"/>
              <a:t>局限性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测试用例数目可能会很大，不便于维护</a:t>
            </a:r>
            <a:endParaRPr lang="en-US" altLang="zh-CN" sz="2700" b="1" dirty="0"/>
          </a:p>
          <a:p>
            <a:pPr marL="0" indent="0">
              <a:buNone/>
            </a:pPr>
            <a:endParaRPr lang="en-US" altLang="zh-CN" dirty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1164" y="-387424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r>
              <a:rPr lang="en-US" altLang="zh-CN" sz="3800" b="1" dirty="0"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0004601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752" y="1556792"/>
            <a:ext cx="8167728" cy="506068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+mn-ea"/>
              </a:rPr>
              <a:t>什么情况使用因果图法</a:t>
            </a:r>
            <a:endParaRPr lang="en-US" altLang="zh-CN" b="1" dirty="0">
              <a:latin typeface="+mn-lt"/>
              <a:ea typeface="+mn-ea"/>
            </a:endParaRPr>
          </a:p>
          <a:p>
            <a:pPr lvl="1"/>
            <a:r>
              <a:rPr lang="zh-CN" altLang="en-US" sz="2400" b="1" dirty="0">
                <a:latin typeface="+mn-lt"/>
                <a:ea typeface="+mn-ea"/>
              </a:rPr>
              <a:t>应用的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输出结果</a:t>
            </a:r>
            <a:r>
              <a:rPr lang="zh-CN" altLang="en-US" sz="2400" b="1" dirty="0">
                <a:latin typeface="+mn-lt"/>
                <a:ea typeface="+mn-ea"/>
              </a:rPr>
              <a:t>依赖于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各种输入条件</a:t>
            </a:r>
            <a:r>
              <a:rPr lang="zh-CN" altLang="en-US" sz="2400" b="1" dirty="0">
                <a:latin typeface="+mn-lt"/>
                <a:ea typeface="+mn-ea"/>
              </a:rPr>
              <a:t>的组合或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各种输入条件之间有某种相互制约关系</a:t>
            </a:r>
            <a:r>
              <a:rPr lang="zh-CN" altLang="en-US" sz="2400" b="1" dirty="0">
                <a:latin typeface="+mn-lt"/>
                <a:ea typeface="+mn-ea"/>
              </a:rPr>
              <a:t>时</a:t>
            </a:r>
          </a:p>
          <a:p>
            <a:r>
              <a:rPr lang="zh-CN" altLang="en-US" b="1" dirty="0" smtClean="0">
                <a:latin typeface="+mn-lt"/>
                <a:ea typeface="+mn-ea"/>
              </a:rPr>
              <a:t>因果</a:t>
            </a:r>
            <a:r>
              <a:rPr lang="zh-CN" altLang="en-US" b="1" dirty="0">
                <a:latin typeface="+mn-lt"/>
                <a:ea typeface="+mn-ea"/>
              </a:rPr>
              <a:t>图法使用步骤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42816" y="-315416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内容总结</a:t>
            </a:r>
          </a:p>
        </p:txBody>
      </p:sp>
    </p:spTree>
    <p:extLst>
      <p:ext uri="{BB962C8B-B14F-4D97-AF65-F5344CB8AC3E}">
        <p14:creationId xmlns:p14="http://schemas.microsoft.com/office/powerpoint/2010/main" val="360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0896"/>
            <a:ext cx="7849743" cy="7338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800" b="1" dirty="0">
                <a:latin typeface="黑体" pitchFamily="2" charset="-122"/>
                <a:ea typeface="黑体" pitchFamily="2" charset="-122"/>
                <a:cs typeface="+mj-cs"/>
              </a:rPr>
              <a:t>因果图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7879134" cy="5060681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>
                <a:latin typeface="+mn-lt"/>
                <a:ea typeface="+mn-ea"/>
              </a:rPr>
              <a:t>因果</a:t>
            </a:r>
            <a:r>
              <a:rPr lang="zh-CN" altLang="en-US" sz="2600" b="1" dirty="0">
                <a:latin typeface="+mn-lt"/>
                <a:ea typeface="+mn-ea"/>
              </a:rPr>
              <a:t>图法产生的背景</a:t>
            </a:r>
          </a:p>
          <a:p>
            <a:pPr marL="471487" lvl="1" indent="0">
              <a:buNone/>
              <a:defRPr/>
            </a:pPr>
            <a:r>
              <a:rPr lang="zh-CN" altLang="en-US" sz="2400" dirty="0">
                <a:latin typeface="+mn-ea"/>
              </a:rPr>
              <a:t>     </a:t>
            </a:r>
            <a:r>
              <a:rPr lang="zh-CN" altLang="en-US" sz="2600" b="1" dirty="0">
                <a:latin typeface="+mn-lt"/>
                <a:ea typeface="+mn-ea"/>
              </a:rPr>
              <a:t>等价类划分法和边界值分析方法都是着重考虑输入条件，但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没有考虑输入条件的各种组合</a:t>
            </a:r>
            <a:r>
              <a:rPr lang="zh-CN" altLang="en-US" sz="2600" b="1" dirty="0">
                <a:latin typeface="+mn-lt"/>
                <a:ea typeface="+mn-ea"/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输入条件之间的相互制约</a:t>
            </a:r>
            <a:r>
              <a:rPr lang="zh-CN" altLang="en-US" sz="2600" b="1" dirty="0">
                <a:latin typeface="+mn-lt"/>
                <a:ea typeface="+mn-ea"/>
              </a:rPr>
              <a:t>关系。这样虽然各种输入条件可能出错的情况已经测试到了，但多个输入条件组合起来可能出错的情况却被忽视了。</a:t>
            </a:r>
            <a:endParaRPr lang="en-US" altLang="zh-CN" sz="26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6" y="5760"/>
            <a:ext cx="7849743" cy="565820"/>
          </a:xfrm>
        </p:spPr>
        <p:txBody>
          <a:bodyPr>
            <a:normAutofit fontScale="90000"/>
          </a:bodyPr>
          <a:lstStyle/>
          <a:p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4200" b="1" dirty="0">
                <a:latin typeface="黑体" pitchFamily="2" charset="-122"/>
                <a:ea typeface="黑体" pitchFamily="2" charset="-122"/>
                <a:cs typeface="+mj-cs"/>
              </a:rPr>
              <a:t>因果图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80687"/>
            <a:ext cx="7879134" cy="5060681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>
                <a:latin typeface="+mn-lt"/>
                <a:ea typeface="+mn-ea"/>
              </a:rPr>
              <a:t>因果图的概念</a:t>
            </a:r>
            <a:endParaRPr lang="en-US" altLang="zh-CN" sz="2600" b="1" dirty="0">
              <a:latin typeface="+mn-lt"/>
              <a:ea typeface="+mn-ea"/>
            </a:endParaRPr>
          </a:p>
          <a:p>
            <a:pPr lvl="1"/>
            <a:r>
              <a:rPr lang="zh-CN" altLang="en-US" sz="2600" b="1" dirty="0">
                <a:latin typeface="+mn-lt"/>
                <a:ea typeface="+mn-ea"/>
              </a:rPr>
              <a:t>因果图是一种利用图解法分析输入的各种组合情况，从而设计测试用例的方法，它适合于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检查程序输入条件的各种情况的组合的</a:t>
            </a:r>
            <a:r>
              <a:rPr lang="zh-CN" altLang="en-US" sz="2600" b="1" dirty="0" smtClean="0">
                <a:solidFill>
                  <a:srgbClr val="FF0000"/>
                </a:solidFill>
                <a:latin typeface="+mn-lt"/>
                <a:ea typeface="+mn-ea"/>
              </a:rPr>
              <a:t>情况</a:t>
            </a:r>
            <a:endParaRPr lang="en-US" altLang="zh-CN" sz="2600" b="1" dirty="0">
              <a:latin typeface="+mn-lt"/>
              <a:ea typeface="+mn-ea"/>
            </a:endParaRPr>
          </a:p>
          <a:p>
            <a:pPr lvl="1"/>
            <a:r>
              <a:rPr lang="zh-CN" altLang="en-US" sz="2600" b="1" dirty="0" smtClean="0">
                <a:latin typeface="+mn-lt"/>
                <a:ea typeface="+mn-ea"/>
              </a:rPr>
              <a:t>优点：将</a:t>
            </a:r>
            <a:r>
              <a:rPr lang="zh-CN" altLang="en-US" sz="2600" b="1" dirty="0">
                <a:latin typeface="+mn-lt"/>
                <a:ea typeface="+mn-ea"/>
              </a:rPr>
              <a:t>自然语言转化为形式语言规格说明的一种严格方法，可以指出规格说明存在的不完整性和二义性。</a:t>
            </a:r>
          </a:p>
          <a:p>
            <a:pPr lvl="1"/>
            <a:endParaRPr lang="zh-CN" altLang="en-US" sz="25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6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615652" y="1196752"/>
            <a:ext cx="8424863" cy="514508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因果图中的4种基本关系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>
                <a:ea typeface="宋体" charset="-122"/>
              </a:rPr>
              <a:t>      </a:t>
            </a:r>
            <a:r>
              <a:rPr lang="zh-CN" altLang="en-US" sz="2400" b="1" dirty="0" smtClean="0"/>
              <a:t>在</a:t>
            </a:r>
            <a:r>
              <a:rPr lang="zh-CN" altLang="en-US" sz="2400" b="1" dirty="0"/>
              <a:t>因果图的基本符号中，图中的左结点</a:t>
            </a:r>
            <a:r>
              <a:rPr lang="en-US" altLang="zh-CN" sz="2400" b="1" dirty="0"/>
              <a:t>ci</a:t>
            </a:r>
            <a:r>
              <a:rPr lang="zh-CN" altLang="en-US" sz="2400" b="1" dirty="0"/>
              <a:t>表示输入状态（或称原因），右结点</a:t>
            </a:r>
            <a:r>
              <a:rPr lang="en-US" altLang="zh-CN" sz="2400" b="1" dirty="0" err="1"/>
              <a:t>ei</a:t>
            </a:r>
            <a:r>
              <a:rPr lang="zh-CN" altLang="en-US" sz="2400" b="1" dirty="0"/>
              <a:t>表示输出状态（或称结果）。</a:t>
            </a:r>
            <a:r>
              <a:rPr lang="en-US" altLang="zh-CN" sz="2400" b="1" dirty="0"/>
              <a:t>ci </a:t>
            </a:r>
            <a:r>
              <a:rPr lang="zh-CN" altLang="en-US" sz="2400" b="1" dirty="0"/>
              <a:t>与 </a:t>
            </a:r>
            <a:r>
              <a:rPr lang="en-US" altLang="zh-CN" sz="2400" b="1" dirty="0" err="1"/>
              <a:t>ei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取值0或1，0表示某状态不出现，1则表示某状态出现。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恒等：若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也为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非：若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0，</a:t>
            </a:r>
            <a:r>
              <a:rPr lang="zh-CN" altLang="en-US" sz="2400" b="1" dirty="0"/>
              <a:t>否则</a:t>
            </a:r>
            <a:r>
              <a:rPr lang="en-US" altLang="zh-CN" sz="2400" b="1" dirty="0"/>
              <a:t>e1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或：若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c3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与：若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都是1，则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因果图测试</a:t>
            </a:r>
          </a:p>
        </p:txBody>
      </p:sp>
    </p:spTree>
    <p:extLst>
      <p:ext uri="{BB962C8B-B14F-4D97-AF65-F5344CB8AC3E}">
        <p14:creationId xmlns:p14="http://schemas.microsoft.com/office/powerpoint/2010/main" val="30035818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052736"/>
            <a:ext cx="7847012" cy="79216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/>
              <a:t>因果图中用来表示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种因果关系的基本符号：</a:t>
            </a:r>
            <a:endParaRPr lang="zh-CN" altLang="en-US" sz="2600" b="1" dirty="0"/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1259632" y="21328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c</a:t>
            </a:r>
            <a:r>
              <a:rPr lang="en-US" altLang="zh-CN" sz="3600" baseline="-1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1</a:t>
            </a: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3088432" y="21328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e1</a:t>
            </a:r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2021632" y="2510262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793032" y="2887667"/>
            <a:ext cx="1371600" cy="57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恒等</a:t>
            </a:r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4644182" y="2132856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6472982" y="2132856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5406182" y="248977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5177582" y="2846684"/>
            <a:ext cx="13716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 非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5482382" y="2418387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grpSp>
        <p:nvGrpSpPr>
          <p:cNvPr id="156700" name="Group 28"/>
          <p:cNvGrpSpPr>
            <a:grpSpLocks/>
          </p:cNvGrpSpPr>
          <p:nvPr/>
        </p:nvGrpSpPr>
        <p:grpSpPr bwMode="auto">
          <a:xfrm>
            <a:off x="1259632" y="3429844"/>
            <a:ext cx="2590800" cy="2625725"/>
            <a:chOff x="720" y="2208"/>
            <a:chExt cx="1632" cy="1849"/>
          </a:xfrm>
        </p:grpSpPr>
        <p:sp>
          <p:nvSpPr>
            <p:cNvPr id="156690" name="Oval 18"/>
            <p:cNvSpPr>
              <a:spLocks noChangeArrowheads="1"/>
            </p:cNvSpPr>
            <p:nvPr/>
          </p:nvSpPr>
          <p:spPr bwMode="auto">
            <a:xfrm>
              <a:off x="720" y="2208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c1</a:t>
              </a:r>
            </a:p>
          </p:txBody>
        </p:sp>
        <p:sp>
          <p:nvSpPr>
            <p:cNvPr id="156691" name="Oval 19"/>
            <p:cNvSpPr>
              <a:spLocks noChangeArrowheads="1"/>
            </p:cNvSpPr>
            <p:nvPr/>
          </p:nvSpPr>
          <p:spPr bwMode="auto">
            <a:xfrm>
              <a:off x="1872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e1</a:t>
              </a:r>
              <a:endPara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6693" name="Text Box 21"/>
            <p:cNvSpPr txBox="1">
              <a:spLocks noChangeArrowheads="1"/>
            </p:cNvSpPr>
            <p:nvPr/>
          </p:nvSpPr>
          <p:spPr bwMode="auto">
            <a:xfrm>
              <a:off x="1104" y="3649"/>
              <a:ext cx="86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0">
                  <a:solidFill>
                    <a:schemeClr val="accent2"/>
                  </a:solidFill>
                  <a:ea typeface="宋体" charset="-122"/>
                </a:rPr>
                <a:t>或</a:t>
              </a:r>
            </a:p>
          </p:txBody>
        </p:sp>
        <p:sp>
          <p:nvSpPr>
            <p:cNvPr id="156694" name="Oval 22"/>
            <p:cNvSpPr>
              <a:spLocks noChangeArrowheads="1"/>
            </p:cNvSpPr>
            <p:nvPr/>
          </p:nvSpPr>
          <p:spPr bwMode="auto">
            <a:xfrm>
              <a:off x="720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c2</a:t>
              </a:r>
            </a:p>
          </p:txBody>
        </p:sp>
        <p:sp>
          <p:nvSpPr>
            <p:cNvPr id="156695" name="Oval 23"/>
            <p:cNvSpPr>
              <a:spLocks noChangeArrowheads="1"/>
            </p:cNvSpPr>
            <p:nvPr/>
          </p:nvSpPr>
          <p:spPr bwMode="auto">
            <a:xfrm>
              <a:off x="720" y="3264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c3</a:t>
              </a:r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1200" y="297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 flipV="1">
              <a:off x="1200" y="3072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1200" y="249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9" name="Text Box 27"/>
            <p:cNvSpPr txBox="1">
              <a:spLocks noChangeArrowheads="1"/>
            </p:cNvSpPr>
            <p:nvPr/>
          </p:nvSpPr>
          <p:spPr bwMode="auto">
            <a:xfrm>
              <a:off x="1440" y="2688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ea typeface="宋体" charset="-122"/>
                </a:rPr>
                <a:t>∨</a:t>
              </a:r>
            </a:p>
          </p:txBody>
        </p:sp>
      </p:grpSp>
      <p:sp>
        <p:nvSpPr>
          <p:cNvPr id="163845" name="Arc 5"/>
          <p:cNvSpPr>
            <a:spLocks/>
          </p:cNvSpPr>
          <p:nvPr/>
        </p:nvSpPr>
        <p:spPr bwMode="auto">
          <a:xfrm flipH="1">
            <a:off x="2843957" y="4222007"/>
            <a:ext cx="215900" cy="503238"/>
          </a:xfrm>
          <a:custGeom>
            <a:avLst/>
            <a:gdLst>
              <a:gd name="G0" fmla="+- 4607 0 0"/>
              <a:gd name="G1" fmla="+- 21600 0 0"/>
              <a:gd name="G2" fmla="+- 21600 0 0"/>
              <a:gd name="T0" fmla="*/ 4607 w 26207"/>
              <a:gd name="T1" fmla="*/ 0 h 43200"/>
              <a:gd name="T2" fmla="*/ 0 w 26207"/>
              <a:gd name="T3" fmla="*/ 42703 h 43200"/>
              <a:gd name="T4" fmla="*/ 4607 w 2620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07" h="43200" fill="none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</a:path>
              <a:path w="26207" h="43200" stroke="0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  <a:lnTo>
                  <a:pt x="4607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4715620" y="3501281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</a:p>
        </p:txBody>
      </p:sp>
      <p:sp>
        <p:nvSpPr>
          <p:cNvPr id="156703" name="Oval 31"/>
          <p:cNvSpPr>
            <a:spLocks noChangeArrowheads="1"/>
          </p:cNvSpPr>
          <p:nvPr/>
        </p:nvSpPr>
        <p:spPr bwMode="auto">
          <a:xfrm>
            <a:off x="6544420" y="4133174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5304075" y="5396959"/>
            <a:ext cx="1371600" cy="5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 dirty="0">
                <a:solidFill>
                  <a:schemeClr val="accent2"/>
                </a:solidFill>
                <a:ea typeface="宋体" charset="-122"/>
              </a:rPr>
              <a:t>与</a:t>
            </a:r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4715620" y="4835277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c2</a:t>
            </a:r>
          </a:p>
        </p:txBody>
      </p:sp>
      <p:sp>
        <p:nvSpPr>
          <p:cNvPr id="156708" name="Line 36"/>
          <p:cNvSpPr>
            <a:spLocks noChangeShapeType="1"/>
          </p:cNvSpPr>
          <p:nvPr/>
        </p:nvSpPr>
        <p:spPr bwMode="auto">
          <a:xfrm flipV="1">
            <a:off x="5477620" y="4554435"/>
            <a:ext cx="1143000" cy="6318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9" name="Line 37"/>
          <p:cNvSpPr>
            <a:spLocks noChangeShapeType="1"/>
          </p:cNvSpPr>
          <p:nvPr/>
        </p:nvSpPr>
        <p:spPr bwMode="auto">
          <a:xfrm>
            <a:off x="5477620" y="3852332"/>
            <a:ext cx="1143000" cy="4914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5782420" y="4272132"/>
            <a:ext cx="533400" cy="51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∧</a:t>
            </a:r>
          </a:p>
        </p:txBody>
      </p:sp>
      <p:sp>
        <p:nvSpPr>
          <p:cNvPr id="163846" name="Arc 6"/>
          <p:cNvSpPr>
            <a:spLocks/>
          </p:cNvSpPr>
          <p:nvPr/>
        </p:nvSpPr>
        <p:spPr bwMode="auto">
          <a:xfrm flipH="1">
            <a:off x="6299945" y="4234706"/>
            <a:ext cx="177800" cy="474663"/>
          </a:xfrm>
          <a:custGeom>
            <a:avLst/>
            <a:gdLst>
              <a:gd name="G0" fmla="+- 0 0 0"/>
              <a:gd name="G1" fmla="+- 20555 0 0"/>
              <a:gd name="G2" fmla="+- 21600 0 0"/>
              <a:gd name="T0" fmla="*/ 6637 w 21600"/>
              <a:gd name="T1" fmla="*/ 0 h 40733"/>
              <a:gd name="T2" fmla="*/ 7708 w 21600"/>
              <a:gd name="T3" fmla="*/ 40733 h 40733"/>
              <a:gd name="T4" fmla="*/ 0 w 21600"/>
              <a:gd name="T5" fmla="*/ 20555 h 40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733" fill="none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</a:path>
              <a:path w="21600" h="40733" stroke="0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  <a:lnTo>
                  <a:pt x="0" y="2055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858838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因果图测试</a:t>
            </a:r>
          </a:p>
        </p:txBody>
      </p:sp>
    </p:spTree>
    <p:extLst>
      <p:ext uri="{BB962C8B-B14F-4D97-AF65-F5344CB8AC3E}">
        <p14:creationId xmlns:p14="http://schemas.microsoft.com/office/powerpoint/2010/main" val="7455523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01608" y="1196752"/>
            <a:ext cx="8227368" cy="488473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因果图中的约束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sz="2400" dirty="0">
                <a:ea typeface="宋体" charset="-122"/>
              </a:rPr>
              <a:t>      </a:t>
            </a:r>
            <a:r>
              <a:rPr lang="zh-CN" altLang="en-US" sz="2400" b="1" dirty="0" smtClean="0">
                <a:latin typeface="+mn-ea"/>
              </a:rPr>
              <a:t>在</a:t>
            </a:r>
            <a:r>
              <a:rPr lang="zh-CN" altLang="en-US" sz="2400" b="1" dirty="0">
                <a:latin typeface="+mn-ea"/>
              </a:rPr>
              <a:t>实际问题中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输入状态相互之间、输出状态相互之间</a:t>
            </a:r>
            <a:r>
              <a:rPr lang="zh-CN" altLang="en-US" sz="2400" b="1" dirty="0">
                <a:latin typeface="+mn-ea"/>
              </a:rPr>
              <a:t>可能存在某些依赖关系，称为“约束”。对于输入条件的约束有</a:t>
            </a:r>
            <a:r>
              <a:rPr lang="en-US" altLang="zh-CN" sz="2400" b="1" dirty="0">
                <a:latin typeface="+mn-ea"/>
              </a:rPr>
              <a:t>E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I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O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R</a:t>
            </a:r>
            <a:r>
              <a:rPr lang="zh-CN" altLang="en-US" sz="2400" b="1" dirty="0">
                <a:latin typeface="+mn-ea"/>
              </a:rPr>
              <a:t>四</a:t>
            </a:r>
            <a:r>
              <a:rPr lang="zh-CN" altLang="en-US" sz="2400" b="1" dirty="0" smtClean="0">
                <a:latin typeface="+mn-ea"/>
              </a:rPr>
              <a:t>种</a:t>
            </a:r>
            <a:r>
              <a:rPr lang="zh-CN" altLang="en-US" sz="2400" b="1" dirty="0">
                <a:latin typeface="+mn-ea"/>
              </a:rPr>
              <a:t>约束，对于输出条件的约束只有</a:t>
            </a:r>
            <a:r>
              <a:rPr lang="en-US" altLang="zh-CN" sz="2400" b="1" dirty="0">
                <a:latin typeface="+mn-ea"/>
              </a:rPr>
              <a:t>M</a:t>
            </a:r>
            <a:r>
              <a:rPr lang="zh-CN" altLang="en-US" sz="2400" b="1" dirty="0">
                <a:latin typeface="+mn-ea"/>
              </a:rPr>
              <a:t>约束。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E</a:t>
            </a:r>
            <a:r>
              <a:rPr lang="zh-CN" altLang="en-US" sz="2000" b="1" dirty="0">
                <a:latin typeface="+mn-ea"/>
              </a:rPr>
              <a:t>约束(异)：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中最多有一个可能为1，即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不能</a:t>
            </a:r>
            <a:r>
              <a:rPr lang="zh-CN" altLang="en-US" sz="2000" b="1" dirty="0" smtClean="0">
                <a:latin typeface="+mn-ea"/>
              </a:rPr>
              <a:t>同时为</a:t>
            </a:r>
            <a:r>
              <a:rPr lang="zh-CN" altLang="en-US" sz="2000" b="1" dirty="0">
                <a:latin typeface="+mn-ea"/>
              </a:rPr>
              <a:t>1。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I </a:t>
            </a:r>
            <a:r>
              <a:rPr lang="zh-CN" altLang="en-US" sz="2000" b="1" dirty="0">
                <a:latin typeface="+mn-ea"/>
              </a:rPr>
              <a:t>约束(或)：</a:t>
            </a:r>
            <a:r>
              <a:rPr lang="en-US" altLang="zh-CN" sz="2000" b="1" dirty="0" err="1">
                <a:latin typeface="+mn-ea"/>
              </a:rPr>
              <a:t>a、b、c</a:t>
            </a:r>
            <a:r>
              <a:rPr lang="zh-CN" altLang="en-US" sz="2000" b="1" dirty="0">
                <a:latin typeface="+mn-ea"/>
              </a:rPr>
              <a:t>中至少有一个必须为1，即 </a:t>
            </a:r>
            <a:r>
              <a:rPr lang="en-US" altLang="zh-CN" sz="2000" b="1" dirty="0" err="1">
                <a:latin typeface="+mn-ea"/>
              </a:rPr>
              <a:t>a、b、c</a:t>
            </a:r>
            <a:r>
              <a:rPr lang="zh-CN" altLang="en-US" sz="2000" b="1" dirty="0">
                <a:latin typeface="+mn-ea"/>
              </a:rPr>
              <a:t>不能同时为0。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O</a:t>
            </a:r>
            <a:r>
              <a:rPr lang="zh-CN" altLang="en-US" sz="2000" b="1" dirty="0">
                <a:latin typeface="+mn-ea"/>
              </a:rPr>
              <a:t>约束(唯一)：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必须有一个且仅有一个为1。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R</a:t>
            </a:r>
            <a:r>
              <a:rPr lang="zh-CN" altLang="en-US" sz="2000" b="1" dirty="0">
                <a:latin typeface="+mn-ea"/>
              </a:rPr>
              <a:t>约束(要求)：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是1时，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必须是1，即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为1时，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不能为0。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M</a:t>
            </a:r>
            <a:r>
              <a:rPr lang="zh-CN" altLang="en-US" sz="2000" b="1" dirty="0">
                <a:latin typeface="+mn-ea"/>
              </a:rPr>
              <a:t>约束(强制)：若结果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为1，则结果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强制为0。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976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因果图测试</a:t>
            </a:r>
          </a:p>
        </p:txBody>
      </p:sp>
    </p:spTree>
    <p:extLst>
      <p:ext uri="{BB962C8B-B14F-4D97-AF65-F5344CB8AC3E}">
        <p14:creationId xmlns:p14="http://schemas.microsoft.com/office/powerpoint/2010/main" val="17856505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2088704" y="1790674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2088704" y="280116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69504" y="3234225"/>
            <a:ext cx="1371600" cy="57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异</a:t>
            </a: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 flipH="1">
            <a:off x="1021904" y="2151562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1021904" y="2801160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489248" y="2584627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159767" name="Oval 23"/>
          <p:cNvSpPr>
            <a:spLocks noChangeArrowheads="1"/>
          </p:cNvSpPr>
          <p:nvPr/>
        </p:nvSpPr>
        <p:spPr bwMode="auto">
          <a:xfrm>
            <a:off x="4800600" y="1554137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68" name="Oval 24"/>
          <p:cNvSpPr>
            <a:spLocks noChangeArrowheads="1"/>
          </p:cNvSpPr>
          <p:nvPr/>
        </p:nvSpPr>
        <p:spPr bwMode="auto">
          <a:xfrm>
            <a:off x="4800600" y="2354683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3429000" y="3300784"/>
            <a:ext cx="1371600" cy="57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或</a:t>
            </a:r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 flipH="1">
            <a:off x="3733800" y="1990799"/>
            <a:ext cx="1066800" cy="80054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3733800" y="2791345"/>
            <a:ext cx="1066800" cy="6549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3297560" y="2489851"/>
            <a:ext cx="914400" cy="57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I</a:t>
            </a:r>
          </a:p>
        </p:txBody>
      </p:sp>
      <p:sp>
        <p:nvSpPr>
          <p:cNvPr id="159773" name="Oval 29"/>
          <p:cNvSpPr>
            <a:spLocks noChangeArrowheads="1"/>
          </p:cNvSpPr>
          <p:nvPr/>
        </p:nvSpPr>
        <p:spPr bwMode="auto">
          <a:xfrm>
            <a:off x="4800600" y="3155230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3733800" y="2791345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7" name="Oval 33"/>
          <p:cNvSpPr>
            <a:spLocks noChangeArrowheads="1"/>
          </p:cNvSpPr>
          <p:nvPr/>
        </p:nvSpPr>
        <p:spPr bwMode="auto">
          <a:xfrm>
            <a:off x="7620000" y="1638274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78" name="Oval 34"/>
          <p:cNvSpPr>
            <a:spLocks noChangeArrowheads="1"/>
          </p:cNvSpPr>
          <p:nvPr/>
        </p:nvSpPr>
        <p:spPr bwMode="auto">
          <a:xfrm>
            <a:off x="7620000" y="2652194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6400800" y="3159154"/>
            <a:ext cx="1371600" cy="57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唯一</a:t>
            </a:r>
          </a:p>
        </p:txBody>
      </p:sp>
      <p:sp>
        <p:nvSpPr>
          <p:cNvPr id="159780" name="Line 36"/>
          <p:cNvSpPr>
            <a:spLocks noChangeShapeType="1"/>
          </p:cNvSpPr>
          <p:nvPr/>
        </p:nvSpPr>
        <p:spPr bwMode="auto">
          <a:xfrm flipH="1">
            <a:off x="6553200" y="2000388"/>
            <a:ext cx="1066800" cy="65180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1" name="Line 37"/>
          <p:cNvSpPr>
            <a:spLocks noChangeShapeType="1"/>
          </p:cNvSpPr>
          <p:nvPr/>
        </p:nvSpPr>
        <p:spPr bwMode="auto">
          <a:xfrm>
            <a:off x="6553200" y="2652194"/>
            <a:ext cx="1066800" cy="36211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6114256" y="2362503"/>
            <a:ext cx="762000" cy="57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O</a:t>
            </a:r>
          </a:p>
        </p:txBody>
      </p:sp>
      <p:sp>
        <p:nvSpPr>
          <p:cNvPr id="159790" name="Text Box 46"/>
          <p:cNvSpPr txBox="1">
            <a:spLocks noChangeArrowheads="1"/>
          </p:cNvSpPr>
          <p:nvPr/>
        </p:nvSpPr>
        <p:spPr bwMode="auto">
          <a:xfrm>
            <a:off x="1447800" y="4610075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charset="-122"/>
              </a:rPr>
              <a:t>R</a:t>
            </a:r>
          </a:p>
        </p:txBody>
      </p:sp>
      <p:sp>
        <p:nvSpPr>
          <p:cNvPr id="159785" name="Oval 41"/>
          <p:cNvSpPr>
            <a:spLocks noChangeArrowheads="1"/>
          </p:cNvSpPr>
          <p:nvPr/>
        </p:nvSpPr>
        <p:spPr bwMode="auto">
          <a:xfrm>
            <a:off x="2819400" y="3827437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86" name="Oval 42"/>
          <p:cNvSpPr>
            <a:spLocks noChangeArrowheads="1"/>
          </p:cNvSpPr>
          <p:nvPr/>
        </p:nvSpPr>
        <p:spPr bwMode="auto">
          <a:xfrm>
            <a:off x="2819400" y="5148237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87" name="Text Box 43"/>
          <p:cNvSpPr txBox="1">
            <a:spLocks noChangeArrowheads="1"/>
          </p:cNvSpPr>
          <p:nvPr/>
        </p:nvSpPr>
        <p:spPr bwMode="auto">
          <a:xfrm>
            <a:off x="1371600" y="5441925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要求</a:t>
            </a:r>
          </a:p>
        </p:txBody>
      </p:sp>
      <p:sp>
        <p:nvSpPr>
          <p:cNvPr id="159795" name="Arc 51"/>
          <p:cNvSpPr>
            <a:spLocks/>
          </p:cNvSpPr>
          <p:nvPr/>
        </p:nvSpPr>
        <p:spPr bwMode="auto">
          <a:xfrm flipH="1">
            <a:off x="2438400" y="4194150"/>
            <a:ext cx="381000" cy="1393825"/>
          </a:xfrm>
          <a:custGeom>
            <a:avLst/>
            <a:gdLst>
              <a:gd name="G0" fmla="+- 93 0 0"/>
              <a:gd name="G1" fmla="+- 21600 0 0"/>
              <a:gd name="G2" fmla="+- 21600 0 0"/>
              <a:gd name="T0" fmla="*/ 135 w 21693"/>
              <a:gd name="T1" fmla="*/ 0 h 43200"/>
              <a:gd name="T2" fmla="*/ 0 w 21693"/>
              <a:gd name="T3" fmla="*/ 43200 h 43200"/>
              <a:gd name="T4" fmla="*/ 93 w 2169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3" h="43200" fill="none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</a:path>
              <a:path w="21693" h="43200" stroke="0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  <a:lnTo>
                  <a:pt x="9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6" name="Line 52"/>
          <p:cNvSpPr>
            <a:spLocks noChangeShapeType="1"/>
          </p:cNvSpPr>
          <p:nvPr/>
        </p:nvSpPr>
        <p:spPr bwMode="auto">
          <a:xfrm flipH="1">
            <a:off x="3048000" y="5441925"/>
            <a:ext cx="152400" cy="146050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9801" name="Text Box 57"/>
          <p:cNvSpPr txBox="1">
            <a:spLocks noChangeArrowheads="1"/>
          </p:cNvSpPr>
          <p:nvPr/>
        </p:nvSpPr>
        <p:spPr bwMode="auto">
          <a:xfrm>
            <a:off x="6553200" y="4605679"/>
            <a:ext cx="1371600" cy="5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charset="-122"/>
              </a:rPr>
              <a:t>M</a:t>
            </a:r>
          </a:p>
        </p:txBody>
      </p:sp>
      <p:sp>
        <p:nvSpPr>
          <p:cNvPr id="159802" name="Oval 58"/>
          <p:cNvSpPr>
            <a:spLocks noChangeArrowheads="1"/>
          </p:cNvSpPr>
          <p:nvPr/>
        </p:nvSpPr>
        <p:spPr bwMode="auto">
          <a:xfrm>
            <a:off x="5791200" y="3768699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803" name="Oval 59"/>
          <p:cNvSpPr>
            <a:spLocks noChangeArrowheads="1"/>
          </p:cNvSpPr>
          <p:nvPr/>
        </p:nvSpPr>
        <p:spPr bwMode="auto">
          <a:xfrm>
            <a:off x="5791200" y="5138302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804" name="Text Box 60"/>
          <p:cNvSpPr txBox="1">
            <a:spLocks noChangeArrowheads="1"/>
          </p:cNvSpPr>
          <p:nvPr/>
        </p:nvSpPr>
        <p:spPr bwMode="auto">
          <a:xfrm>
            <a:off x="4572000" y="5368155"/>
            <a:ext cx="1371600" cy="5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强制</a:t>
            </a:r>
          </a:p>
        </p:txBody>
      </p:sp>
      <p:sp>
        <p:nvSpPr>
          <p:cNvPr id="159805" name="Arc 61"/>
          <p:cNvSpPr>
            <a:spLocks/>
          </p:cNvSpPr>
          <p:nvPr/>
        </p:nvSpPr>
        <p:spPr bwMode="auto">
          <a:xfrm>
            <a:off x="6540500" y="4077811"/>
            <a:ext cx="393700" cy="1445693"/>
          </a:xfrm>
          <a:custGeom>
            <a:avLst/>
            <a:gdLst>
              <a:gd name="G0" fmla="+- 723 0 0"/>
              <a:gd name="G1" fmla="+- 21600 0 0"/>
              <a:gd name="G2" fmla="+- 21600 0 0"/>
              <a:gd name="T0" fmla="*/ 0 w 22323"/>
              <a:gd name="T1" fmla="*/ 12 h 43200"/>
              <a:gd name="T2" fmla="*/ 630 w 22323"/>
              <a:gd name="T3" fmla="*/ 43200 h 43200"/>
              <a:gd name="T4" fmla="*/ 723 w 2232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23" h="43200" fill="none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</a:path>
              <a:path w="22323" h="43200" stroke="0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  <a:lnTo>
                  <a:pt x="72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Rectangle 6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7847012" cy="792162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因果图中用来表示约束关系的约束符号：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743384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因果图测试</a:t>
            </a:r>
          </a:p>
        </p:txBody>
      </p:sp>
    </p:spTree>
    <p:extLst>
      <p:ext uri="{BB962C8B-B14F-4D97-AF65-F5344CB8AC3E}">
        <p14:creationId xmlns:p14="http://schemas.microsoft.com/office/powerpoint/2010/main" val="14455607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493068" y="1052736"/>
            <a:ext cx="8903468" cy="4937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b="1" dirty="0"/>
              <a:t>因果图法最终生成的是决策表。利用因果图生成测试用例的基本步骤如下：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软件规格说明中哪些是原因，哪些是结果，并给每个原因和结果赋予一个标识符。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软件规格说明中的语义，找出原因与结果之间、原因与原因之间对应的关系， 根据这些关系画出因果图。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由于</a:t>
            </a:r>
            <a:r>
              <a:rPr lang="zh-CN" altLang="en-US" sz="2400" b="1" dirty="0">
                <a:latin typeface="+mn-ea"/>
              </a:rPr>
              <a:t>语法或环境的限制，有些原因与原因之间、原因与结果之间的组合情况不可能出现。为表明这些特殊情况，在因果图上用一些记号表明约束或限制条件。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把</a:t>
            </a:r>
            <a:r>
              <a:rPr lang="zh-CN" altLang="en-US" sz="2400" b="1" dirty="0">
                <a:latin typeface="+mn-ea"/>
              </a:rPr>
              <a:t>因果图转换为决策表。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根据</a:t>
            </a:r>
            <a:r>
              <a:rPr lang="zh-CN" altLang="en-US" sz="2400" b="1" dirty="0">
                <a:latin typeface="+mn-ea"/>
              </a:rPr>
              <a:t>决策表中的每一列设计测试用例。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因果图测试</a:t>
            </a:r>
          </a:p>
        </p:txBody>
      </p:sp>
    </p:spTree>
    <p:extLst>
      <p:ext uri="{BB962C8B-B14F-4D97-AF65-F5344CB8AC3E}">
        <p14:creationId xmlns:p14="http://schemas.microsoft.com/office/powerpoint/2010/main" val="28846703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软件测试流程</Template>
  <TotalTime>1069</TotalTime>
  <Words>1443</Words>
  <Application>Microsoft Office PowerPoint</Application>
  <PresentationFormat>全屏显示(4:3)</PresentationFormat>
  <Paragraphs>292</Paragraphs>
  <Slides>22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moban</vt:lpstr>
      <vt:lpstr>黑盒测试技术 –因果图</vt:lpstr>
      <vt:lpstr>黑盒测试技术</vt:lpstr>
      <vt:lpstr> 因果图</vt:lpstr>
      <vt:lpstr> 因果图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因果图测试</vt:lpstr>
      <vt:lpstr> 因果图测试</vt:lpstr>
      <vt:lpstr> 因果图测试</vt:lpstr>
      <vt:lpstr> 因果图测试</vt:lpstr>
      <vt:lpstr> 因果图测试</vt:lpstr>
      <vt:lpstr> 因果图测试</vt:lpstr>
      <vt:lpstr>PowerPoint 演示文稿</vt:lpstr>
      <vt:lpstr> 因果图测试</vt:lpstr>
      <vt:lpstr> 因果图测试</vt:lpstr>
      <vt:lpstr>PowerPoint 演示文稿</vt:lpstr>
      <vt:lpstr>PowerPoint 演示文稿</vt:lpstr>
      <vt:lpstr>PowerPoint 演示文稿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319</cp:revision>
  <dcterms:created xsi:type="dcterms:W3CDTF">2008-07-27T05:17:11Z</dcterms:created>
  <dcterms:modified xsi:type="dcterms:W3CDTF">2018-05-21T03:08:19Z</dcterms:modified>
</cp:coreProperties>
</file>