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301" r:id="rId2"/>
    <p:sldId id="258" r:id="rId3"/>
    <p:sldId id="259" r:id="rId4"/>
    <p:sldId id="260" r:id="rId5"/>
    <p:sldId id="261" r:id="rId6"/>
    <p:sldId id="262" r:id="rId7"/>
    <p:sldId id="299" r:id="rId8"/>
    <p:sldId id="297" r:id="rId9"/>
    <p:sldId id="264" r:id="rId10"/>
    <p:sldId id="265" r:id="rId11"/>
    <p:sldId id="30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365" autoAdjust="0"/>
  </p:normalViewPr>
  <p:slideViewPr>
    <p:cSldViewPr>
      <p:cViewPr varScale="1">
        <p:scale>
          <a:sx n="71" d="100"/>
          <a:sy n="71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8127-EC40-432B-B7A8-A2CB907761B9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635F8-27EF-42CC-92C6-E37F16F3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5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针对性强，便于快速定位缺陷：直接对代码测试，规模小</a:t>
            </a:r>
            <a:r>
              <a:rPr lang="zh-CN" altLang="en-US" dirty="0" smtClean="0"/>
              <a:t>函数级别，功能级别，涉及因素少，容易找到缺陷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有助于代码优化和缺陷预防 ：直接针对源代码和程序结构进行检查。一旦发现不合理，及时修改编码结构，减少代码带来的复杂度，降低风险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缺陷修复的成本低：有助于代码优化和缺陷预防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测试覆盖程度：在测试指标的指导下进行测试</a:t>
            </a:r>
            <a:endParaRPr lang="en-US" altLang="zh-CN" b="1" dirty="0" smtClean="0">
              <a:cs typeface="+mn-cs"/>
            </a:endParaRPr>
          </a:p>
          <a:p>
            <a:r>
              <a:rPr lang="zh-CN" altLang="en-US" dirty="0" smtClean="0"/>
              <a:t>数学分析，精确的度量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635F8-27EF-42CC-92C6-E37F16F33C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9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针对性强，便于快速定位缺陷：直接对代码测试，规模小</a:t>
            </a:r>
            <a:r>
              <a:rPr lang="zh-CN" altLang="en-US" dirty="0" smtClean="0"/>
              <a:t>函数级别，功能级别，涉及因素少，容易找到缺陷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有助于代码优化和缺陷预防 ：直接针对源代码和程序结构进行检查。一旦发现不合理，及时修改编码结构，减少代码带来的复杂度，降低风险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缺陷修复的成本低：有助于代码优化和缺陷预防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测试覆盖程度：在测试指标的指导下进行测试</a:t>
            </a:r>
            <a:endParaRPr lang="en-US" altLang="zh-CN" b="1" dirty="0" smtClean="0">
              <a:cs typeface="+mn-cs"/>
            </a:endParaRPr>
          </a:p>
          <a:p>
            <a:r>
              <a:rPr lang="zh-CN" altLang="en-US" dirty="0" smtClean="0"/>
              <a:t>数学分析，精确的度量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635F8-27EF-42CC-92C6-E37F16F33C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9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635F8-27EF-42CC-92C6-E37F16F33C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8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C02-8564-43E4-967A-60B5B1CD717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C02-8564-43E4-967A-60B5B1CD717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0C02-8564-43E4-967A-60B5B1CD717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白</a:t>
            </a:r>
            <a:r>
              <a:rPr lang="zh-CN" altLang="en-US" dirty="0" smtClean="0"/>
              <a:t>盒</a:t>
            </a:r>
            <a:r>
              <a:rPr lang="zh-CN" altLang="en-US" dirty="0"/>
              <a:t>测试技术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893600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测试方法的评价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通过重点关注源代码中不同类型的结构，如判定表达式、执行路径、循环结构、数据变量等，引入不同的白盒覆盖指标，从而得到不同的白盒测试方法，这些方法的侧重点不同，对应源代码结构的覆盖程度也不同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通过引入白盒测试覆盖指标来评估黑盒测试方法的测试覆盖率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5815F97F-EE04-4D60-B675-15223E0E4580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30407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49" y="1492250"/>
            <a:ext cx="4428008" cy="445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42808" y="973859"/>
                <a:ext cx="4329192" cy="5493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2" indent="-342900" algn="just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itchFamily="34" charset="0"/>
                  <a:buChar char="•"/>
                </a:pPr>
                <a:r>
                  <a:rPr lang="zh-CN" altLang="en-US" sz="3400" b="1" dirty="0">
                    <a:latin typeface="+mn-ea"/>
                  </a:rPr>
                  <a:t>穷举测试可以吗？</a:t>
                </a:r>
                <a:endParaRPr lang="en-US" altLang="zh-CN" sz="3400" b="1" dirty="0">
                  <a:latin typeface="+mn-ea"/>
                </a:endParaRPr>
              </a:p>
              <a:p>
                <a:pPr marL="400050" lvl="2" defTabSz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lr>
                    <a:schemeClr val="tx2"/>
                  </a:buClr>
                </a:pPr>
                <a:r>
                  <a:rPr lang="zh-CN" altLang="en-US" sz="2000" dirty="0" smtClean="0">
                    <a:latin typeface="+mn-ea"/>
                  </a:rPr>
                  <a:t>这个的流程图，其中包括了一个执行达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ea"/>
                  </a:rPr>
                  <a:t>20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n-ea"/>
                  </a:rPr>
                  <a:t>次</a:t>
                </a:r>
                <a:r>
                  <a:rPr lang="zh-CN" altLang="en-US" sz="2000" dirty="0">
                    <a:latin typeface="+mn-ea"/>
                  </a:rPr>
                  <a:t>的循环。那么它所包含的不同执行路径数高达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20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+mn-ea"/>
                  </a:rPr>
                  <a:t>条</a:t>
                </a:r>
                <a:r>
                  <a:rPr lang="zh-CN" altLang="en-US" sz="2000" dirty="0">
                    <a:latin typeface="+mn-ea"/>
                  </a:rPr>
                  <a:t>，若要对它进行穷举测试，覆盖所有的路径。假使测试程序对每一条路径进行测试需要</a:t>
                </a:r>
                <a:r>
                  <a:rPr lang="en-US" altLang="zh-CN" sz="2000" dirty="0">
                    <a:latin typeface="+mn-ea"/>
                  </a:rPr>
                  <a:t>1</a:t>
                </a:r>
                <a:r>
                  <a:rPr lang="zh-CN" altLang="en-US" sz="2000" dirty="0">
                    <a:latin typeface="+mn-ea"/>
                  </a:rPr>
                  <a:t>毫秒，同样假定一天工作</a:t>
                </a:r>
                <a:r>
                  <a:rPr lang="en-US" altLang="zh-CN" sz="2000" dirty="0">
                    <a:latin typeface="+mn-ea"/>
                  </a:rPr>
                  <a:t>24</a:t>
                </a:r>
                <a:r>
                  <a:rPr lang="zh-CN" altLang="en-US" sz="2000" dirty="0">
                    <a:latin typeface="+mn-ea"/>
                  </a:rPr>
                  <a:t>小时，一年工作</a:t>
                </a:r>
                <a:r>
                  <a:rPr lang="en-US" altLang="zh-CN" sz="2000" dirty="0">
                    <a:latin typeface="+mn-ea"/>
                  </a:rPr>
                  <a:t>365 </a:t>
                </a:r>
                <a:r>
                  <a:rPr lang="zh-CN" altLang="en-US" sz="2000" dirty="0">
                    <a:latin typeface="+mn-ea"/>
                  </a:rPr>
                  <a:t>天， 那么要想把如图所示的小程序的所有路径测试完，则需要</a:t>
                </a:r>
                <a:r>
                  <a:rPr lang="en-US" altLang="zh-CN" sz="2000" dirty="0">
                    <a:latin typeface="+mn-ea"/>
                  </a:rPr>
                  <a:t>3170</a:t>
                </a:r>
                <a:r>
                  <a:rPr lang="zh-CN" altLang="en-US" sz="2000" dirty="0">
                    <a:latin typeface="+mn-ea"/>
                  </a:rPr>
                  <a:t>年。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8" y="973859"/>
                <a:ext cx="4329192" cy="5493812"/>
              </a:xfrm>
              <a:prstGeom prst="rect">
                <a:avLst/>
              </a:prstGeom>
              <a:blipFill rotWithShape="1">
                <a:blip r:embed="rId4"/>
                <a:stretch>
                  <a:fillRect l="-3521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7332339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/>
            <a:r>
              <a:rPr lang="zh-CN" altLang="en-US" b="1" dirty="0" smtClean="0"/>
              <a:t>介绍白盒测试基本原理，围绕最重要的</a:t>
            </a:r>
            <a:r>
              <a:rPr lang="en-US" altLang="en-US" b="1" dirty="0" smtClean="0"/>
              <a:t>5</a:t>
            </a:r>
            <a:r>
              <a:rPr lang="zh-CN" altLang="en-US" b="1" dirty="0" smtClean="0"/>
              <a:t>种测试方法展开讨论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静态白盒测试、对变量的测试主要采用静态方法进行测试，一般不需要设计测试用例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对判定的测试、对路径的测试和对循环的测试主要是动态测试的方法，需要设计测试用例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在对判定的测试中，需结合</a:t>
            </a:r>
            <a:r>
              <a:rPr lang="zh-CN" altLang="en-US" b="1" dirty="0" smtClean="0">
                <a:solidFill>
                  <a:srgbClr val="FF0000"/>
                </a:solidFill>
              </a:rPr>
              <a:t>边界值的</a:t>
            </a:r>
            <a:r>
              <a:rPr lang="zh-CN" altLang="en-US" b="1" dirty="0" smtClean="0"/>
              <a:t>思想设计测试用例，而对路径的测试方法的思想</a:t>
            </a:r>
            <a:r>
              <a:rPr lang="zh-CN" altLang="en-US" b="1" dirty="0" smtClean="0">
                <a:solidFill>
                  <a:srgbClr val="FF0000"/>
                </a:solidFill>
              </a:rPr>
              <a:t>可以用于对整个系统功能的业务流程</a:t>
            </a:r>
            <a:r>
              <a:rPr lang="zh-CN" altLang="en-US" b="1" dirty="0" smtClean="0"/>
              <a:t>进行测试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6FB3E2F-5592-4A29-938C-C412D1A258F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白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盒测试技术</a:t>
            </a:r>
          </a:p>
        </p:txBody>
      </p:sp>
    </p:spTree>
    <p:extLst>
      <p:ext uri="{BB962C8B-B14F-4D97-AF65-F5344CB8AC3E}">
        <p14:creationId xmlns:p14="http://schemas.microsoft.com/office/powerpoint/2010/main" val="3078665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静态白盒测试</a:t>
            </a:r>
          </a:p>
          <a:p>
            <a:pPr lvl="1" eaLnBrk="1" hangingPunct="1"/>
            <a:r>
              <a:rPr lang="zh-CN" altLang="en-US" sz="3100" b="1" smtClean="0"/>
              <a:t>对判定测试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对路径的测试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对循环的测试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对变量的测试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B4F1EF3-1A34-4615-B8C9-5545E0833A24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白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盒测试技术</a:t>
            </a:r>
          </a:p>
        </p:txBody>
      </p:sp>
    </p:spTree>
    <p:extLst>
      <p:ext uri="{BB962C8B-B14F-4D97-AF65-F5344CB8AC3E}">
        <p14:creationId xmlns:p14="http://schemas.microsoft.com/office/powerpoint/2010/main" val="377859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基本原理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98CAB76B-4876-45E3-9AFD-6985ACF4B2C1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  <p:pic>
        <p:nvPicPr>
          <p:cNvPr id="6150" name="Picture 7" descr="5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5929312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" t="9801" r="3298" b="18059"/>
          <a:stretch/>
        </p:blipFill>
        <p:spPr bwMode="auto">
          <a:xfrm>
            <a:off x="2663496" y="2348881"/>
            <a:ext cx="2844608" cy="383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924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/>
              <a:t>白盒测试关注的对象</a:t>
            </a:r>
            <a:endParaRPr lang="en-US" altLang="zh-CN" sz="3400" b="1" dirty="0" smtClean="0"/>
          </a:p>
          <a:p>
            <a:pPr lvl="1" algn="just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cs typeface="+mn-cs"/>
              </a:rPr>
              <a:t>源代码</a:t>
            </a:r>
            <a:r>
              <a:rPr lang="zh-CN" altLang="en-US" b="1" dirty="0" smtClean="0">
                <a:cs typeface="+mn-cs"/>
              </a:rPr>
              <a:t>：直接查看源代码，查看代码的</a:t>
            </a:r>
            <a:r>
              <a:rPr lang="zh-CN" altLang="en-US" b="1" dirty="0" smtClean="0">
                <a:solidFill>
                  <a:srgbClr val="FF0000"/>
                </a:solidFill>
                <a:cs typeface="+mn-cs"/>
              </a:rPr>
              <a:t>规范性</a:t>
            </a:r>
            <a:r>
              <a:rPr lang="zh-CN" altLang="en-US" b="1" dirty="0" smtClean="0">
                <a:cs typeface="+mn-cs"/>
              </a:rPr>
              <a:t>，并对照函数功能查找代码的逻辑缺陷、内存管理缺陷、数据定义和使用缺陷等</a:t>
            </a:r>
            <a:endParaRPr lang="en-US" altLang="zh-CN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cs typeface="+mn-cs"/>
              </a:rPr>
              <a:t>程序结构</a:t>
            </a:r>
            <a:r>
              <a:rPr lang="zh-CN" altLang="en-US" b="1" dirty="0" smtClean="0">
                <a:cs typeface="+mn-cs"/>
              </a:rPr>
              <a:t>：通过函数调用图、算法流程图等反映程序设计的相关图表，找到程序设计的缺陷，或评价程序的执行效率，以利于程序的结构优化</a:t>
            </a:r>
            <a:endParaRPr lang="en-US" altLang="zh-CN" b="1" dirty="0" smtClean="0">
              <a:cs typeface="+mn-cs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93F8415-1B2C-43CF-B556-76103839E396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116888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/>
              <a:t>优势</a:t>
            </a:r>
            <a:endParaRPr lang="en-US" altLang="zh-CN" sz="3400" b="1" dirty="0" smtClean="0"/>
          </a:p>
          <a:p>
            <a:pPr lvl="1" algn="just">
              <a:defRPr/>
            </a:pPr>
            <a:r>
              <a:rPr lang="zh-CN" altLang="en-US" b="1" dirty="0">
                <a:cs typeface="+mn-cs"/>
              </a:rPr>
              <a:t>针对性强，便于快速定位缺陷</a:t>
            </a:r>
            <a:endParaRPr lang="en-US" altLang="zh-CN" b="1" dirty="0">
              <a:cs typeface="+mn-cs"/>
            </a:endParaRPr>
          </a:p>
          <a:p>
            <a:pPr lvl="1" algn="just">
              <a:defRPr/>
            </a:pPr>
            <a:r>
              <a:rPr lang="zh-CN" altLang="en-US" b="1" dirty="0" smtClean="0">
                <a:cs typeface="+mn-cs"/>
              </a:rPr>
              <a:t>有助于</a:t>
            </a:r>
            <a:r>
              <a:rPr lang="zh-CN" altLang="en-US" b="1" dirty="0">
                <a:cs typeface="+mn-cs"/>
              </a:rPr>
              <a:t>代码优化和缺陷预防 </a:t>
            </a:r>
          </a:p>
          <a:p>
            <a:pPr lvl="1" algn="just" eaLnBrk="1" hangingPunct="1">
              <a:defRPr/>
            </a:pPr>
            <a:r>
              <a:rPr lang="zh-CN" altLang="en-US" b="1" dirty="0" smtClean="0">
                <a:cs typeface="+mn-cs"/>
              </a:rPr>
              <a:t>测试</a:t>
            </a:r>
            <a:r>
              <a:rPr lang="zh-CN" altLang="en-US" b="1" dirty="0">
                <a:cs typeface="+mn-cs"/>
              </a:rPr>
              <a:t>效率高，通过不同的白盒覆盖指标有助于</a:t>
            </a:r>
            <a:r>
              <a:rPr lang="zh-CN" altLang="en-US" b="1" dirty="0" smtClean="0">
                <a:cs typeface="+mn-cs"/>
              </a:rPr>
              <a:t>衡量对被测对象的测试覆盖程度</a:t>
            </a:r>
            <a:endParaRPr lang="en-US" altLang="zh-CN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b="1" dirty="0" smtClean="0">
                <a:cs typeface="+mn-cs"/>
              </a:rPr>
              <a:t>在函数级别开始测试工作，缺陷修复的成本低</a:t>
            </a:r>
            <a:endParaRPr lang="en-US" altLang="zh-CN" b="1" dirty="0" smtClean="0">
              <a:cs typeface="+mn-cs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F63C25B-2B21-40D6-B18C-82E34AAF7B4E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465858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/>
              <a:t>局限性</a:t>
            </a:r>
            <a:endParaRPr lang="en-US" altLang="zh-CN" sz="3400" b="1" dirty="0" smtClean="0"/>
          </a:p>
          <a:p>
            <a:pPr lvl="1" algn="just">
              <a:defRPr/>
            </a:pPr>
            <a:r>
              <a:rPr lang="zh-CN" altLang="en-US" b="1" dirty="0" smtClean="0"/>
              <a:t>对测试人员的技术要求高</a:t>
            </a:r>
            <a:r>
              <a:rPr lang="zh-CN" altLang="en-US" b="1" dirty="0"/>
              <a:t>，具有广博的</a:t>
            </a:r>
            <a:r>
              <a:rPr lang="zh-CN" altLang="en-US" b="1" dirty="0" smtClean="0"/>
              <a:t>知识面，没有一定</a:t>
            </a:r>
            <a:r>
              <a:rPr lang="zh-CN" altLang="en-US" b="1" dirty="0" smtClean="0">
                <a:solidFill>
                  <a:srgbClr val="FF0000"/>
                </a:solidFill>
              </a:rPr>
              <a:t>项目编程经验</a:t>
            </a:r>
            <a:r>
              <a:rPr lang="zh-CN" altLang="en-US" b="1" dirty="0" smtClean="0"/>
              <a:t>的人是无法做白盒测试的；</a:t>
            </a:r>
            <a:endParaRPr lang="en-US" altLang="zh-CN" b="1" dirty="0" smtClean="0"/>
          </a:p>
          <a:p>
            <a:pPr lvl="1" algn="just" eaLnBrk="1" hangingPunct="1">
              <a:defRPr/>
            </a:pPr>
            <a:r>
              <a:rPr lang="zh-CN" altLang="en-US" b="1" dirty="0" smtClean="0"/>
              <a:t>成本高</a:t>
            </a:r>
            <a:endParaRPr lang="en-US" altLang="zh-CN" b="1" dirty="0" smtClean="0"/>
          </a:p>
          <a:p>
            <a:pPr lvl="1" algn="just" eaLnBrk="1" hangingPunct="1">
              <a:defRPr/>
            </a:pPr>
            <a:r>
              <a:rPr lang="zh-CN" altLang="en-US" b="1" dirty="0" smtClean="0"/>
              <a:t>白盒测试准备时间较长</a:t>
            </a:r>
            <a:endParaRPr lang="en-US" altLang="zh-CN" b="1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F63C25B-2B21-40D6-B18C-82E34AAF7B4E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704019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适用阶段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当被测对象为函数时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完成对函数代码和结构的测试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主要关注的是</a:t>
            </a:r>
            <a:r>
              <a:rPr lang="zh-CN" altLang="en-US" b="1" dirty="0" smtClean="0">
                <a:solidFill>
                  <a:srgbClr val="FF0000"/>
                </a:solidFill>
              </a:rPr>
              <a:t>函数源代码的逻辑</a:t>
            </a:r>
            <a:r>
              <a:rPr lang="zh-CN" altLang="en-US" b="1" dirty="0" smtClean="0"/>
              <a:t>是否符合该函数的功能要求，查看源代码中是否存在典型的编程缺陷，或从设计优化的角度观察源代码结构是否合理、是否过于复杂等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对应的是单元测试阶段，主要由开发人员自己来完成测试工作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FFF1B95-3759-496B-9B0B-F4E0C843DE1C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23985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适用阶段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当被测对象为功能时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白盒测试不再对源代码进行检查，此时更多的是</a:t>
            </a:r>
            <a:r>
              <a:rPr lang="zh-CN" altLang="en-US" b="1" dirty="0" smtClean="0">
                <a:solidFill>
                  <a:srgbClr val="FF0000"/>
                </a:solidFill>
              </a:rPr>
              <a:t>借鉴白盒测试方法</a:t>
            </a:r>
            <a:r>
              <a:rPr lang="zh-CN" altLang="en-US" b="1" dirty="0" smtClean="0"/>
              <a:t>的思想，完成对业务流程的覆盖测试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对应的是集成测试甚至系统测试阶段，主要由测试人员来完成测试工作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74CB8E5-422A-47EA-AE0F-4BB8C05353C2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031393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软件测试基础</Template>
  <TotalTime>713</TotalTime>
  <Words>799</Words>
  <Application>Microsoft Office PowerPoint</Application>
  <PresentationFormat>全屏显示(4:3)</PresentationFormat>
  <Paragraphs>74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白盒测试技术 –概述</vt:lpstr>
      <vt:lpstr>白盒测试技术</vt:lpstr>
      <vt:lpstr>白盒测试技术</vt:lpstr>
      <vt:lpstr> 概述</vt:lpstr>
      <vt:lpstr> 概述</vt:lpstr>
      <vt:lpstr> 概述</vt:lpstr>
      <vt:lpstr> 概述</vt:lpstr>
      <vt:lpstr> 概述</vt:lpstr>
      <vt:lpstr> 概述</vt:lpstr>
      <vt:lpstr> 概述</vt:lpstr>
      <vt:lpstr> 概述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软件测试实用教程 ——方法与实践</dc:title>
  <dc:creator>admin</dc:creator>
  <cp:lastModifiedBy>admin</cp:lastModifiedBy>
  <cp:revision>29</cp:revision>
  <dcterms:created xsi:type="dcterms:W3CDTF">2017-06-13T08:17:54Z</dcterms:created>
  <dcterms:modified xsi:type="dcterms:W3CDTF">2018-05-21T03:13:59Z</dcterms:modified>
</cp:coreProperties>
</file>