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8" r:id="rId2"/>
    <p:sldId id="256" r:id="rId3"/>
    <p:sldId id="257" r:id="rId4"/>
    <p:sldId id="259" r:id="rId5"/>
    <p:sldId id="325" r:id="rId6"/>
    <p:sldId id="329" r:id="rId7"/>
    <p:sldId id="326" r:id="rId8"/>
    <p:sldId id="262" r:id="rId9"/>
    <p:sldId id="261" r:id="rId10"/>
    <p:sldId id="266" r:id="rId11"/>
    <p:sldId id="267" r:id="rId12"/>
    <p:sldId id="268" r:id="rId13"/>
    <p:sldId id="269" r:id="rId14"/>
    <p:sldId id="260" r:id="rId15"/>
    <p:sldId id="319" r:id="rId16"/>
    <p:sldId id="320" r:id="rId17"/>
    <p:sldId id="321" r:id="rId18"/>
    <p:sldId id="331" r:id="rId19"/>
    <p:sldId id="271" r:id="rId20"/>
    <p:sldId id="270" r:id="rId21"/>
    <p:sldId id="272" r:id="rId22"/>
    <p:sldId id="274" r:id="rId23"/>
    <p:sldId id="275" r:id="rId24"/>
    <p:sldId id="277" r:id="rId25"/>
    <p:sldId id="279" r:id="rId26"/>
    <p:sldId id="280" r:id="rId27"/>
    <p:sldId id="281" r:id="rId28"/>
    <p:sldId id="282" r:id="rId29"/>
    <p:sldId id="283" r:id="rId30"/>
    <p:sldId id="284" r:id="rId31"/>
    <p:sldId id="285" r:id="rId32"/>
    <p:sldId id="286" r:id="rId33"/>
    <p:sldId id="287" r:id="rId34"/>
    <p:sldId id="332"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33" r:id="rId49"/>
    <p:sldId id="334"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07" autoAdjust="0"/>
    <p:restoredTop sz="94834" autoAdjust="0"/>
  </p:normalViewPr>
  <p:slideViewPr>
    <p:cSldViewPr>
      <p:cViewPr varScale="1">
        <p:scale>
          <a:sx n="71" d="100"/>
          <a:sy n="71" d="100"/>
        </p:scale>
        <p:origin x="-142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0B6EAA-A6FA-41DA-B011-FEE2B1267786}" type="datetimeFigureOut">
              <a:rPr lang="zh-CN" altLang="en-US" smtClean="0"/>
              <a:t>2018/5/26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EBF08B-6CEA-4D0D-B9A5-15394C48CE54}" type="slidenum">
              <a:rPr lang="zh-CN" altLang="en-US" smtClean="0"/>
              <a:t>‹#›</a:t>
            </a:fld>
            <a:endParaRPr lang="zh-CN" altLang="en-US"/>
          </a:p>
        </p:txBody>
      </p:sp>
    </p:spTree>
    <p:extLst>
      <p:ext uri="{BB962C8B-B14F-4D97-AF65-F5344CB8AC3E}">
        <p14:creationId xmlns:p14="http://schemas.microsoft.com/office/powerpoint/2010/main" val="1529343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能尽早发现缺陷</a:t>
            </a:r>
            <a:r>
              <a:rPr lang="zh-CN" altLang="en-US" b="0" dirty="0" smtClean="0"/>
              <a:t>，需求的二次确定</a:t>
            </a:r>
            <a:endParaRPr lang="en-US" altLang="zh-CN" b="1" dirty="0" smtClean="0"/>
          </a:p>
        </p:txBody>
      </p:sp>
      <p:sp>
        <p:nvSpPr>
          <p:cNvPr id="4" name="灯片编号占位符 3"/>
          <p:cNvSpPr>
            <a:spLocks noGrp="1"/>
          </p:cNvSpPr>
          <p:nvPr>
            <p:ph type="sldNum" sz="quarter" idx="10"/>
          </p:nvPr>
        </p:nvSpPr>
        <p:spPr/>
        <p:txBody>
          <a:bodyPr/>
          <a:lstStyle/>
          <a:p>
            <a:fld id="{16EBF08B-6CEA-4D0D-B9A5-15394C48CE54}" type="slidenum">
              <a:rPr lang="zh-CN" altLang="en-US" smtClean="0"/>
              <a:t>16</a:t>
            </a:fld>
            <a:endParaRPr lang="zh-CN" altLang="en-US"/>
          </a:p>
        </p:txBody>
      </p:sp>
    </p:spTree>
    <p:extLst>
      <p:ext uri="{BB962C8B-B14F-4D97-AF65-F5344CB8AC3E}">
        <p14:creationId xmlns:p14="http://schemas.microsoft.com/office/powerpoint/2010/main" val="1336824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实例参照 </a:t>
            </a:r>
            <a:r>
              <a:rPr lang="en-US" altLang="zh-CN" dirty="0" smtClean="0"/>
              <a:t>JunitTest.java</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07737EE-7F98-4B0E-97B5-D5D721FA5CAB}" type="slidenum">
              <a:rPr lang="zh-CN" altLang="en-US" smtClean="0"/>
              <a:t>48</a:t>
            </a:fld>
            <a:endParaRPr lang="zh-CN" altLang="en-US"/>
          </a:p>
        </p:txBody>
      </p:sp>
    </p:spTree>
    <p:extLst>
      <p:ext uri="{BB962C8B-B14F-4D97-AF65-F5344CB8AC3E}">
        <p14:creationId xmlns:p14="http://schemas.microsoft.com/office/powerpoint/2010/main" val="1292043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7737EE-7F98-4B0E-97B5-D5D721FA5CAB}" type="slidenum">
              <a:rPr lang="zh-CN" altLang="en-US" smtClean="0"/>
              <a:t>49</a:t>
            </a:fld>
            <a:endParaRPr lang="zh-CN" altLang="en-US"/>
          </a:p>
        </p:txBody>
      </p:sp>
    </p:spTree>
    <p:extLst>
      <p:ext uri="{BB962C8B-B14F-4D97-AF65-F5344CB8AC3E}">
        <p14:creationId xmlns:p14="http://schemas.microsoft.com/office/powerpoint/2010/main" val="428134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9602" y="-1"/>
            <a:ext cx="9153601" cy="818867"/>
          </a:xfrm>
        </p:spPr>
        <p:txBody>
          <a:bodyPr>
            <a:normAutofit/>
          </a:bodyPr>
          <a:lstStyle>
            <a:lvl1pPr>
              <a:defRPr sz="4000" b="1">
                <a:solidFill>
                  <a:schemeClr val="bg1"/>
                </a:solidFill>
                <a:latin typeface="+mn-ea"/>
                <a:ea typeface="+mn-ea"/>
              </a:defRPr>
            </a:lvl1pPr>
          </a:lstStyle>
          <a:p>
            <a:r>
              <a:rPr lang="zh-CN" altLang="en-US" smtClean="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2018/5/26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单元测试</a:t>
            </a:r>
            <a:endParaRPr lang="en-US" altLang="zh-CN" dirty="0" smtClean="0"/>
          </a:p>
          <a:p>
            <a:r>
              <a:rPr lang="zh-CN" altLang="en-US" dirty="0" smtClean="0"/>
              <a:t>集成测试</a:t>
            </a:r>
            <a:endParaRPr lang="en-US" altLang="zh-CN" dirty="0" smtClean="0"/>
          </a:p>
          <a:p>
            <a:r>
              <a:rPr lang="zh-CN" altLang="en-US" dirty="0" smtClean="0"/>
              <a:t>系统测试</a:t>
            </a:r>
            <a:endParaRPr lang="en-US" altLang="zh-CN" dirty="0" smtClean="0"/>
          </a:p>
          <a:p>
            <a:r>
              <a:rPr lang="zh-CN" altLang="en-US" dirty="0" smtClean="0"/>
              <a:t>验收测试</a:t>
            </a:r>
            <a:endParaRPr lang="zh-CN" altLang="en-US" dirty="0"/>
          </a:p>
        </p:txBody>
      </p:sp>
      <p:sp>
        <p:nvSpPr>
          <p:cNvPr id="3" name="标题 2"/>
          <p:cNvSpPr>
            <a:spLocks noGrp="1"/>
          </p:cNvSpPr>
          <p:nvPr>
            <p:ph type="title"/>
          </p:nvPr>
        </p:nvSpPr>
        <p:spPr/>
        <p:txBody>
          <a:bodyPr>
            <a:normAutofit/>
          </a:bodyPr>
          <a:lstStyle/>
          <a:p>
            <a:r>
              <a:rPr lang="zh-CN" altLang="en-US" dirty="0"/>
              <a:t>按测试阶段来</a:t>
            </a:r>
            <a:r>
              <a:rPr lang="zh-CN" altLang="en-US" dirty="0" smtClean="0"/>
              <a:t>分类</a:t>
            </a:r>
            <a:endParaRPr lang="zh-CN" altLang="en-US" dirty="0"/>
          </a:p>
        </p:txBody>
      </p:sp>
    </p:spTree>
    <p:extLst>
      <p:ext uri="{BB962C8B-B14F-4D97-AF65-F5344CB8AC3E}">
        <p14:creationId xmlns:p14="http://schemas.microsoft.com/office/powerpoint/2010/main" val="1075181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52736"/>
            <a:ext cx="8229600" cy="5073427"/>
          </a:xfrm>
        </p:spPr>
        <p:txBody>
          <a:bodyPr>
            <a:normAutofit/>
          </a:bodyPr>
          <a:lstStyle/>
          <a:p>
            <a:pPr algn="just">
              <a:lnSpc>
                <a:spcPct val="150000"/>
              </a:lnSpc>
            </a:pPr>
            <a:r>
              <a:rPr lang="zh-CN" altLang="en-US" sz="2800" b="1" dirty="0"/>
              <a:t>模块接口测试：考虑数据能否正确地输入和输出</a:t>
            </a:r>
          </a:p>
          <a:p>
            <a:pPr marL="857250" lvl="2" indent="-457200" algn="just">
              <a:lnSpc>
                <a:spcPct val="150000"/>
              </a:lnSpc>
              <a:buFont typeface="Wingdings" panose="05000000000000000000" pitchFamily="2" charset="2"/>
              <a:buChar char="Ø"/>
            </a:pPr>
            <a:r>
              <a:rPr lang="zh-CN" altLang="en-US" b="1" dirty="0"/>
              <a:t>输入的实参与形参在个数、</a:t>
            </a:r>
            <a:r>
              <a:rPr lang="zh-CN" altLang="en-US" b="1" dirty="0" smtClean="0"/>
              <a:t>属性和</a:t>
            </a:r>
            <a:r>
              <a:rPr lang="zh-CN" altLang="en-US" b="1" dirty="0"/>
              <a:t>顺序上是否匹配；</a:t>
            </a:r>
          </a:p>
          <a:p>
            <a:pPr marL="857250" lvl="2" indent="-457200" algn="just">
              <a:lnSpc>
                <a:spcPct val="150000"/>
              </a:lnSpc>
              <a:buFont typeface="Wingdings" panose="05000000000000000000" pitchFamily="2" charset="2"/>
              <a:buChar char="Ø"/>
            </a:pPr>
            <a:r>
              <a:rPr lang="zh-CN" altLang="en-US" b="1" dirty="0"/>
              <a:t>被测模块调用其他模块时，传递的实参在个数、</a:t>
            </a:r>
            <a:r>
              <a:rPr lang="zh-CN" altLang="en-US" b="1" dirty="0" smtClean="0"/>
              <a:t>属性和</a:t>
            </a:r>
            <a:r>
              <a:rPr lang="zh-CN" altLang="en-US" b="1" dirty="0"/>
              <a:t>顺序上与被调用模块的形参是否匹配；</a:t>
            </a:r>
          </a:p>
          <a:p>
            <a:pPr marL="857250" lvl="2" indent="-457200" algn="just">
              <a:lnSpc>
                <a:spcPct val="150000"/>
              </a:lnSpc>
              <a:buFont typeface="Wingdings" panose="05000000000000000000" pitchFamily="2" charset="2"/>
              <a:buChar char="Ø"/>
            </a:pPr>
            <a:r>
              <a:rPr lang="zh-CN" altLang="en-US" b="1" dirty="0" smtClean="0"/>
              <a:t>是否</a:t>
            </a:r>
            <a:r>
              <a:rPr lang="zh-CN" altLang="en-US" b="1" dirty="0"/>
              <a:t>修改了只作输入用的只读形参；</a:t>
            </a:r>
          </a:p>
          <a:p>
            <a:pPr marL="857250" lvl="2" indent="-457200" algn="just">
              <a:lnSpc>
                <a:spcPct val="150000"/>
              </a:lnSpc>
              <a:buFont typeface="Wingdings" panose="05000000000000000000" pitchFamily="2" charset="2"/>
              <a:buChar char="Ø"/>
            </a:pPr>
            <a:r>
              <a:rPr lang="zh-CN" altLang="en-US" b="1" dirty="0"/>
              <a:t>全局变量在各模块中的定义是否一致；</a:t>
            </a:r>
          </a:p>
          <a:p>
            <a:pPr marL="857250" lvl="2" indent="-457200" algn="just">
              <a:lnSpc>
                <a:spcPct val="150000"/>
              </a:lnSpc>
              <a:buFont typeface="Wingdings" panose="05000000000000000000" pitchFamily="2" charset="2"/>
              <a:buChar char="Ø"/>
            </a:pPr>
            <a:r>
              <a:rPr lang="zh-CN" altLang="en-US" b="1" dirty="0"/>
              <a:t>是否将某些约束条件作为形参来传递。</a:t>
            </a:r>
            <a:endParaRPr lang="en-US" altLang="zh-CN" b="1" dirty="0"/>
          </a:p>
          <a:p>
            <a:pPr marL="471487" lvl="1" indent="0">
              <a:buNone/>
            </a:pPr>
            <a:r>
              <a:rPr lang="zh-CN" altLang="en-US" sz="2400" b="1" dirty="0">
                <a:solidFill>
                  <a:srgbClr val="FF0000"/>
                </a:solidFill>
              </a:rPr>
              <a:t>注：主要关注单元中的输入和输出。</a:t>
            </a:r>
          </a:p>
          <a:p>
            <a:endParaRPr lang="zh-CN" altLang="en-US" dirty="0"/>
          </a:p>
        </p:txBody>
      </p:sp>
      <p:sp>
        <p:nvSpPr>
          <p:cNvPr id="3" name="标题 2"/>
          <p:cNvSpPr>
            <a:spLocks noGrp="1"/>
          </p:cNvSpPr>
          <p:nvPr>
            <p:ph type="title"/>
          </p:nvPr>
        </p:nvSpPr>
        <p:spPr/>
        <p:txBody>
          <a:bodyPr/>
          <a:lstStyle/>
          <a:p>
            <a:r>
              <a:rPr lang="zh-CN" altLang="en-US" dirty="0"/>
              <a:t>单元测试</a:t>
            </a:r>
          </a:p>
        </p:txBody>
      </p:sp>
    </p:spTree>
    <p:extLst>
      <p:ext uri="{BB962C8B-B14F-4D97-AF65-F5344CB8AC3E}">
        <p14:creationId xmlns:p14="http://schemas.microsoft.com/office/powerpoint/2010/main" val="1213874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692696"/>
            <a:ext cx="8229600" cy="6480720"/>
          </a:xfrm>
        </p:spPr>
        <p:txBody>
          <a:bodyPr>
            <a:normAutofit/>
          </a:bodyPr>
          <a:lstStyle/>
          <a:p>
            <a:pPr algn="just">
              <a:lnSpc>
                <a:spcPct val="160000"/>
              </a:lnSpc>
            </a:pPr>
            <a:r>
              <a:rPr lang="zh-CN" altLang="en-US" sz="2600" b="1" dirty="0"/>
              <a:t>模块边界条件测试：在被测模块的输入</a:t>
            </a:r>
            <a:r>
              <a:rPr lang="en-US" altLang="zh-CN" sz="2600" b="1" dirty="0"/>
              <a:t>/</a:t>
            </a:r>
            <a:r>
              <a:rPr lang="zh-CN" altLang="en-US" sz="2600" b="1" dirty="0"/>
              <a:t>输出域边界或其附近设计测试用例</a:t>
            </a:r>
            <a:endParaRPr lang="en-US" altLang="zh-CN" sz="2600" b="1" dirty="0"/>
          </a:p>
          <a:p>
            <a:pPr marL="857250" lvl="2" indent="-457200" algn="just">
              <a:lnSpc>
                <a:spcPct val="150000"/>
              </a:lnSpc>
              <a:buFont typeface="Wingdings" panose="05000000000000000000" pitchFamily="2" charset="2"/>
              <a:buChar char="Ø"/>
              <a:defRPr/>
            </a:pPr>
            <a:r>
              <a:rPr lang="zh-CN" altLang="en-US" sz="2200" b="1" dirty="0"/>
              <a:t>可能与边界有关的数据类型如数值、字符、位置、数量、尺寸等。</a:t>
            </a:r>
          </a:p>
          <a:p>
            <a:pPr marL="857250" lvl="2" indent="-457200" algn="just">
              <a:lnSpc>
                <a:spcPct val="150000"/>
              </a:lnSpc>
              <a:buFont typeface="Wingdings" panose="05000000000000000000" pitchFamily="2" charset="2"/>
              <a:buChar char="Ø"/>
              <a:defRPr/>
            </a:pPr>
            <a:r>
              <a:rPr lang="zh-CN" altLang="en-US" sz="2200" b="1" dirty="0"/>
              <a:t>边界的首个、最后一个、最大值、最小值、最长、最短、最高、最低等特征。如：运算或判断中取最大值、最小值时是否有错误。</a:t>
            </a:r>
          </a:p>
          <a:p>
            <a:pPr marL="857250" lvl="2" indent="-457200" algn="just">
              <a:lnSpc>
                <a:spcPct val="150000"/>
              </a:lnSpc>
              <a:buFont typeface="Wingdings" panose="05000000000000000000" pitchFamily="2" charset="2"/>
              <a:buChar char="Ø"/>
              <a:defRPr/>
            </a:pPr>
            <a:r>
              <a:rPr lang="zh-CN" altLang="en-US" sz="2200" b="1" dirty="0"/>
              <a:t>在</a:t>
            </a:r>
            <a:r>
              <a:rPr lang="en-US" altLang="zh-CN" sz="2200" b="1" dirty="0"/>
              <a:t>n</a:t>
            </a:r>
            <a:r>
              <a:rPr lang="zh-CN" altLang="en-US" sz="2200" b="1" dirty="0"/>
              <a:t>次循环的第</a:t>
            </a:r>
            <a:r>
              <a:rPr lang="en-US" altLang="zh-CN" sz="2200" b="1" dirty="0"/>
              <a:t>0</a:t>
            </a:r>
            <a:r>
              <a:rPr lang="zh-CN" altLang="en-US" sz="2200" b="1" dirty="0"/>
              <a:t>次、</a:t>
            </a:r>
            <a:r>
              <a:rPr lang="en-US" altLang="zh-CN" sz="2200" b="1" dirty="0"/>
              <a:t>1</a:t>
            </a:r>
            <a:r>
              <a:rPr lang="zh-CN" altLang="en-US" sz="2200" b="1" dirty="0"/>
              <a:t>次、</a:t>
            </a:r>
            <a:r>
              <a:rPr lang="en-US" altLang="zh-CN" sz="2200" b="1" dirty="0"/>
              <a:t>n</a:t>
            </a:r>
            <a:r>
              <a:rPr lang="zh-CN" altLang="en-US" sz="2200" b="1" dirty="0"/>
              <a:t>次是否有错误。</a:t>
            </a:r>
          </a:p>
          <a:p>
            <a:pPr marL="857250" lvl="2" indent="-457200" algn="just">
              <a:lnSpc>
                <a:spcPct val="150000"/>
              </a:lnSpc>
              <a:buFont typeface="Wingdings" panose="05000000000000000000" pitchFamily="2" charset="2"/>
              <a:buChar char="Ø"/>
              <a:defRPr/>
            </a:pPr>
            <a:r>
              <a:rPr lang="zh-CN" altLang="en-US" sz="2200" b="1" dirty="0"/>
              <a:t>数据流、控制流中刚好等于、大于、小于确定的比较值是否出现错误。</a:t>
            </a:r>
          </a:p>
          <a:p>
            <a:pPr marL="471487" lvl="1" indent="0">
              <a:lnSpc>
                <a:spcPct val="150000"/>
              </a:lnSpc>
              <a:buNone/>
              <a:defRPr/>
            </a:pPr>
            <a:r>
              <a:rPr lang="zh-CN" altLang="en-US" sz="2400" b="1" dirty="0">
                <a:solidFill>
                  <a:srgbClr val="FF0000"/>
                </a:solidFill>
              </a:rPr>
              <a:t>注</a:t>
            </a:r>
            <a:r>
              <a:rPr lang="en-US" altLang="zh-CN" sz="2400" b="1" dirty="0">
                <a:solidFill>
                  <a:srgbClr val="FF0000"/>
                </a:solidFill>
              </a:rPr>
              <a:t>:</a:t>
            </a:r>
            <a:r>
              <a:rPr lang="zh-CN" altLang="en-US" sz="2400" b="1" dirty="0">
                <a:solidFill>
                  <a:srgbClr val="FF0000"/>
                </a:solidFill>
              </a:rPr>
              <a:t>主要针对于单元测试中的边界问题。</a:t>
            </a:r>
          </a:p>
          <a:p>
            <a:pPr marL="471487" lvl="1" indent="0">
              <a:buNone/>
            </a:pPr>
            <a:endParaRPr lang="zh-CN" altLang="en-US" sz="2400" b="1" dirty="0">
              <a:solidFill>
                <a:srgbClr val="FF0000"/>
              </a:solidFill>
            </a:endParaRPr>
          </a:p>
        </p:txBody>
      </p:sp>
      <p:sp>
        <p:nvSpPr>
          <p:cNvPr id="3" name="标题 2"/>
          <p:cNvSpPr>
            <a:spLocks noGrp="1"/>
          </p:cNvSpPr>
          <p:nvPr>
            <p:ph type="title"/>
          </p:nvPr>
        </p:nvSpPr>
        <p:spPr/>
        <p:txBody>
          <a:bodyPr/>
          <a:lstStyle/>
          <a:p>
            <a:r>
              <a:rPr lang="zh-CN" altLang="en-US" dirty="0"/>
              <a:t>单元测试</a:t>
            </a:r>
          </a:p>
        </p:txBody>
      </p:sp>
    </p:spTree>
    <p:extLst>
      <p:ext uri="{BB962C8B-B14F-4D97-AF65-F5344CB8AC3E}">
        <p14:creationId xmlns:p14="http://schemas.microsoft.com/office/powerpoint/2010/main" val="3006643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08720"/>
            <a:ext cx="8229600" cy="5949280"/>
          </a:xfrm>
        </p:spPr>
        <p:txBody>
          <a:bodyPr>
            <a:normAutofit fontScale="85000" lnSpcReduction="20000"/>
          </a:bodyPr>
          <a:lstStyle/>
          <a:p>
            <a:pPr algn="just">
              <a:lnSpc>
                <a:spcPct val="170000"/>
              </a:lnSpc>
              <a:defRPr/>
            </a:pPr>
            <a:r>
              <a:rPr lang="zh-CN" altLang="en-US" sz="2800" b="1" dirty="0"/>
              <a:t>对模块中每条独立执行路径进行测试，以发现如下问题</a:t>
            </a:r>
            <a:endParaRPr lang="en-US" altLang="zh-CN" sz="2800" b="1" dirty="0"/>
          </a:p>
          <a:p>
            <a:pPr marL="857250" lvl="2" indent="-457200" algn="just">
              <a:lnSpc>
                <a:spcPct val="170000"/>
              </a:lnSpc>
              <a:buFont typeface="Wingdings" panose="05000000000000000000" pitchFamily="2" charset="2"/>
              <a:buChar char="Ø"/>
              <a:defRPr/>
            </a:pPr>
            <a:r>
              <a:rPr lang="zh-CN" altLang="zh-CN" b="1" dirty="0"/>
              <a:t>是否正确理解了操作符的优先次序；</a:t>
            </a:r>
          </a:p>
          <a:p>
            <a:pPr marL="857250" lvl="2" indent="-457200" algn="just">
              <a:lnSpc>
                <a:spcPct val="170000"/>
              </a:lnSpc>
              <a:buFont typeface="Wingdings" panose="05000000000000000000" pitchFamily="2" charset="2"/>
              <a:buChar char="Ø"/>
              <a:defRPr/>
            </a:pPr>
            <a:r>
              <a:rPr lang="zh-CN" altLang="zh-CN" b="1" dirty="0"/>
              <a:t>是否存在被零除的风险；</a:t>
            </a:r>
          </a:p>
          <a:p>
            <a:pPr marL="857250" lvl="2" indent="-457200" algn="just">
              <a:lnSpc>
                <a:spcPct val="170000"/>
              </a:lnSpc>
              <a:buFont typeface="Wingdings" panose="05000000000000000000" pitchFamily="2" charset="2"/>
              <a:buChar char="Ø"/>
              <a:defRPr/>
            </a:pPr>
            <a:r>
              <a:rPr lang="zh-CN" altLang="zh-CN" b="1" dirty="0"/>
              <a:t>是否不满足运算精度要求；</a:t>
            </a:r>
          </a:p>
          <a:p>
            <a:pPr marL="857250" lvl="2" indent="-457200" algn="just">
              <a:lnSpc>
                <a:spcPct val="170000"/>
              </a:lnSpc>
              <a:buFont typeface="Wingdings" panose="05000000000000000000" pitchFamily="2" charset="2"/>
              <a:buChar char="Ø"/>
              <a:defRPr/>
            </a:pPr>
            <a:r>
              <a:rPr lang="zh-CN" altLang="zh-CN" b="1" dirty="0"/>
              <a:t>变量初值是否正确；</a:t>
            </a:r>
          </a:p>
          <a:p>
            <a:pPr marL="857250" lvl="2" indent="-457200" algn="just">
              <a:lnSpc>
                <a:spcPct val="170000"/>
              </a:lnSpc>
              <a:buFont typeface="Wingdings" panose="05000000000000000000" pitchFamily="2" charset="2"/>
              <a:buChar char="Ø"/>
              <a:defRPr/>
            </a:pPr>
            <a:r>
              <a:rPr lang="zh-CN" altLang="zh-CN" b="1" dirty="0"/>
              <a:t>是否存在错误的逻辑运算符或优先次序；</a:t>
            </a:r>
          </a:p>
          <a:p>
            <a:pPr marL="857250" lvl="2" indent="-457200" algn="just">
              <a:lnSpc>
                <a:spcPct val="170000"/>
              </a:lnSpc>
              <a:buFont typeface="Wingdings" panose="05000000000000000000" pitchFamily="2" charset="2"/>
              <a:buChar char="Ø"/>
              <a:defRPr/>
            </a:pPr>
            <a:r>
              <a:rPr lang="zh-CN" altLang="zh-CN" b="1" dirty="0"/>
              <a:t>关系表达式中是否存在错误的变量和比较符；</a:t>
            </a:r>
          </a:p>
          <a:p>
            <a:pPr marL="857250" lvl="2" indent="-457200" algn="just">
              <a:lnSpc>
                <a:spcPct val="170000"/>
              </a:lnSpc>
              <a:buFont typeface="Wingdings" panose="05000000000000000000" pitchFamily="2" charset="2"/>
              <a:buChar char="Ø"/>
              <a:defRPr/>
            </a:pPr>
            <a:r>
              <a:rPr lang="zh-CN" altLang="zh-CN" b="1" dirty="0"/>
              <a:t>是否存在不可能的循环终止条件，导致死循环；</a:t>
            </a:r>
          </a:p>
          <a:p>
            <a:pPr marL="857250" lvl="2" indent="-457200" algn="just">
              <a:lnSpc>
                <a:spcPct val="170000"/>
              </a:lnSpc>
              <a:buFont typeface="Wingdings" panose="05000000000000000000" pitchFamily="2" charset="2"/>
              <a:buChar char="Ø"/>
              <a:defRPr/>
            </a:pPr>
            <a:r>
              <a:rPr lang="zh-CN" altLang="zh-CN" b="1" dirty="0"/>
              <a:t>是否存在迭代发散，导致不能退出；</a:t>
            </a:r>
            <a:endParaRPr lang="en-US" altLang="zh-CN" b="1" dirty="0"/>
          </a:p>
          <a:p>
            <a:pPr marL="857250" lvl="2" indent="-457200" algn="just">
              <a:lnSpc>
                <a:spcPct val="170000"/>
              </a:lnSpc>
              <a:buFont typeface="Wingdings" panose="05000000000000000000" pitchFamily="2" charset="2"/>
              <a:buChar char="Ø"/>
              <a:defRPr/>
            </a:pPr>
            <a:r>
              <a:rPr lang="zh-CN" altLang="zh-CN" b="1" dirty="0"/>
              <a:t>是否错误修改了循环变量，导致循环次数多</a:t>
            </a:r>
            <a:r>
              <a:rPr lang="en-US" altLang="zh-CN" b="1" dirty="0"/>
              <a:t>1</a:t>
            </a:r>
            <a:r>
              <a:rPr lang="zh-CN" altLang="zh-CN" b="1" dirty="0"/>
              <a:t>次或少</a:t>
            </a:r>
            <a:r>
              <a:rPr lang="en-US" altLang="zh-CN" b="1" dirty="0"/>
              <a:t>1</a:t>
            </a:r>
            <a:r>
              <a:rPr lang="zh-CN" altLang="zh-CN" b="1" dirty="0"/>
              <a:t>次</a:t>
            </a:r>
            <a:endParaRPr lang="en-US" altLang="zh-CN" b="1" dirty="0"/>
          </a:p>
          <a:p>
            <a:pPr marL="471487" lvl="1" indent="0">
              <a:buNone/>
              <a:defRPr/>
            </a:pPr>
            <a:r>
              <a:rPr lang="zh-CN" altLang="en-US" b="1" dirty="0">
                <a:solidFill>
                  <a:srgbClr val="FF0000"/>
                </a:solidFill>
              </a:rPr>
              <a:t>注：主要关注程序的逻辑分支问题。</a:t>
            </a:r>
          </a:p>
          <a:p>
            <a:endParaRPr lang="zh-CN" altLang="en-US" b="1" dirty="0"/>
          </a:p>
        </p:txBody>
      </p:sp>
      <p:sp>
        <p:nvSpPr>
          <p:cNvPr id="3" name="标题 2"/>
          <p:cNvSpPr>
            <a:spLocks noGrp="1"/>
          </p:cNvSpPr>
          <p:nvPr>
            <p:ph type="title"/>
          </p:nvPr>
        </p:nvSpPr>
        <p:spPr/>
        <p:txBody>
          <a:bodyPr/>
          <a:lstStyle/>
          <a:p>
            <a:r>
              <a:rPr lang="zh-CN" altLang="en-US" dirty="0"/>
              <a:t>单元测试</a:t>
            </a:r>
          </a:p>
        </p:txBody>
      </p:sp>
    </p:spTree>
    <p:extLst>
      <p:ext uri="{BB962C8B-B14F-4D97-AF65-F5344CB8AC3E}">
        <p14:creationId xmlns:p14="http://schemas.microsoft.com/office/powerpoint/2010/main" val="993681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97360"/>
            <a:ext cx="8229600" cy="5760640"/>
          </a:xfrm>
        </p:spPr>
        <p:txBody>
          <a:bodyPr>
            <a:normAutofit/>
          </a:bodyPr>
          <a:lstStyle/>
          <a:p>
            <a:pPr algn="just">
              <a:lnSpc>
                <a:spcPct val="150000"/>
              </a:lnSpc>
              <a:defRPr/>
            </a:pPr>
            <a:r>
              <a:rPr lang="zh-CN" altLang="en-US" sz="2800" b="1" dirty="0"/>
              <a:t>模块的所有错误处理路径测试</a:t>
            </a:r>
            <a:endParaRPr lang="en-US" altLang="zh-CN" sz="2800" b="1" dirty="0"/>
          </a:p>
          <a:p>
            <a:pPr marL="857250" lvl="2" indent="-457200" algn="just">
              <a:lnSpc>
                <a:spcPct val="150000"/>
              </a:lnSpc>
              <a:buFont typeface="Wingdings" panose="05000000000000000000" pitchFamily="2" charset="2"/>
              <a:buChar char="Ø"/>
              <a:defRPr/>
            </a:pPr>
            <a:r>
              <a:rPr lang="zh-CN" altLang="zh-CN" b="1" dirty="0"/>
              <a:t>输出的错误提示是否难以理解；</a:t>
            </a:r>
          </a:p>
          <a:p>
            <a:pPr marL="857250" lvl="2" indent="-457200" algn="just">
              <a:lnSpc>
                <a:spcPct val="150000"/>
              </a:lnSpc>
              <a:buFont typeface="Wingdings" panose="05000000000000000000" pitchFamily="2" charset="2"/>
              <a:buChar char="Ø"/>
              <a:defRPr/>
            </a:pPr>
            <a:r>
              <a:rPr lang="zh-CN" altLang="zh-CN" b="1" dirty="0"/>
              <a:t>错误提示是否信息不足，导致无法定位发现的缺陷；</a:t>
            </a:r>
          </a:p>
          <a:p>
            <a:pPr marL="857250" lvl="2" indent="-457200" algn="just">
              <a:lnSpc>
                <a:spcPct val="150000"/>
              </a:lnSpc>
              <a:buFont typeface="Wingdings" panose="05000000000000000000" pitchFamily="2" charset="2"/>
              <a:buChar char="Ø"/>
              <a:defRPr/>
            </a:pPr>
            <a:r>
              <a:rPr lang="zh-CN" altLang="zh-CN" b="1" dirty="0"/>
              <a:t>显示的错误是否与实际遇到的缺陷不符合；</a:t>
            </a:r>
          </a:p>
          <a:p>
            <a:pPr marL="857250" lvl="2" indent="-457200" algn="just">
              <a:lnSpc>
                <a:spcPct val="150000"/>
              </a:lnSpc>
              <a:buFont typeface="Wingdings" panose="05000000000000000000" pitchFamily="2" charset="2"/>
              <a:buChar char="Ø"/>
              <a:defRPr/>
            </a:pPr>
            <a:r>
              <a:rPr lang="zh-CN" altLang="zh-CN" b="1" dirty="0"/>
              <a:t>是否存在不当的异常处理；</a:t>
            </a:r>
          </a:p>
          <a:p>
            <a:pPr marL="857250" lvl="2" indent="-457200" algn="just">
              <a:lnSpc>
                <a:spcPct val="150000"/>
              </a:lnSpc>
              <a:buFont typeface="Wingdings" panose="05000000000000000000" pitchFamily="2" charset="2"/>
              <a:buChar char="Ø"/>
              <a:defRPr/>
            </a:pPr>
            <a:r>
              <a:rPr lang="zh-CN" altLang="zh-CN" b="1" dirty="0"/>
              <a:t>是否存在无法按预先自定义的出错处理方式来处理的情况</a:t>
            </a:r>
            <a:endParaRPr lang="en-US" altLang="zh-CN" b="1" dirty="0"/>
          </a:p>
          <a:p>
            <a:pPr marL="471487" lvl="1" indent="0">
              <a:buNone/>
            </a:pPr>
            <a:r>
              <a:rPr lang="zh-CN" altLang="en-US" b="1" dirty="0">
                <a:solidFill>
                  <a:srgbClr val="FF0000"/>
                </a:solidFill>
              </a:rPr>
              <a:t>注：主要关注程序的逻辑分支问题。</a:t>
            </a:r>
          </a:p>
          <a:p>
            <a:endParaRPr lang="zh-CN" altLang="en-US" b="1" dirty="0"/>
          </a:p>
        </p:txBody>
      </p:sp>
      <p:sp>
        <p:nvSpPr>
          <p:cNvPr id="3" name="标题 2"/>
          <p:cNvSpPr>
            <a:spLocks noGrp="1"/>
          </p:cNvSpPr>
          <p:nvPr>
            <p:ph type="title"/>
          </p:nvPr>
        </p:nvSpPr>
        <p:spPr/>
        <p:txBody>
          <a:bodyPr/>
          <a:lstStyle/>
          <a:p>
            <a:r>
              <a:rPr lang="zh-CN" altLang="en-US" dirty="0"/>
              <a:t>单元测试</a:t>
            </a:r>
          </a:p>
        </p:txBody>
      </p:sp>
    </p:spTree>
    <p:extLst>
      <p:ext uri="{BB962C8B-B14F-4D97-AF65-F5344CB8AC3E}">
        <p14:creationId xmlns:p14="http://schemas.microsoft.com/office/powerpoint/2010/main" val="564351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052736"/>
            <a:ext cx="8229600" cy="4525963"/>
          </a:xfrm>
        </p:spPr>
        <p:txBody>
          <a:bodyPr>
            <a:normAutofit/>
          </a:bodyPr>
          <a:lstStyle/>
          <a:p>
            <a:pPr algn="just">
              <a:lnSpc>
                <a:spcPct val="150000"/>
              </a:lnSpc>
            </a:pPr>
            <a:r>
              <a:rPr lang="zh-CN" altLang="en-US" b="1" dirty="0"/>
              <a:t>单元选取的</a:t>
            </a:r>
            <a:r>
              <a:rPr lang="zh-CN" altLang="en-US" b="1" dirty="0" smtClean="0"/>
              <a:t>原则</a:t>
            </a:r>
            <a:endParaRPr lang="en-US" altLang="zh-CN" b="1" dirty="0" smtClean="0"/>
          </a:p>
          <a:p>
            <a:pPr marL="0" indent="0" algn="just">
              <a:lnSpc>
                <a:spcPct val="150000"/>
              </a:lnSpc>
              <a:buNone/>
            </a:pPr>
            <a:r>
              <a:rPr lang="en-US" altLang="zh-CN" sz="2800" b="1" dirty="0" smtClean="0"/>
              <a:t>	1</a:t>
            </a:r>
            <a:r>
              <a:rPr lang="zh-CN" altLang="en-US" sz="2800" b="1" dirty="0" smtClean="0"/>
              <a:t>、尽可能保证各个测试用例是互相独立的</a:t>
            </a:r>
            <a:endParaRPr lang="en-US" altLang="zh-CN" sz="2800" b="1" dirty="0" smtClean="0"/>
          </a:p>
          <a:p>
            <a:pPr marL="0" indent="0" algn="just">
              <a:lnSpc>
                <a:spcPct val="150000"/>
              </a:lnSpc>
              <a:buNone/>
            </a:pPr>
            <a:r>
              <a:rPr lang="en-US" altLang="zh-CN" sz="2800" b="1" dirty="0" smtClean="0"/>
              <a:t>	2</a:t>
            </a:r>
            <a:r>
              <a:rPr lang="zh-CN" altLang="en-US" sz="2800" b="1" dirty="0" smtClean="0"/>
              <a:t>、一般由开发人员来实施，用来检查所开发的代码是否符合设计要求</a:t>
            </a:r>
            <a:endParaRPr lang="en-US" altLang="zh-CN" sz="2800" b="1" dirty="0"/>
          </a:p>
        </p:txBody>
      </p:sp>
      <p:sp>
        <p:nvSpPr>
          <p:cNvPr id="3" name="标题 2"/>
          <p:cNvSpPr>
            <a:spLocks noGrp="1"/>
          </p:cNvSpPr>
          <p:nvPr>
            <p:ph type="title"/>
          </p:nvPr>
        </p:nvSpPr>
        <p:spPr/>
        <p:txBody>
          <a:bodyPr/>
          <a:lstStyle/>
          <a:p>
            <a:r>
              <a:rPr lang="zh-CN" altLang="en-US" dirty="0"/>
              <a:t>单元测试</a:t>
            </a:r>
          </a:p>
        </p:txBody>
      </p:sp>
    </p:spTree>
    <p:extLst>
      <p:ext uri="{BB962C8B-B14F-4D97-AF65-F5344CB8AC3E}">
        <p14:creationId xmlns:p14="http://schemas.microsoft.com/office/powerpoint/2010/main" val="738465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24744"/>
            <a:ext cx="8229600" cy="4525963"/>
          </a:xfrm>
        </p:spPr>
        <p:txBody>
          <a:bodyPr>
            <a:normAutofit/>
          </a:bodyPr>
          <a:lstStyle/>
          <a:p>
            <a:pPr>
              <a:lnSpc>
                <a:spcPct val="150000"/>
              </a:lnSpc>
            </a:pPr>
            <a:r>
              <a:rPr lang="zh-CN" altLang="en-US" b="1" dirty="0" smtClean="0"/>
              <a:t>单元测试的限制</a:t>
            </a:r>
            <a:endParaRPr lang="en-US" altLang="zh-CN" b="1" dirty="0" smtClean="0"/>
          </a:p>
          <a:p>
            <a:pPr lvl="1">
              <a:lnSpc>
                <a:spcPct val="150000"/>
              </a:lnSpc>
              <a:buFont typeface="Wingdings" panose="05000000000000000000" pitchFamily="2" charset="2"/>
              <a:buChar char="Ø"/>
            </a:pPr>
            <a:r>
              <a:rPr lang="zh-CN" altLang="en-US" b="1" dirty="0" smtClean="0"/>
              <a:t>不可能覆盖所有的执行路径，所以不可能保证捕捉到所有的路径的错误。</a:t>
            </a:r>
            <a:endParaRPr lang="en-US" altLang="zh-CN" b="1" dirty="0" smtClean="0"/>
          </a:p>
          <a:p>
            <a:pPr lvl="1">
              <a:lnSpc>
                <a:spcPct val="150000"/>
              </a:lnSpc>
              <a:buFont typeface="Wingdings" panose="05000000000000000000" pitchFamily="2" charset="2"/>
              <a:buChar char="Ø"/>
            </a:pPr>
            <a:r>
              <a:rPr lang="zh-CN" altLang="en-US" b="1" dirty="0"/>
              <a:t>每</a:t>
            </a:r>
            <a:r>
              <a:rPr lang="zh-CN" altLang="en-US" b="1" dirty="0" smtClean="0"/>
              <a:t>一行代码，一般需要</a:t>
            </a:r>
            <a:r>
              <a:rPr lang="en-US" altLang="zh-CN" b="1" dirty="0" smtClean="0"/>
              <a:t>3~5</a:t>
            </a:r>
            <a:r>
              <a:rPr lang="zh-CN" altLang="en-US" b="1" dirty="0" smtClean="0"/>
              <a:t>行代码才能完成单元测试。所以存在投入和产出的一个平衡</a:t>
            </a:r>
            <a:endParaRPr lang="zh-CN" altLang="en-US" b="1" dirty="0"/>
          </a:p>
        </p:txBody>
      </p:sp>
      <p:sp>
        <p:nvSpPr>
          <p:cNvPr id="3" name="标题 2"/>
          <p:cNvSpPr>
            <a:spLocks noGrp="1"/>
          </p:cNvSpPr>
          <p:nvPr>
            <p:ph type="title"/>
          </p:nvPr>
        </p:nvSpPr>
        <p:spPr/>
        <p:txBody>
          <a:bodyPr/>
          <a:lstStyle/>
          <a:p>
            <a:r>
              <a:rPr lang="zh-CN" altLang="en-US" dirty="0" smtClean="0"/>
              <a:t>单元测试</a:t>
            </a:r>
            <a:endParaRPr lang="zh-CN" altLang="en-US" dirty="0"/>
          </a:p>
        </p:txBody>
      </p:sp>
    </p:spTree>
    <p:extLst>
      <p:ext uri="{BB962C8B-B14F-4D97-AF65-F5344CB8AC3E}">
        <p14:creationId xmlns:p14="http://schemas.microsoft.com/office/powerpoint/2010/main" val="4275776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052736"/>
            <a:ext cx="8229600" cy="4525963"/>
          </a:xfrm>
        </p:spPr>
        <p:txBody>
          <a:bodyPr>
            <a:normAutofit/>
          </a:bodyPr>
          <a:lstStyle/>
          <a:p>
            <a:pPr>
              <a:lnSpc>
                <a:spcPct val="150000"/>
              </a:lnSpc>
            </a:pPr>
            <a:r>
              <a:rPr lang="zh-CN" altLang="en-US" b="1" dirty="0" smtClean="0"/>
              <a:t>单元测试的优势</a:t>
            </a:r>
            <a:endParaRPr lang="en-US" altLang="zh-CN" b="1" dirty="0" smtClean="0"/>
          </a:p>
          <a:p>
            <a:pPr marL="914400" lvl="1" indent="-514350">
              <a:lnSpc>
                <a:spcPct val="150000"/>
              </a:lnSpc>
              <a:buFont typeface="+mj-lt"/>
              <a:buAutoNum type="arabicPeriod"/>
            </a:pPr>
            <a:r>
              <a:rPr lang="zh-CN" altLang="en-US" b="1" dirty="0" smtClean="0"/>
              <a:t>能尽早发现缺陷</a:t>
            </a:r>
            <a:endParaRPr lang="en-US" altLang="zh-CN" b="1" dirty="0" smtClean="0"/>
          </a:p>
          <a:p>
            <a:pPr marL="914400" lvl="1" indent="-514350">
              <a:lnSpc>
                <a:spcPct val="150000"/>
              </a:lnSpc>
              <a:buFont typeface="+mj-lt"/>
              <a:buAutoNum type="arabicPeriod"/>
            </a:pPr>
            <a:r>
              <a:rPr lang="zh-CN" altLang="en-US" b="1" dirty="0" smtClean="0"/>
              <a:t>有利于重构</a:t>
            </a:r>
            <a:endParaRPr lang="en-US" altLang="zh-CN" b="1" dirty="0" smtClean="0"/>
          </a:p>
          <a:p>
            <a:pPr marL="914400" lvl="1" indent="-514350">
              <a:lnSpc>
                <a:spcPct val="150000"/>
              </a:lnSpc>
              <a:buFont typeface="+mj-lt"/>
              <a:buAutoNum type="arabicPeriod"/>
            </a:pPr>
            <a:r>
              <a:rPr lang="zh-CN" altLang="en-US" b="1" dirty="0" smtClean="0"/>
              <a:t>有利于持续性集成</a:t>
            </a:r>
            <a:endParaRPr lang="en-US" altLang="zh-CN" b="1" dirty="0" smtClean="0"/>
          </a:p>
          <a:p>
            <a:pPr marL="914400" lvl="1" indent="-514350">
              <a:lnSpc>
                <a:spcPct val="150000"/>
              </a:lnSpc>
              <a:buFont typeface="+mj-lt"/>
              <a:buAutoNum type="arabicPeriod"/>
            </a:pPr>
            <a:r>
              <a:rPr lang="zh-CN" altLang="en-US" b="1" dirty="0" smtClean="0"/>
              <a:t>文档即代码</a:t>
            </a:r>
            <a:endParaRPr lang="en-US" altLang="zh-CN" b="1" dirty="0" smtClean="0"/>
          </a:p>
          <a:p>
            <a:pPr marL="914400" lvl="1" indent="-514350">
              <a:lnSpc>
                <a:spcPct val="150000"/>
              </a:lnSpc>
              <a:buFont typeface="+mj-lt"/>
              <a:buAutoNum type="arabicPeriod"/>
            </a:pPr>
            <a:r>
              <a:rPr lang="zh-CN" altLang="en-US" b="1" dirty="0" smtClean="0"/>
              <a:t>验证设计</a:t>
            </a:r>
            <a:endParaRPr lang="en-US" altLang="zh-CN" b="1" dirty="0" smtClean="0"/>
          </a:p>
          <a:p>
            <a:pPr>
              <a:lnSpc>
                <a:spcPct val="150000"/>
              </a:lnSpc>
            </a:pPr>
            <a:endParaRPr lang="en-US" altLang="zh-CN" sz="2800" b="1" dirty="0" smtClean="0"/>
          </a:p>
          <a:p>
            <a:pPr>
              <a:lnSpc>
                <a:spcPct val="150000"/>
              </a:lnSpc>
            </a:pPr>
            <a:endParaRPr lang="en-US" altLang="zh-CN" sz="2800" b="1" dirty="0" smtClean="0"/>
          </a:p>
          <a:p>
            <a:pPr>
              <a:lnSpc>
                <a:spcPct val="150000"/>
              </a:lnSpc>
            </a:pPr>
            <a:endParaRPr lang="en-US" altLang="zh-CN" sz="2800" b="1" dirty="0"/>
          </a:p>
        </p:txBody>
      </p:sp>
      <p:sp>
        <p:nvSpPr>
          <p:cNvPr id="3" name="标题 2"/>
          <p:cNvSpPr>
            <a:spLocks noGrp="1"/>
          </p:cNvSpPr>
          <p:nvPr>
            <p:ph type="title"/>
          </p:nvPr>
        </p:nvSpPr>
        <p:spPr/>
        <p:txBody>
          <a:bodyPr/>
          <a:lstStyle/>
          <a:p>
            <a:r>
              <a:rPr lang="zh-CN" altLang="en-US" b="0" dirty="0" smtClean="0"/>
              <a:t>单元测试</a:t>
            </a:r>
            <a:endParaRPr lang="zh-CN" altLang="en-US" b="0" dirty="0"/>
          </a:p>
        </p:txBody>
      </p:sp>
    </p:spTree>
    <p:extLst>
      <p:ext uri="{BB962C8B-B14F-4D97-AF65-F5344CB8AC3E}">
        <p14:creationId xmlns:p14="http://schemas.microsoft.com/office/powerpoint/2010/main" val="930744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980728"/>
            <a:ext cx="8229600" cy="4525963"/>
          </a:xfrm>
        </p:spPr>
        <p:txBody>
          <a:bodyPr>
            <a:normAutofit/>
          </a:bodyPr>
          <a:lstStyle/>
          <a:p>
            <a:pPr>
              <a:lnSpc>
                <a:spcPct val="150000"/>
              </a:lnSpc>
            </a:pPr>
            <a:r>
              <a:rPr lang="zh-CN" altLang="en-US" sz="2800" b="1" dirty="0" smtClean="0"/>
              <a:t>单元测试的限制</a:t>
            </a:r>
            <a:endParaRPr lang="en-US" altLang="zh-CN" sz="2800" b="1" dirty="0" smtClean="0"/>
          </a:p>
          <a:p>
            <a:pPr marL="914400" lvl="1" indent="-514350">
              <a:lnSpc>
                <a:spcPct val="150000"/>
              </a:lnSpc>
              <a:buFont typeface="+mj-lt"/>
              <a:buAutoNum type="arabicPeriod"/>
            </a:pPr>
            <a:r>
              <a:rPr lang="zh-CN" altLang="en-US" sz="2400" b="1" dirty="0" smtClean="0"/>
              <a:t>不可能覆盖所有的执行路径，所以不可能保证捕捉到所有路径的错误</a:t>
            </a:r>
            <a:endParaRPr lang="en-US" altLang="zh-CN" sz="2400" b="1" dirty="0" smtClean="0"/>
          </a:p>
          <a:p>
            <a:pPr marL="914400" lvl="1" indent="-514350">
              <a:lnSpc>
                <a:spcPct val="150000"/>
              </a:lnSpc>
              <a:buFont typeface="+mj-lt"/>
              <a:buAutoNum type="arabicPeriod"/>
            </a:pPr>
            <a:r>
              <a:rPr lang="zh-CN" altLang="en-US" sz="2400" b="1" dirty="0" smtClean="0"/>
              <a:t>每一行代码，一般需要</a:t>
            </a:r>
            <a:r>
              <a:rPr lang="en-US" altLang="zh-CN" sz="2400" b="1" dirty="0" smtClean="0"/>
              <a:t>3~5</a:t>
            </a:r>
            <a:r>
              <a:rPr lang="zh-CN" altLang="en-US" sz="2400" b="1" dirty="0" smtClean="0"/>
              <a:t>行测试代码才能完成单元测试，所以存在投入和产出一个平衡</a:t>
            </a:r>
            <a:endParaRPr lang="en-US" altLang="zh-CN" sz="2400" b="1" dirty="0" smtClean="0"/>
          </a:p>
          <a:p>
            <a:pPr>
              <a:lnSpc>
                <a:spcPct val="150000"/>
              </a:lnSpc>
            </a:pPr>
            <a:endParaRPr lang="en-US" altLang="zh-CN" sz="2800" b="1" dirty="0" smtClean="0"/>
          </a:p>
          <a:p>
            <a:pPr>
              <a:lnSpc>
                <a:spcPct val="150000"/>
              </a:lnSpc>
            </a:pPr>
            <a:endParaRPr lang="en-US" altLang="zh-CN" sz="2800" b="1" dirty="0" smtClean="0"/>
          </a:p>
          <a:p>
            <a:pPr>
              <a:lnSpc>
                <a:spcPct val="150000"/>
              </a:lnSpc>
            </a:pPr>
            <a:endParaRPr lang="en-US" altLang="zh-CN" sz="2800" b="1" dirty="0"/>
          </a:p>
        </p:txBody>
      </p:sp>
      <p:sp>
        <p:nvSpPr>
          <p:cNvPr id="3" name="标题 2"/>
          <p:cNvSpPr>
            <a:spLocks noGrp="1"/>
          </p:cNvSpPr>
          <p:nvPr>
            <p:ph type="title"/>
          </p:nvPr>
        </p:nvSpPr>
        <p:spPr/>
        <p:txBody>
          <a:bodyPr/>
          <a:lstStyle/>
          <a:p>
            <a:r>
              <a:rPr lang="zh-CN" altLang="en-US" dirty="0" smtClean="0"/>
              <a:t>单元测试</a:t>
            </a:r>
            <a:endParaRPr lang="zh-CN" altLang="en-US" dirty="0"/>
          </a:p>
        </p:txBody>
      </p:sp>
    </p:spTree>
    <p:extLst>
      <p:ext uri="{BB962C8B-B14F-4D97-AF65-F5344CB8AC3E}">
        <p14:creationId xmlns:p14="http://schemas.microsoft.com/office/powerpoint/2010/main" val="1633940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b="1" dirty="0" smtClean="0"/>
              <a:t>单元测试内容</a:t>
            </a:r>
            <a:endParaRPr lang="en-US" altLang="zh-CN" b="1" dirty="0" smtClean="0"/>
          </a:p>
          <a:p>
            <a:pPr>
              <a:lnSpc>
                <a:spcPct val="150000"/>
              </a:lnSpc>
            </a:pPr>
            <a:r>
              <a:rPr lang="zh-CN" altLang="en-US" b="1" dirty="0" smtClean="0">
                <a:solidFill>
                  <a:srgbClr val="FF0000"/>
                </a:solidFill>
              </a:rPr>
              <a:t>单元测试环境</a:t>
            </a:r>
            <a:endParaRPr lang="en-US" altLang="zh-CN" b="1" dirty="0" smtClean="0">
              <a:solidFill>
                <a:srgbClr val="FF0000"/>
              </a:solidFill>
            </a:endParaRPr>
          </a:p>
          <a:p>
            <a:pPr>
              <a:lnSpc>
                <a:spcPct val="150000"/>
              </a:lnSpc>
            </a:pPr>
            <a:r>
              <a:rPr lang="zh-CN" altLang="en-US" b="1" dirty="0" smtClean="0"/>
              <a:t>单元测试过程</a:t>
            </a:r>
            <a:endParaRPr lang="en-US" altLang="zh-CN" b="1" dirty="0" smtClean="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9214262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单元测试环境</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7" y="1988840"/>
            <a:ext cx="767873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6663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单元测试</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6348655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268760"/>
            <a:ext cx="8229600" cy="4525963"/>
          </a:xfrm>
        </p:spPr>
        <p:txBody>
          <a:bodyPr/>
          <a:lstStyle/>
          <a:p>
            <a:pPr>
              <a:lnSpc>
                <a:spcPct val="150000"/>
              </a:lnSpc>
            </a:pPr>
            <a:r>
              <a:rPr lang="zh-CN" altLang="en-US" sz="2800" b="1" dirty="0"/>
              <a:t>驱动模块</a:t>
            </a:r>
            <a:r>
              <a:rPr lang="en-US" altLang="en-US" sz="2800" b="1" dirty="0"/>
              <a:t>(Driver)</a:t>
            </a:r>
            <a:r>
              <a:rPr lang="zh-CN" altLang="en-US" sz="2800" b="1" dirty="0"/>
              <a:t>是模拟被测单元的上级模块，用于接收测试数据、启动被测模块和输出结果</a:t>
            </a:r>
            <a:endParaRPr lang="en-US" altLang="zh-CN" sz="2800" b="1" dirty="0"/>
          </a:p>
          <a:p>
            <a:pPr>
              <a:lnSpc>
                <a:spcPct val="150000"/>
              </a:lnSpc>
            </a:pPr>
            <a:r>
              <a:rPr lang="zh-CN" altLang="en-US" sz="2800" b="1" dirty="0"/>
              <a:t>桩模块</a:t>
            </a:r>
            <a:r>
              <a:rPr lang="en-US" altLang="en-US" sz="2800" b="1" dirty="0"/>
              <a:t>(Stub)</a:t>
            </a:r>
            <a:r>
              <a:rPr lang="zh-CN" altLang="en-US" sz="2800" b="1" dirty="0"/>
              <a:t>是模拟被测单元所调用的模块。有时，需要使用子模块的接口，才能做少量数据操作，并验证和打印入口处的信息，然后返回。桩模块不包含原模块的所有细节</a:t>
            </a:r>
          </a:p>
          <a:p>
            <a:endParaRPr lang="zh-CN" altLang="en-US" b="1" dirty="0"/>
          </a:p>
        </p:txBody>
      </p:sp>
      <p:sp>
        <p:nvSpPr>
          <p:cNvPr id="3" name="标题 2"/>
          <p:cNvSpPr>
            <a:spLocks noGrp="1"/>
          </p:cNvSpPr>
          <p:nvPr>
            <p:ph type="title"/>
          </p:nvPr>
        </p:nvSpPr>
        <p:spPr/>
        <p:txBody>
          <a:bodyPr>
            <a:normAutofit/>
          </a:bodyPr>
          <a:lstStyle/>
          <a:p>
            <a:r>
              <a:rPr lang="zh-CN" altLang="en-US" dirty="0" smtClean="0"/>
              <a:t>单元测试环境</a:t>
            </a:r>
            <a:endParaRPr lang="zh-CN" altLang="en-US" dirty="0"/>
          </a:p>
        </p:txBody>
      </p:sp>
    </p:spTree>
    <p:extLst>
      <p:ext uri="{BB962C8B-B14F-4D97-AF65-F5344CB8AC3E}">
        <p14:creationId xmlns:p14="http://schemas.microsoft.com/office/powerpoint/2010/main" val="13221711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a:bodyPr>
          <a:lstStyle/>
          <a:p>
            <a:r>
              <a:rPr lang="zh-CN" altLang="en-US" dirty="0"/>
              <a:t>单元测试环境</a:t>
            </a:r>
          </a:p>
        </p:txBody>
      </p:sp>
      <p:sp>
        <p:nvSpPr>
          <p:cNvPr id="16388" name="Rectangle 3"/>
          <p:cNvSpPr>
            <a:spLocks noGrp="1" noChangeArrowheads="1"/>
          </p:cNvSpPr>
          <p:nvPr>
            <p:ph type="body" idx="1"/>
          </p:nvPr>
        </p:nvSpPr>
        <p:spPr>
          <a:xfrm>
            <a:off x="467544" y="1268760"/>
            <a:ext cx="8229600" cy="5112568"/>
          </a:xfrm>
        </p:spPr>
        <p:txBody>
          <a:bodyPr>
            <a:normAutofit lnSpcReduction="10000"/>
          </a:bodyPr>
          <a:lstStyle/>
          <a:p>
            <a:pPr eaLnBrk="1" hangingPunct="1">
              <a:lnSpc>
                <a:spcPct val="150000"/>
              </a:lnSpc>
            </a:pPr>
            <a:r>
              <a:rPr lang="zh-CN" altLang="en-US" sz="2800" b="1" dirty="0" smtClean="0"/>
              <a:t>若被测单元所调用模块较简单</a:t>
            </a:r>
            <a:endParaRPr lang="en-US" altLang="zh-CN" sz="2800" b="1" dirty="0" smtClean="0"/>
          </a:p>
          <a:p>
            <a:pPr lvl="1" eaLnBrk="1" hangingPunct="1">
              <a:lnSpc>
                <a:spcPct val="150000"/>
              </a:lnSpc>
              <a:buFont typeface="Wingdings" panose="05000000000000000000" pitchFamily="2" charset="2"/>
              <a:buChar char="Ø"/>
            </a:pPr>
            <a:r>
              <a:rPr lang="zh-CN" altLang="en-US" sz="2400" b="1" dirty="0" smtClean="0"/>
              <a:t>代码段很短</a:t>
            </a:r>
            <a:endParaRPr lang="en-US" altLang="zh-CN" sz="2400" b="1" dirty="0" smtClean="0"/>
          </a:p>
          <a:p>
            <a:pPr lvl="1" eaLnBrk="1" hangingPunct="1">
              <a:lnSpc>
                <a:spcPct val="150000"/>
              </a:lnSpc>
              <a:buFont typeface="Wingdings" panose="05000000000000000000" pitchFamily="2" charset="2"/>
              <a:buChar char="Ø"/>
            </a:pPr>
            <a:r>
              <a:rPr lang="zh-CN" altLang="en-US" sz="2400" b="1" dirty="0" smtClean="0"/>
              <a:t>代码结构简单</a:t>
            </a:r>
            <a:endParaRPr lang="en-US" altLang="zh-CN" sz="2400" b="1" dirty="0" smtClean="0"/>
          </a:p>
          <a:p>
            <a:pPr lvl="1" eaLnBrk="1" hangingPunct="1">
              <a:lnSpc>
                <a:spcPct val="150000"/>
              </a:lnSpc>
              <a:buFont typeface="Wingdings" panose="05000000000000000000" pitchFamily="2" charset="2"/>
              <a:buChar char="Ø"/>
            </a:pPr>
            <a:r>
              <a:rPr lang="zh-CN" altLang="en-US" sz="2400" b="1" dirty="0" smtClean="0"/>
              <a:t>无复杂的循环和逻辑判断</a:t>
            </a:r>
            <a:endParaRPr lang="en-US" altLang="zh-CN" sz="2400" b="1" dirty="0" smtClean="0"/>
          </a:p>
          <a:p>
            <a:pPr lvl="1" eaLnBrk="1" hangingPunct="1">
              <a:lnSpc>
                <a:spcPct val="150000"/>
              </a:lnSpc>
              <a:buFont typeface="Wingdings" panose="05000000000000000000" pitchFamily="2" charset="2"/>
              <a:buChar char="Ø"/>
            </a:pPr>
            <a:r>
              <a:rPr lang="zh-CN" altLang="en-US" sz="2400" b="1" dirty="0" smtClean="0"/>
              <a:t>不涉及复杂的动态内存分配和释放</a:t>
            </a:r>
            <a:endParaRPr lang="en-US" altLang="zh-CN" sz="2400" b="1" dirty="0" smtClean="0"/>
          </a:p>
          <a:p>
            <a:pPr lvl="1" eaLnBrk="1" hangingPunct="1">
              <a:lnSpc>
                <a:spcPct val="150000"/>
              </a:lnSpc>
              <a:buFont typeface="Wingdings" panose="05000000000000000000" pitchFamily="2" charset="2"/>
              <a:buChar char="Ø"/>
            </a:pPr>
            <a:r>
              <a:rPr lang="zh-CN" altLang="en-US" sz="2400" b="1" dirty="0" smtClean="0"/>
              <a:t>无大量非结构化设计</a:t>
            </a:r>
            <a:endParaRPr lang="en-US" altLang="zh-CN" sz="2400" b="1" dirty="0" smtClean="0"/>
          </a:p>
          <a:p>
            <a:pPr>
              <a:lnSpc>
                <a:spcPct val="150000"/>
              </a:lnSpc>
            </a:pPr>
            <a:r>
              <a:rPr lang="zh-CN" altLang="en-US" sz="2800" b="1" dirty="0"/>
              <a:t>不需要专门设计桩模块，直接与被测单元放在一起执行测试</a:t>
            </a:r>
          </a:p>
        </p:txBody>
      </p:sp>
    </p:spTree>
    <p:extLst>
      <p:ext uri="{BB962C8B-B14F-4D97-AF65-F5344CB8AC3E}">
        <p14:creationId xmlns:p14="http://schemas.microsoft.com/office/powerpoint/2010/main" val="200038317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zh-CN" altLang="en-US" dirty="0"/>
              <a:t>单元测试环境</a:t>
            </a:r>
            <a:endParaRPr lang="zh-CN" altLang="en-US" b="1" dirty="0" smtClean="0">
              <a:latin typeface="黑体" pitchFamily="2" charset="-122"/>
              <a:ea typeface="黑体" pitchFamily="2" charset="-122"/>
            </a:endParaRPr>
          </a:p>
        </p:txBody>
      </p:sp>
      <p:sp>
        <p:nvSpPr>
          <p:cNvPr id="18436" name="Rectangle 3"/>
          <p:cNvSpPr>
            <a:spLocks noGrp="1" noChangeArrowheads="1"/>
          </p:cNvSpPr>
          <p:nvPr>
            <p:ph type="body" idx="1"/>
          </p:nvPr>
        </p:nvSpPr>
        <p:spPr>
          <a:xfrm>
            <a:off x="395536" y="1124744"/>
            <a:ext cx="8229600" cy="4525963"/>
          </a:xfrm>
        </p:spPr>
        <p:txBody>
          <a:bodyPr>
            <a:normAutofit lnSpcReduction="10000"/>
          </a:bodyPr>
          <a:lstStyle/>
          <a:p>
            <a:pPr eaLnBrk="1" hangingPunct="1">
              <a:lnSpc>
                <a:spcPct val="150000"/>
              </a:lnSpc>
            </a:pPr>
            <a:r>
              <a:rPr lang="zh-CN" altLang="en-US" sz="2800" b="1" dirty="0" smtClean="0"/>
              <a:t>一般设计原则</a:t>
            </a:r>
            <a:endParaRPr lang="en-US" altLang="zh-CN" sz="2800" b="1" dirty="0" smtClean="0"/>
          </a:p>
          <a:p>
            <a:pPr lvl="1">
              <a:lnSpc>
                <a:spcPct val="150000"/>
              </a:lnSpc>
              <a:buFont typeface="Wingdings" panose="05000000000000000000" pitchFamily="2" charset="2"/>
              <a:buChar char="Ø"/>
            </a:pPr>
            <a:r>
              <a:rPr lang="zh-CN" altLang="en-US" sz="2400" b="1" dirty="0" smtClean="0"/>
              <a:t>应考虑到测试结论的有效性决定于单元测试环境下模拟目标环境</a:t>
            </a:r>
            <a:r>
              <a:rPr lang="en-US" altLang="en-US" sz="2400" b="1" dirty="0" smtClean="0"/>
              <a:t>(</a:t>
            </a:r>
            <a:r>
              <a:rPr lang="zh-CN" altLang="en-US" sz="2400" b="1" dirty="0" smtClean="0"/>
              <a:t>程序</a:t>
            </a:r>
            <a:r>
              <a:rPr lang="en-US" altLang="en-US" sz="2400" b="1" dirty="0" smtClean="0"/>
              <a:t>)</a:t>
            </a:r>
            <a:r>
              <a:rPr lang="zh-CN" altLang="en-US" sz="2400" b="1" dirty="0" smtClean="0"/>
              <a:t>执行的精确度，即应能考虑到</a:t>
            </a:r>
            <a:r>
              <a:rPr lang="zh-CN" altLang="en-US" sz="2400" b="1" dirty="0" smtClean="0">
                <a:solidFill>
                  <a:srgbClr val="FF0000"/>
                </a:solidFill>
              </a:rPr>
              <a:t>测试用例执行所应满足的所有环境因素</a:t>
            </a:r>
            <a:r>
              <a:rPr lang="en-US" altLang="en-US" sz="2400" b="1" dirty="0" smtClean="0"/>
              <a:t>(</a:t>
            </a:r>
            <a:r>
              <a:rPr lang="zh-CN" altLang="en-US" sz="2400" b="1" dirty="0" smtClean="0"/>
              <a:t>前置条件、后置条件等</a:t>
            </a:r>
            <a:r>
              <a:rPr lang="en-US" altLang="en-US" sz="2400" b="1" dirty="0" smtClean="0"/>
              <a:t>)</a:t>
            </a:r>
            <a:endParaRPr lang="zh-CN" altLang="en-US" sz="2400" b="1" dirty="0" smtClean="0"/>
          </a:p>
          <a:p>
            <a:pPr lvl="1">
              <a:lnSpc>
                <a:spcPct val="150000"/>
              </a:lnSpc>
              <a:buFont typeface="Wingdings" panose="05000000000000000000" pitchFamily="2" charset="2"/>
              <a:buChar char="Ø"/>
            </a:pPr>
            <a:r>
              <a:rPr lang="zh-CN" altLang="en-US" sz="2400" b="1" dirty="0" smtClean="0"/>
              <a:t>应充分考虑到测试过程的迭代性，使驱动模块和桩模块在回归测试中</a:t>
            </a:r>
            <a:r>
              <a:rPr lang="zh-CN" altLang="en-US" sz="2400" b="1" dirty="0" smtClean="0">
                <a:solidFill>
                  <a:srgbClr val="FF0000"/>
                </a:solidFill>
              </a:rPr>
              <a:t>尽量能不经修改直接使用，提高重用性，进而提高回归测试效率</a:t>
            </a:r>
          </a:p>
        </p:txBody>
      </p:sp>
    </p:spTree>
    <p:extLst>
      <p:ext uri="{BB962C8B-B14F-4D97-AF65-F5344CB8AC3E}">
        <p14:creationId xmlns:p14="http://schemas.microsoft.com/office/powerpoint/2010/main" val="273468488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zh-CN" altLang="en-US" dirty="0"/>
              <a:t>单元测试环境</a:t>
            </a:r>
            <a:endParaRPr lang="zh-CN" altLang="en-US" dirty="0" smtClean="0">
              <a:latin typeface="黑体" pitchFamily="2" charset="-122"/>
              <a:ea typeface="黑体" pitchFamily="2" charset="-122"/>
            </a:endParaRPr>
          </a:p>
        </p:txBody>
      </p:sp>
      <p:sp>
        <p:nvSpPr>
          <p:cNvPr id="19460" name="Rectangle 3"/>
          <p:cNvSpPr>
            <a:spLocks noGrp="1" noChangeArrowheads="1"/>
          </p:cNvSpPr>
          <p:nvPr>
            <p:ph type="body" idx="1"/>
          </p:nvPr>
        </p:nvSpPr>
        <p:spPr>
          <a:xfrm>
            <a:off x="395536" y="1196752"/>
            <a:ext cx="8229600" cy="4525963"/>
          </a:xfrm>
        </p:spPr>
        <p:txBody>
          <a:bodyPr/>
          <a:lstStyle/>
          <a:p>
            <a:pPr eaLnBrk="1" hangingPunct="1">
              <a:lnSpc>
                <a:spcPct val="150000"/>
              </a:lnSpc>
            </a:pPr>
            <a:r>
              <a:rPr lang="zh-CN" altLang="en-US" sz="2800" b="1" dirty="0" smtClean="0"/>
              <a:t>体现在如下方面：</a:t>
            </a:r>
            <a:endParaRPr lang="en-US" altLang="zh-CN" sz="2800" b="1" dirty="0" smtClean="0"/>
          </a:p>
          <a:p>
            <a:pPr lvl="1" eaLnBrk="1" hangingPunct="1">
              <a:lnSpc>
                <a:spcPct val="150000"/>
              </a:lnSpc>
              <a:buFont typeface="Wingdings" panose="05000000000000000000" pitchFamily="2" charset="2"/>
              <a:buChar char="Ø"/>
            </a:pPr>
            <a:r>
              <a:rPr lang="zh-CN" altLang="en-US" sz="2400" b="1" dirty="0" smtClean="0"/>
              <a:t>尽量结合已有的测试用例来设计测试数据</a:t>
            </a:r>
            <a:endParaRPr lang="en-US" altLang="zh-CN" sz="2400" b="1" dirty="0" smtClean="0"/>
          </a:p>
          <a:p>
            <a:pPr lvl="1" eaLnBrk="1" hangingPunct="1">
              <a:lnSpc>
                <a:spcPct val="150000"/>
              </a:lnSpc>
              <a:buFont typeface="Wingdings" panose="05000000000000000000" pitchFamily="2" charset="2"/>
              <a:buChar char="Ø"/>
            </a:pPr>
            <a:r>
              <a:rPr lang="zh-CN" altLang="en-US" sz="2400" b="1" dirty="0" smtClean="0"/>
              <a:t>尽量使用已有测试用例的测试数据来驱动被测单元</a:t>
            </a:r>
            <a:endParaRPr lang="en-US" altLang="zh-CN" sz="2400" b="1" dirty="0" smtClean="0"/>
          </a:p>
          <a:p>
            <a:pPr lvl="1" eaLnBrk="1" hangingPunct="1">
              <a:lnSpc>
                <a:spcPct val="150000"/>
              </a:lnSpc>
              <a:buFont typeface="Wingdings" panose="05000000000000000000" pitchFamily="2" charset="2"/>
              <a:buChar char="Ø"/>
            </a:pPr>
            <a:r>
              <a:rPr lang="zh-CN" altLang="en-US" sz="2400" b="1" dirty="0" smtClean="0"/>
              <a:t>将测试数据和测试脚本分离</a:t>
            </a:r>
          </a:p>
        </p:txBody>
      </p:sp>
    </p:spTree>
    <p:extLst>
      <p:ext uri="{BB962C8B-B14F-4D97-AF65-F5344CB8AC3E}">
        <p14:creationId xmlns:p14="http://schemas.microsoft.com/office/powerpoint/2010/main" val="426415996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zh-CN" altLang="en-US" dirty="0"/>
              <a:t>单元测试环境</a:t>
            </a:r>
            <a:endParaRPr lang="zh-CN" altLang="en-US" b="1" dirty="0" smtClean="0">
              <a:latin typeface="黑体" pitchFamily="2" charset="-122"/>
              <a:ea typeface="黑体" pitchFamily="2" charset="-122"/>
            </a:endParaRPr>
          </a:p>
        </p:txBody>
      </p:sp>
      <p:sp>
        <p:nvSpPr>
          <p:cNvPr id="21508" name="Rectangle 3"/>
          <p:cNvSpPr>
            <a:spLocks noGrp="1" noChangeArrowheads="1"/>
          </p:cNvSpPr>
          <p:nvPr>
            <p:ph type="body" idx="1"/>
          </p:nvPr>
        </p:nvSpPr>
        <p:spPr>
          <a:xfrm>
            <a:off x="323528" y="1196752"/>
            <a:ext cx="8229600" cy="4525963"/>
          </a:xfrm>
        </p:spPr>
        <p:txBody>
          <a:bodyPr/>
          <a:lstStyle/>
          <a:p>
            <a:pPr>
              <a:lnSpc>
                <a:spcPct val="150000"/>
              </a:lnSpc>
            </a:pPr>
            <a:r>
              <a:rPr lang="zh-CN" altLang="en-US" sz="2800" b="1" dirty="0"/>
              <a:t>驱动模块功能要求</a:t>
            </a:r>
            <a:endParaRPr lang="en-US" altLang="zh-CN" sz="2800" b="1" dirty="0"/>
          </a:p>
          <a:p>
            <a:pPr lvl="1">
              <a:lnSpc>
                <a:spcPct val="150000"/>
              </a:lnSpc>
              <a:buFont typeface="Wingdings" panose="05000000000000000000" pitchFamily="2" charset="2"/>
              <a:buChar char="Ø"/>
            </a:pPr>
            <a:r>
              <a:rPr lang="zh-CN" altLang="en-US" sz="2400" b="1" dirty="0"/>
              <a:t>利用已有的测试用例，接收测试的输入数据</a:t>
            </a:r>
            <a:endParaRPr lang="en-US" altLang="zh-CN" sz="2400" b="1" dirty="0"/>
          </a:p>
          <a:p>
            <a:pPr lvl="1">
              <a:lnSpc>
                <a:spcPct val="150000"/>
              </a:lnSpc>
              <a:buFont typeface="Wingdings" panose="05000000000000000000" pitchFamily="2" charset="2"/>
              <a:buChar char="Ø"/>
            </a:pPr>
            <a:r>
              <a:rPr lang="zh-CN" altLang="en-US" sz="2400" b="1" dirty="0"/>
              <a:t>将测试数据传递给被测单元</a:t>
            </a:r>
            <a:endParaRPr lang="en-US" altLang="zh-CN" sz="2400" b="1" dirty="0"/>
          </a:p>
          <a:p>
            <a:pPr lvl="1">
              <a:lnSpc>
                <a:spcPct val="150000"/>
              </a:lnSpc>
              <a:buFont typeface="Wingdings" panose="05000000000000000000" pitchFamily="2" charset="2"/>
              <a:buChar char="Ø"/>
            </a:pPr>
            <a:r>
              <a:rPr lang="zh-CN" altLang="en-US" sz="2400" b="1" dirty="0"/>
              <a:t>打印和输出测试用例的相关结果，判断测试是通过还是失败（断言）</a:t>
            </a:r>
            <a:endParaRPr lang="en-US" altLang="zh-CN" sz="2400" b="1" dirty="0"/>
          </a:p>
          <a:p>
            <a:pPr lvl="1">
              <a:lnSpc>
                <a:spcPct val="150000"/>
              </a:lnSpc>
              <a:buFont typeface="Wingdings" panose="05000000000000000000" pitchFamily="2" charset="2"/>
              <a:buChar char="Ø"/>
            </a:pPr>
            <a:r>
              <a:rPr lang="zh-CN" altLang="en-US" sz="2400" b="1" dirty="0"/>
              <a:t>通过测试日志文件记录测试过程，便于后续数据保存和分析</a:t>
            </a:r>
          </a:p>
        </p:txBody>
      </p:sp>
    </p:spTree>
    <p:extLst>
      <p:ext uri="{BB962C8B-B14F-4D97-AF65-F5344CB8AC3E}">
        <p14:creationId xmlns:p14="http://schemas.microsoft.com/office/powerpoint/2010/main" val="215195972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zh-CN" altLang="en-US" dirty="0"/>
              <a:t>单元测试环境</a:t>
            </a:r>
            <a:endParaRPr lang="zh-CN" altLang="en-US" b="1" dirty="0" smtClean="0">
              <a:latin typeface="黑体" pitchFamily="2" charset="-122"/>
              <a:ea typeface="黑体" pitchFamily="2" charset="-122"/>
            </a:endParaRPr>
          </a:p>
        </p:txBody>
      </p:sp>
      <p:sp>
        <p:nvSpPr>
          <p:cNvPr id="23556" name="Rectangle 3"/>
          <p:cNvSpPr>
            <a:spLocks noGrp="1" noChangeArrowheads="1"/>
          </p:cNvSpPr>
          <p:nvPr>
            <p:ph type="body" idx="1"/>
          </p:nvPr>
        </p:nvSpPr>
        <p:spPr>
          <a:xfrm>
            <a:off x="467544" y="1340768"/>
            <a:ext cx="8229600" cy="4525963"/>
          </a:xfrm>
        </p:spPr>
        <p:txBody>
          <a:bodyPr/>
          <a:lstStyle/>
          <a:p>
            <a:pPr>
              <a:lnSpc>
                <a:spcPct val="150000"/>
              </a:lnSpc>
            </a:pPr>
            <a:r>
              <a:rPr lang="zh-CN" altLang="en-US" b="1" dirty="0"/>
              <a:t>桩模块功能要求</a:t>
            </a:r>
            <a:endParaRPr lang="en-US" altLang="zh-CN" b="1" dirty="0"/>
          </a:p>
          <a:p>
            <a:pPr lvl="1">
              <a:lnSpc>
                <a:spcPct val="150000"/>
              </a:lnSpc>
              <a:buFont typeface="Wingdings" panose="05000000000000000000" pitchFamily="2" charset="2"/>
              <a:buChar char="Ø"/>
            </a:pPr>
            <a:r>
              <a:rPr lang="zh-CN" altLang="en-US" b="1" dirty="0"/>
              <a:t>在特定条件下完成原单元的基本功能</a:t>
            </a:r>
            <a:endParaRPr lang="en-US" altLang="zh-CN" b="1" dirty="0"/>
          </a:p>
          <a:p>
            <a:pPr lvl="1">
              <a:lnSpc>
                <a:spcPct val="150000"/>
              </a:lnSpc>
              <a:buFont typeface="Wingdings" panose="05000000000000000000" pitchFamily="2" charset="2"/>
              <a:buChar char="Ø"/>
            </a:pPr>
            <a:r>
              <a:rPr lang="zh-CN" altLang="en-US" b="1" dirty="0"/>
              <a:t>能够被正确调用</a:t>
            </a:r>
            <a:endParaRPr lang="en-US" altLang="zh-CN" b="1" dirty="0"/>
          </a:p>
          <a:p>
            <a:pPr lvl="1">
              <a:lnSpc>
                <a:spcPct val="150000"/>
              </a:lnSpc>
              <a:buFont typeface="Wingdings" panose="05000000000000000000" pitchFamily="2" charset="2"/>
              <a:buChar char="Ø"/>
            </a:pPr>
            <a:r>
              <a:rPr lang="zh-CN" altLang="en-US" b="1" dirty="0"/>
              <a:t>有返回值</a:t>
            </a:r>
            <a:endParaRPr lang="en-US" altLang="zh-CN" b="1" dirty="0"/>
          </a:p>
          <a:p>
            <a:pPr lvl="1">
              <a:lnSpc>
                <a:spcPct val="150000"/>
              </a:lnSpc>
              <a:buFont typeface="Wingdings" panose="05000000000000000000" pitchFamily="2" charset="2"/>
              <a:buChar char="Ø"/>
            </a:pPr>
            <a:r>
              <a:rPr lang="zh-CN" altLang="en-US" b="1" dirty="0"/>
              <a:t>不包含原单元的所有细节</a:t>
            </a:r>
          </a:p>
        </p:txBody>
      </p:sp>
    </p:spTree>
    <p:extLst>
      <p:ext uri="{BB962C8B-B14F-4D97-AF65-F5344CB8AC3E}">
        <p14:creationId xmlns:p14="http://schemas.microsoft.com/office/powerpoint/2010/main" val="421659833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zh-CN" altLang="en-US" dirty="0"/>
              <a:t>单元测试环境</a:t>
            </a:r>
          </a:p>
        </p:txBody>
      </p:sp>
      <p:sp>
        <p:nvSpPr>
          <p:cNvPr id="24580" name="Rectangle 3"/>
          <p:cNvSpPr>
            <a:spLocks noGrp="1" noChangeArrowheads="1"/>
          </p:cNvSpPr>
          <p:nvPr>
            <p:ph type="body" idx="1"/>
          </p:nvPr>
        </p:nvSpPr>
        <p:spPr>
          <a:xfrm>
            <a:off x="467544" y="1340768"/>
            <a:ext cx="8229600" cy="4525963"/>
          </a:xfrm>
        </p:spPr>
        <p:txBody>
          <a:bodyPr/>
          <a:lstStyle/>
          <a:p>
            <a:pPr eaLnBrk="1" hangingPunct="1"/>
            <a:r>
              <a:rPr lang="zh-CN" altLang="en-US" sz="3800" b="1" dirty="0" smtClean="0">
                <a:solidFill>
                  <a:srgbClr val="0000FF"/>
                </a:solidFill>
                <a:ea typeface="华文新魏" pitchFamily="2" charset="-122"/>
              </a:rPr>
              <a:t>捉虫实践：账单计算问题</a:t>
            </a:r>
          </a:p>
          <a:p>
            <a:pPr lvl="1" eaLnBrk="1" hangingPunct="1"/>
            <a:r>
              <a:rPr lang="zh-CN" altLang="en-US" sz="3400" b="1" dirty="0" smtClean="0">
                <a:solidFill>
                  <a:srgbClr val="0000FF"/>
                </a:solidFill>
                <a:ea typeface="华文新魏" pitchFamily="2" charset="-122"/>
              </a:rPr>
              <a:t>问题简述及代码说明</a:t>
            </a:r>
            <a:endParaRPr lang="en-US" altLang="zh-CN" sz="3400" b="1" dirty="0" smtClean="0">
              <a:solidFill>
                <a:srgbClr val="0000FF"/>
              </a:solidFill>
              <a:ea typeface="华文新魏" pitchFamily="2" charset="-122"/>
            </a:endParaRPr>
          </a:p>
          <a:p>
            <a:pPr lvl="1" eaLnBrk="1" hangingPunct="1"/>
            <a:r>
              <a:rPr lang="zh-CN" altLang="en-US" sz="3400" b="1" dirty="0" smtClean="0">
                <a:solidFill>
                  <a:srgbClr val="0000FF"/>
                </a:solidFill>
                <a:ea typeface="华文新魏" pitchFamily="2" charset="-122"/>
              </a:rPr>
              <a:t>程序编译执行</a:t>
            </a:r>
            <a:endParaRPr lang="en-US" altLang="zh-CN" sz="3400" b="1" dirty="0" smtClean="0">
              <a:solidFill>
                <a:srgbClr val="0000FF"/>
              </a:solidFill>
              <a:ea typeface="华文新魏" pitchFamily="2" charset="-122"/>
            </a:endParaRPr>
          </a:p>
          <a:p>
            <a:pPr lvl="1" eaLnBrk="1" hangingPunct="1"/>
            <a:r>
              <a:rPr lang="zh-CN" altLang="en-US" sz="3400" b="1" dirty="0" smtClean="0">
                <a:solidFill>
                  <a:srgbClr val="0000FF"/>
                </a:solidFill>
                <a:ea typeface="华文新魏" pitchFamily="2" charset="-122"/>
              </a:rPr>
              <a:t>测试用例设计</a:t>
            </a:r>
            <a:endParaRPr lang="en-US" altLang="zh-CN" sz="3400" b="1" dirty="0" smtClean="0">
              <a:solidFill>
                <a:srgbClr val="0000FF"/>
              </a:solidFill>
              <a:ea typeface="华文新魏" pitchFamily="2" charset="-122"/>
            </a:endParaRPr>
          </a:p>
          <a:p>
            <a:pPr lvl="1" eaLnBrk="1" hangingPunct="1"/>
            <a:r>
              <a:rPr lang="zh-CN" altLang="en-US" sz="3400" b="1" dirty="0" smtClean="0">
                <a:solidFill>
                  <a:srgbClr val="0000FF"/>
                </a:solidFill>
                <a:ea typeface="华文新魏" pitchFamily="2" charset="-122"/>
              </a:rPr>
              <a:t>测试驱动开发</a:t>
            </a:r>
            <a:endParaRPr lang="en-US" altLang="zh-CN" sz="3400" b="1" dirty="0" smtClean="0">
              <a:solidFill>
                <a:srgbClr val="0000FF"/>
              </a:solidFill>
              <a:ea typeface="华文新魏" pitchFamily="2" charset="-122"/>
            </a:endParaRPr>
          </a:p>
          <a:p>
            <a:pPr lvl="1" eaLnBrk="1" hangingPunct="1"/>
            <a:r>
              <a:rPr lang="zh-CN" altLang="en-US" sz="3400" b="1" dirty="0" smtClean="0">
                <a:solidFill>
                  <a:srgbClr val="0000FF"/>
                </a:solidFill>
                <a:ea typeface="华文新魏" pitchFamily="2" charset="-122"/>
              </a:rPr>
              <a:t>测试执行</a:t>
            </a:r>
            <a:endParaRPr lang="en-US" altLang="zh-CN" sz="3400" b="1" dirty="0" smtClean="0">
              <a:solidFill>
                <a:srgbClr val="0000FF"/>
              </a:solidFill>
              <a:ea typeface="华文新魏" pitchFamily="2" charset="-122"/>
            </a:endParaRPr>
          </a:p>
          <a:p>
            <a:pPr lvl="1" eaLnBrk="1" hangingPunct="1"/>
            <a:r>
              <a:rPr lang="zh-CN" altLang="en-US" sz="3400" b="1" dirty="0" smtClean="0">
                <a:solidFill>
                  <a:srgbClr val="0000FF"/>
                </a:solidFill>
                <a:ea typeface="华文新魏" pitchFamily="2" charset="-122"/>
              </a:rPr>
              <a:t>测试分析</a:t>
            </a:r>
          </a:p>
        </p:txBody>
      </p:sp>
    </p:spTree>
    <p:extLst>
      <p:ext uri="{BB962C8B-B14F-4D97-AF65-F5344CB8AC3E}">
        <p14:creationId xmlns:p14="http://schemas.microsoft.com/office/powerpoint/2010/main" val="358864695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zh-CN" altLang="en-US" dirty="0"/>
              <a:t>单元测试环境</a:t>
            </a:r>
            <a:endParaRPr lang="zh-CN" altLang="en-US" b="1" dirty="0" smtClean="0">
              <a:latin typeface="黑体" pitchFamily="2" charset="-122"/>
              <a:ea typeface="黑体" pitchFamily="2" charset="-122"/>
            </a:endParaRPr>
          </a:p>
        </p:txBody>
      </p:sp>
      <p:sp>
        <p:nvSpPr>
          <p:cNvPr id="25604" name="Rectangle 3"/>
          <p:cNvSpPr>
            <a:spLocks noGrp="1" noChangeArrowheads="1"/>
          </p:cNvSpPr>
          <p:nvPr>
            <p:ph type="body" idx="1"/>
          </p:nvPr>
        </p:nvSpPr>
        <p:spPr/>
        <p:txBody>
          <a:bodyPr>
            <a:normAutofit/>
          </a:bodyPr>
          <a:lstStyle/>
          <a:p>
            <a:pPr eaLnBrk="1" hangingPunct="1"/>
            <a:r>
              <a:rPr lang="zh-CN" altLang="en-US" sz="3600" b="1" dirty="0" smtClean="0">
                <a:solidFill>
                  <a:srgbClr val="0000FF"/>
                </a:solidFill>
                <a:ea typeface="华文新魏" pitchFamily="2" charset="-122"/>
              </a:rPr>
              <a:t>账单计算问题</a:t>
            </a:r>
          </a:p>
          <a:p>
            <a:pPr lvl="1"/>
            <a:r>
              <a:rPr lang="zh-CN" altLang="en-US" sz="2400" b="1" dirty="0" smtClean="0">
                <a:solidFill>
                  <a:srgbClr val="0000FF"/>
                </a:solidFill>
                <a:ea typeface="华文新魏" pitchFamily="2" charset="-122"/>
              </a:rPr>
              <a:t>当账单上的一次性消费数额（简称消费额）为负数或零时，返回负数表示消费数额无效；</a:t>
            </a:r>
          </a:p>
          <a:p>
            <a:pPr lvl="1"/>
            <a:r>
              <a:rPr lang="zh-CN" altLang="en-US" sz="2400" b="1" dirty="0" smtClean="0">
                <a:solidFill>
                  <a:srgbClr val="0000FF"/>
                </a:solidFill>
                <a:ea typeface="华文新魏" pitchFamily="2" charset="-122"/>
              </a:rPr>
              <a:t>当消费数在</a:t>
            </a:r>
            <a:r>
              <a:rPr lang="en-US" altLang="en-US" sz="2400" b="1" dirty="0" smtClean="0">
                <a:solidFill>
                  <a:srgbClr val="0000FF"/>
                </a:solidFill>
                <a:ea typeface="华文新魏" pitchFamily="2" charset="-122"/>
              </a:rPr>
              <a:t>800</a:t>
            </a:r>
            <a:r>
              <a:rPr lang="zh-CN" altLang="en-US" sz="2400" b="1" dirty="0" smtClean="0">
                <a:solidFill>
                  <a:srgbClr val="0000FF"/>
                </a:solidFill>
                <a:ea typeface="华文新魏" pitchFamily="2" charset="-122"/>
              </a:rPr>
              <a:t>元到</a:t>
            </a:r>
            <a:r>
              <a:rPr lang="en-US" altLang="en-US" sz="2400" b="1" dirty="0" smtClean="0">
                <a:solidFill>
                  <a:srgbClr val="0000FF"/>
                </a:solidFill>
                <a:ea typeface="华文新魏" pitchFamily="2" charset="-122"/>
              </a:rPr>
              <a:t>1800</a:t>
            </a:r>
            <a:r>
              <a:rPr lang="zh-CN" altLang="en-US" sz="2400" b="1" dirty="0" smtClean="0">
                <a:solidFill>
                  <a:srgbClr val="0000FF"/>
                </a:solidFill>
                <a:ea typeface="华文新魏" pitchFamily="2" charset="-122"/>
              </a:rPr>
              <a:t>元之间时</a:t>
            </a:r>
            <a:r>
              <a:rPr lang="en-US" altLang="en-US" sz="2400" b="1" dirty="0" smtClean="0">
                <a:solidFill>
                  <a:srgbClr val="0000FF"/>
                </a:solidFill>
                <a:ea typeface="华文新魏" pitchFamily="2" charset="-122"/>
              </a:rPr>
              <a:t>(</a:t>
            </a:r>
            <a:r>
              <a:rPr lang="zh-CN" altLang="en-US" sz="2400" b="1" dirty="0" smtClean="0">
                <a:solidFill>
                  <a:srgbClr val="0000FF"/>
                </a:solidFill>
                <a:ea typeface="华文新魏" pitchFamily="2" charset="-122"/>
              </a:rPr>
              <a:t>不含</a:t>
            </a:r>
            <a:r>
              <a:rPr lang="en-US" altLang="en-US" sz="2400" b="1" dirty="0" smtClean="0">
                <a:solidFill>
                  <a:srgbClr val="0000FF"/>
                </a:solidFill>
                <a:ea typeface="华文新魏" pitchFamily="2" charset="-122"/>
              </a:rPr>
              <a:t>800</a:t>
            </a:r>
            <a:r>
              <a:rPr lang="zh-CN" altLang="en-US" sz="2400" b="1" dirty="0" smtClean="0">
                <a:solidFill>
                  <a:srgbClr val="0000FF"/>
                </a:solidFill>
                <a:ea typeface="华文新魏" pitchFamily="2" charset="-122"/>
              </a:rPr>
              <a:t>元，但包含</a:t>
            </a:r>
            <a:r>
              <a:rPr lang="en-US" altLang="en-US" sz="2400" b="1" dirty="0" smtClean="0">
                <a:solidFill>
                  <a:srgbClr val="0000FF"/>
                </a:solidFill>
                <a:ea typeface="华文新魏" pitchFamily="2" charset="-122"/>
              </a:rPr>
              <a:t>1800</a:t>
            </a:r>
            <a:r>
              <a:rPr lang="zh-CN" altLang="en-US" sz="2400" b="1" dirty="0" smtClean="0">
                <a:solidFill>
                  <a:srgbClr val="0000FF"/>
                </a:solidFill>
                <a:ea typeface="华文新魏" pitchFamily="2" charset="-122"/>
              </a:rPr>
              <a:t>元</a:t>
            </a:r>
            <a:r>
              <a:rPr lang="en-US" altLang="en-US" sz="2400" b="1" dirty="0" smtClean="0">
                <a:solidFill>
                  <a:srgbClr val="0000FF"/>
                </a:solidFill>
                <a:ea typeface="华文新魏" pitchFamily="2" charset="-122"/>
              </a:rPr>
              <a:t>)</a:t>
            </a:r>
            <a:r>
              <a:rPr lang="zh-CN" altLang="en-US" sz="2400" b="1" dirty="0" smtClean="0">
                <a:solidFill>
                  <a:srgbClr val="0000FF"/>
                </a:solidFill>
                <a:ea typeface="华文新魏" pitchFamily="2" charset="-122"/>
              </a:rPr>
              <a:t>，为</a:t>
            </a:r>
            <a:r>
              <a:rPr lang="en-US" altLang="en-US" sz="2400" b="1" dirty="0" smtClean="0">
                <a:solidFill>
                  <a:srgbClr val="0000FF"/>
                </a:solidFill>
                <a:ea typeface="华文新魏" pitchFamily="2" charset="-122"/>
              </a:rPr>
              <a:t>9</a:t>
            </a:r>
            <a:r>
              <a:rPr lang="zh-CN" altLang="en-US" sz="2400" b="1" dirty="0" smtClean="0">
                <a:solidFill>
                  <a:srgbClr val="0000FF"/>
                </a:solidFill>
                <a:ea typeface="华文新魏" pitchFamily="2" charset="-122"/>
              </a:rPr>
              <a:t>折；</a:t>
            </a:r>
          </a:p>
          <a:p>
            <a:pPr lvl="1"/>
            <a:r>
              <a:rPr lang="zh-CN" altLang="en-US" sz="2400" b="1" dirty="0" smtClean="0">
                <a:solidFill>
                  <a:srgbClr val="0000FF"/>
                </a:solidFill>
                <a:ea typeface="华文新魏" pitchFamily="2" charset="-122"/>
              </a:rPr>
              <a:t>当消费额在</a:t>
            </a:r>
            <a:r>
              <a:rPr lang="en-US" altLang="en-US" sz="2400" b="1" dirty="0" smtClean="0">
                <a:solidFill>
                  <a:srgbClr val="0000FF"/>
                </a:solidFill>
                <a:ea typeface="华文新魏" pitchFamily="2" charset="-122"/>
              </a:rPr>
              <a:t>1800</a:t>
            </a:r>
            <a:r>
              <a:rPr lang="zh-CN" altLang="en-US" sz="2400" b="1" dirty="0" smtClean="0">
                <a:solidFill>
                  <a:srgbClr val="0000FF"/>
                </a:solidFill>
                <a:ea typeface="华文新魏" pitchFamily="2" charset="-122"/>
              </a:rPr>
              <a:t>元到</a:t>
            </a:r>
            <a:r>
              <a:rPr lang="en-US" altLang="en-US" sz="2400" b="1" dirty="0" smtClean="0">
                <a:solidFill>
                  <a:srgbClr val="0000FF"/>
                </a:solidFill>
                <a:ea typeface="华文新魏" pitchFamily="2" charset="-122"/>
              </a:rPr>
              <a:t>4800</a:t>
            </a:r>
            <a:r>
              <a:rPr lang="zh-CN" altLang="en-US" sz="2400" b="1" dirty="0" smtClean="0">
                <a:solidFill>
                  <a:srgbClr val="0000FF"/>
                </a:solidFill>
                <a:ea typeface="华文新魏" pitchFamily="2" charset="-122"/>
              </a:rPr>
              <a:t>元之间时</a:t>
            </a:r>
            <a:r>
              <a:rPr lang="en-US" altLang="en-US" sz="2400" b="1" dirty="0" smtClean="0">
                <a:solidFill>
                  <a:srgbClr val="0000FF"/>
                </a:solidFill>
                <a:ea typeface="华文新魏" pitchFamily="2" charset="-122"/>
              </a:rPr>
              <a:t>(</a:t>
            </a:r>
            <a:r>
              <a:rPr lang="zh-CN" altLang="en-US" sz="2400" b="1" dirty="0" smtClean="0">
                <a:solidFill>
                  <a:srgbClr val="0000FF"/>
                </a:solidFill>
                <a:ea typeface="华文新魏" pitchFamily="2" charset="-122"/>
              </a:rPr>
              <a:t>含</a:t>
            </a:r>
            <a:r>
              <a:rPr lang="en-US" altLang="en-US" sz="2400" b="1" dirty="0" smtClean="0">
                <a:solidFill>
                  <a:srgbClr val="0000FF"/>
                </a:solidFill>
                <a:ea typeface="华文新魏" pitchFamily="2" charset="-122"/>
              </a:rPr>
              <a:t>4800</a:t>
            </a:r>
            <a:r>
              <a:rPr lang="zh-CN" altLang="en-US" sz="2400" b="1" dirty="0" smtClean="0">
                <a:solidFill>
                  <a:srgbClr val="0000FF"/>
                </a:solidFill>
                <a:ea typeface="华文新魏" pitchFamily="2" charset="-122"/>
              </a:rPr>
              <a:t>元</a:t>
            </a:r>
            <a:r>
              <a:rPr lang="en-US" altLang="en-US" sz="2400" b="1" dirty="0" smtClean="0">
                <a:solidFill>
                  <a:srgbClr val="0000FF"/>
                </a:solidFill>
                <a:ea typeface="华文新魏" pitchFamily="2" charset="-122"/>
              </a:rPr>
              <a:t>)</a:t>
            </a:r>
            <a:r>
              <a:rPr lang="zh-CN" altLang="en-US" sz="2400" b="1" dirty="0" smtClean="0">
                <a:solidFill>
                  <a:srgbClr val="0000FF"/>
                </a:solidFill>
                <a:ea typeface="华文新魏" pitchFamily="2" charset="-122"/>
              </a:rPr>
              <a:t>，为</a:t>
            </a:r>
            <a:r>
              <a:rPr lang="en-US" altLang="en-US" sz="2400" b="1" dirty="0" smtClean="0">
                <a:solidFill>
                  <a:srgbClr val="0000FF"/>
                </a:solidFill>
                <a:ea typeface="华文新魏" pitchFamily="2" charset="-122"/>
              </a:rPr>
              <a:t>8</a:t>
            </a:r>
            <a:r>
              <a:rPr lang="zh-CN" altLang="en-US" sz="2400" b="1" dirty="0" smtClean="0">
                <a:solidFill>
                  <a:srgbClr val="0000FF"/>
                </a:solidFill>
                <a:ea typeface="华文新魏" pitchFamily="2" charset="-122"/>
              </a:rPr>
              <a:t>折；</a:t>
            </a:r>
          </a:p>
          <a:p>
            <a:pPr lvl="1"/>
            <a:r>
              <a:rPr lang="zh-CN" altLang="en-US" sz="2400" b="1" dirty="0" smtClean="0">
                <a:solidFill>
                  <a:srgbClr val="0000FF"/>
                </a:solidFill>
                <a:ea typeface="华文新魏" pitchFamily="2" charset="-122"/>
              </a:rPr>
              <a:t>当消费额在</a:t>
            </a:r>
            <a:r>
              <a:rPr lang="en-US" altLang="en-US" sz="2400" b="1" dirty="0" smtClean="0">
                <a:solidFill>
                  <a:srgbClr val="0000FF"/>
                </a:solidFill>
                <a:ea typeface="华文新魏" pitchFamily="2" charset="-122"/>
              </a:rPr>
              <a:t>4800</a:t>
            </a:r>
            <a:r>
              <a:rPr lang="zh-CN" altLang="en-US" sz="2400" b="1" dirty="0" smtClean="0">
                <a:solidFill>
                  <a:srgbClr val="0000FF"/>
                </a:solidFill>
                <a:ea typeface="华文新魏" pitchFamily="2" charset="-122"/>
              </a:rPr>
              <a:t>元以上时</a:t>
            </a:r>
            <a:r>
              <a:rPr lang="en-US" altLang="en-US" sz="2400" b="1" dirty="0" smtClean="0">
                <a:solidFill>
                  <a:srgbClr val="0000FF"/>
                </a:solidFill>
                <a:ea typeface="华文新魏" pitchFamily="2" charset="-122"/>
              </a:rPr>
              <a:t>(</a:t>
            </a:r>
            <a:r>
              <a:rPr lang="zh-CN" altLang="en-US" sz="2400" b="1" dirty="0" smtClean="0">
                <a:solidFill>
                  <a:srgbClr val="0000FF"/>
                </a:solidFill>
                <a:ea typeface="华文新魏" pitchFamily="2" charset="-122"/>
              </a:rPr>
              <a:t>不含</a:t>
            </a:r>
            <a:r>
              <a:rPr lang="en-US" altLang="en-US" sz="2400" b="1" dirty="0" smtClean="0">
                <a:solidFill>
                  <a:srgbClr val="0000FF"/>
                </a:solidFill>
                <a:ea typeface="华文新魏" pitchFamily="2" charset="-122"/>
              </a:rPr>
              <a:t>4800</a:t>
            </a:r>
            <a:r>
              <a:rPr lang="zh-CN" altLang="en-US" sz="2400" b="1" dirty="0" smtClean="0">
                <a:solidFill>
                  <a:srgbClr val="0000FF"/>
                </a:solidFill>
                <a:ea typeface="华文新魏" pitchFamily="2" charset="-122"/>
              </a:rPr>
              <a:t>元</a:t>
            </a:r>
            <a:r>
              <a:rPr lang="en-US" altLang="en-US" sz="2400" b="1" dirty="0" smtClean="0">
                <a:solidFill>
                  <a:srgbClr val="0000FF"/>
                </a:solidFill>
                <a:ea typeface="华文新魏" pitchFamily="2" charset="-122"/>
              </a:rPr>
              <a:t>)</a:t>
            </a:r>
            <a:r>
              <a:rPr lang="zh-CN" altLang="en-US" sz="2400" b="1" dirty="0" smtClean="0">
                <a:solidFill>
                  <a:srgbClr val="0000FF"/>
                </a:solidFill>
                <a:ea typeface="华文新魏" pitchFamily="2" charset="-122"/>
              </a:rPr>
              <a:t>，一律为</a:t>
            </a:r>
            <a:r>
              <a:rPr lang="en-US" altLang="en-US" sz="2400" b="1" dirty="0" smtClean="0">
                <a:solidFill>
                  <a:srgbClr val="0000FF"/>
                </a:solidFill>
                <a:ea typeface="华文新魏" pitchFamily="2" charset="-122"/>
              </a:rPr>
              <a:t>7</a:t>
            </a:r>
            <a:r>
              <a:rPr lang="zh-CN" altLang="en-US" sz="2400" b="1" dirty="0" smtClean="0">
                <a:solidFill>
                  <a:srgbClr val="0000FF"/>
                </a:solidFill>
                <a:ea typeface="华文新魏" pitchFamily="2" charset="-122"/>
              </a:rPr>
              <a:t>折；</a:t>
            </a:r>
          </a:p>
          <a:p>
            <a:pPr lvl="1"/>
            <a:r>
              <a:rPr lang="zh-CN" altLang="en-US" sz="2400" b="1" dirty="0" smtClean="0">
                <a:solidFill>
                  <a:srgbClr val="0000FF"/>
                </a:solidFill>
                <a:ea typeface="华文新魏" pitchFamily="2" charset="-122"/>
              </a:rPr>
              <a:t>当消费额无效时，程序应提示消费数额无效</a:t>
            </a:r>
          </a:p>
        </p:txBody>
      </p:sp>
    </p:spTree>
    <p:extLst>
      <p:ext uri="{BB962C8B-B14F-4D97-AF65-F5344CB8AC3E}">
        <p14:creationId xmlns:p14="http://schemas.microsoft.com/office/powerpoint/2010/main" val="251014560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4294967295"/>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25924D1-D49E-4CCC-A11A-568E9ACD22E3}" type="slidenum">
              <a:rPr lang="en-US" altLang="zh-CN" smtClean="0"/>
              <a:pPr eaLnBrk="1" hangingPunct="1"/>
              <a:t>28</a:t>
            </a:fld>
            <a:endParaRPr lang="en-US" altLang="zh-CN" smtClean="0"/>
          </a:p>
        </p:txBody>
      </p:sp>
      <p:sp>
        <p:nvSpPr>
          <p:cNvPr id="26627" name="Rectangle 2"/>
          <p:cNvSpPr>
            <a:spLocks noGrp="1" noChangeArrowheads="1"/>
          </p:cNvSpPr>
          <p:nvPr>
            <p:ph type="title"/>
          </p:nvPr>
        </p:nvSpPr>
        <p:spPr/>
        <p:txBody>
          <a:bodyPr/>
          <a:lstStyle/>
          <a:p>
            <a:r>
              <a:rPr lang="zh-CN" altLang="en-US" dirty="0"/>
              <a:t>单元测试环境</a:t>
            </a:r>
            <a:endParaRPr lang="zh-CN" altLang="en-US" b="1" dirty="0" smtClean="0">
              <a:latin typeface="黑体" pitchFamily="2" charset="-122"/>
              <a:ea typeface="黑体" pitchFamily="2" charset="-122"/>
            </a:endParaRPr>
          </a:p>
        </p:txBody>
      </p:sp>
      <p:sp>
        <p:nvSpPr>
          <p:cNvPr id="26628"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测试用例设计（边界值</a:t>
            </a:r>
            <a:r>
              <a:rPr lang="en-US" altLang="zh-CN" sz="3400" b="1" smtClean="0">
                <a:solidFill>
                  <a:srgbClr val="0000FF"/>
                </a:solidFill>
                <a:ea typeface="华文新魏" pitchFamily="2" charset="-122"/>
              </a:rPr>
              <a:t>+</a:t>
            </a:r>
            <a:r>
              <a:rPr lang="zh-CN" altLang="en-US" sz="3400" b="1" smtClean="0">
                <a:solidFill>
                  <a:srgbClr val="0000FF"/>
                </a:solidFill>
                <a:ea typeface="华文新魏" pitchFamily="2" charset="-122"/>
              </a:rPr>
              <a:t>等价类）</a:t>
            </a:r>
            <a:endParaRPr lang="zh-CN" altLang="en-US" sz="2200" b="1" smtClean="0">
              <a:solidFill>
                <a:srgbClr val="0000FF"/>
              </a:solidFill>
              <a:ea typeface="华文新魏" pitchFamily="2" charset="-122"/>
            </a:endParaRPr>
          </a:p>
        </p:txBody>
      </p:sp>
      <p:pic>
        <p:nvPicPr>
          <p:cNvPr id="266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215" y="2276872"/>
            <a:ext cx="78581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364094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zh-CN" altLang="en-US" dirty="0"/>
              <a:t>单元测试环境</a:t>
            </a:r>
            <a:endParaRPr lang="zh-CN" altLang="en-US" b="1" dirty="0" smtClean="0">
              <a:latin typeface="黑体" pitchFamily="2" charset="-122"/>
              <a:ea typeface="黑体" pitchFamily="2" charset="-122"/>
            </a:endParaRPr>
          </a:p>
        </p:txBody>
      </p:sp>
      <p:sp>
        <p:nvSpPr>
          <p:cNvPr id="27652"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测试用例设计（续）</a:t>
            </a:r>
            <a:endParaRPr lang="zh-CN" altLang="en-US" sz="2200" b="1" smtClean="0">
              <a:solidFill>
                <a:srgbClr val="0000FF"/>
              </a:solidFill>
              <a:ea typeface="华文新魏" pitchFamily="2" charset="-122"/>
            </a:endParaRPr>
          </a:p>
        </p:txBody>
      </p:sp>
      <p:pic>
        <p:nvPicPr>
          <p:cNvPr id="276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571750"/>
            <a:ext cx="7783512"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710180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b="1" dirty="0" smtClean="0">
                <a:solidFill>
                  <a:srgbClr val="FF0000"/>
                </a:solidFill>
              </a:rPr>
              <a:t>单元测试内容</a:t>
            </a:r>
            <a:endParaRPr lang="en-US" altLang="zh-CN" b="1" dirty="0" smtClean="0">
              <a:solidFill>
                <a:srgbClr val="FF0000"/>
              </a:solidFill>
            </a:endParaRPr>
          </a:p>
          <a:p>
            <a:pPr>
              <a:lnSpc>
                <a:spcPct val="150000"/>
              </a:lnSpc>
            </a:pPr>
            <a:r>
              <a:rPr lang="zh-CN" altLang="en-US" b="1" dirty="0" smtClean="0"/>
              <a:t>单元测试环境</a:t>
            </a:r>
            <a:endParaRPr lang="en-US" altLang="zh-CN" b="1" dirty="0" smtClean="0"/>
          </a:p>
          <a:p>
            <a:pPr>
              <a:lnSpc>
                <a:spcPct val="150000"/>
              </a:lnSpc>
            </a:pPr>
            <a:r>
              <a:rPr lang="zh-CN" altLang="en-US" b="1" dirty="0" smtClean="0"/>
              <a:t>单元测试过程</a:t>
            </a:r>
            <a:endParaRPr lang="en-US" altLang="zh-CN" b="1" dirty="0" smtClean="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8870791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zh-CN" altLang="en-US" dirty="0"/>
              <a:t>单元测试环境</a:t>
            </a:r>
            <a:endParaRPr lang="zh-CN" altLang="en-US" b="1" dirty="0" smtClean="0">
              <a:latin typeface="黑体" pitchFamily="2" charset="-122"/>
              <a:ea typeface="黑体" pitchFamily="2" charset="-122"/>
            </a:endParaRPr>
          </a:p>
        </p:txBody>
      </p:sp>
      <p:sp>
        <p:nvSpPr>
          <p:cNvPr id="2867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测试用例设计（续）</a:t>
            </a:r>
            <a:endParaRPr lang="zh-CN" altLang="en-US" sz="2200" b="1" smtClean="0">
              <a:solidFill>
                <a:srgbClr val="0000FF"/>
              </a:solidFill>
              <a:ea typeface="华文新魏" pitchFamily="2" charset="-122"/>
            </a:endParaRPr>
          </a:p>
        </p:txBody>
      </p:sp>
      <p:pic>
        <p:nvPicPr>
          <p:cNvPr id="28678" name="Picture 2" descr="7t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25" y="2500313"/>
            <a:ext cx="4429125"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462864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zh-CN" altLang="en-US" dirty="0"/>
              <a:t>单元测试环境</a:t>
            </a:r>
            <a:endParaRPr lang="zh-CN" altLang="en-US" b="1" dirty="0" smtClean="0">
              <a:latin typeface="黑体" pitchFamily="2" charset="-122"/>
              <a:ea typeface="黑体" pitchFamily="2" charset="-122"/>
            </a:endParaRPr>
          </a:p>
        </p:txBody>
      </p:sp>
      <p:sp>
        <p:nvSpPr>
          <p:cNvPr id="29700" name="Rectangle 3"/>
          <p:cNvSpPr>
            <a:spLocks noGrp="1" noChangeArrowheads="1"/>
          </p:cNvSpPr>
          <p:nvPr>
            <p:ph type="body" idx="1"/>
          </p:nvPr>
        </p:nvSpPr>
        <p:spPr>
          <a:xfrm>
            <a:off x="467544" y="1268760"/>
            <a:ext cx="8229600" cy="4525963"/>
          </a:xfrm>
        </p:spPr>
        <p:txBody>
          <a:bodyPr/>
          <a:lstStyle/>
          <a:p>
            <a:pPr eaLnBrk="1" hangingPunct="1"/>
            <a:r>
              <a:rPr lang="zh-CN" altLang="en-US" sz="3400" b="1" dirty="0" smtClean="0">
                <a:solidFill>
                  <a:srgbClr val="0000FF"/>
                </a:solidFill>
                <a:ea typeface="华文新魏" pitchFamily="2" charset="-122"/>
              </a:rPr>
              <a:t>测试驱动程序的功能要求</a:t>
            </a:r>
            <a:endParaRPr lang="en-US" altLang="zh-CN" sz="3400" b="1" dirty="0" smtClean="0">
              <a:solidFill>
                <a:srgbClr val="0000FF"/>
              </a:solidFill>
              <a:ea typeface="华文新魏" pitchFamily="2" charset="-122"/>
            </a:endParaRPr>
          </a:p>
          <a:p>
            <a:pPr lvl="1" eaLnBrk="1" hangingPunct="1"/>
            <a:r>
              <a:rPr lang="zh-CN" altLang="en-US" b="1" dirty="0" smtClean="0">
                <a:solidFill>
                  <a:srgbClr val="0000FF"/>
                </a:solidFill>
                <a:ea typeface="华文新魏" pitchFamily="2" charset="-122"/>
              </a:rPr>
              <a:t>设置统计和记录程序执行结果所需的局部变量</a:t>
            </a:r>
            <a:endParaRPr lang="en-US" altLang="zh-CN" b="1" dirty="0" smtClean="0">
              <a:solidFill>
                <a:srgbClr val="0000FF"/>
              </a:solidFill>
              <a:ea typeface="华文新魏" pitchFamily="2" charset="-122"/>
            </a:endParaRPr>
          </a:p>
          <a:p>
            <a:pPr lvl="1" eaLnBrk="1" hangingPunct="1"/>
            <a:r>
              <a:rPr lang="zh-CN" altLang="en-US" b="1" dirty="0" smtClean="0">
                <a:solidFill>
                  <a:srgbClr val="0000FF"/>
                </a:solidFill>
                <a:ea typeface="华文新魏" pitchFamily="2" charset="-122"/>
              </a:rPr>
              <a:t>打开存储测试用例相关信息的数据文件</a:t>
            </a:r>
            <a:endParaRPr lang="en-US" altLang="zh-CN" b="1" dirty="0" smtClean="0">
              <a:solidFill>
                <a:srgbClr val="0000FF"/>
              </a:solidFill>
              <a:ea typeface="华文新魏" pitchFamily="2" charset="-122"/>
            </a:endParaRPr>
          </a:p>
          <a:p>
            <a:pPr lvl="1" eaLnBrk="1" hangingPunct="1"/>
            <a:r>
              <a:rPr lang="zh-CN" altLang="en-US" b="1" dirty="0" smtClean="0">
                <a:solidFill>
                  <a:srgbClr val="0000FF"/>
                </a:solidFill>
                <a:ea typeface="华文新魏" pitchFamily="2" charset="-122"/>
              </a:rPr>
              <a:t>读入一批测试用例，对于每个测试用例</a:t>
            </a:r>
            <a:endParaRPr lang="en-US" altLang="zh-CN" b="1" dirty="0" smtClean="0">
              <a:solidFill>
                <a:srgbClr val="0000FF"/>
              </a:solidFill>
              <a:ea typeface="华文新魏" pitchFamily="2" charset="-122"/>
            </a:endParaRPr>
          </a:p>
          <a:p>
            <a:pPr lvl="2" eaLnBrk="1" hangingPunct="1"/>
            <a:r>
              <a:rPr lang="zh-CN" altLang="en-US" b="1" dirty="0" smtClean="0">
                <a:solidFill>
                  <a:srgbClr val="0000FF"/>
                </a:solidFill>
                <a:ea typeface="华文新魏" pitchFamily="2" charset="-122"/>
              </a:rPr>
              <a:t>读入基本信息并显示</a:t>
            </a:r>
            <a:endParaRPr lang="en-US" altLang="zh-CN" b="1" dirty="0" smtClean="0">
              <a:solidFill>
                <a:srgbClr val="0000FF"/>
              </a:solidFill>
              <a:ea typeface="华文新魏" pitchFamily="2" charset="-122"/>
            </a:endParaRPr>
          </a:p>
          <a:p>
            <a:pPr lvl="2" eaLnBrk="1" hangingPunct="1"/>
            <a:r>
              <a:rPr lang="zh-CN" altLang="en-US" b="1" dirty="0" smtClean="0">
                <a:solidFill>
                  <a:srgbClr val="0000FF"/>
                </a:solidFill>
                <a:ea typeface="华文新魏" pitchFamily="2" charset="-122"/>
              </a:rPr>
              <a:t>利用测试用例来驱动</a:t>
            </a:r>
            <a:r>
              <a:rPr lang="en-US" altLang="en-US" b="1" dirty="0" smtClean="0">
                <a:solidFill>
                  <a:srgbClr val="0000FF"/>
                </a:solidFill>
                <a:ea typeface="华文新魏" pitchFamily="2" charset="-122"/>
              </a:rPr>
              <a:t>(</a:t>
            </a:r>
            <a:r>
              <a:rPr lang="zh-CN" altLang="en-US" b="1" dirty="0" smtClean="0">
                <a:solidFill>
                  <a:srgbClr val="0000FF"/>
                </a:solidFill>
                <a:ea typeface="华文新魏" pitchFamily="2" charset="-122"/>
              </a:rPr>
              <a:t>调用</a:t>
            </a:r>
            <a:r>
              <a:rPr lang="en-US" altLang="en-US" b="1" dirty="0" smtClean="0">
                <a:solidFill>
                  <a:srgbClr val="0000FF"/>
                </a:solidFill>
                <a:ea typeface="华文新魏" pitchFamily="2" charset="-122"/>
              </a:rPr>
              <a:t>)</a:t>
            </a:r>
            <a:r>
              <a:rPr lang="zh-CN" altLang="en-US" b="1" dirty="0" smtClean="0">
                <a:solidFill>
                  <a:srgbClr val="0000FF"/>
                </a:solidFill>
                <a:ea typeface="华文新魏" pitchFamily="2" charset="-122"/>
              </a:rPr>
              <a:t>被测函数</a:t>
            </a:r>
            <a:endParaRPr lang="en-US" altLang="zh-CN" b="1" dirty="0" smtClean="0">
              <a:solidFill>
                <a:srgbClr val="0000FF"/>
              </a:solidFill>
              <a:ea typeface="华文新魏" pitchFamily="2" charset="-122"/>
            </a:endParaRPr>
          </a:p>
          <a:p>
            <a:pPr lvl="2" eaLnBrk="1" hangingPunct="1"/>
            <a:r>
              <a:rPr lang="zh-CN" altLang="en-US" b="1" dirty="0" smtClean="0">
                <a:solidFill>
                  <a:srgbClr val="0000FF"/>
                </a:solidFill>
                <a:ea typeface="华文新魏" pitchFamily="2" charset="-122"/>
              </a:rPr>
              <a:t>显示测试用例实际输出，自动比较和判定用例是否通过，将执行结果输出到结果记录的日志文件</a:t>
            </a:r>
            <a:endParaRPr lang="en-US" altLang="zh-CN" b="1" dirty="0" smtClean="0">
              <a:solidFill>
                <a:srgbClr val="0000FF"/>
              </a:solidFill>
              <a:ea typeface="华文新魏" pitchFamily="2" charset="-122"/>
            </a:endParaRPr>
          </a:p>
          <a:p>
            <a:pPr lvl="1" eaLnBrk="1" hangingPunct="1"/>
            <a:r>
              <a:rPr lang="zh-CN" altLang="en-US" b="1" dirty="0" smtClean="0">
                <a:solidFill>
                  <a:srgbClr val="0000FF"/>
                </a:solidFill>
                <a:ea typeface="华文新魏" pitchFamily="2" charset="-122"/>
              </a:rPr>
              <a:t>统计这批测试用例的执行情况</a:t>
            </a:r>
            <a:endParaRPr lang="en-US" altLang="zh-CN" b="1" dirty="0" smtClean="0">
              <a:solidFill>
                <a:srgbClr val="0000FF"/>
              </a:solidFill>
              <a:ea typeface="华文新魏" pitchFamily="2" charset="-122"/>
            </a:endParaRPr>
          </a:p>
          <a:p>
            <a:pPr lvl="1" eaLnBrk="1" hangingPunct="1"/>
            <a:endParaRPr lang="zh-CN" altLang="en-US" b="1" dirty="0" smtClean="0">
              <a:solidFill>
                <a:srgbClr val="0000FF"/>
              </a:solidFill>
              <a:ea typeface="华文新魏" pitchFamily="2" charset="-122"/>
            </a:endParaRPr>
          </a:p>
        </p:txBody>
      </p:sp>
    </p:spTree>
    <p:extLst>
      <p:ext uri="{BB962C8B-B14F-4D97-AF65-F5344CB8AC3E}">
        <p14:creationId xmlns:p14="http://schemas.microsoft.com/office/powerpoint/2010/main" val="49069784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zh-CN" altLang="en-US" dirty="0"/>
              <a:t>单元测试环境</a:t>
            </a:r>
            <a:endParaRPr lang="zh-CN" altLang="en-US" b="1" dirty="0" smtClean="0">
              <a:latin typeface="黑体" pitchFamily="2" charset="-122"/>
              <a:ea typeface="黑体" pitchFamily="2" charset="-122"/>
            </a:endParaRPr>
          </a:p>
        </p:txBody>
      </p:sp>
      <p:sp>
        <p:nvSpPr>
          <p:cNvPr id="30724" name="Rectangle 3"/>
          <p:cNvSpPr>
            <a:spLocks noGrp="1" noChangeArrowheads="1"/>
          </p:cNvSpPr>
          <p:nvPr>
            <p:ph type="body" idx="1"/>
          </p:nvPr>
        </p:nvSpPr>
        <p:spPr>
          <a:xfrm>
            <a:off x="457200" y="764704"/>
            <a:ext cx="8229600" cy="4525963"/>
          </a:xfrm>
        </p:spPr>
        <p:txBody>
          <a:bodyPr/>
          <a:lstStyle/>
          <a:p>
            <a:pPr eaLnBrk="1" hangingPunct="1"/>
            <a:r>
              <a:rPr lang="zh-CN" altLang="en-US" sz="3400" b="1" dirty="0" smtClean="0">
                <a:solidFill>
                  <a:srgbClr val="0000FF"/>
                </a:solidFill>
                <a:ea typeface="华文新魏" pitchFamily="2" charset="-122"/>
              </a:rPr>
              <a:t>测试用例                测试结果</a:t>
            </a:r>
            <a:endParaRPr lang="zh-CN" altLang="en-US" b="1" dirty="0" smtClean="0">
              <a:solidFill>
                <a:srgbClr val="0000FF"/>
              </a:solidFill>
              <a:ea typeface="华文新魏"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25935"/>
            <a:ext cx="3219450"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573498"/>
            <a:ext cx="3704456" cy="453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935035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zh-CN" altLang="en-US" dirty="0"/>
              <a:t>单元测试环境</a:t>
            </a:r>
            <a:endParaRPr lang="zh-CN" altLang="en-US" b="1" dirty="0" smtClean="0">
              <a:latin typeface="黑体" pitchFamily="2" charset="-122"/>
              <a:ea typeface="黑体" pitchFamily="2" charset="-122"/>
            </a:endParaRPr>
          </a:p>
        </p:txBody>
      </p:sp>
      <p:sp>
        <p:nvSpPr>
          <p:cNvPr id="31748" name="Rectangle 3"/>
          <p:cNvSpPr>
            <a:spLocks noGrp="1" noChangeArrowheads="1"/>
          </p:cNvSpPr>
          <p:nvPr>
            <p:ph type="body" idx="1"/>
          </p:nvPr>
        </p:nvSpPr>
        <p:spPr>
          <a:xfrm>
            <a:off x="457200" y="1268760"/>
            <a:ext cx="8229600" cy="4857403"/>
          </a:xfrm>
        </p:spPr>
        <p:txBody>
          <a:bodyPr/>
          <a:lstStyle/>
          <a:p>
            <a:pPr eaLnBrk="1" hangingPunct="1"/>
            <a:r>
              <a:rPr lang="zh-CN" altLang="en-US" sz="3400" b="1" dirty="0" smtClean="0">
                <a:solidFill>
                  <a:srgbClr val="0000FF"/>
                </a:solidFill>
                <a:ea typeface="华文新魏" pitchFamily="2" charset="-122"/>
              </a:rPr>
              <a:t>测试分析</a:t>
            </a:r>
            <a:endParaRPr lang="en-US" altLang="zh-CN" sz="3400" b="1" dirty="0" smtClean="0">
              <a:solidFill>
                <a:srgbClr val="0000FF"/>
              </a:solidFill>
              <a:ea typeface="华文新魏" pitchFamily="2" charset="-122"/>
            </a:endParaRPr>
          </a:p>
          <a:p>
            <a:pPr lvl="1" eaLnBrk="1" hangingPunct="1"/>
            <a:r>
              <a:rPr lang="zh-CN" altLang="en-US" b="1" dirty="0" smtClean="0">
                <a:solidFill>
                  <a:srgbClr val="0000FF"/>
                </a:solidFill>
                <a:ea typeface="华文新魏" pitchFamily="2" charset="-122"/>
              </a:rPr>
              <a:t>虚假的安全感</a:t>
            </a:r>
            <a:endParaRPr lang="en-US" altLang="zh-CN" b="1" dirty="0" smtClean="0">
              <a:solidFill>
                <a:srgbClr val="0000FF"/>
              </a:solidFill>
              <a:ea typeface="华文新魏" pitchFamily="2" charset="-122"/>
            </a:endParaRPr>
          </a:p>
          <a:p>
            <a:pPr lvl="1" eaLnBrk="1" hangingPunct="1"/>
            <a:r>
              <a:rPr lang="zh-CN" altLang="en-US" b="1" dirty="0" smtClean="0">
                <a:solidFill>
                  <a:srgbClr val="0000FF"/>
                </a:solidFill>
                <a:ea typeface="华文新魏" pitchFamily="2" charset="-122"/>
              </a:rPr>
              <a:t>静态测试先行</a:t>
            </a:r>
            <a:endParaRPr lang="en-US" altLang="zh-CN" b="1" dirty="0" smtClean="0">
              <a:solidFill>
                <a:srgbClr val="0000FF"/>
              </a:solidFill>
              <a:ea typeface="华文新魏" pitchFamily="2" charset="-122"/>
            </a:endParaRPr>
          </a:p>
          <a:p>
            <a:pPr lvl="1" eaLnBrk="1" hangingPunct="1"/>
            <a:r>
              <a:rPr lang="zh-CN" altLang="en-US" b="1" dirty="0" smtClean="0">
                <a:solidFill>
                  <a:srgbClr val="0000FF"/>
                </a:solidFill>
                <a:ea typeface="华文新魏" pitchFamily="2" charset="-122"/>
              </a:rPr>
              <a:t>测试用例评审</a:t>
            </a:r>
            <a:endParaRPr lang="en-US" altLang="zh-CN" b="1" dirty="0" smtClean="0">
              <a:solidFill>
                <a:srgbClr val="0000FF"/>
              </a:solidFill>
              <a:ea typeface="华文新魏" pitchFamily="2" charset="-122"/>
            </a:endParaRPr>
          </a:p>
          <a:p>
            <a:pPr lvl="1" eaLnBrk="1" hangingPunct="1"/>
            <a:r>
              <a:rPr lang="zh-CN" altLang="en-US" b="1" dirty="0" smtClean="0">
                <a:solidFill>
                  <a:srgbClr val="0000FF"/>
                </a:solidFill>
                <a:ea typeface="华文新魏" pitchFamily="2" charset="-122"/>
              </a:rPr>
              <a:t>测试日志文件尽量简洁</a:t>
            </a:r>
          </a:p>
        </p:txBody>
      </p:sp>
    </p:spTree>
    <p:extLst>
      <p:ext uri="{BB962C8B-B14F-4D97-AF65-F5344CB8AC3E}">
        <p14:creationId xmlns:p14="http://schemas.microsoft.com/office/powerpoint/2010/main" val="35292217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b="1" dirty="0" smtClean="0"/>
              <a:t>单元测试内容</a:t>
            </a:r>
            <a:endParaRPr lang="en-US" altLang="zh-CN" b="1" dirty="0" smtClean="0"/>
          </a:p>
          <a:p>
            <a:pPr>
              <a:lnSpc>
                <a:spcPct val="150000"/>
              </a:lnSpc>
            </a:pPr>
            <a:r>
              <a:rPr lang="zh-CN" altLang="en-US" b="1" dirty="0" smtClean="0"/>
              <a:t>单元测试环境</a:t>
            </a:r>
            <a:endParaRPr lang="en-US" altLang="zh-CN" b="1" dirty="0" smtClean="0"/>
          </a:p>
          <a:p>
            <a:pPr>
              <a:lnSpc>
                <a:spcPct val="150000"/>
              </a:lnSpc>
            </a:pPr>
            <a:r>
              <a:rPr lang="zh-CN" altLang="en-US" b="1" dirty="0" smtClean="0">
                <a:solidFill>
                  <a:srgbClr val="FF0000"/>
                </a:solidFill>
              </a:rPr>
              <a:t>单元测试过程</a:t>
            </a:r>
            <a:endParaRPr lang="en-US" altLang="zh-CN" b="1" dirty="0" smtClean="0">
              <a:solidFill>
                <a:srgbClr val="FF0000"/>
              </a:solidFill>
            </a:endParaRP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2674805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zh-CN" altLang="en-US" dirty="0" smtClean="0"/>
              <a:t>单元测试过程</a:t>
            </a:r>
            <a:endParaRPr lang="zh-CN" altLang="en-US" b="1" dirty="0" smtClean="0">
              <a:latin typeface="黑体" pitchFamily="2" charset="-122"/>
              <a:ea typeface="黑体" pitchFamily="2" charset="-122"/>
            </a:endParaRPr>
          </a:p>
        </p:txBody>
      </p:sp>
      <p:sp>
        <p:nvSpPr>
          <p:cNvPr id="4506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450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5" y="1340768"/>
            <a:ext cx="8466137"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554284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zh-CN" altLang="en-US" dirty="0"/>
              <a:t>单元测试过程</a:t>
            </a:r>
            <a:endParaRPr lang="zh-CN" altLang="en-US" b="1" dirty="0" smtClean="0">
              <a:latin typeface="黑体" pitchFamily="2" charset="-122"/>
              <a:ea typeface="黑体" pitchFamily="2" charset="-122"/>
            </a:endParaRPr>
          </a:p>
        </p:txBody>
      </p:sp>
      <p:sp>
        <p:nvSpPr>
          <p:cNvPr id="46084" name="Rectangle 3"/>
          <p:cNvSpPr>
            <a:spLocks noGrp="1" noChangeArrowheads="1"/>
          </p:cNvSpPr>
          <p:nvPr>
            <p:ph type="body" idx="1"/>
          </p:nvPr>
        </p:nvSpPr>
        <p:spPr>
          <a:xfrm>
            <a:off x="457200" y="1340768"/>
            <a:ext cx="8229600" cy="4785395"/>
          </a:xfrm>
        </p:spPr>
        <p:txBody>
          <a:bodyPr>
            <a:normAutofit/>
          </a:bodyPr>
          <a:lstStyle/>
          <a:p>
            <a:pPr algn="just" eaLnBrk="1" hangingPunct="1">
              <a:lnSpc>
                <a:spcPct val="150000"/>
              </a:lnSpc>
            </a:pPr>
            <a:r>
              <a:rPr lang="zh-CN" altLang="en-US" b="1" dirty="0" smtClean="0"/>
              <a:t>计划阶段</a:t>
            </a:r>
            <a:endParaRPr lang="en-US" altLang="zh-CN" b="1" dirty="0" smtClean="0"/>
          </a:p>
          <a:p>
            <a:pPr lvl="1" algn="just" eaLnBrk="1" hangingPunct="1">
              <a:lnSpc>
                <a:spcPct val="150000"/>
              </a:lnSpc>
              <a:buFont typeface="Wingdings" panose="05000000000000000000" pitchFamily="2" charset="2"/>
              <a:buChar char="Ø"/>
            </a:pPr>
            <a:r>
              <a:rPr lang="zh-CN" altLang="en-US" sz="2400" b="1" dirty="0" smtClean="0"/>
              <a:t>主要任务：为阶段性测试活动提供测试范围、测试方法、所需资源、进度和风险管理方面的指导</a:t>
            </a:r>
            <a:endParaRPr lang="en-US" altLang="zh-CN" sz="2400" b="1" dirty="0" smtClean="0"/>
          </a:p>
          <a:p>
            <a:pPr lvl="1" algn="just" eaLnBrk="1" hangingPunct="1">
              <a:lnSpc>
                <a:spcPct val="150000"/>
              </a:lnSpc>
              <a:buFont typeface="Wingdings" panose="05000000000000000000" pitchFamily="2" charset="2"/>
              <a:buChar char="Ø"/>
            </a:pPr>
            <a:r>
              <a:rPr lang="zh-CN" altLang="en-US" sz="2400" b="1" dirty="0" smtClean="0"/>
              <a:t>制订依据：软件需求规格说明书、软件详细设计说明书、软件整体测试计划和集成方案</a:t>
            </a:r>
            <a:endParaRPr lang="en-US" altLang="zh-CN" sz="2400" b="1" dirty="0" smtClean="0"/>
          </a:p>
          <a:p>
            <a:pPr lvl="1" algn="just" eaLnBrk="1" hangingPunct="1">
              <a:lnSpc>
                <a:spcPct val="150000"/>
              </a:lnSpc>
              <a:buFont typeface="Wingdings" panose="05000000000000000000" pitchFamily="2" charset="2"/>
              <a:buChar char="Ø"/>
            </a:pPr>
            <a:r>
              <a:rPr lang="zh-CN" altLang="en-US" sz="2400" b="1" dirty="0" smtClean="0"/>
              <a:t>提交物：单元测试计划书</a:t>
            </a:r>
          </a:p>
        </p:txBody>
      </p:sp>
    </p:spTree>
    <p:extLst>
      <p:ext uri="{BB962C8B-B14F-4D97-AF65-F5344CB8AC3E}">
        <p14:creationId xmlns:p14="http://schemas.microsoft.com/office/powerpoint/2010/main" val="175670217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zh-CN" altLang="en-US" dirty="0"/>
              <a:t>单元测试过程</a:t>
            </a:r>
            <a:endParaRPr lang="zh-CN" altLang="en-US" b="1" dirty="0" smtClean="0">
              <a:latin typeface="黑体" pitchFamily="2" charset="-122"/>
              <a:ea typeface="黑体" pitchFamily="2" charset="-122"/>
            </a:endParaRPr>
          </a:p>
        </p:txBody>
      </p:sp>
      <p:sp>
        <p:nvSpPr>
          <p:cNvPr id="47108" name="Rectangle 3"/>
          <p:cNvSpPr>
            <a:spLocks noGrp="1" noChangeArrowheads="1"/>
          </p:cNvSpPr>
          <p:nvPr>
            <p:ph type="body" idx="1"/>
          </p:nvPr>
        </p:nvSpPr>
        <p:spPr/>
        <p:txBody>
          <a:bodyPr/>
          <a:lstStyle/>
          <a:p>
            <a:pPr algn="just" eaLnBrk="1" hangingPunct="1"/>
            <a:r>
              <a:rPr lang="zh-CN" altLang="en-US" sz="3400" b="1" dirty="0" smtClean="0"/>
              <a:t>计划阶段</a:t>
            </a:r>
            <a:r>
              <a:rPr lang="en-US" altLang="zh-CN" sz="3400" b="1" dirty="0" smtClean="0"/>
              <a:t>(1)</a:t>
            </a:r>
          </a:p>
          <a:p>
            <a:pPr lvl="1" algn="just">
              <a:lnSpc>
                <a:spcPct val="150000"/>
              </a:lnSpc>
              <a:buFont typeface="Wingdings" panose="05000000000000000000" pitchFamily="2" charset="2"/>
              <a:buChar char="Ø"/>
            </a:pPr>
            <a:r>
              <a:rPr lang="zh-CN" altLang="en-US" sz="2400" b="1" dirty="0"/>
              <a:t>测试计划标记</a:t>
            </a:r>
            <a:endParaRPr lang="en-US" altLang="zh-CN" sz="2400" b="1" dirty="0"/>
          </a:p>
          <a:p>
            <a:pPr lvl="1" algn="just">
              <a:lnSpc>
                <a:spcPct val="150000"/>
              </a:lnSpc>
              <a:buFont typeface="Wingdings" panose="05000000000000000000" pitchFamily="2" charset="2"/>
              <a:buChar char="Ø"/>
            </a:pPr>
            <a:r>
              <a:rPr lang="zh-CN" altLang="en-US" sz="2400" b="1" dirty="0"/>
              <a:t>引言</a:t>
            </a:r>
            <a:endParaRPr lang="en-US" altLang="zh-CN" sz="2400" b="1" dirty="0"/>
          </a:p>
          <a:p>
            <a:pPr lvl="1" algn="just">
              <a:lnSpc>
                <a:spcPct val="150000"/>
              </a:lnSpc>
              <a:buFont typeface="Wingdings" panose="05000000000000000000" pitchFamily="2" charset="2"/>
              <a:buChar char="Ø"/>
            </a:pPr>
            <a:r>
              <a:rPr lang="zh-CN" altLang="en-US" sz="2400" b="1" dirty="0"/>
              <a:t>测试项</a:t>
            </a:r>
            <a:endParaRPr lang="en-US" altLang="zh-CN" sz="2400" b="1" dirty="0"/>
          </a:p>
          <a:p>
            <a:pPr lvl="1" algn="just">
              <a:lnSpc>
                <a:spcPct val="150000"/>
              </a:lnSpc>
              <a:buFont typeface="Wingdings" panose="05000000000000000000" pitchFamily="2" charset="2"/>
              <a:buChar char="Ø"/>
            </a:pPr>
            <a:r>
              <a:rPr lang="zh-CN" altLang="en-US" sz="2400" b="1" dirty="0"/>
              <a:t>要测试的特性</a:t>
            </a:r>
            <a:endParaRPr lang="en-US" altLang="zh-CN" sz="2400" b="1" dirty="0"/>
          </a:p>
          <a:p>
            <a:pPr lvl="1" algn="just">
              <a:lnSpc>
                <a:spcPct val="150000"/>
              </a:lnSpc>
              <a:buFont typeface="Wingdings" panose="05000000000000000000" pitchFamily="2" charset="2"/>
              <a:buChar char="Ø"/>
            </a:pPr>
            <a:r>
              <a:rPr lang="zh-CN" altLang="en-US" sz="2400" b="1" dirty="0"/>
              <a:t>不测试的特性</a:t>
            </a:r>
            <a:endParaRPr lang="en-US" altLang="zh-CN" sz="2400" b="1" dirty="0"/>
          </a:p>
          <a:p>
            <a:pPr lvl="1" algn="just">
              <a:lnSpc>
                <a:spcPct val="150000"/>
              </a:lnSpc>
              <a:buFont typeface="Wingdings" panose="05000000000000000000" pitchFamily="2" charset="2"/>
              <a:buChar char="Ø"/>
            </a:pPr>
            <a:r>
              <a:rPr lang="zh-CN" altLang="en-US" sz="2400" b="1" dirty="0"/>
              <a:t>测试方法</a:t>
            </a:r>
          </a:p>
        </p:txBody>
      </p:sp>
    </p:spTree>
    <p:extLst>
      <p:ext uri="{BB962C8B-B14F-4D97-AF65-F5344CB8AC3E}">
        <p14:creationId xmlns:p14="http://schemas.microsoft.com/office/powerpoint/2010/main" val="360315064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normAutofit/>
          </a:bodyPr>
          <a:lstStyle/>
          <a:p>
            <a:r>
              <a:rPr lang="zh-CN" altLang="en-US" dirty="0"/>
              <a:t>单元测试过程</a:t>
            </a:r>
          </a:p>
        </p:txBody>
      </p:sp>
      <p:sp>
        <p:nvSpPr>
          <p:cNvPr id="48132" name="Rectangle 3"/>
          <p:cNvSpPr>
            <a:spLocks noGrp="1" noChangeArrowheads="1"/>
          </p:cNvSpPr>
          <p:nvPr>
            <p:ph type="body" idx="1"/>
          </p:nvPr>
        </p:nvSpPr>
        <p:spPr/>
        <p:txBody>
          <a:bodyPr/>
          <a:lstStyle/>
          <a:p>
            <a:pPr algn="just" eaLnBrk="1" hangingPunct="1"/>
            <a:r>
              <a:rPr lang="zh-CN" altLang="en-US" sz="3400" b="1" dirty="0" smtClean="0"/>
              <a:t>计划阶段</a:t>
            </a:r>
            <a:r>
              <a:rPr lang="en-US" altLang="zh-CN" sz="3400" b="1" dirty="0" smtClean="0"/>
              <a:t>(2)</a:t>
            </a:r>
          </a:p>
          <a:p>
            <a:pPr lvl="1" algn="just">
              <a:lnSpc>
                <a:spcPct val="150000"/>
              </a:lnSpc>
              <a:buFont typeface="Wingdings" panose="05000000000000000000" pitchFamily="2" charset="2"/>
              <a:buChar char="Ø"/>
            </a:pPr>
            <a:r>
              <a:rPr lang="zh-CN" altLang="en-US" sz="2400" b="1" dirty="0"/>
              <a:t>测试项通过</a:t>
            </a:r>
            <a:r>
              <a:rPr lang="en-US" altLang="zh-CN" sz="2400" b="1" dirty="0"/>
              <a:t>/</a:t>
            </a:r>
            <a:r>
              <a:rPr lang="zh-CN" altLang="en-US" sz="2400" b="1" dirty="0"/>
              <a:t>失败标准</a:t>
            </a:r>
            <a:endParaRPr lang="en-US" altLang="zh-CN" sz="2400" b="1" dirty="0"/>
          </a:p>
          <a:p>
            <a:pPr lvl="1" algn="just">
              <a:lnSpc>
                <a:spcPct val="150000"/>
              </a:lnSpc>
              <a:buFont typeface="Wingdings" panose="05000000000000000000" pitchFamily="2" charset="2"/>
              <a:buChar char="Ø"/>
            </a:pPr>
            <a:r>
              <a:rPr lang="zh-CN" altLang="en-US" sz="2400" b="1" dirty="0"/>
              <a:t>暂停标准和恢复需求</a:t>
            </a:r>
            <a:endParaRPr lang="en-US" altLang="zh-CN" sz="2400" b="1" dirty="0"/>
          </a:p>
          <a:p>
            <a:pPr lvl="1" algn="just">
              <a:lnSpc>
                <a:spcPct val="150000"/>
              </a:lnSpc>
              <a:buFont typeface="Wingdings" panose="05000000000000000000" pitchFamily="2" charset="2"/>
              <a:buChar char="Ø"/>
            </a:pPr>
            <a:r>
              <a:rPr lang="zh-CN" altLang="en-US" sz="2400" b="1" dirty="0"/>
              <a:t>测试交付品</a:t>
            </a:r>
            <a:endParaRPr lang="en-US" altLang="zh-CN" sz="2400" b="1" dirty="0"/>
          </a:p>
          <a:p>
            <a:pPr lvl="1" algn="just">
              <a:lnSpc>
                <a:spcPct val="150000"/>
              </a:lnSpc>
              <a:buFont typeface="Wingdings" panose="05000000000000000000" pitchFamily="2" charset="2"/>
              <a:buChar char="Ø"/>
            </a:pPr>
            <a:r>
              <a:rPr lang="zh-CN" altLang="en-US" sz="2400" b="1" dirty="0"/>
              <a:t>测试任务</a:t>
            </a:r>
            <a:endParaRPr lang="en-US" altLang="zh-CN" sz="2400" b="1" dirty="0"/>
          </a:p>
          <a:p>
            <a:pPr lvl="1" algn="just">
              <a:lnSpc>
                <a:spcPct val="150000"/>
              </a:lnSpc>
              <a:buFont typeface="Wingdings" panose="05000000000000000000" pitchFamily="2" charset="2"/>
              <a:buChar char="Ø"/>
            </a:pPr>
            <a:r>
              <a:rPr lang="zh-CN" altLang="en-US" sz="2400" b="1" dirty="0"/>
              <a:t>环境需求</a:t>
            </a:r>
            <a:endParaRPr lang="en-US" altLang="zh-CN" sz="2400" b="1" dirty="0"/>
          </a:p>
          <a:p>
            <a:pPr lvl="1" algn="just">
              <a:lnSpc>
                <a:spcPct val="150000"/>
              </a:lnSpc>
              <a:buFont typeface="Wingdings" panose="05000000000000000000" pitchFamily="2" charset="2"/>
              <a:buChar char="Ø"/>
            </a:pPr>
            <a:r>
              <a:rPr lang="zh-CN" altLang="en-US" sz="2400" b="1" dirty="0"/>
              <a:t>职责</a:t>
            </a:r>
          </a:p>
        </p:txBody>
      </p:sp>
    </p:spTree>
    <p:extLst>
      <p:ext uri="{BB962C8B-B14F-4D97-AF65-F5344CB8AC3E}">
        <p14:creationId xmlns:p14="http://schemas.microsoft.com/office/powerpoint/2010/main" val="201375510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zh-CN" altLang="en-US" dirty="0"/>
              <a:t>单元测试过程</a:t>
            </a:r>
            <a:endParaRPr lang="zh-CN" altLang="en-US" b="1" dirty="0" smtClean="0">
              <a:latin typeface="黑体" pitchFamily="2" charset="-122"/>
              <a:ea typeface="黑体" pitchFamily="2" charset="-122"/>
            </a:endParaRPr>
          </a:p>
        </p:txBody>
      </p:sp>
      <p:sp>
        <p:nvSpPr>
          <p:cNvPr id="49156" name="Rectangle 3"/>
          <p:cNvSpPr>
            <a:spLocks noGrp="1" noChangeArrowheads="1"/>
          </p:cNvSpPr>
          <p:nvPr>
            <p:ph type="body" idx="1"/>
          </p:nvPr>
        </p:nvSpPr>
        <p:spPr/>
        <p:txBody>
          <a:bodyPr/>
          <a:lstStyle/>
          <a:p>
            <a:pPr algn="just" eaLnBrk="1" hangingPunct="1"/>
            <a:r>
              <a:rPr lang="zh-CN" altLang="en-US" sz="3400" b="1" dirty="0" smtClean="0"/>
              <a:t>计划阶段</a:t>
            </a:r>
            <a:r>
              <a:rPr lang="en-US" altLang="zh-CN" sz="3400" b="1" dirty="0" smtClean="0"/>
              <a:t>(3)</a:t>
            </a:r>
          </a:p>
          <a:p>
            <a:pPr lvl="1" algn="just">
              <a:lnSpc>
                <a:spcPct val="150000"/>
              </a:lnSpc>
              <a:buFont typeface="Wingdings" panose="05000000000000000000" pitchFamily="2" charset="2"/>
              <a:buChar char="Ø"/>
            </a:pPr>
            <a:r>
              <a:rPr lang="zh-CN" altLang="en-US" sz="2400" b="1" dirty="0"/>
              <a:t>人员配置和培训需求</a:t>
            </a:r>
            <a:endParaRPr lang="en-US" altLang="zh-CN" sz="2400" b="1" dirty="0"/>
          </a:p>
          <a:p>
            <a:pPr lvl="1" algn="just">
              <a:lnSpc>
                <a:spcPct val="150000"/>
              </a:lnSpc>
              <a:buFont typeface="Wingdings" panose="05000000000000000000" pitchFamily="2" charset="2"/>
              <a:buChar char="Ø"/>
            </a:pPr>
            <a:r>
              <a:rPr lang="zh-CN" altLang="en-US" sz="2400" b="1" dirty="0"/>
              <a:t>进度</a:t>
            </a:r>
            <a:endParaRPr lang="en-US" altLang="zh-CN" sz="2400" b="1" dirty="0"/>
          </a:p>
          <a:p>
            <a:pPr lvl="1" algn="just">
              <a:lnSpc>
                <a:spcPct val="150000"/>
              </a:lnSpc>
              <a:buFont typeface="Wingdings" panose="05000000000000000000" pitchFamily="2" charset="2"/>
              <a:buChar char="Ø"/>
            </a:pPr>
            <a:r>
              <a:rPr lang="zh-CN" altLang="en-US" sz="2400" b="1" dirty="0"/>
              <a:t>风险和不测事件</a:t>
            </a:r>
            <a:endParaRPr lang="en-US" altLang="zh-CN" sz="2400" b="1" dirty="0"/>
          </a:p>
          <a:p>
            <a:pPr lvl="1" algn="just">
              <a:lnSpc>
                <a:spcPct val="150000"/>
              </a:lnSpc>
              <a:buFont typeface="Wingdings" panose="05000000000000000000" pitchFamily="2" charset="2"/>
              <a:buChar char="Ø"/>
            </a:pPr>
            <a:r>
              <a:rPr lang="zh-CN" altLang="en-US" sz="2400" b="1" dirty="0"/>
              <a:t>批准</a:t>
            </a:r>
          </a:p>
        </p:txBody>
      </p:sp>
    </p:spTree>
    <p:extLst>
      <p:ext uri="{BB962C8B-B14F-4D97-AF65-F5344CB8AC3E}">
        <p14:creationId xmlns:p14="http://schemas.microsoft.com/office/powerpoint/2010/main" val="220981416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52736"/>
            <a:ext cx="8532440" cy="4567237"/>
          </a:xfrm>
        </p:spPr>
        <p:txBody>
          <a:bodyPr>
            <a:normAutofit fontScale="92500" lnSpcReduction="20000"/>
          </a:bodyPr>
          <a:lstStyle/>
          <a:p>
            <a:pPr marL="342900" lvl="1" indent="-342900">
              <a:lnSpc>
                <a:spcPct val="150000"/>
              </a:lnSpc>
              <a:buFont typeface="Arial" pitchFamily="34" charset="0"/>
              <a:buChar char="•"/>
            </a:pPr>
            <a:r>
              <a:rPr lang="zh-CN" altLang="en-US" sz="3000" b="1" dirty="0"/>
              <a:t>单元测试定义：</a:t>
            </a:r>
            <a:endParaRPr lang="en-US" altLang="zh-CN" sz="3000" b="1" dirty="0"/>
          </a:p>
          <a:p>
            <a:pPr marL="457200" lvl="1" indent="0">
              <a:lnSpc>
                <a:spcPct val="150000"/>
              </a:lnSpc>
              <a:buNone/>
            </a:pPr>
            <a:r>
              <a:rPr lang="en-US" altLang="zh-CN" b="1" dirty="0"/>
              <a:t>	</a:t>
            </a:r>
            <a:r>
              <a:rPr lang="zh-CN" altLang="zh-CN" b="1" dirty="0" smtClean="0"/>
              <a:t>单元测试</a:t>
            </a:r>
            <a:r>
              <a:rPr lang="en-US" altLang="zh-CN" b="1" dirty="0"/>
              <a:t>(Unit Testing)</a:t>
            </a:r>
            <a:r>
              <a:rPr lang="zh-CN" altLang="zh-CN" b="1" dirty="0"/>
              <a:t>是指对软件中的</a:t>
            </a:r>
            <a:r>
              <a:rPr lang="zh-CN" altLang="zh-CN" b="1" dirty="0">
                <a:solidFill>
                  <a:srgbClr val="FF0000"/>
                </a:solidFill>
              </a:rPr>
              <a:t>最小可测试单元</a:t>
            </a:r>
            <a:r>
              <a:rPr lang="zh-CN" altLang="zh-CN" b="1" dirty="0"/>
              <a:t>或基本组成单元进行检查和</a:t>
            </a:r>
            <a:r>
              <a:rPr lang="zh-CN" altLang="zh-CN" b="1" dirty="0" smtClean="0"/>
              <a:t>验证</a:t>
            </a:r>
            <a:r>
              <a:rPr lang="zh-CN" altLang="en-US" b="1" dirty="0" smtClean="0"/>
              <a:t>。</a:t>
            </a:r>
            <a:endParaRPr lang="zh-CN" altLang="en-US" b="1" dirty="0"/>
          </a:p>
          <a:p>
            <a:pPr marL="342900" lvl="1" indent="-342900">
              <a:lnSpc>
                <a:spcPct val="160000"/>
              </a:lnSpc>
              <a:buFont typeface="Arial" pitchFamily="34" charset="0"/>
              <a:buChar char="•"/>
            </a:pPr>
            <a:r>
              <a:rPr lang="zh-CN" altLang="zh-CN" sz="3000" b="1" dirty="0"/>
              <a:t>单元测试目的：</a:t>
            </a:r>
            <a:endParaRPr lang="en-US" altLang="zh-CN" sz="3000" b="1" dirty="0"/>
          </a:p>
          <a:p>
            <a:pPr lvl="2">
              <a:lnSpc>
                <a:spcPct val="150000"/>
              </a:lnSpc>
              <a:buFont typeface="Wingdings" panose="05000000000000000000" pitchFamily="2" charset="2"/>
              <a:buChar char="Ø"/>
            </a:pPr>
            <a:r>
              <a:rPr lang="zh-CN" altLang="en-US" sz="3000" b="1" dirty="0"/>
              <a:t>验证代码是与设计相符合的</a:t>
            </a:r>
            <a:endParaRPr lang="en-US" altLang="zh-CN" sz="3000" b="1" dirty="0"/>
          </a:p>
          <a:p>
            <a:pPr lvl="2">
              <a:lnSpc>
                <a:spcPct val="150000"/>
              </a:lnSpc>
              <a:buFont typeface="Wingdings" panose="05000000000000000000" pitchFamily="2" charset="2"/>
              <a:buChar char="Ø"/>
            </a:pPr>
            <a:r>
              <a:rPr lang="zh-CN" altLang="en-US" sz="3000" b="1" dirty="0"/>
              <a:t>发现设计和需求中存在的错误</a:t>
            </a:r>
            <a:endParaRPr lang="en-US" altLang="zh-CN" sz="3000" b="1" dirty="0"/>
          </a:p>
          <a:p>
            <a:pPr lvl="2">
              <a:lnSpc>
                <a:spcPct val="150000"/>
              </a:lnSpc>
              <a:buFont typeface="Wingdings" panose="05000000000000000000" pitchFamily="2" charset="2"/>
              <a:buChar char="Ø"/>
            </a:pPr>
            <a:r>
              <a:rPr lang="zh-CN" altLang="en-US" sz="3000" b="1" dirty="0"/>
              <a:t>发现编程过程中引入的错误</a:t>
            </a:r>
            <a:endParaRPr lang="zh-CN" altLang="zh-CN" sz="3000" b="1" dirty="0"/>
          </a:p>
          <a:p>
            <a:endParaRPr lang="zh-CN" altLang="en-US" b="1" i="1" dirty="0"/>
          </a:p>
        </p:txBody>
      </p:sp>
      <p:sp>
        <p:nvSpPr>
          <p:cNvPr id="3" name="标题 2"/>
          <p:cNvSpPr>
            <a:spLocks noGrp="1"/>
          </p:cNvSpPr>
          <p:nvPr>
            <p:ph type="title"/>
          </p:nvPr>
        </p:nvSpPr>
        <p:spPr/>
        <p:txBody>
          <a:bodyPr/>
          <a:lstStyle/>
          <a:p>
            <a:r>
              <a:rPr lang="zh-CN" altLang="en-US" dirty="0" smtClean="0"/>
              <a:t>单元测试</a:t>
            </a:r>
            <a:endParaRPr lang="zh-CN" altLang="en-US" dirty="0"/>
          </a:p>
        </p:txBody>
      </p:sp>
    </p:spTree>
    <p:extLst>
      <p:ext uri="{BB962C8B-B14F-4D97-AF65-F5344CB8AC3E}">
        <p14:creationId xmlns:p14="http://schemas.microsoft.com/office/powerpoint/2010/main" val="16640162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zh-CN" altLang="en-US" dirty="0"/>
              <a:t>单元测试过程</a:t>
            </a:r>
            <a:endParaRPr lang="zh-CN" altLang="en-US" b="1" dirty="0" smtClean="0">
              <a:latin typeface="黑体" pitchFamily="2" charset="-122"/>
              <a:ea typeface="黑体" pitchFamily="2" charset="-122"/>
            </a:endParaRPr>
          </a:p>
        </p:txBody>
      </p:sp>
      <p:sp>
        <p:nvSpPr>
          <p:cNvPr id="50180" name="Rectangle 3"/>
          <p:cNvSpPr>
            <a:spLocks noGrp="1" noChangeArrowheads="1"/>
          </p:cNvSpPr>
          <p:nvPr>
            <p:ph type="body" idx="1"/>
          </p:nvPr>
        </p:nvSpPr>
        <p:spPr>
          <a:xfrm>
            <a:off x="323528" y="1052736"/>
            <a:ext cx="8640960" cy="4525963"/>
          </a:xfrm>
        </p:spPr>
        <p:txBody>
          <a:bodyPr>
            <a:normAutofit fontScale="92500" lnSpcReduction="10000"/>
          </a:bodyPr>
          <a:lstStyle/>
          <a:p>
            <a:pPr algn="just" eaLnBrk="1" hangingPunct="1">
              <a:lnSpc>
                <a:spcPct val="150000"/>
              </a:lnSpc>
            </a:pPr>
            <a:r>
              <a:rPr lang="zh-CN" altLang="en-US" sz="3400" b="1" dirty="0" smtClean="0"/>
              <a:t>计划阶段注意事项</a:t>
            </a:r>
            <a:endParaRPr lang="en-US" altLang="zh-CN" sz="3400" b="1" dirty="0" smtClean="0"/>
          </a:p>
          <a:p>
            <a:pPr lvl="1" algn="just" eaLnBrk="1" hangingPunct="1">
              <a:lnSpc>
                <a:spcPct val="150000"/>
              </a:lnSpc>
              <a:buFont typeface="Wingdings" panose="05000000000000000000" pitchFamily="2" charset="2"/>
              <a:buChar char="Ø"/>
            </a:pPr>
            <a:r>
              <a:rPr lang="zh-CN" altLang="en-US" b="1" dirty="0" smtClean="0"/>
              <a:t>测试计划重在计划，不在于文档</a:t>
            </a:r>
            <a:endParaRPr lang="en-US" altLang="zh-CN" b="1" dirty="0" smtClean="0"/>
          </a:p>
          <a:p>
            <a:pPr lvl="1" algn="just" eaLnBrk="1" hangingPunct="1">
              <a:lnSpc>
                <a:spcPct val="150000"/>
              </a:lnSpc>
              <a:buFont typeface="Wingdings" panose="05000000000000000000" pitchFamily="2" charset="2"/>
              <a:buChar char="Ø"/>
            </a:pPr>
            <a:r>
              <a:rPr lang="zh-CN" altLang="en-US" b="1" dirty="0" smtClean="0"/>
              <a:t>测试计划自身应不断精确和细化，逐步完善丰富</a:t>
            </a:r>
            <a:endParaRPr lang="en-US" altLang="zh-CN" b="1" dirty="0" smtClean="0"/>
          </a:p>
          <a:p>
            <a:pPr lvl="1" algn="just" eaLnBrk="1" hangingPunct="1">
              <a:lnSpc>
                <a:spcPct val="150000"/>
              </a:lnSpc>
              <a:buFont typeface="Wingdings" panose="05000000000000000000" pitchFamily="2" charset="2"/>
              <a:buChar char="Ø"/>
            </a:pPr>
            <a:r>
              <a:rPr lang="zh-CN" altLang="en-US" b="1" dirty="0" smtClean="0"/>
              <a:t>测试计划应及时更新</a:t>
            </a:r>
            <a:endParaRPr lang="en-US" altLang="zh-CN" b="1" dirty="0" smtClean="0"/>
          </a:p>
          <a:p>
            <a:pPr lvl="1" algn="just" eaLnBrk="1" hangingPunct="1">
              <a:lnSpc>
                <a:spcPct val="150000"/>
              </a:lnSpc>
              <a:buFont typeface="Wingdings" panose="05000000000000000000" pitchFamily="2" charset="2"/>
              <a:buChar char="Ø"/>
            </a:pPr>
            <a:r>
              <a:rPr lang="zh-CN" altLang="en-US" b="1" dirty="0" smtClean="0"/>
              <a:t>测试计划长度不限，但要说明测试对象、测试进度里程碑、测试方法和工具、测试人员及测试文档</a:t>
            </a:r>
            <a:endParaRPr lang="en-US" altLang="zh-CN" b="1" dirty="0" smtClean="0"/>
          </a:p>
          <a:p>
            <a:pPr lvl="1" algn="just" eaLnBrk="1" hangingPunct="1">
              <a:lnSpc>
                <a:spcPct val="150000"/>
              </a:lnSpc>
              <a:buFont typeface="Wingdings" panose="05000000000000000000" pitchFamily="2" charset="2"/>
              <a:buChar char="Ø"/>
            </a:pPr>
            <a:r>
              <a:rPr lang="zh-CN" altLang="en-US" b="1" dirty="0" smtClean="0"/>
              <a:t>测试应按照测试计划制订的内容进行</a:t>
            </a:r>
          </a:p>
        </p:txBody>
      </p:sp>
    </p:spTree>
    <p:extLst>
      <p:ext uri="{BB962C8B-B14F-4D97-AF65-F5344CB8AC3E}">
        <p14:creationId xmlns:p14="http://schemas.microsoft.com/office/powerpoint/2010/main" val="147236667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zh-CN" altLang="en-US" dirty="0"/>
              <a:t>单元测试过程</a:t>
            </a:r>
            <a:endParaRPr lang="zh-CN" altLang="en-US" b="1" dirty="0" smtClean="0">
              <a:latin typeface="黑体" pitchFamily="2" charset="-122"/>
              <a:ea typeface="黑体" pitchFamily="2" charset="-122"/>
            </a:endParaRPr>
          </a:p>
        </p:txBody>
      </p:sp>
      <p:sp>
        <p:nvSpPr>
          <p:cNvPr id="51204" name="Rectangle 3"/>
          <p:cNvSpPr>
            <a:spLocks noGrp="1" noChangeArrowheads="1"/>
          </p:cNvSpPr>
          <p:nvPr>
            <p:ph type="body" idx="1"/>
          </p:nvPr>
        </p:nvSpPr>
        <p:spPr>
          <a:xfrm>
            <a:off x="457200" y="1268760"/>
            <a:ext cx="8229600" cy="4857403"/>
          </a:xfrm>
        </p:spPr>
        <p:txBody>
          <a:bodyPr>
            <a:normAutofit lnSpcReduction="10000"/>
          </a:bodyPr>
          <a:lstStyle/>
          <a:p>
            <a:pPr eaLnBrk="1" hangingPunct="1">
              <a:lnSpc>
                <a:spcPct val="150000"/>
              </a:lnSpc>
            </a:pPr>
            <a:r>
              <a:rPr lang="zh-CN" altLang="en-US" sz="3400" b="1" dirty="0" smtClean="0"/>
              <a:t>设计阶段</a:t>
            </a:r>
            <a:endParaRPr lang="en-US" altLang="zh-CN" sz="3400" b="1" dirty="0" smtClean="0"/>
          </a:p>
          <a:p>
            <a:pPr lvl="1" eaLnBrk="1" hangingPunct="1">
              <a:lnSpc>
                <a:spcPct val="150000"/>
              </a:lnSpc>
              <a:buFont typeface="Wingdings" panose="05000000000000000000" pitchFamily="2" charset="2"/>
              <a:buChar char="Ø"/>
            </a:pPr>
            <a:r>
              <a:rPr lang="zh-CN" altLang="en-US" b="1" dirty="0" smtClean="0"/>
              <a:t>主要任务：进行单元测试设计，提取测试需求，设计单元测试用例</a:t>
            </a:r>
            <a:endParaRPr lang="en-US" altLang="zh-CN" b="1" dirty="0" smtClean="0"/>
          </a:p>
          <a:p>
            <a:pPr lvl="1" eaLnBrk="1" hangingPunct="1">
              <a:lnSpc>
                <a:spcPct val="150000"/>
              </a:lnSpc>
              <a:buFont typeface="Wingdings" panose="05000000000000000000" pitchFamily="2" charset="2"/>
              <a:buChar char="Ø"/>
            </a:pPr>
            <a:r>
              <a:rPr lang="zh-CN" altLang="en-US" b="1" dirty="0" smtClean="0"/>
              <a:t>依据：软件详细设计说明书和单元测试计划说明书</a:t>
            </a:r>
            <a:endParaRPr lang="en-US" altLang="zh-CN" b="1" dirty="0" smtClean="0"/>
          </a:p>
          <a:p>
            <a:pPr lvl="1" eaLnBrk="1" hangingPunct="1">
              <a:lnSpc>
                <a:spcPct val="150000"/>
              </a:lnSpc>
              <a:buFont typeface="Wingdings" panose="05000000000000000000" pitchFamily="2" charset="2"/>
              <a:buChar char="Ø"/>
            </a:pPr>
            <a:r>
              <a:rPr lang="zh-CN" altLang="en-US" b="1" dirty="0" smtClean="0"/>
              <a:t>交付物：单元测试设计说明书和单元测试用例说明书</a:t>
            </a:r>
          </a:p>
        </p:txBody>
      </p:sp>
    </p:spTree>
    <p:extLst>
      <p:ext uri="{BB962C8B-B14F-4D97-AF65-F5344CB8AC3E}">
        <p14:creationId xmlns:p14="http://schemas.microsoft.com/office/powerpoint/2010/main" val="350072884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r>
              <a:rPr lang="zh-CN" altLang="en-US" dirty="0"/>
              <a:t>单元测试过程</a:t>
            </a:r>
            <a:endParaRPr lang="zh-CN" altLang="en-US" b="1" dirty="0" smtClean="0">
              <a:latin typeface="黑体" pitchFamily="2" charset="-122"/>
              <a:ea typeface="黑体" pitchFamily="2" charset="-122"/>
            </a:endParaRPr>
          </a:p>
        </p:txBody>
      </p:sp>
      <p:sp>
        <p:nvSpPr>
          <p:cNvPr id="52228" name="Rectangle 3"/>
          <p:cNvSpPr>
            <a:spLocks noGrp="1" noChangeArrowheads="1"/>
          </p:cNvSpPr>
          <p:nvPr>
            <p:ph type="body" idx="1"/>
          </p:nvPr>
        </p:nvSpPr>
        <p:spPr/>
        <p:txBody>
          <a:bodyPr/>
          <a:lstStyle/>
          <a:p>
            <a:pPr eaLnBrk="1" hangingPunct="1">
              <a:lnSpc>
                <a:spcPct val="150000"/>
              </a:lnSpc>
            </a:pPr>
            <a:r>
              <a:rPr lang="zh-CN" altLang="en-US" sz="3400" b="1" dirty="0" smtClean="0"/>
              <a:t>设计阶段考虑的问题</a:t>
            </a:r>
            <a:endParaRPr lang="en-US" altLang="zh-CN" sz="3400" b="1" dirty="0" smtClean="0"/>
          </a:p>
          <a:p>
            <a:pPr lvl="1" eaLnBrk="1" hangingPunct="1">
              <a:lnSpc>
                <a:spcPct val="150000"/>
              </a:lnSpc>
              <a:buFont typeface="Wingdings" panose="05000000000000000000" pitchFamily="2" charset="2"/>
              <a:buChar char="Ø"/>
            </a:pPr>
            <a:r>
              <a:rPr lang="zh-CN" altLang="en-US" b="1" dirty="0" smtClean="0"/>
              <a:t>项目进度</a:t>
            </a:r>
            <a:endParaRPr lang="en-US" altLang="zh-CN" b="1" dirty="0" smtClean="0"/>
          </a:p>
          <a:p>
            <a:pPr lvl="1" eaLnBrk="1" hangingPunct="1">
              <a:lnSpc>
                <a:spcPct val="150000"/>
              </a:lnSpc>
              <a:buFont typeface="Wingdings" panose="05000000000000000000" pitchFamily="2" charset="2"/>
              <a:buChar char="Ø"/>
            </a:pPr>
            <a:r>
              <a:rPr lang="zh-CN" altLang="en-US" b="1" dirty="0" smtClean="0"/>
              <a:t>测试粒度</a:t>
            </a:r>
            <a:endParaRPr lang="en-US" altLang="zh-CN" b="1" dirty="0" smtClean="0"/>
          </a:p>
          <a:p>
            <a:pPr lvl="1" eaLnBrk="1" hangingPunct="1">
              <a:lnSpc>
                <a:spcPct val="150000"/>
              </a:lnSpc>
              <a:buFont typeface="Wingdings" panose="05000000000000000000" pitchFamily="2" charset="2"/>
              <a:buChar char="Ø"/>
            </a:pPr>
            <a:r>
              <a:rPr lang="zh-CN" altLang="en-US" b="1" dirty="0" smtClean="0"/>
              <a:t>测试密度</a:t>
            </a:r>
          </a:p>
        </p:txBody>
      </p:sp>
    </p:spTree>
    <p:extLst>
      <p:ext uri="{BB962C8B-B14F-4D97-AF65-F5344CB8AC3E}">
        <p14:creationId xmlns:p14="http://schemas.microsoft.com/office/powerpoint/2010/main" val="43805432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zh-CN" altLang="en-US" dirty="0"/>
              <a:t>单元测试过程</a:t>
            </a:r>
            <a:endParaRPr lang="zh-CN" altLang="en-US" b="1" dirty="0" smtClean="0">
              <a:latin typeface="黑体" pitchFamily="2" charset="-122"/>
              <a:ea typeface="黑体" pitchFamily="2" charset="-122"/>
            </a:endParaRPr>
          </a:p>
        </p:txBody>
      </p:sp>
      <p:sp>
        <p:nvSpPr>
          <p:cNvPr id="53252" name="Rectangle 3"/>
          <p:cNvSpPr>
            <a:spLocks noGrp="1" noChangeArrowheads="1"/>
          </p:cNvSpPr>
          <p:nvPr>
            <p:ph type="body" idx="1"/>
          </p:nvPr>
        </p:nvSpPr>
        <p:spPr>
          <a:xfrm>
            <a:off x="395536" y="1124744"/>
            <a:ext cx="8229600" cy="4525963"/>
          </a:xfrm>
        </p:spPr>
        <p:txBody>
          <a:bodyPr>
            <a:normAutofit fontScale="92500" lnSpcReduction="10000"/>
          </a:bodyPr>
          <a:lstStyle/>
          <a:p>
            <a:pPr eaLnBrk="1" hangingPunct="1">
              <a:lnSpc>
                <a:spcPct val="150000"/>
              </a:lnSpc>
            </a:pPr>
            <a:r>
              <a:rPr lang="zh-CN" altLang="en-US" sz="3400" b="1" dirty="0" smtClean="0"/>
              <a:t>实施阶段（主要是自动化测试）</a:t>
            </a:r>
            <a:endParaRPr lang="en-US" altLang="zh-CN" sz="3400" b="1" dirty="0" smtClean="0"/>
          </a:p>
          <a:p>
            <a:pPr lvl="1" eaLnBrk="1" hangingPunct="1">
              <a:lnSpc>
                <a:spcPct val="150000"/>
              </a:lnSpc>
              <a:buFont typeface="Wingdings" panose="05000000000000000000" pitchFamily="2" charset="2"/>
              <a:buChar char="Ø"/>
            </a:pPr>
            <a:r>
              <a:rPr lang="zh-CN" altLang="en-US" b="1" dirty="0" smtClean="0"/>
              <a:t>主要任务：对照测试用例，开发测试驱动模块和桩模块</a:t>
            </a:r>
            <a:endParaRPr lang="en-US" altLang="zh-CN" b="1" dirty="0" smtClean="0"/>
          </a:p>
          <a:p>
            <a:pPr lvl="1" eaLnBrk="1" hangingPunct="1">
              <a:lnSpc>
                <a:spcPct val="150000"/>
              </a:lnSpc>
              <a:buFont typeface="Wingdings" panose="05000000000000000000" pitchFamily="2" charset="2"/>
              <a:buChar char="Ø"/>
            </a:pPr>
            <a:r>
              <a:rPr lang="zh-CN" altLang="en-US" b="1" dirty="0" smtClean="0"/>
              <a:t>主要依据：单元测试设计说明书，根据测试用例的输入和预期输出要求编写驱动和桩模块来驱动测试用例的执行</a:t>
            </a:r>
            <a:endParaRPr lang="en-US" altLang="zh-CN" b="1" dirty="0" smtClean="0"/>
          </a:p>
          <a:p>
            <a:pPr lvl="1" eaLnBrk="1" hangingPunct="1">
              <a:lnSpc>
                <a:spcPct val="150000"/>
              </a:lnSpc>
              <a:buFont typeface="Wingdings" panose="05000000000000000000" pitchFamily="2" charset="2"/>
              <a:buChar char="Ø"/>
            </a:pPr>
            <a:r>
              <a:rPr lang="zh-CN" altLang="en-US" b="1" dirty="0" smtClean="0"/>
              <a:t>交付物：单元测试程序</a:t>
            </a:r>
            <a:endParaRPr lang="en-US" altLang="zh-CN" b="1" dirty="0" smtClean="0"/>
          </a:p>
        </p:txBody>
      </p:sp>
    </p:spTree>
    <p:extLst>
      <p:ext uri="{BB962C8B-B14F-4D97-AF65-F5344CB8AC3E}">
        <p14:creationId xmlns:p14="http://schemas.microsoft.com/office/powerpoint/2010/main" val="74439352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zh-CN" altLang="en-US" dirty="0"/>
              <a:t>单元测试过程</a:t>
            </a:r>
            <a:endParaRPr lang="zh-CN" altLang="en-US" b="1" dirty="0" smtClean="0">
              <a:latin typeface="黑体" pitchFamily="2" charset="-122"/>
              <a:ea typeface="黑体" pitchFamily="2" charset="-122"/>
            </a:endParaRPr>
          </a:p>
        </p:txBody>
      </p:sp>
      <p:sp>
        <p:nvSpPr>
          <p:cNvPr id="54276" name="Rectangle 3"/>
          <p:cNvSpPr>
            <a:spLocks noGrp="1" noChangeArrowheads="1"/>
          </p:cNvSpPr>
          <p:nvPr>
            <p:ph type="body" idx="1"/>
          </p:nvPr>
        </p:nvSpPr>
        <p:spPr>
          <a:xfrm>
            <a:off x="179512" y="980728"/>
            <a:ext cx="8424936" cy="4525963"/>
          </a:xfrm>
        </p:spPr>
        <p:txBody>
          <a:bodyPr>
            <a:normAutofit fontScale="85000" lnSpcReduction="10000"/>
          </a:bodyPr>
          <a:lstStyle/>
          <a:p>
            <a:pPr eaLnBrk="1" hangingPunct="1">
              <a:lnSpc>
                <a:spcPct val="150000"/>
              </a:lnSpc>
            </a:pPr>
            <a:r>
              <a:rPr lang="zh-CN" altLang="en-US" sz="3400" b="1" dirty="0" smtClean="0"/>
              <a:t>实施阶段编写测试代码的原则</a:t>
            </a:r>
            <a:endParaRPr lang="en-US" altLang="zh-CN" sz="3400" b="1" dirty="0" smtClean="0"/>
          </a:p>
          <a:p>
            <a:pPr lvl="1" eaLnBrk="1" hangingPunct="1">
              <a:lnSpc>
                <a:spcPct val="150000"/>
              </a:lnSpc>
            </a:pPr>
            <a:r>
              <a:rPr lang="zh-CN" altLang="en-US" b="1" dirty="0" smtClean="0"/>
              <a:t>不要将测试用例的执行结果打印输出到屏幕</a:t>
            </a:r>
            <a:endParaRPr lang="en-US" altLang="zh-CN" b="1" dirty="0" smtClean="0"/>
          </a:p>
          <a:p>
            <a:pPr lvl="1" eaLnBrk="1" hangingPunct="1">
              <a:lnSpc>
                <a:spcPct val="150000"/>
              </a:lnSpc>
            </a:pPr>
            <a:r>
              <a:rPr lang="zh-CN" altLang="en-US" b="1" dirty="0" smtClean="0"/>
              <a:t>将测试代码与开发代码分开</a:t>
            </a:r>
            <a:endParaRPr lang="en-US" altLang="zh-CN" b="1" dirty="0" smtClean="0"/>
          </a:p>
          <a:p>
            <a:pPr lvl="1" eaLnBrk="1" hangingPunct="1">
              <a:lnSpc>
                <a:spcPct val="150000"/>
              </a:lnSpc>
            </a:pPr>
            <a:r>
              <a:rPr lang="zh-CN" altLang="en-US" b="1" dirty="0" smtClean="0"/>
              <a:t>所有测试方法以</a:t>
            </a:r>
            <a:r>
              <a:rPr lang="en-US" altLang="en-US" b="1" dirty="0" smtClean="0"/>
              <a:t>test</a:t>
            </a:r>
            <a:r>
              <a:rPr lang="zh-CN" altLang="en-US" b="1" dirty="0" smtClean="0"/>
              <a:t>开头（可选），测试代码分组放置</a:t>
            </a:r>
            <a:endParaRPr lang="en-US" altLang="zh-CN" b="1" dirty="0" smtClean="0"/>
          </a:p>
          <a:p>
            <a:pPr lvl="1" eaLnBrk="1" hangingPunct="1">
              <a:lnSpc>
                <a:spcPct val="150000"/>
              </a:lnSpc>
            </a:pPr>
            <a:r>
              <a:rPr lang="zh-CN" altLang="en-US" b="1" dirty="0" smtClean="0"/>
              <a:t>在一个单独的测试中避免多重声明</a:t>
            </a:r>
            <a:endParaRPr lang="en-US" altLang="zh-CN" b="1" dirty="0" smtClean="0"/>
          </a:p>
          <a:p>
            <a:pPr lvl="1" eaLnBrk="1" hangingPunct="1">
              <a:lnSpc>
                <a:spcPct val="150000"/>
              </a:lnSpc>
            </a:pPr>
            <a:r>
              <a:rPr lang="zh-CN" altLang="en-US" b="1" dirty="0" smtClean="0"/>
              <a:t>测试正确的事情</a:t>
            </a:r>
            <a:endParaRPr lang="en-US" altLang="zh-CN" b="1" dirty="0" smtClean="0"/>
          </a:p>
          <a:p>
            <a:pPr lvl="1" eaLnBrk="1" hangingPunct="1">
              <a:lnSpc>
                <a:spcPct val="150000"/>
              </a:lnSpc>
            </a:pPr>
            <a:r>
              <a:rPr lang="zh-CN" altLang="en-US" b="1" dirty="0" smtClean="0"/>
              <a:t>测试非正常失败可能是碰到了冲突的需求</a:t>
            </a:r>
            <a:endParaRPr lang="en-US" altLang="zh-CN" b="1" dirty="0" smtClean="0"/>
          </a:p>
        </p:txBody>
      </p:sp>
    </p:spTree>
    <p:extLst>
      <p:ext uri="{BB962C8B-B14F-4D97-AF65-F5344CB8AC3E}">
        <p14:creationId xmlns:p14="http://schemas.microsoft.com/office/powerpoint/2010/main" val="25040907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r>
              <a:rPr lang="zh-CN" altLang="en-US" dirty="0"/>
              <a:t>单元测试过程</a:t>
            </a:r>
            <a:endParaRPr lang="zh-CN" altLang="en-US" b="1" dirty="0" smtClean="0">
              <a:latin typeface="黑体" pitchFamily="2" charset="-122"/>
              <a:ea typeface="黑体" pitchFamily="2" charset="-122"/>
            </a:endParaRPr>
          </a:p>
        </p:txBody>
      </p:sp>
      <p:sp>
        <p:nvSpPr>
          <p:cNvPr id="55300" name="Rectangle 3"/>
          <p:cNvSpPr>
            <a:spLocks noGrp="1" noChangeArrowheads="1"/>
          </p:cNvSpPr>
          <p:nvPr>
            <p:ph type="body" idx="1"/>
          </p:nvPr>
        </p:nvSpPr>
        <p:spPr>
          <a:xfrm>
            <a:off x="179512" y="1124744"/>
            <a:ext cx="8892480" cy="4525963"/>
          </a:xfrm>
        </p:spPr>
        <p:txBody>
          <a:bodyPr>
            <a:normAutofit fontScale="92500"/>
          </a:bodyPr>
          <a:lstStyle/>
          <a:p>
            <a:pPr eaLnBrk="1" hangingPunct="1">
              <a:lnSpc>
                <a:spcPct val="150000"/>
              </a:lnSpc>
            </a:pPr>
            <a:r>
              <a:rPr lang="zh-CN" altLang="en-US" sz="3400" b="1" dirty="0" smtClean="0"/>
              <a:t>执行阶段</a:t>
            </a:r>
            <a:endParaRPr lang="en-US" altLang="zh-CN" sz="3400" b="1" dirty="0" smtClean="0"/>
          </a:p>
          <a:p>
            <a:pPr lvl="1" eaLnBrk="1" hangingPunct="1">
              <a:lnSpc>
                <a:spcPct val="150000"/>
              </a:lnSpc>
            </a:pPr>
            <a:r>
              <a:rPr lang="zh-CN" altLang="en-US" b="1" dirty="0" smtClean="0"/>
              <a:t>主要任务：执行测试用例，判断测试用例是否通过，记录测试中发现的缺陷，生成和提交缺陷报告，并将报告及时反馈给开发小组，敦促缺陷得到尽早修复</a:t>
            </a:r>
            <a:endParaRPr lang="en-US" altLang="zh-CN" b="1" dirty="0" smtClean="0"/>
          </a:p>
          <a:p>
            <a:pPr lvl="1" eaLnBrk="1" hangingPunct="1">
              <a:lnSpc>
                <a:spcPct val="150000"/>
              </a:lnSpc>
            </a:pPr>
            <a:r>
              <a:rPr lang="zh-CN" altLang="en-US" b="1" dirty="0" smtClean="0"/>
              <a:t>主要依据：单元测试用例说明书、软件需求规格说明书和软件详细设计说明书</a:t>
            </a:r>
          </a:p>
        </p:txBody>
      </p:sp>
    </p:spTree>
    <p:extLst>
      <p:ext uri="{BB962C8B-B14F-4D97-AF65-F5344CB8AC3E}">
        <p14:creationId xmlns:p14="http://schemas.microsoft.com/office/powerpoint/2010/main" val="280283623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zh-CN" altLang="en-US" dirty="0"/>
              <a:t>单元测试过程</a:t>
            </a:r>
            <a:endParaRPr lang="zh-CN" altLang="en-US" b="1" dirty="0" smtClean="0">
              <a:latin typeface="黑体" pitchFamily="2" charset="-122"/>
              <a:ea typeface="黑体" pitchFamily="2" charset="-122"/>
            </a:endParaRPr>
          </a:p>
        </p:txBody>
      </p:sp>
      <p:sp>
        <p:nvSpPr>
          <p:cNvPr id="56324" name="Rectangle 3"/>
          <p:cNvSpPr>
            <a:spLocks noGrp="1" noChangeArrowheads="1"/>
          </p:cNvSpPr>
          <p:nvPr>
            <p:ph type="body" idx="1"/>
          </p:nvPr>
        </p:nvSpPr>
        <p:spPr>
          <a:xfrm>
            <a:off x="323528" y="1340768"/>
            <a:ext cx="8686800" cy="4525963"/>
          </a:xfrm>
        </p:spPr>
        <p:txBody>
          <a:bodyPr>
            <a:normAutofit/>
          </a:bodyPr>
          <a:lstStyle/>
          <a:p>
            <a:pPr eaLnBrk="1" hangingPunct="1">
              <a:lnSpc>
                <a:spcPct val="150000"/>
              </a:lnSpc>
            </a:pPr>
            <a:r>
              <a:rPr lang="zh-CN" altLang="en-US" sz="3400" b="1" dirty="0" smtClean="0"/>
              <a:t>评估阶段</a:t>
            </a:r>
            <a:endParaRPr lang="en-US" altLang="zh-CN" sz="3400" b="1" dirty="0" smtClean="0"/>
          </a:p>
          <a:p>
            <a:pPr lvl="1" eaLnBrk="1" hangingPunct="1">
              <a:lnSpc>
                <a:spcPct val="150000"/>
              </a:lnSpc>
              <a:buFont typeface="Wingdings" panose="05000000000000000000" pitchFamily="2" charset="2"/>
              <a:buChar char="Ø"/>
            </a:pPr>
            <a:r>
              <a:rPr lang="zh-CN" altLang="en-US" b="1" dirty="0" smtClean="0"/>
              <a:t>主要任务：对测试完备性和代码覆盖率等指标进行评估，从而判断单元测试的质量如何，是否可以退出单元测试，进入后续环节的集成测试阶段</a:t>
            </a:r>
            <a:endParaRPr lang="en-US" altLang="zh-CN" b="1" dirty="0" smtClean="0"/>
          </a:p>
          <a:p>
            <a:pPr lvl="1" eaLnBrk="1" hangingPunct="1">
              <a:lnSpc>
                <a:spcPct val="150000"/>
              </a:lnSpc>
              <a:buFont typeface="Wingdings" panose="05000000000000000000" pitchFamily="2" charset="2"/>
              <a:buChar char="Ø"/>
            </a:pPr>
            <a:r>
              <a:rPr lang="zh-CN" altLang="en-US" b="1" dirty="0" smtClean="0"/>
              <a:t>主要依据：单元测试用例、缺陷跟踪报告、缺陷检查表</a:t>
            </a:r>
          </a:p>
        </p:txBody>
      </p:sp>
    </p:spTree>
    <p:extLst>
      <p:ext uri="{BB962C8B-B14F-4D97-AF65-F5344CB8AC3E}">
        <p14:creationId xmlns:p14="http://schemas.microsoft.com/office/powerpoint/2010/main" val="151698986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r>
              <a:rPr lang="zh-CN" altLang="en-US" dirty="0"/>
              <a:t>单元测试过程</a:t>
            </a:r>
            <a:endParaRPr lang="zh-CN" altLang="en-US" b="1" dirty="0" smtClean="0">
              <a:latin typeface="黑体" pitchFamily="2" charset="-122"/>
              <a:ea typeface="黑体" pitchFamily="2" charset="-122"/>
            </a:endParaRPr>
          </a:p>
        </p:txBody>
      </p:sp>
      <p:sp>
        <p:nvSpPr>
          <p:cNvPr id="57348" name="Rectangle 3"/>
          <p:cNvSpPr>
            <a:spLocks noGrp="1" noChangeArrowheads="1"/>
          </p:cNvSpPr>
          <p:nvPr>
            <p:ph type="body" idx="1"/>
          </p:nvPr>
        </p:nvSpPr>
        <p:spPr/>
        <p:txBody>
          <a:bodyPr/>
          <a:lstStyle/>
          <a:p>
            <a:pPr eaLnBrk="1" hangingPunct="1">
              <a:lnSpc>
                <a:spcPct val="150000"/>
              </a:lnSpc>
            </a:pPr>
            <a:r>
              <a:rPr lang="zh-CN" altLang="en-US" sz="3400" b="1" dirty="0" smtClean="0"/>
              <a:t>评估内容</a:t>
            </a:r>
            <a:endParaRPr lang="en-US" altLang="zh-CN" sz="3400" b="1" dirty="0" smtClean="0"/>
          </a:p>
          <a:p>
            <a:pPr lvl="1" eaLnBrk="1" hangingPunct="1">
              <a:lnSpc>
                <a:spcPct val="150000"/>
              </a:lnSpc>
              <a:buFont typeface="Wingdings" panose="05000000000000000000" pitchFamily="2" charset="2"/>
              <a:buChar char="Ø"/>
            </a:pPr>
            <a:r>
              <a:rPr lang="zh-CN" altLang="en-US" b="1" dirty="0" smtClean="0"/>
              <a:t>对测试用例执行情况的评估</a:t>
            </a:r>
            <a:endParaRPr lang="en-US" altLang="zh-CN" b="1" dirty="0" smtClean="0"/>
          </a:p>
          <a:p>
            <a:pPr lvl="1" eaLnBrk="1" hangingPunct="1">
              <a:lnSpc>
                <a:spcPct val="150000"/>
              </a:lnSpc>
              <a:buFont typeface="Wingdings" panose="05000000000000000000" pitchFamily="2" charset="2"/>
              <a:buChar char="Ø"/>
            </a:pPr>
            <a:r>
              <a:rPr lang="zh-CN" altLang="en-US" b="1" dirty="0" smtClean="0"/>
              <a:t>对缺陷情况的评估</a:t>
            </a:r>
          </a:p>
        </p:txBody>
      </p:sp>
    </p:spTree>
    <p:extLst>
      <p:ext uri="{BB962C8B-B14F-4D97-AF65-F5344CB8AC3E}">
        <p14:creationId xmlns:p14="http://schemas.microsoft.com/office/powerpoint/2010/main" val="153725521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71400"/>
            <a:ext cx="8229600" cy="1143000"/>
          </a:xfrm>
        </p:spPr>
        <p:txBody>
          <a:bodyPr>
            <a:normAutofit/>
          </a:bodyPr>
          <a:lstStyle/>
          <a:p>
            <a:r>
              <a:rPr lang="en-US" altLang="zh-CN" dirty="0" smtClean="0"/>
              <a:t> </a:t>
            </a:r>
            <a:r>
              <a:rPr lang="en-US" altLang="zh-CN" dirty="0" smtClean="0"/>
              <a:t>JUnit4 </a:t>
            </a:r>
            <a:r>
              <a:rPr lang="zh-CN" altLang="en-US" dirty="0"/>
              <a:t>常用</a:t>
            </a:r>
            <a:r>
              <a:rPr lang="zh-CN" altLang="en-US" dirty="0" smtClean="0"/>
              <a:t>注解</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232460323"/>
              </p:ext>
            </p:extLst>
          </p:nvPr>
        </p:nvGraphicFramePr>
        <p:xfrm>
          <a:off x="179512" y="764704"/>
          <a:ext cx="8856984" cy="5894426"/>
        </p:xfrm>
        <a:graphic>
          <a:graphicData uri="http://schemas.openxmlformats.org/drawingml/2006/table">
            <a:tbl>
              <a:tblPr firstRow="1" bandRow="1">
                <a:tableStyleId>{5C22544A-7EE6-4342-B048-85BDC9FD1C3A}</a:tableStyleId>
              </a:tblPr>
              <a:tblGrid>
                <a:gridCol w="2448272"/>
                <a:gridCol w="6408712"/>
              </a:tblGrid>
              <a:tr h="360040">
                <a:tc>
                  <a:txBody>
                    <a:bodyPr/>
                    <a:lstStyle/>
                    <a:p>
                      <a:r>
                        <a:rPr lang="en-US" altLang="zh-CN" dirty="0" smtClean="0">
                          <a:solidFill>
                            <a:schemeClr val="tx1"/>
                          </a:solidFill>
                        </a:rPr>
                        <a:t>Annotations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含义</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6328">
                <a:tc>
                  <a:txBody>
                    <a:bodyPr/>
                    <a:lstStyle/>
                    <a:p>
                      <a:r>
                        <a:rPr lang="en-US" altLang="zh-CN" dirty="0" smtClean="0">
                          <a:solidFill>
                            <a:schemeClr val="tx1"/>
                          </a:solidFill>
                        </a:rPr>
                        <a:t>@Test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定义一个要测试的方法</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3769">
                <a:tc>
                  <a:txBody>
                    <a:bodyPr/>
                    <a:lstStyle/>
                    <a:p>
                      <a:r>
                        <a:rPr lang="en-US" altLang="zh-CN" dirty="0" smtClean="0">
                          <a:solidFill>
                            <a:schemeClr val="tx1"/>
                          </a:solidFill>
                        </a:rPr>
                        <a:t>@</a:t>
                      </a:r>
                      <a:r>
                        <a:rPr lang="en-US" altLang="zh-CN" b="0" dirty="0" smtClean="0">
                          <a:solidFill>
                            <a:schemeClr val="tx1"/>
                          </a:solidFill>
                        </a:rPr>
                        <a:t>Test(</a:t>
                      </a:r>
                      <a:r>
                        <a:rPr lang="en-US" altLang="zh-CN" dirty="0" smtClean="0"/>
                        <a:t>expected=</a:t>
                      </a:r>
                      <a:r>
                        <a:rPr lang="en-US" altLang="zh-CN" dirty="0" err="1" smtClean="0"/>
                        <a:t>XXException.class</a:t>
                      </a: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检测方法是不是抛出了对应的异常</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37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@Test(timeout=</a:t>
                      </a:r>
                      <a:r>
                        <a:rPr lang="en-US" altLang="zh-CN" baseline="0" dirty="0" smtClean="0">
                          <a:solidFill>
                            <a:schemeClr val="tx1"/>
                          </a:solidFill>
                        </a:rPr>
                        <a:t>100</a:t>
                      </a:r>
                      <a:r>
                        <a:rPr lang="en-US" altLang="zh-CN" dirty="0" smtClean="0">
                          <a:solidFill>
                            <a:schemeClr val="tx1"/>
                          </a:solidFill>
                        </a:rPr>
                        <a:t>)</a:t>
                      </a:r>
                      <a:endParaRPr lang="zh-CN"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如果方法的执行操作毫秒数</a:t>
                      </a:r>
                      <a:r>
                        <a:rPr lang="en-US" altLang="zh-CN" baseline="0" dirty="0" smtClean="0">
                          <a:solidFill>
                            <a:schemeClr val="tx1"/>
                          </a:solidFill>
                        </a:rPr>
                        <a:t> &gt;100ms</a:t>
                      </a:r>
                      <a:r>
                        <a:rPr lang="zh-CN" altLang="en-US" baseline="0" dirty="0" smtClean="0">
                          <a:solidFill>
                            <a:schemeClr val="tx1"/>
                          </a:solidFill>
                        </a:rPr>
                        <a:t>，那么方法失败</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3769">
                <a:tc>
                  <a:txBody>
                    <a:bodyPr/>
                    <a:lstStyle/>
                    <a:p>
                      <a:r>
                        <a:rPr lang="en-US" altLang="zh-CN" sz="1800" kern="1200" dirty="0" smtClean="0">
                          <a:solidFill>
                            <a:schemeClr val="tx1"/>
                          </a:solidFill>
                          <a:effectLst/>
                          <a:latin typeface="+mn-lt"/>
                          <a:ea typeface="+mn-ea"/>
                          <a:cs typeface="+mn-cs"/>
                        </a:rPr>
                        <a:t>@Before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每一个测试方法之前运行，常用来进行一些测试环境的准备，例如：读入数据，初始化类</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3769">
                <a:tc>
                  <a:txBody>
                    <a:bodyPr/>
                    <a:lstStyle/>
                    <a:p>
                      <a:r>
                        <a:rPr lang="en-US" altLang="zh-CN" sz="1800" kern="1200" dirty="0" smtClean="0">
                          <a:solidFill>
                            <a:schemeClr val="tx1"/>
                          </a:solidFill>
                          <a:effectLst/>
                          <a:latin typeface="+mn-lt"/>
                          <a:ea typeface="+mn-ea"/>
                          <a:cs typeface="+mn-cs"/>
                        </a:rPr>
                        <a:t>@After</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每一个测试方法之后运行，与</a:t>
                      </a:r>
                      <a:r>
                        <a:rPr lang="en-US" altLang="zh-CN" sz="1800" kern="1200" dirty="0" smtClean="0">
                          <a:solidFill>
                            <a:schemeClr val="tx1"/>
                          </a:solidFill>
                          <a:effectLst/>
                          <a:latin typeface="+mn-lt"/>
                          <a:ea typeface="+mn-ea"/>
                          <a:cs typeface="+mn-cs"/>
                        </a:rPr>
                        <a:t>@Before</a:t>
                      </a:r>
                      <a:r>
                        <a:rPr lang="zh-CN" altLang="en-US" dirty="0" smtClean="0">
                          <a:solidFill>
                            <a:schemeClr val="tx1"/>
                          </a:solidFill>
                        </a:rPr>
                        <a:t>对应，做一个清理</a:t>
                      </a:r>
                      <a:r>
                        <a:rPr lang="en-US" altLang="zh-CN" dirty="0" smtClean="0">
                          <a:solidFill>
                            <a:schemeClr val="tx1"/>
                          </a:solidFill>
                        </a:rPr>
                        <a:t>/</a:t>
                      </a:r>
                      <a:r>
                        <a:rPr lang="zh-CN" altLang="en-US" dirty="0" smtClean="0">
                          <a:solidFill>
                            <a:schemeClr val="tx1"/>
                          </a:solidFill>
                        </a:rPr>
                        <a:t>释放的工作</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3769">
                <a:tc>
                  <a:txBody>
                    <a:bodyPr/>
                    <a:lstStyle/>
                    <a:p>
                      <a:r>
                        <a:rPr lang="en-US" altLang="zh-CN" sz="1800" kern="1200" dirty="0" smtClean="0">
                          <a:solidFill>
                            <a:schemeClr val="tx1"/>
                          </a:solidFill>
                          <a:effectLst/>
                          <a:latin typeface="+mn-lt"/>
                          <a:ea typeface="+mn-ea"/>
                          <a:cs typeface="+mn-cs"/>
                        </a:rPr>
                        <a:t>@</a:t>
                      </a:r>
                      <a:r>
                        <a:rPr lang="en-US" altLang="zh-CN" sz="1800" kern="1200" dirty="0" err="1" smtClean="0">
                          <a:solidFill>
                            <a:schemeClr val="tx1"/>
                          </a:solidFill>
                          <a:effectLst/>
                          <a:latin typeface="+mn-lt"/>
                          <a:ea typeface="+mn-ea"/>
                          <a:cs typeface="+mn-cs"/>
                        </a:rPr>
                        <a:t>BeforeClass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baseline="0" dirty="0" smtClean="0">
                          <a:solidFill>
                            <a:schemeClr val="tx1"/>
                          </a:solidFill>
                        </a:rPr>
                        <a:t>所有测试方法之前运行，</a:t>
                      </a:r>
                      <a:r>
                        <a:rPr lang="zh-CN" altLang="zh-CN" sz="1800" kern="1200" dirty="0" smtClean="0">
                          <a:solidFill>
                            <a:schemeClr val="dk1"/>
                          </a:solidFill>
                          <a:effectLst/>
                          <a:latin typeface="+mn-lt"/>
                          <a:ea typeface="+mn-ea"/>
                          <a:cs typeface="+mn-cs"/>
                        </a:rPr>
                        <a:t>只执行一次，且必须为</a:t>
                      </a:r>
                      <a:r>
                        <a:rPr lang="en-US" altLang="zh-CN" sz="1800" kern="1200" dirty="0" smtClean="0">
                          <a:solidFill>
                            <a:schemeClr val="dk1"/>
                          </a:solidFill>
                          <a:effectLst/>
                          <a:latin typeface="+mn-lt"/>
                          <a:ea typeface="+mn-ea"/>
                          <a:cs typeface="+mn-cs"/>
                        </a:rPr>
                        <a:t>static void</a:t>
                      </a:r>
                      <a:r>
                        <a:rPr lang="zh-CN" altLang="zh-CN" sz="1800" kern="1200" dirty="0" smtClean="0">
                          <a:solidFill>
                            <a:schemeClr val="dk1"/>
                          </a:solidFill>
                          <a:effectLst/>
                          <a:latin typeface="+mn-lt"/>
                          <a:ea typeface="+mn-ea"/>
                          <a:cs typeface="+mn-cs"/>
                        </a:rPr>
                        <a:t>，类加载时运行</a:t>
                      </a:r>
                      <a:r>
                        <a:rPr lang="zh-CN" altLang="en-US" sz="1800" kern="1200" dirty="0" smtClean="0">
                          <a:solidFill>
                            <a:schemeClr val="dk1"/>
                          </a:solidFill>
                          <a:effectLst/>
                          <a:latin typeface="+mn-lt"/>
                          <a:ea typeface="+mn-ea"/>
                          <a:cs typeface="+mn-cs"/>
                        </a:rPr>
                        <a:t>。</a:t>
                      </a:r>
                      <a:r>
                        <a:rPr lang="zh-CN" altLang="en-US" baseline="0" dirty="0" smtClean="0">
                          <a:solidFill>
                            <a:schemeClr val="tx1"/>
                          </a:solidFill>
                        </a:rPr>
                        <a:t>常用做一些所有的测试方法都要依赖的工作：数据库的连接</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3769">
                <a:tc>
                  <a:txBody>
                    <a:bodyPr/>
                    <a:lstStyle/>
                    <a:p>
                      <a:r>
                        <a:rPr lang="en-US" altLang="zh-CN" sz="1800" kern="1200" dirty="0" smtClean="0">
                          <a:solidFill>
                            <a:schemeClr val="tx1"/>
                          </a:solidFill>
                          <a:effectLst/>
                          <a:latin typeface="+mn-lt"/>
                          <a:ea typeface="+mn-ea"/>
                          <a:cs typeface="+mn-cs"/>
                        </a:rPr>
                        <a:t>@</a:t>
                      </a:r>
                      <a:r>
                        <a:rPr lang="en-US" altLang="zh-CN" sz="1800" kern="1200" dirty="0" err="1" smtClean="0">
                          <a:solidFill>
                            <a:schemeClr val="tx1"/>
                          </a:solidFill>
                          <a:effectLst/>
                          <a:latin typeface="+mn-lt"/>
                          <a:ea typeface="+mn-ea"/>
                          <a:cs typeface="+mn-cs"/>
                        </a:rPr>
                        <a:t>AfterClass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solidFill>
                            <a:schemeClr val="tx1"/>
                          </a:solidFill>
                        </a:rPr>
                        <a:t>所有测试方法之后运行</a:t>
                      </a:r>
                      <a:r>
                        <a:rPr lang="en-US" altLang="zh-CN" baseline="0" dirty="0" smtClean="0">
                          <a:solidFill>
                            <a:schemeClr val="tx1"/>
                          </a:solidFill>
                        </a:rPr>
                        <a:t> </a:t>
                      </a:r>
                      <a:r>
                        <a:rPr lang="zh-CN" altLang="en-US" baseline="0" dirty="0" smtClean="0">
                          <a:solidFill>
                            <a:schemeClr val="tx1"/>
                          </a:solidFill>
                        </a:rPr>
                        <a:t>，</a:t>
                      </a:r>
                      <a:r>
                        <a:rPr lang="zh-CN" altLang="zh-CN" sz="1800" kern="1200" dirty="0" smtClean="0">
                          <a:solidFill>
                            <a:schemeClr val="dk1"/>
                          </a:solidFill>
                          <a:effectLst/>
                          <a:latin typeface="+mn-lt"/>
                          <a:ea typeface="+mn-ea"/>
                          <a:cs typeface="+mn-cs"/>
                        </a:rPr>
                        <a:t>只执行一次，且必须为</a:t>
                      </a:r>
                      <a:r>
                        <a:rPr lang="en-US" altLang="zh-CN" sz="1800" kern="1200" dirty="0" smtClean="0">
                          <a:solidFill>
                            <a:schemeClr val="dk1"/>
                          </a:solidFill>
                          <a:effectLst/>
                          <a:latin typeface="+mn-lt"/>
                          <a:ea typeface="+mn-ea"/>
                          <a:cs typeface="+mn-cs"/>
                        </a:rPr>
                        <a:t>static void </a:t>
                      </a:r>
                      <a:r>
                        <a:rPr lang="zh-CN" altLang="en-US" baseline="0" dirty="0" smtClean="0">
                          <a:solidFill>
                            <a:schemeClr val="tx1"/>
                          </a:solidFill>
                        </a:rPr>
                        <a:t>与</a:t>
                      </a:r>
                      <a:r>
                        <a:rPr lang="en-US" altLang="zh-CN" sz="1800" kern="1200" dirty="0" smtClean="0">
                          <a:solidFill>
                            <a:schemeClr val="tx1"/>
                          </a:solidFill>
                          <a:effectLst/>
                          <a:latin typeface="+mn-lt"/>
                          <a:ea typeface="+mn-ea"/>
                          <a:cs typeface="+mn-cs"/>
                        </a:rPr>
                        <a:t>@</a:t>
                      </a:r>
                      <a:r>
                        <a:rPr lang="en-US" altLang="zh-CN" sz="1800" kern="1200" dirty="0" err="1" smtClean="0">
                          <a:solidFill>
                            <a:schemeClr val="tx1"/>
                          </a:solidFill>
                          <a:effectLst/>
                          <a:latin typeface="+mn-lt"/>
                          <a:ea typeface="+mn-ea"/>
                          <a:cs typeface="+mn-cs"/>
                        </a:rPr>
                        <a:t>BeforeClass</a:t>
                      </a:r>
                      <a:r>
                        <a:rPr lang="en-US" altLang="zh-CN" sz="1800" kern="1200" dirty="0" smtClean="0">
                          <a:solidFill>
                            <a:schemeClr val="tx1"/>
                          </a:solidFill>
                          <a:effectLst/>
                          <a:latin typeface="+mn-lt"/>
                          <a:ea typeface="+mn-ea"/>
                          <a:cs typeface="+mn-cs"/>
                        </a:rPr>
                        <a:t>  </a:t>
                      </a:r>
                      <a:r>
                        <a:rPr lang="zh-CN" altLang="en-US" dirty="0" smtClean="0">
                          <a:solidFill>
                            <a:schemeClr val="tx1"/>
                          </a:solidFill>
                        </a:rPr>
                        <a:t>相对应，做一些类级别的清理工作</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3769">
                <a:tc>
                  <a:txBody>
                    <a:bodyPr/>
                    <a:lstStyle/>
                    <a:p>
                      <a:r>
                        <a:rPr lang="en-US" altLang="zh-CN" sz="1800" kern="1200" dirty="0" smtClean="0">
                          <a:solidFill>
                            <a:schemeClr val="dk1"/>
                          </a:solidFill>
                          <a:latin typeface="+mn-lt"/>
                          <a:ea typeface="+mn-ea"/>
                          <a:cs typeface="+mn-cs"/>
                        </a:rPr>
                        <a:t>@Ignore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表明测试方法是被忽略的</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37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err="1" smtClean="0"/>
                        <a:t>Junit</a:t>
                      </a:r>
                      <a:r>
                        <a:rPr lang="zh-CN" altLang="en-US" sz="1800" dirty="0" smtClean="0"/>
                        <a:t>用例的执行顺序如下：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65125" indent="-255588" algn="l"/>
                      <a:r>
                        <a:rPr lang="zh-CN" altLang="en-US" sz="1800" dirty="0" smtClean="0"/>
                        <a:t>测试类实例化</a:t>
                      </a:r>
                      <a:r>
                        <a:rPr lang="en-US" altLang="zh-CN" sz="1800" dirty="0" smtClean="0"/>
                        <a:t>-&gt;</a:t>
                      </a:r>
                      <a:r>
                        <a:rPr lang="zh-CN" altLang="en-US" sz="1800" dirty="0" smtClean="0"/>
                        <a:t>运行</a:t>
                      </a:r>
                      <a:r>
                        <a:rPr lang="en-US" altLang="zh-CN" sz="1800" dirty="0" smtClean="0"/>
                        <a:t>@</a:t>
                      </a:r>
                      <a:r>
                        <a:rPr lang="en-US" altLang="zh-CN" sz="1800" dirty="0" err="1" smtClean="0"/>
                        <a:t>BeforeClass</a:t>
                      </a:r>
                      <a:r>
                        <a:rPr lang="en-US" altLang="zh-CN" sz="1800" dirty="0" smtClean="0"/>
                        <a:t>-&gt;</a:t>
                      </a:r>
                      <a:r>
                        <a:rPr lang="zh-CN" altLang="en-US" sz="1800" dirty="0" smtClean="0"/>
                        <a:t>运行</a:t>
                      </a:r>
                      <a:r>
                        <a:rPr lang="en-US" altLang="zh-CN" sz="1800" dirty="0" smtClean="0"/>
                        <a:t>@Before-&gt;</a:t>
                      </a:r>
                      <a:r>
                        <a:rPr lang="zh-CN" altLang="en-US" sz="1800" dirty="0" smtClean="0"/>
                        <a:t>运行</a:t>
                      </a:r>
                      <a:r>
                        <a:rPr lang="en-US" altLang="zh-CN" sz="1800" dirty="0" smtClean="0"/>
                        <a:t>@Test-&gt;</a:t>
                      </a:r>
                      <a:r>
                        <a:rPr lang="zh-CN" altLang="en-US" sz="1800" dirty="0" smtClean="0"/>
                        <a:t>运行</a:t>
                      </a:r>
                      <a:r>
                        <a:rPr lang="en-US" altLang="zh-CN" sz="1800" dirty="0" smtClean="0"/>
                        <a:t>@After-&gt;</a:t>
                      </a:r>
                      <a:r>
                        <a:rPr lang="zh-CN" altLang="en-US" sz="1800" dirty="0" smtClean="0"/>
                        <a:t>运行</a:t>
                      </a:r>
                      <a:r>
                        <a:rPr lang="en-US" altLang="zh-CN" sz="1800" dirty="0" smtClean="0"/>
                        <a:t>@</a:t>
                      </a:r>
                      <a:r>
                        <a:rPr lang="en-US" altLang="zh-CN" sz="1800" dirty="0" err="1" smtClean="0"/>
                        <a:t>AfterClass</a:t>
                      </a:r>
                      <a:endParaRPr lang="zh-CN" alt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5281605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71400"/>
            <a:ext cx="10153128" cy="1143000"/>
          </a:xfrm>
        </p:spPr>
        <p:txBody>
          <a:bodyPr>
            <a:normAutofit/>
          </a:bodyPr>
          <a:lstStyle/>
          <a:p>
            <a:r>
              <a:rPr lang="zh-CN" altLang="en-US" dirty="0" smtClean="0"/>
              <a:t>断言</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045316868"/>
              </p:ext>
            </p:extLst>
          </p:nvPr>
        </p:nvGraphicFramePr>
        <p:xfrm>
          <a:off x="683568" y="1124744"/>
          <a:ext cx="7578228" cy="5281216"/>
        </p:xfrm>
        <a:graphic>
          <a:graphicData uri="http://schemas.openxmlformats.org/drawingml/2006/table">
            <a:tbl>
              <a:tblPr firstRow="1" bandRow="1">
                <a:tableStyleId>{5C22544A-7EE6-4342-B048-85BDC9FD1C3A}</a:tableStyleId>
              </a:tblPr>
              <a:tblGrid>
                <a:gridCol w="3312368"/>
                <a:gridCol w="4265860"/>
              </a:tblGrid>
              <a:tr h="6601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kern="1200" dirty="0" err="1" smtClean="0">
                          <a:solidFill>
                            <a:schemeClr val="tx1"/>
                          </a:solidFill>
                          <a:effectLst/>
                          <a:latin typeface="+mn-lt"/>
                          <a:ea typeface="+mn-ea"/>
                          <a:cs typeface="+mn-cs"/>
                        </a:rPr>
                        <a:t>assertEquals</a:t>
                      </a:r>
                      <a:r>
                        <a:rPr lang="en-US" altLang="zh-CN" sz="1800" b="1" kern="1200" dirty="0" smtClean="0">
                          <a:solidFill>
                            <a:schemeClr val="tx1"/>
                          </a:solidFill>
                          <a:effectLst/>
                          <a:latin typeface="+mn-lt"/>
                          <a:ea typeface="+mn-ea"/>
                          <a:cs typeface="+mn-cs"/>
                        </a:rPr>
                        <a:t>(a, b)</a:t>
                      </a:r>
                      <a:endParaRPr lang="zh-CN" altLang="zh-CN" sz="18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8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tx1"/>
                          </a:solidFill>
                          <a:effectLst/>
                          <a:latin typeface="+mn-lt"/>
                          <a:ea typeface="+mn-ea"/>
                          <a:cs typeface="+mn-cs"/>
                        </a:rPr>
                        <a:t>测试</a:t>
                      </a:r>
                      <a:r>
                        <a:rPr lang="en-US" altLang="zh-CN" sz="1800" b="1" kern="1200" dirty="0" smtClean="0">
                          <a:solidFill>
                            <a:schemeClr val="tx1"/>
                          </a:solidFill>
                          <a:effectLst/>
                          <a:latin typeface="+mn-lt"/>
                          <a:ea typeface="+mn-ea"/>
                          <a:cs typeface="+mn-cs"/>
                        </a:rPr>
                        <a:t>a</a:t>
                      </a:r>
                      <a:r>
                        <a:rPr lang="zh-CN" altLang="zh-CN" sz="1800" b="1" kern="1200" dirty="0" smtClean="0">
                          <a:solidFill>
                            <a:schemeClr val="tx1"/>
                          </a:solidFill>
                          <a:effectLst/>
                          <a:latin typeface="+mn-lt"/>
                          <a:ea typeface="+mn-ea"/>
                          <a:cs typeface="+mn-cs"/>
                        </a:rPr>
                        <a:t>是否等于</a:t>
                      </a:r>
                      <a:r>
                        <a:rPr lang="en-US" altLang="zh-CN" sz="1800" b="1" kern="1200" dirty="0" smtClean="0">
                          <a:solidFill>
                            <a:schemeClr val="tx1"/>
                          </a:solidFill>
                          <a:effectLst/>
                          <a:latin typeface="+mn-lt"/>
                          <a:ea typeface="+mn-ea"/>
                          <a:cs typeface="+mn-cs"/>
                        </a:rPr>
                        <a:t>b</a:t>
                      </a:r>
                      <a:endParaRPr lang="zh-CN" altLang="en-US" sz="18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601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kern="1200" dirty="0" err="1" smtClean="0">
                          <a:solidFill>
                            <a:schemeClr val="dk1"/>
                          </a:solidFill>
                          <a:effectLst/>
                          <a:latin typeface="+mn-lt"/>
                          <a:ea typeface="+mn-ea"/>
                          <a:cs typeface="+mn-cs"/>
                        </a:rPr>
                        <a:t>assertNotEquals</a:t>
                      </a:r>
                      <a:r>
                        <a:rPr lang="en-US" altLang="zh-CN" sz="1800" b="1" kern="1200" dirty="0" smtClean="0">
                          <a:solidFill>
                            <a:schemeClr val="dk1"/>
                          </a:solidFill>
                          <a:effectLst/>
                          <a:latin typeface="+mn-lt"/>
                          <a:ea typeface="+mn-ea"/>
                          <a:cs typeface="+mn-cs"/>
                        </a:rPr>
                        <a:t>(a, b)</a:t>
                      </a:r>
                      <a:endParaRPr lang="zh-CN" altLang="zh-CN" sz="1800" b="1"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tx1"/>
                          </a:solidFill>
                          <a:effectLst/>
                          <a:latin typeface="+mn-lt"/>
                          <a:ea typeface="+mn-ea"/>
                          <a:cs typeface="+mn-cs"/>
                        </a:rPr>
                        <a:t>测试</a:t>
                      </a:r>
                      <a:r>
                        <a:rPr lang="en-US" altLang="zh-CN" sz="1800" b="1" kern="1200" dirty="0" smtClean="0">
                          <a:solidFill>
                            <a:schemeClr val="tx1"/>
                          </a:solidFill>
                          <a:effectLst/>
                          <a:latin typeface="+mn-lt"/>
                          <a:ea typeface="+mn-ea"/>
                          <a:cs typeface="+mn-cs"/>
                        </a:rPr>
                        <a:t>a</a:t>
                      </a:r>
                      <a:r>
                        <a:rPr lang="zh-CN" altLang="zh-CN" sz="1800" b="1" kern="1200" dirty="0" smtClean="0">
                          <a:solidFill>
                            <a:schemeClr val="tx1"/>
                          </a:solidFill>
                          <a:effectLst/>
                          <a:latin typeface="+mn-lt"/>
                          <a:ea typeface="+mn-ea"/>
                          <a:cs typeface="+mn-cs"/>
                        </a:rPr>
                        <a:t>是否</a:t>
                      </a:r>
                      <a:r>
                        <a:rPr lang="zh-CN" altLang="en-US" sz="1800" b="1" kern="1200" dirty="0" smtClean="0">
                          <a:solidFill>
                            <a:schemeClr val="tx1"/>
                          </a:solidFill>
                          <a:effectLst/>
                          <a:latin typeface="+mn-lt"/>
                          <a:ea typeface="+mn-ea"/>
                          <a:cs typeface="+mn-cs"/>
                        </a:rPr>
                        <a:t>不</a:t>
                      </a:r>
                      <a:r>
                        <a:rPr lang="zh-CN" altLang="zh-CN" sz="1800" b="1" kern="1200" dirty="0" smtClean="0">
                          <a:solidFill>
                            <a:schemeClr val="tx1"/>
                          </a:solidFill>
                          <a:effectLst/>
                          <a:latin typeface="+mn-lt"/>
                          <a:ea typeface="+mn-ea"/>
                          <a:cs typeface="+mn-cs"/>
                        </a:rPr>
                        <a:t>等于</a:t>
                      </a:r>
                      <a:r>
                        <a:rPr lang="en-US" altLang="zh-CN" sz="1800" b="1" kern="1200" dirty="0" smtClean="0">
                          <a:solidFill>
                            <a:schemeClr val="tx1"/>
                          </a:solidFill>
                          <a:effectLst/>
                          <a:latin typeface="+mn-lt"/>
                          <a:ea typeface="+mn-ea"/>
                          <a:cs typeface="+mn-cs"/>
                        </a:rPr>
                        <a:t>b</a:t>
                      </a:r>
                      <a:endParaRPr lang="zh-CN" altLang="en-US" sz="18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8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60152">
                <a:tc>
                  <a:txBody>
                    <a:bodyPr/>
                    <a:lstStyle/>
                    <a:p>
                      <a:r>
                        <a:rPr lang="en-US" altLang="zh-CN" sz="1800" b="1" kern="1200" dirty="0" err="1" smtClean="0">
                          <a:solidFill>
                            <a:schemeClr val="dk1"/>
                          </a:solidFill>
                          <a:effectLst/>
                          <a:latin typeface="+mn-lt"/>
                          <a:ea typeface="+mn-ea"/>
                          <a:cs typeface="+mn-cs"/>
                        </a:rPr>
                        <a:t>assertFalse</a:t>
                      </a:r>
                      <a:r>
                        <a:rPr lang="en-US" altLang="zh-CN" sz="1800" b="1" kern="1200" dirty="0" smtClean="0">
                          <a:solidFill>
                            <a:schemeClr val="dk1"/>
                          </a:solidFill>
                          <a:effectLst/>
                          <a:latin typeface="+mn-lt"/>
                          <a:ea typeface="+mn-ea"/>
                          <a:cs typeface="+mn-cs"/>
                        </a:rPr>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b="1" kern="1200" dirty="0" smtClean="0">
                          <a:solidFill>
                            <a:schemeClr val="tx1"/>
                          </a:solidFill>
                          <a:effectLst/>
                          <a:latin typeface="+mn-lt"/>
                          <a:ea typeface="+mn-ea"/>
                          <a:cs typeface="+mn-cs"/>
                        </a:rPr>
                        <a:t>测试</a:t>
                      </a:r>
                      <a:r>
                        <a:rPr lang="en-US" altLang="zh-CN" sz="1800" b="1" kern="1200" dirty="0" smtClean="0">
                          <a:solidFill>
                            <a:schemeClr val="tx1"/>
                          </a:solidFill>
                          <a:effectLst/>
                          <a:latin typeface="+mn-lt"/>
                          <a:ea typeface="+mn-ea"/>
                          <a:cs typeface="+mn-cs"/>
                        </a:rPr>
                        <a:t>a</a:t>
                      </a:r>
                      <a:r>
                        <a:rPr lang="zh-CN" altLang="zh-CN" sz="1800" b="1" kern="1200" dirty="0" smtClean="0">
                          <a:solidFill>
                            <a:schemeClr val="tx1"/>
                          </a:solidFill>
                          <a:effectLst/>
                          <a:latin typeface="+mn-lt"/>
                          <a:ea typeface="+mn-ea"/>
                          <a:cs typeface="+mn-cs"/>
                        </a:rPr>
                        <a:t>是否为</a:t>
                      </a:r>
                      <a:r>
                        <a:rPr lang="en-US" altLang="zh-CN" sz="1800" b="1" kern="1200" dirty="0" smtClean="0">
                          <a:solidFill>
                            <a:schemeClr val="tx1"/>
                          </a:solidFill>
                          <a:effectLst/>
                          <a:latin typeface="+mn-lt"/>
                          <a:ea typeface="+mn-ea"/>
                          <a:cs typeface="+mn-cs"/>
                        </a:rPr>
                        <a:t>false</a:t>
                      </a:r>
                      <a:endParaRPr lang="zh-CN" altLang="en-US" sz="18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60152">
                <a:tc>
                  <a:txBody>
                    <a:bodyPr/>
                    <a:lstStyle/>
                    <a:p>
                      <a:r>
                        <a:rPr lang="en-US" altLang="zh-CN" sz="1800" b="1" kern="1200" dirty="0" err="1" smtClean="0">
                          <a:solidFill>
                            <a:schemeClr val="dk1"/>
                          </a:solidFill>
                          <a:effectLst/>
                          <a:latin typeface="+mn-lt"/>
                          <a:ea typeface="+mn-ea"/>
                          <a:cs typeface="+mn-cs"/>
                        </a:rPr>
                        <a:t>assertTrue</a:t>
                      </a:r>
                      <a:r>
                        <a:rPr lang="en-US" altLang="zh-CN" sz="1800" b="1" kern="1200" dirty="0" smtClean="0">
                          <a:solidFill>
                            <a:schemeClr val="dk1"/>
                          </a:solidFill>
                          <a:effectLst/>
                          <a:latin typeface="+mn-lt"/>
                          <a:ea typeface="+mn-ea"/>
                          <a:cs typeface="+mn-cs"/>
                        </a:rPr>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b="1" kern="1200" dirty="0" smtClean="0">
                          <a:solidFill>
                            <a:schemeClr val="tx1"/>
                          </a:solidFill>
                          <a:effectLst/>
                          <a:latin typeface="+mn-lt"/>
                          <a:ea typeface="+mn-ea"/>
                          <a:cs typeface="+mn-cs"/>
                        </a:rPr>
                        <a:t>测试</a:t>
                      </a:r>
                      <a:r>
                        <a:rPr lang="en-US" altLang="zh-CN" sz="1800" b="1" kern="1200" dirty="0" smtClean="0">
                          <a:solidFill>
                            <a:schemeClr val="tx1"/>
                          </a:solidFill>
                          <a:effectLst/>
                          <a:latin typeface="+mn-lt"/>
                          <a:ea typeface="+mn-ea"/>
                          <a:cs typeface="+mn-cs"/>
                        </a:rPr>
                        <a:t>a</a:t>
                      </a:r>
                      <a:r>
                        <a:rPr lang="zh-CN" altLang="zh-CN" sz="1800" b="1" kern="1200" dirty="0" smtClean="0">
                          <a:solidFill>
                            <a:schemeClr val="tx1"/>
                          </a:solidFill>
                          <a:effectLst/>
                          <a:latin typeface="+mn-lt"/>
                          <a:ea typeface="+mn-ea"/>
                          <a:cs typeface="+mn-cs"/>
                        </a:rPr>
                        <a:t>是否为</a:t>
                      </a:r>
                      <a:r>
                        <a:rPr lang="en-US" altLang="zh-CN" sz="1800" b="1" kern="1200" dirty="0" smtClean="0">
                          <a:solidFill>
                            <a:schemeClr val="tx1"/>
                          </a:solidFill>
                          <a:effectLst/>
                          <a:latin typeface="+mn-lt"/>
                          <a:ea typeface="+mn-ea"/>
                          <a:cs typeface="+mn-cs"/>
                        </a:rPr>
                        <a:t>true</a:t>
                      </a:r>
                      <a:endParaRPr lang="zh-CN" altLang="en-US" sz="18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601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kern="1200" dirty="0" err="1" smtClean="0">
                          <a:solidFill>
                            <a:schemeClr val="dk1"/>
                          </a:solidFill>
                          <a:effectLst/>
                          <a:latin typeface="+mn-lt"/>
                          <a:ea typeface="+mn-ea"/>
                          <a:cs typeface="+mn-cs"/>
                        </a:rPr>
                        <a:t>assertNull</a:t>
                      </a:r>
                      <a:r>
                        <a:rPr lang="en-US" altLang="zh-CN" sz="1800" b="1" kern="1200" dirty="0" smtClean="0">
                          <a:solidFill>
                            <a:schemeClr val="dk1"/>
                          </a:solidFill>
                          <a:effectLst/>
                          <a:latin typeface="+mn-lt"/>
                          <a:ea typeface="+mn-ea"/>
                          <a:cs typeface="+mn-cs"/>
                        </a:rPr>
                        <a:t>(a)</a:t>
                      </a:r>
                      <a:endParaRPr lang="zh-CN" altLang="zh-CN" sz="1800" kern="1200" dirty="0" smtClean="0">
                        <a:solidFill>
                          <a:schemeClr val="dk1"/>
                        </a:solidFill>
                        <a:effectLst/>
                        <a:latin typeface="+mn-lt"/>
                        <a:ea typeface="+mn-ea"/>
                        <a:cs typeface="+mn-cs"/>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b="1" kern="1200" dirty="0" smtClean="0">
                          <a:solidFill>
                            <a:schemeClr val="tx1"/>
                          </a:solidFill>
                          <a:effectLst/>
                          <a:latin typeface="+mn-lt"/>
                          <a:ea typeface="+mn-ea"/>
                          <a:cs typeface="+mn-cs"/>
                        </a:rPr>
                        <a:t>测试</a:t>
                      </a:r>
                      <a:r>
                        <a:rPr lang="en-US" altLang="zh-CN" sz="1800" b="1" kern="1200" dirty="0" smtClean="0">
                          <a:solidFill>
                            <a:schemeClr val="tx1"/>
                          </a:solidFill>
                          <a:effectLst/>
                          <a:latin typeface="+mn-lt"/>
                          <a:ea typeface="+mn-ea"/>
                          <a:cs typeface="+mn-cs"/>
                        </a:rPr>
                        <a:t>a</a:t>
                      </a:r>
                      <a:r>
                        <a:rPr lang="zh-CN" altLang="zh-CN" sz="1800" b="1" kern="1200" dirty="0" smtClean="0">
                          <a:solidFill>
                            <a:schemeClr val="tx1"/>
                          </a:solidFill>
                          <a:effectLst/>
                          <a:latin typeface="+mn-lt"/>
                          <a:ea typeface="+mn-ea"/>
                          <a:cs typeface="+mn-cs"/>
                        </a:rPr>
                        <a:t>是否为</a:t>
                      </a:r>
                      <a:r>
                        <a:rPr lang="en-US" altLang="zh-CN" sz="1800" b="1" kern="1200" dirty="0" smtClean="0">
                          <a:solidFill>
                            <a:schemeClr val="tx1"/>
                          </a:solidFill>
                          <a:effectLst/>
                          <a:latin typeface="+mn-lt"/>
                          <a:ea typeface="+mn-ea"/>
                          <a:cs typeface="+mn-cs"/>
                        </a:rPr>
                        <a:t>null</a:t>
                      </a:r>
                      <a:endParaRPr lang="zh-CN" altLang="en-US" sz="18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60152">
                <a:tc>
                  <a:txBody>
                    <a:bodyPr/>
                    <a:lstStyle/>
                    <a:p>
                      <a:r>
                        <a:rPr lang="en-US" altLang="zh-CN" sz="1800" b="1" kern="1200" dirty="0" err="1" smtClean="0">
                          <a:solidFill>
                            <a:schemeClr val="dk1"/>
                          </a:solidFill>
                          <a:effectLst/>
                          <a:latin typeface="+mn-lt"/>
                          <a:ea typeface="+mn-ea"/>
                          <a:cs typeface="+mn-cs"/>
                        </a:rPr>
                        <a:t>assertNotNull</a:t>
                      </a:r>
                      <a:r>
                        <a:rPr lang="en-US" altLang="zh-CN" sz="1800" b="1" kern="1200" dirty="0" smtClean="0">
                          <a:solidFill>
                            <a:schemeClr val="dk1"/>
                          </a:solidFill>
                          <a:effectLst/>
                          <a:latin typeface="+mn-lt"/>
                          <a:ea typeface="+mn-ea"/>
                          <a:cs typeface="+mn-cs"/>
                        </a:rPr>
                        <a:t>(a)</a:t>
                      </a:r>
                      <a:endParaRPr lang="zh-CN" altLang="zh-CN" sz="18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b="1" kern="1200" dirty="0" smtClean="0">
                          <a:solidFill>
                            <a:schemeClr val="tx1"/>
                          </a:solidFill>
                          <a:effectLst/>
                          <a:latin typeface="+mn-lt"/>
                          <a:ea typeface="+mn-ea"/>
                          <a:cs typeface="+mn-cs"/>
                        </a:rPr>
                        <a:t>测试</a:t>
                      </a:r>
                      <a:r>
                        <a:rPr lang="en-US" altLang="zh-CN" sz="1800" b="1" kern="1200" dirty="0" smtClean="0">
                          <a:solidFill>
                            <a:schemeClr val="tx1"/>
                          </a:solidFill>
                          <a:effectLst/>
                          <a:latin typeface="+mn-lt"/>
                          <a:ea typeface="+mn-ea"/>
                          <a:cs typeface="+mn-cs"/>
                        </a:rPr>
                        <a:t>a</a:t>
                      </a:r>
                      <a:r>
                        <a:rPr lang="zh-CN" altLang="zh-CN" sz="1800" b="1" kern="1200" dirty="0" smtClean="0">
                          <a:solidFill>
                            <a:schemeClr val="tx1"/>
                          </a:solidFill>
                          <a:effectLst/>
                          <a:latin typeface="+mn-lt"/>
                          <a:ea typeface="+mn-ea"/>
                          <a:cs typeface="+mn-cs"/>
                        </a:rPr>
                        <a:t>是否非空</a:t>
                      </a:r>
                      <a:endParaRPr lang="zh-CN" altLang="en-US" sz="18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60152">
                <a:tc>
                  <a:txBody>
                    <a:bodyPr/>
                    <a:lstStyle/>
                    <a:p>
                      <a:r>
                        <a:rPr lang="en-US" altLang="zh-CN" sz="1800" b="1" kern="1200" dirty="0" err="1" smtClean="0">
                          <a:solidFill>
                            <a:schemeClr val="dk1"/>
                          </a:solidFill>
                          <a:effectLst/>
                          <a:latin typeface="+mn-lt"/>
                          <a:ea typeface="+mn-ea"/>
                          <a:cs typeface="+mn-cs"/>
                        </a:rPr>
                        <a:t>assertSame</a:t>
                      </a:r>
                      <a:r>
                        <a:rPr lang="en-US" altLang="zh-CN" sz="1800" b="1" kern="1200" dirty="0" smtClean="0">
                          <a:solidFill>
                            <a:schemeClr val="dk1"/>
                          </a:solidFill>
                          <a:effectLst/>
                          <a:latin typeface="+mn-lt"/>
                          <a:ea typeface="+mn-ea"/>
                          <a:cs typeface="+mn-cs"/>
                        </a:rPr>
                        <a:t>(a, b)</a:t>
                      </a:r>
                      <a:r>
                        <a:rPr lang="en-US" altLang="zh-CN" sz="1800" kern="1200" dirty="0" smtClean="0">
                          <a:solidFill>
                            <a:schemeClr val="dk1"/>
                          </a:solidFill>
                          <a:effectLst/>
                          <a:latin typeface="+mn-lt"/>
                          <a:ea typeface="+mn-ea"/>
                          <a:cs typeface="+mn-cs"/>
                        </a:rPr>
                        <a:t> </a:t>
                      </a:r>
                      <a:endParaRPr lang="zh-CN" altLang="zh-CN" sz="18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b="1" kern="1200" dirty="0" smtClean="0">
                          <a:solidFill>
                            <a:schemeClr val="tx1"/>
                          </a:solidFill>
                          <a:effectLst/>
                          <a:latin typeface="+mn-lt"/>
                          <a:ea typeface="+mn-ea"/>
                          <a:cs typeface="+mn-cs"/>
                        </a:rPr>
                        <a:t>测试</a:t>
                      </a:r>
                      <a:r>
                        <a:rPr lang="en-US" altLang="zh-CN" sz="1800" b="1" kern="1200" dirty="0" smtClean="0">
                          <a:solidFill>
                            <a:schemeClr val="tx1"/>
                          </a:solidFill>
                          <a:effectLst/>
                          <a:latin typeface="+mn-lt"/>
                          <a:ea typeface="+mn-ea"/>
                          <a:cs typeface="+mn-cs"/>
                        </a:rPr>
                        <a:t>a</a:t>
                      </a:r>
                      <a:r>
                        <a:rPr lang="zh-CN" altLang="zh-CN" sz="1800" b="1" kern="1200" dirty="0" smtClean="0">
                          <a:solidFill>
                            <a:schemeClr val="tx1"/>
                          </a:solidFill>
                          <a:effectLst/>
                          <a:latin typeface="+mn-lt"/>
                          <a:ea typeface="+mn-ea"/>
                          <a:cs typeface="+mn-cs"/>
                        </a:rPr>
                        <a:t>和</a:t>
                      </a:r>
                      <a:r>
                        <a:rPr lang="en-US" altLang="zh-CN" sz="1800" b="1" kern="1200" dirty="0" smtClean="0">
                          <a:solidFill>
                            <a:schemeClr val="tx1"/>
                          </a:solidFill>
                          <a:effectLst/>
                          <a:latin typeface="+mn-lt"/>
                          <a:ea typeface="+mn-ea"/>
                          <a:cs typeface="+mn-cs"/>
                        </a:rPr>
                        <a:t>b</a:t>
                      </a:r>
                      <a:r>
                        <a:rPr lang="zh-CN" altLang="zh-CN" sz="1800" b="1" kern="1200" dirty="0" smtClean="0">
                          <a:solidFill>
                            <a:schemeClr val="tx1"/>
                          </a:solidFill>
                          <a:effectLst/>
                          <a:latin typeface="+mn-lt"/>
                          <a:ea typeface="+mn-ea"/>
                          <a:cs typeface="+mn-cs"/>
                        </a:rPr>
                        <a:t>是否都引用同一个对象</a:t>
                      </a:r>
                      <a:endParaRPr lang="zh-CN" altLang="en-US" sz="18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60152">
                <a:tc>
                  <a:txBody>
                    <a:bodyPr/>
                    <a:lstStyle/>
                    <a:p>
                      <a:r>
                        <a:rPr lang="en-US" altLang="zh-CN" sz="1800" b="1" kern="1200" dirty="0" err="1" smtClean="0">
                          <a:solidFill>
                            <a:schemeClr val="dk1"/>
                          </a:solidFill>
                          <a:effectLst/>
                          <a:latin typeface="+mn-lt"/>
                          <a:ea typeface="+mn-ea"/>
                          <a:cs typeface="+mn-cs"/>
                        </a:rPr>
                        <a:t>assertNotSame</a:t>
                      </a:r>
                      <a:r>
                        <a:rPr lang="en-US" altLang="zh-CN" sz="1800" b="1" kern="1200" dirty="0" smtClean="0">
                          <a:solidFill>
                            <a:schemeClr val="dk1"/>
                          </a:solidFill>
                          <a:effectLst/>
                          <a:latin typeface="+mn-lt"/>
                          <a:ea typeface="+mn-ea"/>
                          <a:cs typeface="+mn-cs"/>
                        </a:rPr>
                        <a:t>(a, b)</a:t>
                      </a:r>
                      <a:endParaRPr lang="zh-CN" altLang="zh-CN" sz="18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b="1" kern="1200" dirty="0" smtClean="0">
                          <a:solidFill>
                            <a:schemeClr val="tx1"/>
                          </a:solidFill>
                          <a:effectLst/>
                          <a:latin typeface="+mn-lt"/>
                          <a:ea typeface="+mn-ea"/>
                          <a:cs typeface="+mn-cs"/>
                        </a:rPr>
                        <a:t>测试</a:t>
                      </a:r>
                      <a:r>
                        <a:rPr lang="en-US" altLang="zh-CN" sz="1800" b="1" kern="1200" dirty="0" smtClean="0">
                          <a:solidFill>
                            <a:schemeClr val="tx1"/>
                          </a:solidFill>
                          <a:effectLst/>
                          <a:latin typeface="+mn-lt"/>
                          <a:ea typeface="+mn-ea"/>
                          <a:cs typeface="+mn-cs"/>
                        </a:rPr>
                        <a:t>a</a:t>
                      </a:r>
                      <a:r>
                        <a:rPr lang="zh-CN" altLang="zh-CN" sz="1800" b="1" kern="1200" dirty="0" smtClean="0">
                          <a:solidFill>
                            <a:schemeClr val="tx1"/>
                          </a:solidFill>
                          <a:effectLst/>
                          <a:latin typeface="+mn-lt"/>
                          <a:ea typeface="+mn-ea"/>
                          <a:cs typeface="+mn-cs"/>
                        </a:rPr>
                        <a:t>和</a:t>
                      </a:r>
                      <a:r>
                        <a:rPr lang="en-US" altLang="zh-CN" sz="1800" b="1" kern="1200" dirty="0" smtClean="0">
                          <a:solidFill>
                            <a:schemeClr val="tx1"/>
                          </a:solidFill>
                          <a:effectLst/>
                          <a:latin typeface="+mn-lt"/>
                          <a:ea typeface="+mn-ea"/>
                          <a:cs typeface="+mn-cs"/>
                        </a:rPr>
                        <a:t>b</a:t>
                      </a:r>
                      <a:r>
                        <a:rPr lang="zh-CN" altLang="zh-CN" sz="1800" b="1" kern="1200" dirty="0" smtClean="0">
                          <a:solidFill>
                            <a:schemeClr val="tx1"/>
                          </a:solidFill>
                          <a:effectLst/>
                          <a:latin typeface="+mn-lt"/>
                          <a:ea typeface="+mn-ea"/>
                          <a:cs typeface="+mn-cs"/>
                        </a:rPr>
                        <a:t>是否没有都引用同一个对象</a:t>
                      </a:r>
                      <a:endParaRPr lang="zh-CN" altLang="en-US" sz="1800" b="1"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243401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单元测试</a:t>
            </a:r>
            <a:r>
              <a:rPr lang="en-US" altLang="zh-CN" dirty="0" smtClean="0"/>
              <a:t> </a:t>
            </a:r>
            <a:endParaRPr lang="zh-CN" altLang="en-US" dirty="0"/>
          </a:p>
        </p:txBody>
      </p:sp>
      <p:sp>
        <p:nvSpPr>
          <p:cNvPr id="3" name="内容占位符 2"/>
          <p:cNvSpPr>
            <a:spLocks noGrp="1"/>
          </p:cNvSpPr>
          <p:nvPr>
            <p:ph idx="1"/>
          </p:nvPr>
        </p:nvSpPr>
        <p:spPr>
          <a:xfrm>
            <a:off x="395536" y="1196752"/>
            <a:ext cx="8229600" cy="4525963"/>
          </a:xfrm>
        </p:spPr>
        <p:txBody>
          <a:bodyPr>
            <a:normAutofit fontScale="85000" lnSpcReduction="20000"/>
          </a:bodyPr>
          <a:lstStyle/>
          <a:p>
            <a:pPr>
              <a:lnSpc>
                <a:spcPct val="150000"/>
              </a:lnSpc>
            </a:pPr>
            <a:r>
              <a:rPr lang="zh-CN" altLang="en-US" b="1" dirty="0"/>
              <a:t>单元测试的特点</a:t>
            </a:r>
            <a:endParaRPr lang="en-US" altLang="zh-CN" b="1" dirty="0" smtClean="0"/>
          </a:p>
          <a:p>
            <a:pPr lvl="1">
              <a:lnSpc>
                <a:spcPct val="150000"/>
              </a:lnSpc>
              <a:buFont typeface="Wingdings" panose="05000000000000000000" pitchFamily="2" charset="2"/>
              <a:buChar char="Ø"/>
            </a:pPr>
            <a:r>
              <a:rPr lang="zh-CN" altLang="en-US" b="1" dirty="0" smtClean="0"/>
              <a:t>通常</a:t>
            </a:r>
            <a:r>
              <a:rPr lang="zh-CN" altLang="en-US" b="1" dirty="0"/>
              <a:t>采用基于类或者类的方法进行测试</a:t>
            </a:r>
            <a:endParaRPr lang="en-US" altLang="zh-CN" b="1" dirty="0"/>
          </a:p>
          <a:p>
            <a:pPr lvl="1">
              <a:lnSpc>
                <a:spcPct val="150000"/>
              </a:lnSpc>
              <a:buFont typeface="Wingdings" panose="05000000000000000000" pitchFamily="2" charset="2"/>
              <a:buChar char="Ø"/>
            </a:pPr>
            <a:r>
              <a:rPr lang="zh-CN" altLang="en-US" b="1" dirty="0"/>
              <a:t>程序单元和其他单元是相互独立的。</a:t>
            </a:r>
            <a:endParaRPr lang="en-US" altLang="zh-CN" b="1" dirty="0"/>
          </a:p>
          <a:p>
            <a:pPr lvl="1">
              <a:lnSpc>
                <a:spcPct val="150000"/>
              </a:lnSpc>
              <a:buFont typeface="Wingdings" panose="05000000000000000000" pitchFamily="2" charset="2"/>
              <a:buChar char="Ø"/>
            </a:pPr>
            <a:r>
              <a:rPr lang="zh-CN" altLang="en-US" b="1" dirty="0"/>
              <a:t>单元的执行速度很快</a:t>
            </a:r>
            <a:endParaRPr lang="en-US" altLang="zh-CN" b="1" dirty="0"/>
          </a:p>
          <a:p>
            <a:pPr lvl="1">
              <a:lnSpc>
                <a:spcPct val="150000"/>
              </a:lnSpc>
              <a:buFont typeface="Wingdings" panose="05000000000000000000" pitchFamily="2" charset="2"/>
              <a:buChar char="Ø"/>
            </a:pPr>
            <a:r>
              <a:rPr lang="zh-CN" altLang="en-US" b="1" dirty="0"/>
              <a:t>单元测试发现的问题，容易定位</a:t>
            </a:r>
            <a:endParaRPr lang="en-US" altLang="zh-CN" b="1" dirty="0"/>
          </a:p>
          <a:p>
            <a:pPr lvl="1">
              <a:lnSpc>
                <a:spcPct val="150000"/>
              </a:lnSpc>
              <a:buFont typeface="Wingdings" panose="05000000000000000000" pitchFamily="2" charset="2"/>
              <a:buChar char="Ø"/>
            </a:pPr>
            <a:r>
              <a:rPr lang="zh-CN" altLang="en-US" b="1" dirty="0"/>
              <a:t>通过了解代码的实现逻辑进行测试，通常称之为白盒</a:t>
            </a:r>
            <a:r>
              <a:rPr lang="zh-CN" altLang="en-US" b="1" dirty="0" smtClean="0"/>
              <a:t>测试</a:t>
            </a:r>
            <a:endParaRPr lang="en-US" altLang="zh-CN" b="1" dirty="0" smtClean="0"/>
          </a:p>
          <a:p>
            <a:pPr lvl="1">
              <a:lnSpc>
                <a:spcPct val="150000"/>
              </a:lnSpc>
              <a:buFont typeface="Wingdings" panose="05000000000000000000" pitchFamily="2" charset="2"/>
              <a:buChar char="Ø"/>
            </a:pPr>
            <a:r>
              <a:rPr lang="zh-CN" altLang="en-US" b="1" dirty="0" smtClean="0"/>
              <a:t>由开发人员进行实施</a:t>
            </a:r>
            <a:endParaRPr lang="en-US" altLang="zh-CN" b="1" dirty="0"/>
          </a:p>
          <a:p>
            <a:endParaRPr lang="zh-CN" altLang="en-US" b="1" dirty="0"/>
          </a:p>
        </p:txBody>
      </p:sp>
    </p:spTree>
    <p:extLst>
      <p:ext uri="{BB962C8B-B14F-4D97-AF65-F5344CB8AC3E}">
        <p14:creationId xmlns:p14="http://schemas.microsoft.com/office/powerpoint/2010/main" val="3390082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4289" y="1171099"/>
            <a:ext cx="8229600" cy="4525963"/>
          </a:xfrm>
        </p:spPr>
        <p:txBody>
          <a:bodyPr/>
          <a:lstStyle/>
          <a:p>
            <a:r>
              <a:rPr lang="zh-CN" altLang="en-US" b="1" dirty="0" smtClean="0"/>
              <a:t>单元测试框架 </a:t>
            </a:r>
            <a:r>
              <a:rPr lang="en-US" altLang="zh-CN" b="1" dirty="0" err="1" smtClean="0"/>
              <a:t>Xunit</a:t>
            </a:r>
            <a:endParaRPr lang="en-US" altLang="zh-CN" b="1" dirty="0" smtClean="0"/>
          </a:p>
          <a:p>
            <a:endParaRPr lang="zh-CN" altLang="en-US" b="1" dirty="0"/>
          </a:p>
        </p:txBody>
      </p:sp>
      <p:sp>
        <p:nvSpPr>
          <p:cNvPr id="3" name="标题 2"/>
          <p:cNvSpPr>
            <a:spLocks noGrp="1"/>
          </p:cNvSpPr>
          <p:nvPr>
            <p:ph type="title"/>
          </p:nvPr>
        </p:nvSpPr>
        <p:spPr/>
        <p:txBody>
          <a:bodyPr/>
          <a:lstStyle/>
          <a:p>
            <a:r>
              <a:rPr lang="zh-CN" altLang="en-US" dirty="0" smtClean="0"/>
              <a:t>单元测试</a:t>
            </a:r>
            <a:endParaRPr lang="zh-CN" alt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654" t="50000" r="-5392"/>
          <a:stretch/>
        </p:blipFill>
        <p:spPr bwMode="auto">
          <a:xfrm>
            <a:off x="4067944" y="4591537"/>
            <a:ext cx="5256584" cy="1716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descr="https://ss2.baidu.com/6ONYsjip0QIZ8tyhnq/it/u=1510317141,3452983699&amp;fm=58&amp;s=4BC6BC52D680DF1302C080F4020090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20888"/>
            <a:ext cx="2551707" cy="159481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testng.org/doc/pics/book-co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2164" y="2044784"/>
            <a:ext cx="1738354" cy="173835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www.36sign.com/nunit/img/logo.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661" y="4949603"/>
            <a:ext cx="1873471" cy="100012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6030957" y="2913962"/>
            <a:ext cx="252473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Unit</a:t>
            </a:r>
            <a:r>
              <a:rPr lang="en-US" altLang="zh-CN" sz="5400" b="1" spc="50" dirty="0" err="1"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test</a:t>
            </a:r>
            <a:endParaRPr lang="zh-CN" altLang="en-US" sz="5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extLst>
      <p:ext uri="{BB962C8B-B14F-4D97-AF65-F5344CB8AC3E}">
        <p14:creationId xmlns:p14="http://schemas.microsoft.com/office/powerpoint/2010/main" val="3241503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单元测试</a:t>
            </a:r>
            <a:endParaRPr lang="zh-CN" altLang="en-US" dirty="0"/>
          </a:p>
        </p:txBody>
      </p:sp>
      <p:sp>
        <p:nvSpPr>
          <p:cNvPr id="3" name="内容占位符 2"/>
          <p:cNvSpPr>
            <a:spLocks noGrp="1"/>
          </p:cNvSpPr>
          <p:nvPr>
            <p:ph idx="1"/>
          </p:nvPr>
        </p:nvSpPr>
        <p:spPr>
          <a:xfrm>
            <a:off x="539552" y="1268760"/>
            <a:ext cx="8229600" cy="4525963"/>
          </a:xfrm>
        </p:spPr>
        <p:txBody>
          <a:bodyPr/>
          <a:lstStyle/>
          <a:p>
            <a:pPr>
              <a:lnSpc>
                <a:spcPct val="150000"/>
              </a:lnSpc>
            </a:pPr>
            <a:r>
              <a:rPr lang="zh-CN" altLang="en-US" b="1" dirty="0"/>
              <a:t>为什么学习单元测试框架</a:t>
            </a:r>
            <a:endParaRPr lang="en-US" altLang="zh-CN" b="1" dirty="0"/>
          </a:p>
          <a:p>
            <a:pPr lvl="1">
              <a:lnSpc>
                <a:spcPct val="150000"/>
              </a:lnSpc>
              <a:buFont typeface="Wingdings" panose="05000000000000000000" pitchFamily="2" charset="2"/>
              <a:buChar char="Ø"/>
            </a:pPr>
            <a:r>
              <a:rPr lang="zh-CN" altLang="en-US" b="1" dirty="0"/>
              <a:t>提供用例组织与执行</a:t>
            </a:r>
            <a:endParaRPr lang="en-US" altLang="zh-CN" b="1" dirty="0"/>
          </a:p>
          <a:p>
            <a:pPr lvl="1">
              <a:lnSpc>
                <a:spcPct val="150000"/>
              </a:lnSpc>
              <a:buFont typeface="Wingdings" panose="05000000000000000000" pitchFamily="2" charset="2"/>
              <a:buChar char="Ø"/>
            </a:pPr>
            <a:r>
              <a:rPr lang="zh-CN" altLang="en-US" b="1" dirty="0"/>
              <a:t>提供丰富的比较方法</a:t>
            </a:r>
            <a:endParaRPr lang="en-US" altLang="zh-CN" b="1" dirty="0"/>
          </a:p>
          <a:p>
            <a:pPr lvl="1">
              <a:lnSpc>
                <a:spcPct val="150000"/>
              </a:lnSpc>
              <a:buFont typeface="Wingdings" panose="05000000000000000000" pitchFamily="2" charset="2"/>
              <a:buChar char="Ø"/>
            </a:pPr>
            <a:r>
              <a:rPr lang="zh-CN" altLang="en-US" b="1" dirty="0"/>
              <a:t>提供丰富的日志</a:t>
            </a:r>
            <a:endParaRPr lang="en-US" altLang="zh-CN" b="1" dirty="0"/>
          </a:p>
          <a:p>
            <a:pPr lvl="1">
              <a:lnSpc>
                <a:spcPct val="140000"/>
              </a:lnSpc>
              <a:buFont typeface="Wingdings" panose="05000000000000000000" pitchFamily="2" charset="2"/>
              <a:buChar char="Ø"/>
            </a:pPr>
            <a:endParaRPr lang="zh-CN" altLang="en-US" sz="2600" b="1" dirty="0"/>
          </a:p>
        </p:txBody>
      </p:sp>
    </p:spTree>
    <p:extLst>
      <p:ext uri="{BB962C8B-B14F-4D97-AF65-F5344CB8AC3E}">
        <p14:creationId xmlns:p14="http://schemas.microsoft.com/office/powerpoint/2010/main" val="3415006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052736"/>
            <a:ext cx="8229600" cy="4525963"/>
          </a:xfrm>
        </p:spPr>
        <p:txBody>
          <a:bodyPr/>
          <a:lstStyle/>
          <a:p>
            <a:pPr algn="just">
              <a:lnSpc>
                <a:spcPct val="150000"/>
              </a:lnSpc>
            </a:pPr>
            <a:r>
              <a:rPr lang="zh-CN" altLang="en-US" b="1" dirty="0"/>
              <a:t>单元选取</a:t>
            </a:r>
            <a:r>
              <a:rPr lang="zh-CN" altLang="en-US" b="1" dirty="0" smtClean="0"/>
              <a:t>的</a:t>
            </a:r>
            <a:r>
              <a:rPr lang="zh-CN" altLang="en-US" b="1" dirty="0"/>
              <a:t>内容</a:t>
            </a:r>
            <a:endParaRPr lang="en-US" altLang="zh-CN" b="1" dirty="0"/>
          </a:p>
          <a:p>
            <a:pPr lvl="1">
              <a:lnSpc>
                <a:spcPct val="150000"/>
              </a:lnSpc>
              <a:buFont typeface="Wingdings" panose="05000000000000000000" pitchFamily="2" charset="2"/>
              <a:buChar char="Ø"/>
            </a:pPr>
            <a:r>
              <a:rPr lang="zh-CN" altLang="en-US" b="1" dirty="0"/>
              <a:t>对于面向过程的开发语言来说，单元常指一个函数或子过程</a:t>
            </a:r>
          </a:p>
          <a:p>
            <a:pPr lvl="1">
              <a:lnSpc>
                <a:spcPct val="150000"/>
              </a:lnSpc>
              <a:buFont typeface="Wingdings" panose="05000000000000000000" pitchFamily="2" charset="2"/>
              <a:buChar char="Ø"/>
            </a:pPr>
            <a:r>
              <a:rPr lang="zh-CN" altLang="en-US" b="1" dirty="0"/>
              <a:t>对于面向对象的开发语言来说，单元一般指一个类</a:t>
            </a:r>
          </a:p>
          <a:p>
            <a:pPr lvl="1">
              <a:lnSpc>
                <a:spcPct val="150000"/>
              </a:lnSpc>
              <a:buFont typeface="Wingdings" panose="05000000000000000000" pitchFamily="2" charset="2"/>
              <a:buChar char="Ø"/>
            </a:pPr>
            <a:r>
              <a:rPr lang="zh-CN" altLang="en-US" b="1" dirty="0"/>
              <a:t>图形化软件中，单元常指一个窗口或一个菜单</a:t>
            </a:r>
          </a:p>
          <a:p>
            <a:endParaRPr lang="zh-CN" altLang="en-US" b="1" dirty="0"/>
          </a:p>
        </p:txBody>
      </p:sp>
      <p:sp>
        <p:nvSpPr>
          <p:cNvPr id="3" name="标题 2"/>
          <p:cNvSpPr>
            <a:spLocks noGrp="1"/>
          </p:cNvSpPr>
          <p:nvPr>
            <p:ph type="title"/>
          </p:nvPr>
        </p:nvSpPr>
        <p:spPr/>
        <p:txBody>
          <a:bodyPr/>
          <a:lstStyle/>
          <a:p>
            <a:r>
              <a:rPr lang="zh-CN" altLang="en-US" dirty="0"/>
              <a:t>单元测试</a:t>
            </a:r>
          </a:p>
        </p:txBody>
      </p:sp>
    </p:spTree>
    <p:extLst>
      <p:ext uri="{BB962C8B-B14F-4D97-AF65-F5344CB8AC3E}">
        <p14:creationId xmlns:p14="http://schemas.microsoft.com/office/powerpoint/2010/main" val="1785918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124744"/>
            <a:ext cx="8229600" cy="5289451"/>
          </a:xfrm>
        </p:spPr>
        <p:txBody>
          <a:bodyPr>
            <a:normAutofit/>
          </a:bodyPr>
          <a:lstStyle/>
          <a:p>
            <a:pPr algn="just">
              <a:lnSpc>
                <a:spcPct val="150000"/>
              </a:lnSpc>
            </a:pPr>
            <a:r>
              <a:rPr lang="zh-CN" altLang="en-US" sz="2800" b="1" dirty="0"/>
              <a:t>静态</a:t>
            </a:r>
            <a:r>
              <a:rPr lang="zh-CN" altLang="en-US" sz="2800" b="1" dirty="0" smtClean="0"/>
              <a:t>测试（局部数据结构）</a:t>
            </a:r>
            <a:endParaRPr lang="en-US" altLang="zh-CN" sz="2800" b="1" dirty="0"/>
          </a:p>
          <a:p>
            <a:pPr lvl="1" algn="just">
              <a:lnSpc>
                <a:spcPct val="150000"/>
              </a:lnSpc>
              <a:buFont typeface="Wingdings" panose="05000000000000000000" pitchFamily="2" charset="2"/>
              <a:buChar char="Ø"/>
            </a:pPr>
            <a:r>
              <a:rPr lang="zh-CN" altLang="en-US" sz="2400" b="1" dirty="0"/>
              <a:t>主要是通过走查、审查等会议方式，依据模块的详细设计，将代码与缺陷检查表进行对照，查看代码是否符合标准和规范</a:t>
            </a:r>
            <a:endParaRPr lang="en-US" altLang="zh-CN" sz="2400" b="1" dirty="0"/>
          </a:p>
          <a:p>
            <a:pPr algn="just">
              <a:lnSpc>
                <a:spcPct val="150000"/>
              </a:lnSpc>
            </a:pPr>
            <a:r>
              <a:rPr lang="zh-CN" altLang="en-US" sz="2800" b="1" dirty="0"/>
              <a:t>动态测试</a:t>
            </a:r>
            <a:endParaRPr lang="en-US" altLang="zh-CN" sz="2800" b="1" dirty="0"/>
          </a:p>
          <a:p>
            <a:pPr lvl="1" algn="just">
              <a:lnSpc>
                <a:spcPct val="150000"/>
              </a:lnSpc>
              <a:buFont typeface="Wingdings" panose="05000000000000000000" pitchFamily="2" charset="2"/>
              <a:buChar char="Ø"/>
            </a:pPr>
            <a:r>
              <a:rPr lang="zh-CN" altLang="en-US" sz="2400" b="1" dirty="0"/>
              <a:t>主要包括对模块接口、模块边界条件、模块独立路径和错误处理进行测试</a:t>
            </a:r>
          </a:p>
          <a:p>
            <a:pPr algn="just">
              <a:lnSpc>
                <a:spcPct val="150000"/>
              </a:lnSpc>
            </a:pPr>
            <a:endParaRPr lang="zh-CN" altLang="en-US" sz="2800" b="1" dirty="0"/>
          </a:p>
          <a:p>
            <a:endParaRPr lang="zh-CN" altLang="en-US" b="1" dirty="0"/>
          </a:p>
        </p:txBody>
      </p:sp>
      <p:sp>
        <p:nvSpPr>
          <p:cNvPr id="3" name="标题 2"/>
          <p:cNvSpPr>
            <a:spLocks noGrp="1"/>
          </p:cNvSpPr>
          <p:nvPr>
            <p:ph type="title"/>
          </p:nvPr>
        </p:nvSpPr>
        <p:spPr/>
        <p:txBody>
          <a:bodyPr/>
          <a:lstStyle/>
          <a:p>
            <a:r>
              <a:rPr lang="zh-CN" altLang="en-US" dirty="0" smtClean="0"/>
              <a:t>单元测试</a:t>
            </a:r>
            <a:endParaRPr lang="zh-CN" altLang="en-US" dirty="0"/>
          </a:p>
        </p:txBody>
      </p:sp>
    </p:spTree>
    <p:extLst>
      <p:ext uri="{BB962C8B-B14F-4D97-AF65-F5344CB8AC3E}">
        <p14:creationId xmlns:p14="http://schemas.microsoft.com/office/powerpoint/2010/main" val="3034013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APP稳定性测试之Monkey</Template>
  <TotalTime>907</TotalTime>
  <Words>2078</Words>
  <Application>Microsoft Office PowerPoint</Application>
  <PresentationFormat>全屏显示(4:3)</PresentationFormat>
  <Paragraphs>293</Paragraphs>
  <Slides>49</Slides>
  <Notes>3</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moban</vt:lpstr>
      <vt:lpstr>按测试阶段来分类</vt:lpstr>
      <vt:lpstr>单元测试</vt:lpstr>
      <vt:lpstr>本章大纲</vt:lpstr>
      <vt:lpstr>单元测试</vt:lpstr>
      <vt:lpstr>单元测试 </vt:lpstr>
      <vt:lpstr>单元测试</vt:lpstr>
      <vt:lpstr>单元测试</vt:lpstr>
      <vt:lpstr>单元测试</vt:lpstr>
      <vt:lpstr>单元测试</vt:lpstr>
      <vt:lpstr>单元测试</vt:lpstr>
      <vt:lpstr>单元测试</vt:lpstr>
      <vt:lpstr>单元测试</vt:lpstr>
      <vt:lpstr>单元测试</vt:lpstr>
      <vt:lpstr>单元测试</vt:lpstr>
      <vt:lpstr>单元测试</vt:lpstr>
      <vt:lpstr>单元测试</vt:lpstr>
      <vt:lpstr>单元测试</vt:lpstr>
      <vt:lpstr>本章大纲</vt:lpstr>
      <vt:lpstr>单元测试环境</vt:lpstr>
      <vt:lpstr>单元测试环境</vt:lpstr>
      <vt:lpstr>单元测试环境</vt:lpstr>
      <vt:lpstr>单元测试环境</vt:lpstr>
      <vt:lpstr>单元测试环境</vt:lpstr>
      <vt:lpstr>单元测试环境</vt:lpstr>
      <vt:lpstr>单元测试环境</vt:lpstr>
      <vt:lpstr>单元测试环境</vt:lpstr>
      <vt:lpstr>单元测试环境</vt:lpstr>
      <vt:lpstr>单元测试环境</vt:lpstr>
      <vt:lpstr>单元测试环境</vt:lpstr>
      <vt:lpstr>单元测试环境</vt:lpstr>
      <vt:lpstr>单元测试环境</vt:lpstr>
      <vt:lpstr>单元测试环境</vt:lpstr>
      <vt:lpstr>单元测试环境</vt:lpstr>
      <vt:lpstr>本章大纲</vt:lpstr>
      <vt:lpstr>单元测试过程</vt:lpstr>
      <vt:lpstr>单元测试过程</vt:lpstr>
      <vt:lpstr>单元测试过程</vt:lpstr>
      <vt:lpstr>单元测试过程</vt:lpstr>
      <vt:lpstr>单元测试过程</vt:lpstr>
      <vt:lpstr>单元测试过程</vt:lpstr>
      <vt:lpstr>单元测试过程</vt:lpstr>
      <vt:lpstr>单元测试过程</vt:lpstr>
      <vt:lpstr>单元测试过程</vt:lpstr>
      <vt:lpstr>单元测试过程</vt:lpstr>
      <vt:lpstr>单元测试过程</vt:lpstr>
      <vt:lpstr>单元测试过程</vt:lpstr>
      <vt:lpstr>单元测试过程</vt:lpstr>
      <vt:lpstr> JUnit4 常用注解</vt:lpstr>
      <vt:lpstr>断言</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Web基础</dc:title>
  <cp:lastModifiedBy>admin</cp:lastModifiedBy>
  <cp:revision>141</cp:revision>
  <dcterms:modified xsi:type="dcterms:W3CDTF">2018-05-26T04:40:44Z</dcterms:modified>
</cp:coreProperties>
</file>