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60" r:id="rId5"/>
    <p:sldId id="259" r:id="rId6"/>
    <p:sldId id="275" r:id="rId7"/>
    <p:sldId id="294" r:id="rId8"/>
    <p:sldId id="295" r:id="rId9"/>
    <p:sldId id="296" r:id="rId10"/>
    <p:sldId id="297" r:id="rId11"/>
    <p:sldId id="279" r:id="rId12"/>
    <p:sldId id="276" r:id="rId13"/>
    <p:sldId id="298" r:id="rId14"/>
    <p:sldId id="280" r:id="rId15"/>
    <p:sldId id="299" r:id="rId16"/>
    <p:sldId id="300" r:id="rId17"/>
    <p:sldId id="303" r:id="rId18"/>
    <p:sldId id="304" r:id="rId19"/>
    <p:sldId id="281" r:id="rId20"/>
    <p:sldId id="282" r:id="rId21"/>
    <p:sldId id="283" r:id="rId22"/>
    <p:sldId id="284" r:id="rId23"/>
    <p:sldId id="285" r:id="rId24"/>
    <p:sldId id="286" r:id="rId25"/>
    <p:sldId id="287" r:id="rId26"/>
    <p:sldId id="305" r:id="rId27"/>
    <p:sldId id="306" r:id="rId28"/>
    <p:sldId id="307" r:id="rId29"/>
    <p:sldId id="308" r:id="rId30"/>
    <p:sldId id="289" r:id="rId31"/>
    <p:sldId id="288" r:id="rId32"/>
    <p:sldId id="277" r:id="rId33"/>
    <p:sldId id="267" r:id="rId34"/>
    <p:sldId id="268" r:id="rId35"/>
    <p:sldId id="269" r:id="rId36"/>
    <p:sldId id="270" r:id="rId37"/>
    <p:sldId id="271" r:id="rId38"/>
    <p:sldId id="278" r:id="rId39"/>
    <p:sldId id="272" r:id="rId40"/>
    <p:sldId id="274"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80443" autoAdjust="0"/>
  </p:normalViewPr>
  <p:slideViewPr>
    <p:cSldViewPr>
      <p:cViewPr varScale="1">
        <p:scale>
          <a:sx n="56" d="100"/>
          <a:sy n="56" d="100"/>
        </p:scale>
        <p:origin x="-1746" y="-96"/>
      </p:cViewPr>
      <p:guideLst>
        <p:guide orient="horz" pos="2160"/>
        <p:guide pos="2880"/>
      </p:guideLst>
    </p:cSldViewPr>
  </p:slideViewPr>
  <p:outlineViewPr>
    <p:cViewPr>
      <p:scale>
        <a:sx n="33" d="100"/>
        <a:sy n="33" d="100"/>
      </p:scale>
      <p:origin x="90" y="53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0B6EAA-A6FA-41DA-B011-FEE2B1267786}" type="datetimeFigureOut">
              <a:rPr lang="zh-CN" altLang="en-US" smtClean="0"/>
              <a:t>2018/5/26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BF08B-6CEA-4D0D-B9A5-15394C48CE54}" type="slidenum">
              <a:rPr lang="zh-CN" altLang="en-US" smtClean="0"/>
              <a:t>‹#›</a:t>
            </a:fld>
            <a:endParaRPr lang="zh-CN" altLang="en-US"/>
          </a:p>
        </p:txBody>
      </p:sp>
    </p:spTree>
    <p:extLst>
      <p:ext uri="{BB962C8B-B14F-4D97-AF65-F5344CB8AC3E}">
        <p14:creationId xmlns:p14="http://schemas.microsoft.com/office/powerpoint/2010/main" val="152934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文档测试举例 ：综合办公，没有实现 自动发布计划</a:t>
            </a:r>
            <a:endParaRPr lang="en-US" altLang="zh-CN" dirty="0" smtClean="0"/>
          </a:p>
          <a:p>
            <a:r>
              <a:rPr lang="zh-CN" altLang="en-US" dirty="0" smtClean="0"/>
              <a:t>综合办公，</a:t>
            </a:r>
            <a:r>
              <a:rPr lang="zh-CN" altLang="en-US" smtClean="0"/>
              <a:t>可以参照钉钉</a:t>
            </a:r>
            <a:endParaRPr lang="en-US" altLang="zh-CN" dirty="0" smtClean="0"/>
          </a:p>
        </p:txBody>
      </p:sp>
      <p:sp>
        <p:nvSpPr>
          <p:cNvPr id="4" name="灯片编号占位符 3"/>
          <p:cNvSpPr>
            <a:spLocks noGrp="1"/>
          </p:cNvSpPr>
          <p:nvPr>
            <p:ph type="sldNum" sz="quarter" idx="10"/>
          </p:nvPr>
        </p:nvSpPr>
        <p:spPr/>
        <p:txBody>
          <a:bodyPr/>
          <a:lstStyle/>
          <a:p>
            <a:fld id="{16EBF08B-6CEA-4D0D-B9A5-15394C48CE54}" type="slidenum">
              <a:rPr lang="zh-CN" altLang="en-US" smtClean="0"/>
              <a:t>1</a:t>
            </a:fld>
            <a:endParaRPr lang="zh-CN" altLang="en-US"/>
          </a:p>
        </p:txBody>
      </p:sp>
    </p:spTree>
    <p:extLst>
      <p:ext uri="{BB962C8B-B14F-4D97-AF65-F5344CB8AC3E}">
        <p14:creationId xmlns:p14="http://schemas.microsoft.com/office/powerpoint/2010/main" val="4184742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向后兼容，历史版本的数据功能进行兼容</a:t>
            </a:r>
            <a:endParaRPr lang="en-US" altLang="zh-CN" dirty="0" smtClean="0"/>
          </a:p>
          <a:p>
            <a:r>
              <a:rPr lang="zh-CN" altLang="en-US" dirty="0" smtClean="0"/>
              <a:t>服务器版本，</a:t>
            </a:r>
            <a:r>
              <a:rPr lang="en-US" altLang="zh-CN" dirty="0" err="1" smtClean="0"/>
              <a:t>linux</a:t>
            </a:r>
            <a:r>
              <a:rPr lang="zh-CN" altLang="en-US" dirty="0" smtClean="0"/>
              <a:t>多个发行版 </a:t>
            </a:r>
            <a:r>
              <a:rPr lang="en-US" altLang="zh-CN" dirty="0" err="1" smtClean="0"/>
              <a:t>suse,</a:t>
            </a:r>
            <a:r>
              <a:rPr lang="en-US" altLang="zh-CN" i="1" dirty="0" err="1" smtClean="0"/>
              <a:t>Ubuntu,redhat,cento</a:t>
            </a:r>
            <a:r>
              <a:rPr lang="en-US" altLang="zh-CN" i="1" baseline="0" dirty="0" smtClean="0"/>
              <a:t> </a:t>
            </a:r>
            <a:r>
              <a:rPr lang="en-US" altLang="zh-CN" i="1" baseline="0" dirty="0" err="1" smtClean="0"/>
              <a:t>os</a:t>
            </a:r>
            <a:endParaRPr lang="en-US" altLang="zh-CN" i="1" baseline="0" dirty="0" smtClean="0"/>
          </a:p>
          <a:p>
            <a:r>
              <a:rPr lang="zh-CN" altLang="en-US" i="1" baseline="0" dirty="0" smtClean="0"/>
              <a:t>不同类型的设备，对软件的表现产生差异 </a:t>
            </a:r>
            <a:r>
              <a:rPr lang="en-US" altLang="zh-CN" i="1" baseline="0" dirty="0" smtClean="0"/>
              <a:t>32</a:t>
            </a:r>
            <a:r>
              <a:rPr lang="zh-CN" altLang="en-US" i="1" baseline="0" dirty="0" smtClean="0"/>
              <a:t>，</a:t>
            </a:r>
            <a:r>
              <a:rPr lang="en-US" altLang="zh-CN" i="1" baseline="0" dirty="0" smtClean="0"/>
              <a:t>64,</a:t>
            </a:r>
            <a:r>
              <a:rPr lang="zh-CN" altLang="en-US" i="1" baseline="0" dirty="0" smtClean="0"/>
              <a:t>手机，电视盒子，</a:t>
            </a:r>
            <a:endParaRPr lang="en-US" altLang="zh-CN" i="1" baseline="0" dirty="0" smtClean="0"/>
          </a:p>
          <a:p>
            <a:r>
              <a:rPr lang="zh-CN" altLang="en-US" i="1" baseline="0" dirty="0" smtClean="0"/>
              <a:t>同一个厂商不同软件，运行在同一个设备，相互的影响，交互正确性。主流的应用要兼容，与微信兼容</a:t>
            </a:r>
            <a:endParaRPr lang="en-US" altLang="zh-CN" i="1" baseline="0" dirty="0" smtClean="0"/>
          </a:p>
          <a:p>
            <a:endParaRPr lang="en-US" altLang="zh-CN" i="1" baseline="0" dirty="0" smtClean="0"/>
          </a:p>
          <a:p>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23</a:t>
            </a:fld>
            <a:endParaRPr lang="zh-CN" altLang="en-US"/>
          </a:p>
        </p:txBody>
      </p:sp>
    </p:spTree>
    <p:extLst>
      <p:ext uri="{BB962C8B-B14F-4D97-AF65-F5344CB8AC3E}">
        <p14:creationId xmlns:p14="http://schemas.microsoft.com/office/powerpoint/2010/main" val="154238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格式，语法，拼写，前后是否一致。</a:t>
            </a:r>
            <a:endParaRPr lang="en-US" altLang="zh-CN" dirty="0" smtClean="0"/>
          </a:p>
          <a:p>
            <a:r>
              <a:rPr lang="zh-CN" altLang="en-US" dirty="0" smtClean="0"/>
              <a:t>易理解性，容易读懂，是否包含。缩略语，是否有解释。</a:t>
            </a:r>
            <a:endParaRPr lang="en-US" altLang="zh-CN" dirty="0" smtClean="0"/>
          </a:p>
          <a:p>
            <a:r>
              <a:rPr lang="zh-CN" altLang="en-US" dirty="0" smtClean="0"/>
              <a:t>易浏览性：表格换页，没有表头，跳转的地方</a:t>
            </a:r>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24</a:t>
            </a:fld>
            <a:endParaRPr lang="zh-CN" altLang="en-US"/>
          </a:p>
        </p:txBody>
      </p:sp>
    </p:spTree>
    <p:extLst>
      <p:ext uri="{BB962C8B-B14F-4D97-AF65-F5344CB8AC3E}">
        <p14:creationId xmlns:p14="http://schemas.microsoft.com/office/powerpoint/2010/main" val="833041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业务流程是否过于复杂，对用户错误的引导</a:t>
            </a:r>
            <a:endParaRPr lang="en-US" altLang="zh-CN" dirty="0" smtClean="0"/>
          </a:p>
          <a:p>
            <a:r>
              <a:rPr lang="zh-CN" altLang="en-US" smtClean="0"/>
              <a:t>考勤设置，设置区别</a:t>
            </a:r>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25</a:t>
            </a:fld>
            <a:endParaRPr lang="zh-CN" altLang="en-US"/>
          </a:p>
        </p:txBody>
      </p:sp>
    </p:spTree>
    <p:extLst>
      <p:ext uri="{BB962C8B-B14F-4D97-AF65-F5344CB8AC3E}">
        <p14:creationId xmlns:p14="http://schemas.microsoft.com/office/powerpoint/2010/main" val="2697964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是不是简单的汉化？很有很多重要的因素：语义是不是正确，书写习惯。换行，错位，阿拉伯语 从右向左书写的</a:t>
            </a:r>
            <a:endParaRPr lang="en-US" altLang="zh-CN" dirty="0" smtClean="0"/>
          </a:p>
          <a:p>
            <a:r>
              <a:rPr lang="zh-CN" altLang="en-US" dirty="0" smtClean="0"/>
              <a:t>图片使用，文字的表达</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27</a:t>
            </a:fld>
            <a:endParaRPr lang="zh-CN" altLang="en-US"/>
          </a:p>
        </p:txBody>
      </p:sp>
    </p:spTree>
    <p:extLst>
      <p:ext uri="{BB962C8B-B14F-4D97-AF65-F5344CB8AC3E}">
        <p14:creationId xmlns:p14="http://schemas.microsoft.com/office/powerpoint/2010/main" val="3340434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高压，防尘，防水，环境，温度，湿度，老化。环境方面的测试</a:t>
            </a:r>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30</a:t>
            </a:fld>
            <a:endParaRPr lang="zh-CN" altLang="en-US"/>
          </a:p>
        </p:txBody>
      </p:sp>
    </p:spTree>
    <p:extLst>
      <p:ext uri="{BB962C8B-B14F-4D97-AF65-F5344CB8AC3E}">
        <p14:creationId xmlns:p14="http://schemas.microsoft.com/office/powerpoint/2010/main" val="1501447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合同和规范：约定的规范，政府法律法规</a:t>
            </a:r>
            <a:endParaRPr lang="en-US" altLang="zh-CN" dirty="0" smtClean="0"/>
          </a:p>
          <a:p>
            <a:r>
              <a:rPr lang="zh-CN" altLang="en-US" dirty="0" smtClean="0"/>
              <a:t>运行：运维的角度，正常维护，备份，容灾，灾难恢复</a:t>
            </a:r>
            <a:endParaRPr lang="en-US" altLang="zh-CN" dirty="0" smtClean="0"/>
          </a:p>
          <a:p>
            <a:pPr>
              <a:lnSpc>
                <a:spcPct val="150000"/>
              </a:lnSpc>
            </a:pPr>
            <a:r>
              <a:rPr lang="en-US" altLang="zh-CN" b="1" dirty="0" smtClean="0"/>
              <a:t>alpha</a:t>
            </a:r>
            <a:r>
              <a:rPr lang="zh-CN" altLang="en-US" b="1" smtClean="0"/>
              <a:t>测试 开发者提供的环境</a:t>
            </a:r>
            <a:endParaRPr lang="en-US" altLang="zh-CN" b="1" dirty="0" smtClean="0"/>
          </a:p>
          <a:p>
            <a:pPr>
              <a:lnSpc>
                <a:spcPct val="150000"/>
              </a:lnSpc>
            </a:pPr>
            <a:r>
              <a:rPr lang="en-US" altLang="zh-CN" b="1" dirty="0" smtClean="0"/>
              <a:t>beta</a:t>
            </a:r>
            <a:r>
              <a:rPr lang="zh-CN" altLang="en-US" b="1" dirty="0" smtClean="0"/>
              <a:t>测试</a:t>
            </a:r>
          </a:p>
          <a:p>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40</a:t>
            </a:fld>
            <a:endParaRPr lang="zh-CN" altLang="en-US"/>
          </a:p>
        </p:txBody>
      </p:sp>
    </p:spTree>
    <p:extLst>
      <p:ext uri="{BB962C8B-B14F-4D97-AF65-F5344CB8AC3E}">
        <p14:creationId xmlns:p14="http://schemas.microsoft.com/office/powerpoint/2010/main" val="80844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最主要的测试类型，数据结构错误，初始化，终止错误，启动过程中的错误</a:t>
            </a:r>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6</a:t>
            </a:fld>
            <a:endParaRPr lang="zh-CN" altLang="en-US"/>
          </a:p>
        </p:txBody>
      </p:sp>
    </p:spTree>
    <p:extLst>
      <p:ext uri="{BB962C8B-B14F-4D97-AF65-F5344CB8AC3E}">
        <p14:creationId xmlns:p14="http://schemas.microsoft.com/office/powerpoint/2010/main" val="292814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Thoughtworks</a:t>
            </a:r>
            <a:r>
              <a:rPr lang="en-US" altLang="zh-CN" dirty="0" smtClean="0"/>
              <a:t> </a:t>
            </a:r>
            <a:r>
              <a:rPr lang="zh-CN" altLang="en-US" dirty="0" smtClean="0"/>
              <a:t>敏捷咨询公司 </a:t>
            </a:r>
            <a:r>
              <a:rPr lang="en-US" altLang="zh-CN" dirty="0" smtClean="0"/>
              <a:t>ruby </a:t>
            </a:r>
            <a:r>
              <a:rPr lang="en-US" altLang="zh-CN" sz="1200" dirty="0" err="1" smtClean="0">
                <a:solidFill>
                  <a:schemeClr val="tx1"/>
                </a:solidFill>
              </a:rPr>
              <a:t>Watir</a:t>
            </a:r>
            <a:r>
              <a:rPr lang="en-US" altLang="zh-CN" sz="1200" dirty="0" smtClean="0">
                <a:solidFill>
                  <a:schemeClr val="tx1"/>
                </a:solidFill>
              </a:rPr>
              <a:t> </a:t>
            </a:r>
            <a:r>
              <a:rPr lang="en-US" altLang="zh-CN" sz="1200" dirty="0" err="1" smtClean="0">
                <a:solidFill>
                  <a:schemeClr val="tx1"/>
                </a:solidFill>
              </a:rPr>
              <a:t>Sikuli</a:t>
            </a:r>
            <a:r>
              <a:rPr lang="zh-CN" altLang="en-US" sz="1200" smtClean="0">
                <a:solidFill>
                  <a:schemeClr val="tx1"/>
                </a:solidFill>
              </a:rPr>
              <a:t>屏幕截图的</a:t>
            </a:r>
            <a:endParaRPr lang="zh-CN" altLang="en-US"/>
          </a:p>
        </p:txBody>
      </p:sp>
      <p:sp>
        <p:nvSpPr>
          <p:cNvPr id="4" name="灯片编号占位符 3"/>
          <p:cNvSpPr>
            <a:spLocks noGrp="1"/>
          </p:cNvSpPr>
          <p:nvPr>
            <p:ph type="sldNum" sz="quarter" idx="10"/>
          </p:nvPr>
        </p:nvSpPr>
        <p:spPr/>
        <p:txBody>
          <a:bodyPr/>
          <a:lstStyle/>
          <a:p>
            <a:fld id="{16EBF08B-6CEA-4D0D-B9A5-15394C48CE54}" type="slidenum">
              <a:rPr lang="zh-CN" altLang="en-US" smtClean="0"/>
              <a:t>11</a:t>
            </a:fld>
            <a:endParaRPr lang="zh-CN" altLang="en-US"/>
          </a:p>
        </p:txBody>
      </p:sp>
    </p:spTree>
    <p:extLst>
      <p:ext uri="{BB962C8B-B14F-4D97-AF65-F5344CB8AC3E}">
        <p14:creationId xmlns:p14="http://schemas.microsoft.com/office/powerpoint/2010/main" val="1495982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所能承受的最大极限</a:t>
            </a:r>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15</a:t>
            </a:fld>
            <a:endParaRPr lang="zh-CN" altLang="en-US"/>
          </a:p>
        </p:txBody>
      </p:sp>
    </p:spTree>
    <p:extLst>
      <p:ext uri="{BB962C8B-B14F-4D97-AF65-F5344CB8AC3E}">
        <p14:creationId xmlns:p14="http://schemas.microsoft.com/office/powerpoint/2010/main" val="1948836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测试响应的性能表现，记录系统在正常指标下的最大负载</a:t>
            </a:r>
          </a:p>
          <a:p>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16</a:t>
            </a:fld>
            <a:endParaRPr lang="zh-CN" altLang="en-US"/>
          </a:p>
        </p:txBody>
      </p:sp>
    </p:spTree>
    <p:extLst>
      <p:ext uri="{BB962C8B-B14F-4D97-AF65-F5344CB8AC3E}">
        <p14:creationId xmlns:p14="http://schemas.microsoft.com/office/powerpoint/2010/main" val="37150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资源，</a:t>
            </a:r>
            <a:r>
              <a:rPr lang="en-US" altLang="zh-CN" dirty="0" smtClean="0"/>
              <a:t>CPU</a:t>
            </a:r>
            <a:r>
              <a:rPr lang="zh-CN" altLang="en-US" dirty="0" smtClean="0"/>
              <a:t>，内存，磁盘</a:t>
            </a:r>
            <a:r>
              <a:rPr lang="en-US" altLang="zh-CN" dirty="0" smtClean="0"/>
              <a:t>IO</a:t>
            </a:r>
            <a:r>
              <a:rPr lang="en-US" altLang="zh-CN" baseline="0" dirty="0" smtClean="0"/>
              <a:t> </a:t>
            </a:r>
            <a:r>
              <a:rPr lang="zh-CN" altLang="en-US" baseline="0" dirty="0" smtClean="0"/>
              <a:t>网络</a:t>
            </a:r>
            <a:r>
              <a:rPr lang="en-US" altLang="zh-CN" baseline="0" dirty="0" smtClean="0"/>
              <a:t>IO</a:t>
            </a:r>
            <a:r>
              <a:rPr lang="zh-CN" altLang="en-US" baseline="0" dirty="0" smtClean="0"/>
              <a:t>重要的性能指标</a:t>
            </a:r>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19</a:t>
            </a:fld>
            <a:endParaRPr lang="zh-CN" altLang="en-US"/>
          </a:p>
        </p:txBody>
      </p:sp>
    </p:spTree>
    <p:extLst>
      <p:ext uri="{BB962C8B-B14F-4D97-AF65-F5344CB8AC3E}">
        <p14:creationId xmlns:p14="http://schemas.microsoft.com/office/powerpoint/2010/main" val="642451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20</a:t>
            </a:fld>
            <a:endParaRPr lang="zh-CN" altLang="en-US"/>
          </a:p>
        </p:txBody>
      </p:sp>
    </p:spTree>
    <p:extLst>
      <p:ext uri="{BB962C8B-B14F-4D97-AF65-F5344CB8AC3E}">
        <p14:creationId xmlns:p14="http://schemas.microsoft.com/office/powerpoint/2010/main" val="3770356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尽可能的减少 </a:t>
            </a:r>
            <a:r>
              <a:rPr lang="en-US" altLang="zh-CN" b="1" dirty="0" smtClean="0"/>
              <a:t>HTTP </a:t>
            </a:r>
            <a:r>
              <a:rPr lang="zh-CN" altLang="en-US" b="1" dirty="0" smtClean="0"/>
              <a:t>的请求数 、使用 </a:t>
            </a:r>
            <a:r>
              <a:rPr lang="en-US" altLang="zh-CN" b="1" dirty="0" err="1" smtClean="0"/>
              <a:t>Gzip</a:t>
            </a:r>
            <a:r>
              <a:rPr lang="en-US" altLang="zh-CN" b="1" dirty="0" smtClean="0"/>
              <a:t> </a:t>
            </a:r>
            <a:r>
              <a:rPr lang="zh-CN" altLang="en-US" b="1" dirty="0" smtClean="0"/>
              <a:t>压缩、将 </a:t>
            </a:r>
            <a:r>
              <a:rPr lang="en-US" altLang="zh-CN" b="1" dirty="0" err="1" smtClean="0"/>
              <a:t>CSS</a:t>
            </a:r>
            <a:r>
              <a:rPr lang="en-US" altLang="zh-CN" b="1" dirty="0" smtClean="0"/>
              <a:t> </a:t>
            </a:r>
            <a:r>
              <a:rPr lang="zh-CN" altLang="en-US" b="1" dirty="0" smtClean="0"/>
              <a:t>样式放在页面的上方、将脚本移动到底部、减少 </a:t>
            </a:r>
            <a:r>
              <a:rPr lang="en-US" altLang="zh-CN" b="1" dirty="0" smtClean="0"/>
              <a:t>DNS </a:t>
            </a:r>
            <a:r>
              <a:rPr lang="zh-CN" altLang="en-US" b="1" dirty="0" smtClean="0"/>
              <a:t>查询</a:t>
            </a:r>
            <a:r>
              <a:rPr lang="zh-CN" altLang="en-US" dirty="0" smtClean="0"/>
              <a:t>等十几条规则</a:t>
            </a:r>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21</a:t>
            </a:fld>
            <a:endParaRPr lang="zh-CN" altLang="en-US"/>
          </a:p>
        </p:txBody>
      </p:sp>
    </p:spTree>
    <p:extLst>
      <p:ext uri="{BB962C8B-B14F-4D97-AF65-F5344CB8AC3E}">
        <p14:creationId xmlns:p14="http://schemas.microsoft.com/office/powerpoint/2010/main" val="3962123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用户授权，需要提交报告</a:t>
            </a:r>
            <a:endParaRPr lang="en-US" altLang="zh-CN" dirty="0" smtClean="0"/>
          </a:p>
          <a:p>
            <a:r>
              <a:rPr lang="zh-CN" altLang="en-US" dirty="0" smtClean="0"/>
              <a:t>渗透，重点在攻击，证明存在问题，选择一些点</a:t>
            </a:r>
            <a:endParaRPr lang="en-US" altLang="zh-CN" dirty="0" smtClean="0"/>
          </a:p>
          <a:p>
            <a:r>
              <a:rPr lang="zh-CN" altLang="en-US" dirty="0" smtClean="0"/>
              <a:t>安全测试，在防御，整个防御面</a:t>
            </a:r>
            <a:endParaRPr lang="en-US" altLang="zh-CN" dirty="0" smtClean="0"/>
          </a:p>
          <a:p>
            <a:r>
              <a:rPr lang="en-US" altLang="zh-CN" dirty="0" err="1" smtClean="0"/>
              <a:t>OWASP</a:t>
            </a:r>
            <a:r>
              <a:rPr lang="en-US" altLang="zh-CN" dirty="0" smtClean="0"/>
              <a:t>   top 10</a:t>
            </a:r>
            <a:r>
              <a:rPr lang="zh-CN" altLang="en-US" dirty="0" smtClean="0"/>
              <a:t>发布行业</a:t>
            </a:r>
            <a:r>
              <a:rPr lang="en-US" altLang="zh-CN" dirty="0" smtClean="0"/>
              <a:t>10</a:t>
            </a:r>
            <a:r>
              <a:rPr lang="zh-CN" altLang="en-US" dirty="0" smtClean="0"/>
              <a:t>大安全漏洞，进行详细的说明和分析</a:t>
            </a:r>
            <a:endParaRPr lang="zh-CN" altLang="en-US" dirty="0"/>
          </a:p>
        </p:txBody>
      </p:sp>
      <p:sp>
        <p:nvSpPr>
          <p:cNvPr id="4" name="灯片编号占位符 3"/>
          <p:cNvSpPr>
            <a:spLocks noGrp="1"/>
          </p:cNvSpPr>
          <p:nvPr>
            <p:ph type="sldNum" sz="quarter" idx="10"/>
          </p:nvPr>
        </p:nvSpPr>
        <p:spPr/>
        <p:txBody>
          <a:bodyPr/>
          <a:lstStyle/>
          <a:p>
            <a:fld id="{16EBF08B-6CEA-4D0D-B9A5-15394C48CE54}" type="slidenum">
              <a:rPr lang="zh-CN" altLang="en-US" smtClean="0"/>
              <a:t>22</a:t>
            </a:fld>
            <a:endParaRPr lang="zh-CN" altLang="en-US"/>
          </a:p>
        </p:txBody>
      </p:sp>
    </p:spTree>
    <p:extLst>
      <p:ext uri="{BB962C8B-B14F-4D97-AF65-F5344CB8AC3E}">
        <p14:creationId xmlns:p14="http://schemas.microsoft.com/office/powerpoint/2010/main" val="4222722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1124744"/>
            <a:ext cx="8229600" cy="4525963"/>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rowsershots.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mn-ea"/>
                <a:ea typeface="+mn-ea"/>
              </a:rPr>
              <a:t>系统测试</a:t>
            </a:r>
            <a:endParaRPr lang="zh-CN" altLang="en-US" dirty="0">
              <a:latin typeface="+mn-ea"/>
              <a:ea typeface="+mn-ea"/>
            </a:endParaRPr>
          </a:p>
        </p:txBody>
      </p:sp>
    </p:spTree>
    <p:extLst>
      <p:ext uri="{BB962C8B-B14F-4D97-AF65-F5344CB8AC3E}">
        <p14:creationId xmlns:p14="http://schemas.microsoft.com/office/powerpoint/2010/main" val="163486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1124744"/>
            <a:ext cx="8686006" cy="4824536"/>
          </a:xfrm>
        </p:spPr>
        <p:txBody>
          <a:bodyPr>
            <a:normAutofit/>
          </a:bodyPr>
          <a:lstStyle/>
          <a:p>
            <a:pPr algn="just">
              <a:lnSpc>
                <a:spcPct val="150000"/>
              </a:lnSpc>
              <a:spcBef>
                <a:spcPts val="0"/>
              </a:spcBef>
            </a:pPr>
            <a:r>
              <a:rPr lang="zh-CN" altLang="zh-CN" sz="2800" b="1" dirty="0"/>
              <a:t>从对数据的操作设计测试</a:t>
            </a:r>
            <a:endParaRPr lang="en-US" altLang="zh-CN" sz="2800" b="1" dirty="0"/>
          </a:p>
          <a:p>
            <a:pPr algn="just">
              <a:lnSpc>
                <a:spcPct val="150000"/>
              </a:lnSpc>
              <a:spcBef>
                <a:spcPts val="0"/>
              </a:spcBef>
            </a:pPr>
            <a:r>
              <a:rPr lang="zh-CN" altLang="zh-CN" sz="2800" b="1" dirty="0" smtClean="0"/>
              <a:t>修改</a:t>
            </a:r>
            <a:endParaRPr lang="en-US" altLang="zh-CN" sz="2800" b="1" dirty="0"/>
          </a:p>
          <a:p>
            <a:pPr lvl="1" algn="just">
              <a:lnSpc>
                <a:spcPct val="150000"/>
              </a:lnSpc>
              <a:spcBef>
                <a:spcPts val="0"/>
              </a:spcBef>
              <a:buFont typeface="Wingdings" panose="05000000000000000000" pitchFamily="2" charset="2"/>
              <a:buChar char="Ø"/>
            </a:pPr>
            <a:r>
              <a:rPr lang="zh-CN" altLang="zh-CN" sz="2400" b="1" dirty="0"/>
              <a:t>测试是否会错误地修改不存在的对象，或未选中的对象</a:t>
            </a:r>
            <a:endParaRPr lang="en-US" altLang="zh-CN" sz="2400" b="1" dirty="0"/>
          </a:p>
          <a:p>
            <a:pPr lvl="1" algn="just">
              <a:lnSpc>
                <a:spcPct val="150000"/>
              </a:lnSpc>
              <a:spcBef>
                <a:spcPts val="0"/>
              </a:spcBef>
              <a:buFont typeface="Wingdings" panose="05000000000000000000" pitchFamily="2" charset="2"/>
              <a:buChar char="Ø"/>
            </a:pPr>
            <a:r>
              <a:rPr lang="zh-CN" altLang="zh-CN" sz="2400" b="1" dirty="0"/>
              <a:t>测试通过明确修改某些信息后能否确保所有隐含信息得到正确的修改</a:t>
            </a:r>
            <a:endParaRPr lang="en-US" altLang="zh-CN" sz="2400" b="1" dirty="0"/>
          </a:p>
          <a:p>
            <a:pPr lvl="1" algn="just">
              <a:lnSpc>
                <a:spcPct val="150000"/>
              </a:lnSpc>
              <a:spcBef>
                <a:spcPts val="0"/>
              </a:spcBef>
              <a:buFont typeface="Wingdings" panose="05000000000000000000" pitchFamily="2" charset="2"/>
              <a:buChar char="Ø"/>
            </a:pPr>
            <a:r>
              <a:rPr lang="zh-CN" altLang="zh-CN" sz="2400" b="1" dirty="0"/>
              <a:t>参照增加操作需测试的各个方面展开测试</a:t>
            </a:r>
          </a:p>
          <a:p>
            <a:pPr>
              <a:lnSpc>
                <a:spcPct val="150000"/>
              </a:lnSpc>
              <a:spcBef>
                <a:spcPts val="0"/>
              </a:spcBef>
            </a:pPr>
            <a:endParaRPr lang="zh-CN" altLang="en-US" dirty="0"/>
          </a:p>
        </p:txBody>
      </p:sp>
      <p:sp>
        <p:nvSpPr>
          <p:cNvPr id="3" name="标题 2"/>
          <p:cNvSpPr>
            <a:spLocks noGrp="1"/>
          </p:cNvSpPr>
          <p:nvPr>
            <p:ph type="title"/>
          </p:nvPr>
        </p:nvSpPr>
        <p:spPr/>
        <p:txBody>
          <a:bodyPr/>
          <a:lstStyle/>
          <a:p>
            <a:r>
              <a:rPr lang="zh-CN" altLang="en-US" dirty="0"/>
              <a:t>功能测试</a:t>
            </a:r>
          </a:p>
        </p:txBody>
      </p:sp>
    </p:spTree>
    <p:extLst>
      <p:ext uri="{BB962C8B-B14F-4D97-AF65-F5344CB8AC3E}">
        <p14:creationId xmlns:p14="http://schemas.microsoft.com/office/powerpoint/2010/main" val="2881225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功能测试工具</a:t>
            </a:r>
            <a:endParaRPr lang="zh-CN" altLang="en-US" dirty="0"/>
          </a:p>
        </p:txBody>
      </p:sp>
      <p:sp>
        <p:nvSpPr>
          <p:cNvPr id="4" name="矩形 3"/>
          <p:cNvSpPr/>
          <p:nvPr/>
        </p:nvSpPr>
        <p:spPr>
          <a:xfrm>
            <a:off x="971600" y="1556792"/>
            <a:ext cx="2088232"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err="1" smtClean="0">
                <a:solidFill>
                  <a:schemeClr val="tx1"/>
                </a:solidFill>
              </a:rPr>
              <a:t>QTP</a:t>
            </a:r>
            <a:r>
              <a:rPr lang="en-US" altLang="zh-CN" sz="3600" dirty="0" smtClean="0">
                <a:solidFill>
                  <a:schemeClr val="tx1"/>
                </a:solidFill>
              </a:rPr>
              <a:t>/</a:t>
            </a:r>
            <a:r>
              <a:rPr lang="en-US" altLang="zh-CN" sz="3600" dirty="0" err="1" smtClean="0">
                <a:solidFill>
                  <a:schemeClr val="tx1"/>
                </a:solidFill>
              </a:rPr>
              <a:t>UFT</a:t>
            </a:r>
            <a:endParaRPr lang="zh-CN" altLang="en-US" sz="3600" dirty="0">
              <a:solidFill>
                <a:schemeClr val="tx1"/>
              </a:solidFill>
            </a:endParaRPr>
          </a:p>
        </p:txBody>
      </p:sp>
      <p:sp>
        <p:nvSpPr>
          <p:cNvPr id="5" name="矩形 4"/>
          <p:cNvSpPr/>
          <p:nvPr/>
        </p:nvSpPr>
        <p:spPr>
          <a:xfrm>
            <a:off x="611560" y="3212976"/>
            <a:ext cx="338437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err="1" smtClean="0">
                <a:solidFill>
                  <a:srgbClr val="FF0000"/>
                </a:solidFill>
              </a:rPr>
              <a:t>Java+Selenium</a:t>
            </a:r>
            <a:endParaRPr lang="zh-CN" altLang="en-US" sz="3600" dirty="0">
              <a:solidFill>
                <a:srgbClr val="FF0000"/>
              </a:solidFill>
            </a:endParaRPr>
          </a:p>
        </p:txBody>
      </p:sp>
      <p:sp>
        <p:nvSpPr>
          <p:cNvPr id="6" name="矩形 5"/>
          <p:cNvSpPr/>
          <p:nvPr/>
        </p:nvSpPr>
        <p:spPr>
          <a:xfrm>
            <a:off x="1151473" y="4797152"/>
            <a:ext cx="2060760"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 Rational </a:t>
            </a:r>
            <a:endParaRPr lang="en-US" altLang="zh-CN" sz="3600" dirty="0" smtClean="0">
              <a:solidFill>
                <a:schemeClr val="tx1"/>
              </a:solidFill>
            </a:endParaRPr>
          </a:p>
          <a:p>
            <a:pPr algn="ctr"/>
            <a:r>
              <a:rPr lang="en-US" altLang="zh-CN" sz="3600" dirty="0" smtClean="0">
                <a:solidFill>
                  <a:schemeClr val="tx1"/>
                </a:solidFill>
              </a:rPr>
              <a:t>Robot </a:t>
            </a:r>
            <a:endParaRPr lang="zh-CN" altLang="en-US" sz="3600" dirty="0">
              <a:solidFill>
                <a:schemeClr val="tx1"/>
              </a:solidFill>
            </a:endParaRPr>
          </a:p>
        </p:txBody>
      </p:sp>
      <p:sp>
        <p:nvSpPr>
          <p:cNvPr id="7" name="矩形 6"/>
          <p:cNvSpPr/>
          <p:nvPr/>
        </p:nvSpPr>
        <p:spPr>
          <a:xfrm>
            <a:off x="4355976" y="1484784"/>
            <a:ext cx="2088232"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err="1">
                <a:solidFill>
                  <a:schemeClr val="tx1"/>
                </a:solidFill>
              </a:rPr>
              <a:t>Watir</a:t>
            </a:r>
            <a:endParaRPr lang="zh-CN" altLang="en-US" sz="3600" dirty="0">
              <a:solidFill>
                <a:schemeClr val="tx1"/>
              </a:solidFill>
            </a:endParaRPr>
          </a:p>
        </p:txBody>
      </p:sp>
      <p:sp>
        <p:nvSpPr>
          <p:cNvPr id="8" name="矩形 7"/>
          <p:cNvSpPr/>
          <p:nvPr/>
        </p:nvSpPr>
        <p:spPr>
          <a:xfrm>
            <a:off x="4355976" y="2924944"/>
            <a:ext cx="2088232"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err="1">
                <a:solidFill>
                  <a:schemeClr val="tx1"/>
                </a:solidFill>
              </a:rPr>
              <a:t>Sikuli</a:t>
            </a:r>
            <a:endParaRPr lang="zh-CN" altLang="en-US" sz="3600" dirty="0">
              <a:solidFill>
                <a:schemeClr val="tx1"/>
              </a:solidFill>
            </a:endParaRPr>
          </a:p>
        </p:txBody>
      </p:sp>
      <p:sp>
        <p:nvSpPr>
          <p:cNvPr id="10" name="矩形 9"/>
          <p:cNvSpPr/>
          <p:nvPr/>
        </p:nvSpPr>
        <p:spPr>
          <a:xfrm>
            <a:off x="4331320" y="4581128"/>
            <a:ext cx="254493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Robot Framework</a:t>
            </a:r>
            <a:endParaRPr lang="zh-CN" altLang="en-US" sz="3600" dirty="0">
              <a:solidFill>
                <a:schemeClr val="tx1"/>
              </a:solidFill>
            </a:endParaRPr>
          </a:p>
        </p:txBody>
      </p:sp>
    </p:spTree>
    <p:extLst>
      <p:ext uri="{BB962C8B-B14F-4D97-AF65-F5344CB8AC3E}">
        <p14:creationId xmlns:p14="http://schemas.microsoft.com/office/powerpoint/2010/main" val="1646667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1124744"/>
            <a:ext cx="8229600" cy="5040560"/>
          </a:xfrm>
        </p:spPr>
        <p:txBody>
          <a:bodyPr>
            <a:normAutofit fontScale="85000" lnSpcReduction="20000"/>
          </a:bodyPr>
          <a:lstStyle/>
          <a:p>
            <a:pPr>
              <a:lnSpc>
                <a:spcPct val="170000"/>
              </a:lnSpc>
              <a:spcBef>
                <a:spcPts val="0"/>
              </a:spcBef>
            </a:pPr>
            <a:r>
              <a:rPr lang="zh-CN" altLang="en-US" sz="2800" b="1" dirty="0" smtClean="0"/>
              <a:t>通过模拟系统运行业务压力和使用场景组合，验证系统性能是否满足预先定义的性能要求。</a:t>
            </a:r>
            <a:endParaRPr lang="en-US" altLang="zh-CN" sz="2800" b="1" dirty="0" smtClean="0"/>
          </a:p>
          <a:p>
            <a:pPr>
              <a:lnSpc>
                <a:spcPct val="170000"/>
              </a:lnSpc>
              <a:spcBef>
                <a:spcPts val="0"/>
              </a:spcBef>
            </a:pPr>
            <a:r>
              <a:rPr lang="zh-CN" altLang="zh-CN" sz="2800" b="1" dirty="0"/>
              <a:t>主要考虑系统的时间和空间性能</a:t>
            </a:r>
            <a:endParaRPr lang="en-US" altLang="zh-CN" sz="2800" b="1" dirty="0"/>
          </a:p>
          <a:p>
            <a:pPr lvl="1" algn="just">
              <a:lnSpc>
                <a:spcPct val="170000"/>
              </a:lnSpc>
              <a:spcBef>
                <a:spcPts val="0"/>
              </a:spcBef>
              <a:buFont typeface="Wingdings" panose="05000000000000000000" pitchFamily="2" charset="2"/>
              <a:buChar char="Ø"/>
            </a:pPr>
            <a:r>
              <a:rPr lang="zh-CN" altLang="zh-CN" b="1" dirty="0"/>
              <a:t>时间主要指软件的一个具体事务的</a:t>
            </a:r>
            <a:r>
              <a:rPr lang="zh-CN" altLang="zh-CN" b="1" dirty="0">
                <a:solidFill>
                  <a:srgbClr val="FF0000"/>
                </a:solidFill>
              </a:rPr>
              <a:t>响应时间</a:t>
            </a:r>
            <a:endParaRPr lang="en-US" altLang="zh-CN" b="1" dirty="0">
              <a:solidFill>
                <a:srgbClr val="FF0000"/>
              </a:solidFill>
            </a:endParaRPr>
          </a:p>
          <a:p>
            <a:pPr lvl="1" algn="just">
              <a:lnSpc>
                <a:spcPct val="170000"/>
              </a:lnSpc>
              <a:spcBef>
                <a:spcPts val="0"/>
              </a:spcBef>
              <a:buFont typeface="Wingdings" panose="05000000000000000000" pitchFamily="2" charset="2"/>
              <a:buChar char="Ø"/>
            </a:pPr>
            <a:r>
              <a:rPr lang="zh-CN" altLang="zh-CN" b="1" dirty="0"/>
              <a:t>空间性能主要指软件运行时消耗的</a:t>
            </a:r>
            <a:r>
              <a:rPr lang="zh-CN" altLang="zh-CN" b="1" dirty="0">
                <a:solidFill>
                  <a:srgbClr val="FF0000"/>
                </a:solidFill>
              </a:rPr>
              <a:t>系统资源</a:t>
            </a:r>
            <a:endParaRPr lang="zh-CN" altLang="zh-CN" sz="3400" b="1" dirty="0">
              <a:solidFill>
                <a:srgbClr val="FF0000"/>
              </a:solidFill>
            </a:endParaRPr>
          </a:p>
          <a:p>
            <a:pPr>
              <a:lnSpc>
                <a:spcPct val="170000"/>
              </a:lnSpc>
              <a:spcBef>
                <a:spcPts val="0"/>
              </a:spcBef>
            </a:pPr>
            <a:r>
              <a:rPr lang="zh-CN" altLang="en-US" sz="2800" b="1" dirty="0"/>
              <a:t>一般有以下三个特点：</a:t>
            </a:r>
            <a:endParaRPr lang="en-US" altLang="zh-CN" sz="2800" b="1" dirty="0"/>
          </a:p>
          <a:p>
            <a:pPr lvl="1">
              <a:lnSpc>
                <a:spcPct val="170000"/>
              </a:lnSpc>
              <a:spcBef>
                <a:spcPts val="0"/>
              </a:spcBef>
              <a:buFont typeface="Wingdings" panose="05000000000000000000" pitchFamily="2" charset="2"/>
              <a:buChar char="Ø"/>
            </a:pPr>
            <a:r>
              <a:rPr lang="zh-CN" altLang="en-US" sz="2400" b="1" dirty="0"/>
              <a:t>主要的目的验证系统是否具有宣城具有的能力</a:t>
            </a:r>
            <a:endParaRPr lang="en-US" altLang="zh-CN" sz="2400" b="1" dirty="0"/>
          </a:p>
          <a:p>
            <a:pPr lvl="1">
              <a:lnSpc>
                <a:spcPct val="170000"/>
              </a:lnSpc>
              <a:spcBef>
                <a:spcPts val="0"/>
              </a:spcBef>
              <a:buFont typeface="Wingdings" panose="05000000000000000000" pitchFamily="2" charset="2"/>
              <a:buChar char="Ø"/>
            </a:pPr>
            <a:r>
              <a:rPr lang="zh-CN" altLang="en-US" sz="2400" b="1" dirty="0"/>
              <a:t>需了解测试系统典型场景，并具有确定的性能指标。</a:t>
            </a:r>
            <a:endParaRPr lang="en-US" altLang="zh-CN" sz="2400" b="1" dirty="0"/>
          </a:p>
          <a:p>
            <a:pPr lvl="1">
              <a:lnSpc>
                <a:spcPct val="170000"/>
              </a:lnSpc>
              <a:spcBef>
                <a:spcPts val="0"/>
              </a:spcBef>
              <a:buFont typeface="Wingdings" panose="05000000000000000000" pitchFamily="2" charset="2"/>
              <a:buChar char="Ø"/>
            </a:pPr>
            <a:r>
              <a:rPr lang="zh-CN" altLang="en-US" sz="2400" b="1" dirty="0"/>
              <a:t>要求在真实的运行环境下进行</a:t>
            </a:r>
            <a:endParaRPr lang="en-US" altLang="zh-CN" sz="2400" b="1" dirty="0"/>
          </a:p>
          <a:p>
            <a:pPr lvl="1">
              <a:lnSpc>
                <a:spcPct val="150000"/>
              </a:lnSpc>
              <a:buFont typeface="Wingdings" panose="05000000000000000000" pitchFamily="2" charset="2"/>
              <a:buChar char="Ø"/>
            </a:pPr>
            <a:endParaRPr lang="zh-CN" altLang="en-US" sz="2400" b="1" dirty="0"/>
          </a:p>
        </p:txBody>
      </p:sp>
      <p:sp>
        <p:nvSpPr>
          <p:cNvPr id="3" name="标题 2"/>
          <p:cNvSpPr>
            <a:spLocks noGrp="1"/>
          </p:cNvSpPr>
          <p:nvPr>
            <p:ph type="title"/>
          </p:nvPr>
        </p:nvSpPr>
        <p:spPr/>
        <p:txBody>
          <a:bodyPr/>
          <a:lstStyle/>
          <a:p>
            <a:r>
              <a:rPr lang="zh-CN" altLang="en-US" dirty="0" smtClean="0"/>
              <a:t>性能测试</a:t>
            </a:r>
            <a:endParaRPr lang="zh-CN" altLang="en-US" dirty="0"/>
          </a:p>
        </p:txBody>
      </p:sp>
    </p:spTree>
    <p:extLst>
      <p:ext uri="{BB962C8B-B14F-4D97-AF65-F5344CB8AC3E}">
        <p14:creationId xmlns:p14="http://schemas.microsoft.com/office/powerpoint/2010/main" val="1163518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性能测试</a:t>
            </a:r>
          </a:p>
        </p:txBody>
      </p:sp>
      <p:sp>
        <p:nvSpPr>
          <p:cNvPr id="4" name="矩形 3"/>
          <p:cNvSpPr/>
          <p:nvPr/>
        </p:nvSpPr>
        <p:spPr>
          <a:xfrm>
            <a:off x="251520" y="3140968"/>
            <a:ext cx="2779621"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 name="TextBox 4"/>
          <p:cNvSpPr txBox="1"/>
          <p:nvPr/>
        </p:nvSpPr>
        <p:spPr>
          <a:xfrm>
            <a:off x="107504" y="3284984"/>
            <a:ext cx="3312368" cy="523220"/>
          </a:xfrm>
          <a:prstGeom prst="rect">
            <a:avLst/>
          </a:prstGeom>
          <a:noFill/>
        </p:spPr>
        <p:txBody>
          <a:bodyPr wrap="square" rtlCol="0">
            <a:spAutoFit/>
          </a:bodyPr>
          <a:lstStyle/>
          <a:p>
            <a:r>
              <a:rPr lang="zh-CN" altLang="en-US" sz="2800" dirty="0" smtClean="0"/>
              <a:t>性能测试分层模型</a:t>
            </a:r>
            <a:endParaRPr lang="zh-CN" altLang="en-US" sz="2800" dirty="0"/>
          </a:p>
        </p:txBody>
      </p:sp>
      <p:sp>
        <p:nvSpPr>
          <p:cNvPr id="6" name="矩形 5"/>
          <p:cNvSpPr/>
          <p:nvPr/>
        </p:nvSpPr>
        <p:spPr>
          <a:xfrm>
            <a:off x="4026996" y="2988568"/>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7" name="TextBox 6"/>
          <p:cNvSpPr txBox="1"/>
          <p:nvPr/>
        </p:nvSpPr>
        <p:spPr>
          <a:xfrm>
            <a:off x="4269342" y="1949098"/>
            <a:ext cx="950730" cy="523220"/>
          </a:xfrm>
          <a:prstGeom prst="rect">
            <a:avLst/>
          </a:prstGeom>
          <a:noFill/>
        </p:spPr>
        <p:txBody>
          <a:bodyPr wrap="square" rtlCol="0">
            <a:spAutoFit/>
          </a:bodyPr>
          <a:lstStyle/>
          <a:p>
            <a:r>
              <a:rPr lang="zh-CN" altLang="en-US" sz="2800" dirty="0" smtClean="0"/>
              <a:t>前端</a:t>
            </a:r>
            <a:endParaRPr lang="zh-CN" altLang="en-US" sz="2800" dirty="0"/>
          </a:p>
        </p:txBody>
      </p:sp>
      <p:sp>
        <p:nvSpPr>
          <p:cNvPr id="8" name="矩形 7"/>
          <p:cNvSpPr/>
          <p:nvPr/>
        </p:nvSpPr>
        <p:spPr>
          <a:xfrm>
            <a:off x="4018326" y="177281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272271" y="3149758"/>
            <a:ext cx="950730" cy="523220"/>
          </a:xfrm>
          <a:prstGeom prst="rect">
            <a:avLst/>
          </a:prstGeom>
          <a:noFill/>
        </p:spPr>
        <p:txBody>
          <a:bodyPr wrap="square" rtlCol="0">
            <a:spAutoFit/>
          </a:bodyPr>
          <a:lstStyle/>
          <a:p>
            <a:r>
              <a:rPr lang="zh-CN" altLang="en-US" sz="2800" dirty="0" smtClean="0"/>
              <a:t>网络</a:t>
            </a:r>
            <a:endParaRPr lang="zh-CN" altLang="en-US" sz="2800" dirty="0"/>
          </a:p>
        </p:txBody>
      </p:sp>
      <p:sp>
        <p:nvSpPr>
          <p:cNvPr id="10" name="矩形 9"/>
          <p:cNvSpPr/>
          <p:nvPr/>
        </p:nvSpPr>
        <p:spPr>
          <a:xfrm>
            <a:off x="6804248" y="450073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1" name="TextBox 10"/>
          <p:cNvSpPr txBox="1"/>
          <p:nvPr/>
        </p:nvSpPr>
        <p:spPr>
          <a:xfrm>
            <a:off x="6942696" y="3699356"/>
            <a:ext cx="1517736" cy="523220"/>
          </a:xfrm>
          <a:prstGeom prst="rect">
            <a:avLst/>
          </a:prstGeom>
          <a:noFill/>
        </p:spPr>
        <p:txBody>
          <a:bodyPr wrap="square" rtlCol="0">
            <a:spAutoFit/>
          </a:bodyPr>
          <a:lstStyle/>
          <a:p>
            <a:r>
              <a:rPr lang="zh-CN" altLang="en-US" sz="2800" dirty="0" smtClean="0"/>
              <a:t>业务级</a:t>
            </a:r>
            <a:endParaRPr lang="zh-CN" altLang="en-US" sz="2800" dirty="0"/>
          </a:p>
        </p:txBody>
      </p:sp>
      <p:sp>
        <p:nvSpPr>
          <p:cNvPr id="12" name="矩形 11"/>
          <p:cNvSpPr/>
          <p:nvPr/>
        </p:nvSpPr>
        <p:spPr>
          <a:xfrm>
            <a:off x="4067944" y="4465480"/>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3" name="TextBox 12"/>
          <p:cNvSpPr txBox="1"/>
          <p:nvPr/>
        </p:nvSpPr>
        <p:spPr>
          <a:xfrm>
            <a:off x="4355976" y="4643844"/>
            <a:ext cx="950730" cy="523220"/>
          </a:xfrm>
          <a:prstGeom prst="rect">
            <a:avLst/>
          </a:prstGeom>
          <a:noFill/>
        </p:spPr>
        <p:txBody>
          <a:bodyPr wrap="square" rtlCol="0">
            <a:spAutoFit/>
          </a:bodyPr>
          <a:lstStyle/>
          <a:p>
            <a:r>
              <a:rPr lang="zh-CN" altLang="en-US" sz="2800" dirty="0" smtClean="0"/>
              <a:t>后端</a:t>
            </a:r>
            <a:endParaRPr lang="zh-CN" altLang="en-US" sz="2800" dirty="0"/>
          </a:p>
        </p:txBody>
      </p:sp>
      <p:sp>
        <p:nvSpPr>
          <p:cNvPr id="14" name="矩形 13"/>
          <p:cNvSpPr/>
          <p:nvPr/>
        </p:nvSpPr>
        <p:spPr>
          <a:xfrm>
            <a:off x="68216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TextBox 14"/>
          <p:cNvSpPr txBox="1"/>
          <p:nvPr/>
        </p:nvSpPr>
        <p:spPr>
          <a:xfrm>
            <a:off x="7037714" y="4661926"/>
            <a:ext cx="1566734" cy="523220"/>
          </a:xfrm>
          <a:prstGeom prst="rect">
            <a:avLst/>
          </a:prstGeom>
          <a:noFill/>
        </p:spPr>
        <p:txBody>
          <a:bodyPr wrap="square" rtlCol="0">
            <a:spAutoFit/>
          </a:bodyPr>
          <a:lstStyle/>
          <a:p>
            <a:r>
              <a:rPr lang="zh-CN" altLang="en-US" sz="2800" dirty="0" smtClean="0"/>
              <a:t>接口级</a:t>
            </a:r>
            <a:endParaRPr lang="zh-CN" altLang="en-US" sz="2800" dirty="0"/>
          </a:p>
        </p:txBody>
      </p:sp>
      <p:sp>
        <p:nvSpPr>
          <p:cNvPr id="16" name="矩形 15"/>
          <p:cNvSpPr/>
          <p:nvPr/>
        </p:nvSpPr>
        <p:spPr>
          <a:xfrm>
            <a:off x="68216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7" name="矩形 16"/>
          <p:cNvSpPr/>
          <p:nvPr/>
        </p:nvSpPr>
        <p:spPr>
          <a:xfrm>
            <a:off x="6825003" y="541966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8" name="TextBox 17"/>
          <p:cNvSpPr txBox="1"/>
          <p:nvPr/>
        </p:nvSpPr>
        <p:spPr>
          <a:xfrm>
            <a:off x="7101226" y="5580856"/>
            <a:ext cx="1503222" cy="523220"/>
          </a:xfrm>
          <a:prstGeom prst="rect">
            <a:avLst/>
          </a:prstGeom>
          <a:noFill/>
        </p:spPr>
        <p:txBody>
          <a:bodyPr wrap="square" rtlCol="0">
            <a:spAutoFit/>
          </a:bodyPr>
          <a:lstStyle/>
          <a:p>
            <a:r>
              <a:rPr lang="zh-CN" altLang="en-US" sz="2800" dirty="0" smtClean="0"/>
              <a:t>单元级</a:t>
            </a:r>
            <a:endParaRPr lang="zh-CN" altLang="en-US" sz="2800" dirty="0"/>
          </a:p>
        </p:txBody>
      </p:sp>
      <p:sp>
        <p:nvSpPr>
          <p:cNvPr id="19" name="左大括号 18"/>
          <p:cNvSpPr/>
          <p:nvPr/>
        </p:nvSpPr>
        <p:spPr>
          <a:xfrm>
            <a:off x="6110106" y="3813509"/>
            <a:ext cx="682445" cy="206616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
        <p:nvSpPr>
          <p:cNvPr id="20" name="左大括号 19"/>
          <p:cNvSpPr/>
          <p:nvPr/>
        </p:nvSpPr>
        <p:spPr>
          <a:xfrm>
            <a:off x="3154210" y="1973099"/>
            <a:ext cx="864096" cy="29381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Tree>
    <p:extLst>
      <p:ext uri="{BB962C8B-B14F-4D97-AF65-F5344CB8AC3E}">
        <p14:creationId xmlns:p14="http://schemas.microsoft.com/office/powerpoint/2010/main" val="2269372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性能测试</a:t>
            </a:r>
          </a:p>
        </p:txBody>
      </p:sp>
      <p:sp>
        <p:nvSpPr>
          <p:cNvPr id="4" name="立方体 3"/>
          <p:cNvSpPr/>
          <p:nvPr/>
        </p:nvSpPr>
        <p:spPr>
          <a:xfrm>
            <a:off x="2051720" y="1556792"/>
            <a:ext cx="2088232" cy="165618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负载测试</a:t>
            </a:r>
            <a:endParaRPr lang="zh-CN" altLang="en-US" dirty="0">
              <a:solidFill>
                <a:schemeClr val="tx1"/>
              </a:solidFill>
            </a:endParaRPr>
          </a:p>
        </p:txBody>
      </p:sp>
      <p:sp>
        <p:nvSpPr>
          <p:cNvPr id="5" name="立方体 4"/>
          <p:cNvSpPr/>
          <p:nvPr/>
        </p:nvSpPr>
        <p:spPr>
          <a:xfrm>
            <a:off x="1763688" y="4005064"/>
            <a:ext cx="2088232" cy="165618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压力测试</a:t>
            </a:r>
            <a:endParaRPr lang="zh-CN" altLang="en-US" dirty="0">
              <a:solidFill>
                <a:schemeClr val="tx1"/>
              </a:solidFill>
            </a:endParaRPr>
          </a:p>
        </p:txBody>
      </p:sp>
      <p:sp>
        <p:nvSpPr>
          <p:cNvPr id="6" name="立方体 5"/>
          <p:cNvSpPr/>
          <p:nvPr/>
        </p:nvSpPr>
        <p:spPr>
          <a:xfrm>
            <a:off x="5220072" y="1528011"/>
            <a:ext cx="2088232" cy="165618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稳定</a:t>
            </a:r>
            <a:r>
              <a:rPr lang="zh-CN" altLang="en-US" dirty="0" smtClean="0">
                <a:solidFill>
                  <a:schemeClr val="tx1"/>
                </a:solidFill>
              </a:rPr>
              <a:t>性测试</a:t>
            </a:r>
            <a:endParaRPr lang="zh-CN" altLang="en-US" dirty="0">
              <a:solidFill>
                <a:schemeClr val="tx1"/>
              </a:solidFill>
            </a:endParaRPr>
          </a:p>
        </p:txBody>
      </p:sp>
      <p:sp>
        <p:nvSpPr>
          <p:cNvPr id="8" name="立方体 7"/>
          <p:cNvSpPr/>
          <p:nvPr/>
        </p:nvSpPr>
        <p:spPr>
          <a:xfrm>
            <a:off x="5237832" y="3717032"/>
            <a:ext cx="2088232" cy="165618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大数据量测试</a:t>
            </a:r>
            <a:endParaRPr lang="zh-CN" altLang="en-US" dirty="0">
              <a:solidFill>
                <a:schemeClr val="tx1"/>
              </a:solidFill>
            </a:endParaRPr>
          </a:p>
        </p:txBody>
      </p:sp>
    </p:spTree>
    <p:extLst>
      <p:ext uri="{BB962C8B-B14F-4D97-AF65-F5344CB8AC3E}">
        <p14:creationId xmlns:p14="http://schemas.microsoft.com/office/powerpoint/2010/main" val="1976653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just">
              <a:lnSpc>
                <a:spcPct val="150000"/>
              </a:lnSpc>
            </a:pPr>
            <a:r>
              <a:rPr lang="zh-CN" altLang="zh-CN" b="1" dirty="0"/>
              <a:t>压力测试</a:t>
            </a:r>
            <a:r>
              <a:rPr lang="zh-CN" altLang="en-US" b="1" dirty="0"/>
              <a:t>（</a:t>
            </a:r>
            <a:r>
              <a:rPr lang="en-US" altLang="zh-CN" b="1" dirty="0"/>
              <a:t>Stress Testing</a:t>
            </a:r>
            <a:r>
              <a:rPr lang="zh-CN" altLang="en-US" b="1" dirty="0"/>
              <a:t>）</a:t>
            </a:r>
            <a:endParaRPr lang="en-US" altLang="zh-CN" b="1" dirty="0"/>
          </a:p>
          <a:p>
            <a:pPr algn="just">
              <a:lnSpc>
                <a:spcPct val="150000"/>
              </a:lnSpc>
            </a:pPr>
            <a:r>
              <a:rPr lang="zh-CN" altLang="zh-CN" b="1" dirty="0"/>
              <a:t>是指</a:t>
            </a:r>
            <a:r>
              <a:rPr lang="zh-CN" altLang="zh-CN" b="1" dirty="0">
                <a:solidFill>
                  <a:srgbClr val="FF0000"/>
                </a:solidFill>
              </a:rPr>
              <a:t>持续不断地给被测系统增加压力，直至被测系统被压垮</a:t>
            </a:r>
            <a:r>
              <a:rPr lang="zh-CN" altLang="zh-CN" b="1" dirty="0"/>
              <a:t>，以确定系统能承受的</a:t>
            </a:r>
            <a:r>
              <a:rPr lang="zh-CN" altLang="zh-CN" b="1" dirty="0">
                <a:solidFill>
                  <a:srgbClr val="FF0000"/>
                </a:solidFill>
              </a:rPr>
              <a:t>最大压力</a:t>
            </a:r>
            <a:endParaRPr lang="en-US" altLang="zh-CN" b="1" dirty="0">
              <a:solidFill>
                <a:srgbClr val="FF0000"/>
              </a:solidFill>
            </a:endParaRPr>
          </a:p>
          <a:p>
            <a:pPr algn="just">
              <a:lnSpc>
                <a:spcPct val="150000"/>
              </a:lnSpc>
            </a:pPr>
            <a:r>
              <a:rPr lang="zh-CN" altLang="zh-CN" b="1" dirty="0"/>
              <a:t>压力测试应注意累积效应问题</a:t>
            </a:r>
          </a:p>
          <a:p>
            <a:endParaRPr lang="zh-CN" altLang="en-US" dirty="0"/>
          </a:p>
        </p:txBody>
      </p:sp>
      <p:sp>
        <p:nvSpPr>
          <p:cNvPr id="3" name="标题 2"/>
          <p:cNvSpPr>
            <a:spLocks noGrp="1"/>
          </p:cNvSpPr>
          <p:nvPr>
            <p:ph type="title"/>
          </p:nvPr>
        </p:nvSpPr>
        <p:spPr/>
        <p:txBody>
          <a:bodyPr/>
          <a:lstStyle/>
          <a:p>
            <a:r>
              <a:rPr lang="zh-CN" altLang="en-US" dirty="0"/>
              <a:t>性能测试</a:t>
            </a:r>
          </a:p>
        </p:txBody>
      </p:sp>
    </p:spTree>
    <p:extLst>
      <p:ext uri="{BB962C8B-B14F-4D97-AF65-F5344CB8AC3E}">
        <p14:creationId xmlns:p14="http://schemas.microsoft.com/office/powerpoint/2010/main" val="3327896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gn="just">
              <a:lnSpc>
                <a:spcPct val="150000"/>
              </a:lnSpc>
            </a:pPr>
            <a:r>
              <a:rPr lang="zh-CN" altLang="zh-CN" sz="2800" b="1" dirty="0"/>
              <a:t>负载测试</a:t>
            </a:r>
            <a:r>
              <a:rPr lang="en-US" altLang="zh-CN" sz="2800" b="1" dirty="0"/>
              <a:t>(Loading Testing)</a:t>
            </a:r>
          </a:p>
          <a:p>
            <a:pPr algn="just">
              <a:lnSpc>
                <a:spcPct val="150000"/>
              </a:lnSpc>
            </a:pPr>
            <a:r>
              <a:rPr lang="zh-CN" altLang="zh-CN" sz="2800" b="1" dirty="0"/>
              <a:t>通常是</a:t>
            </a:r>
            <a:r>
              <a:rPr lang="zh-CN" altLang="zh-CN" sz="2800" b="1" dirty="0">
                <a:solidFill>
                  <a:srgbClr val="FF0000"/>
                </a:solidFill>
              </a:rPr>
              <a:t>让被测系统在其能忍受的压力极限范围内</a:t>
            </a:r>
            <a:r>
              <a:rPr lang="en-US" altLang="zh-CN" sz="2800" b="1" dirty="0"/>
              <a:t>(</a:t>
            </a:r>
            <a:r>
              <a:rPr lang="zh-CN" altLang="zh-CN" sz="2800" b="1" dirty="0"/>
              <a:t>或临界状态下</a:t>
            </a:r>
            <a:r>
              <a:rPr lang="en-US" altLang="zh-CN" sz="2800" b="1" dirty="0"/>
              <a:t>)</a:t>
            </a:r>
            <a:r>
              <a:rPr lang="zh-CN" altLang="zh-CN" sz="2800" b="1" dirty="0"/>
              <a:t>连续运行，来测试</a:t>
            </a:r>
            <a:r>
              <a:rPr lang="zh-CN" altLang="zh-CN" sz="2800" b="1" dirty="0">
                <a:solidFill>
                  <a:srgbClr val="FF0000"/>
                </a:solidFill>
              </a:rPr>
              <a:t>系统的稳定性</a:t>
            </a:r>
            <a:endParaRPr lang="en-US" altLang="zh-CN" sz="2800" b="1" dirty="0">
              <a:solidFill>
                <a:srgbClr val="FF0000"/>
              </a:solidFill>
            </a:endParaRPr>
          </a:p>
          <a:p>
            <a:pPr algn="just">
              <a:lnSpc>
                <a:spcPct val="150000"/>
              </a:lnSpc>
            </a:pPr>
            <a:r>
              <a:rPr lang="zh-CN" altLang="zh-CN" sz="2800" b="1" dirty="0"/>
              <a:t>目的是找到系统的处理极限，为系统调优提供依据</a:t>
            </a:r>
            <a:endParaRPr lang="en-US" altLang="zh-CN" sz="2800" b="1" dirty="0"/>
          </a:p>
          <a:p>
            <a:pPr algn="just">
              <a:lnSpc>
                <a:spcPct val="150000"/>
              </a:lnSpc>
            </a:pPr>
            <a:r>
              <a:rPr lang="zh-CN" altLang="zh-CN" sz="2800" b="1" dirty="0"/>
              <a:t>负载测试侧重于</a:t>
            </a:r>
            <a:r>
              <a:rPr lang="zh-CN" altLang="zh-CN" sz="2800" b="1" dirty="0">
                <a:solidFill>
                  <a:srgbClr val="FF0000"/>
                </a:solidFill>
              </a:rPr>
              <a:t>压力持续的时间</a:t>
            </a:r>
            <a:r>
              <a:rPr lang="zh-CN" altLang="zh-CN" sz="2800" b="1" dirty="0"/>
              <a:t>，压力测试则更加强调</a:t>
            </a:r>
            <a:r>
              <a:rPr lang="zh-CN" altLang="zh-CN" sz="2800" b="1" dirty="0">
                <a:solidFill>
                  <a:srgbClr val="FF0000"/>
                </a:solidFill>
              </a:rPr>
              <a:t>施加压力的大小</a:t>
            </a:r>
          </a:p>
          <a:p>
            <a:endParaRPr lang="zh-CN" altLang="en-US" dirty="0"/>
          </a:p>
        </p:txBody>
      </p:sp>
      <p:sp>
        <p:nvSpPr>
          <p:cNvPr id="3" name="标题 2"/>
          <p:cNvSpPr>
            <a:spLocks noGrp="1"/>
          </p:cNvSpPr>
          <p:nvPr>
            <p:ph type="title"/>
          </p:nvPr>
        </p:nvSpPr>
        <p:spPr/>
        <p:txBody>
          <a:bodyPr/>
          <a:lstStyle/>
          <a:p>
            <a:r>
              <a:rPr lang="zh-CN" altLang="en-US" dirty="0"/>
              <a:t>性能测试</a:t>
            </a:r>
          </a:p>
        </p:txBody>
      </p:sp>
    </p:spTree>
    <p:extLst>
      <p:ext uri="{BB962C8B-B14F-4D97-AF65-F5344CB8AC3E}">
        <p14:creationId xmlns:p14="http://schemas.microsoft.com/office/powerpoint/2010/main" val="1109875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gn="just">
              <a:lnSpc>
                <a:spcPct val="150000"/>
              </a:lnSpc>
            </a:pPr>
            <a:r>
              <a:rPr lang="zh-CN" altLang="en-US" b="1" dirty="0" smtClean="0"/>
              <a:t>稳定性</a:t>
            </a:r>
            <a:r>
              <a:rPr lang="zh-CN" altLang="zh-CN" b="1" dirty="0" smtClean="0"/>
              <a:t>测试</a:t>
            </a:r>
            <a:r>
              <a:rPr lang="en-US" altLang="zh-CN" b="1" dirty="0"/>
              <a:t>(</a:t>
            </a:r>
            <a:r>
              <a:rPr lang="zh-CN" altLang="en-US" b="1" dirty="0"/>
              <a:t>强度测试</a:t>
            </a:r>
            <a:r>
              <a:rPr lang="en-US" altLang="zh-CN" b="1" dirty="0"/>
              <a:t>)</a:t>
            </a:r>
          </a:p>
          <a:p>
            <a:pPr algn="just">
              <a:lnSpc>
                <a:spcPct val="150000"/>
              </a:lnSpc>
            </a:pPr>
            <a:r>
              <a:rPr lang="zh-CN" altLang="zh-CN" sz="2800" b="1" dirty="0"/>
              <a:t>是在</a:t>
            </a:r>
            <a:r>
              <a:rPr lang="zh-CN" altLang="zh-CN" sz="2800" b="1" dirty="0">
                <a:solidFill>
                  <a:srgbClr val="FF0000"/>
                </a:solidFill>
              </a:rPr>
              <a:t>给被测系统加载一定业务压力的情况下，使系统运行一段时间</a:t>
            </a:r>
            <a:r>
              <a:rPr lang="zh-CN" altLang="zh-CN" sz="2800" b="1" dirty="0"/>
              <a:t>，以此来测试系统是否稳定</a:t>
            </a:r>
            <a:endParaRPr lang="en-US" altLang="zh-CN" sz="2800" b="1" dirty="0"/>
          </a:p>
          <a:p>
            <a:pPr algn="just">
              <a:lnSpc>
                <a:spcPct val="150000"/>
              </a:lnSpc>
            </a:pPr>
            <a:r>
              <a:rPr lang="zh-CN" altLang="zh-CN" sz="2800" b="1" dirty="0"/>
              <a:t>通常采用</a:t>
            </a:r>
            <a:r>
              <a:rPr lang="en-US" altLang="zh-CN" sz="2800" b="1" dirty="0"/>
              <a:t>24×7(24</a:t>
            </a:r>
            <a:r>
              <a:rPr lang="zh-CN" altLang="zh-CN" sz="2800" b="1" dirty="0"/>
              <a:t>小时</a:t>
            </a:r>
            <a:r>
              <a:rPr lang="en-US" altLang="zh-CN" sz="2800" b="1" dirty="0"/>
              <a:t>×7</a:t>
            </a:r>
            <a:r>
              <a:rPr lang="zh-CN" altLang="zh-CN" sz="2800" b="1" dirty="0"/>
              <a:t>天</a:t>
            </a:r>
            <a:r>
              <a:rPr lang="en-US" altLang="zh-CN" sz="2800" b="1" dirty="0"/>
              <a:t>)</a:t>
            </a:r>
            <a:r>
              <a:rPr lang="zh-CN" altLang="zh-CN" sz="2800" b="1" dirty="0"/>
              <a:t>的方式来连续运行系统，一般采用平均错误时间间隔</a:t>
            </a:r>
            <a:r>
              <a:rPr lang="en-US" altLang="zh-CN" sz="2800" b="1" dirty="0"/>
              <a:t>(Mean Time Between Failure</a:t>
            </a:r>
            <a:r>
              <a:rPr lang="zh-CN" altLang="zh-CN" sz="2800" b="1" dirty="0"/>
              <a:t>，</a:t>
            </a:r>
            <a:r>
              <a:rPr lang="en-US" altLang="zh-CN" sz="2800" b="1" dirty="0" err="1"/>
              <a:t>MTBF</a:t>
            </a:r>
            <a:r>
              <a:rPr lang="en-US" altLang="zh-CN" sz="2800" b="1" dirty="0"/>
              <a:t>)</a:t>
            </a:r>
            <a:r>
              <a:rPr lang="zh-CN" altLang="zh-CN" sz="2800" b="1" dirty="0"/>
              <a:t>来衡量被测系统的可靠性。该值越大，系统越稳定</a:t>
            </a:r>
          </a:p>
          <a:p>
            <a:endParaRPr lang="zh-CN" altLang="en-US" dirty="0"/>
          </a:p>
        </p:txBody>
      </p:sp>
      <p:sp>
        <p:nvSpPr>
          <p:cNvPr id="3" name="标题 2"/>
          <p:cNvSpPr>
            <a:spLocks noGrp="1"/>
          </p:cNvSpPr>
          <p:nvPr>
            <p:ph type="title"/>
          </p:nvPr>
        </p:nvSpPr>
        <p:spPr/>
        <p:txBody>
          <a:bodyPr/>
          <a:lstStyle/>
          <a:p>
            <a:r>
              <a:rPr lang="zh-CN" altLang="en-US" dirty="0"/>
              <a:t>性能测试</a:t>
            </a:r>
          </a:p>
        </p:txBody>
      </p:sp>
    </p:spTree>
    <p:extLst>
      <p:ext uri="{BB962C8B-B14F-4D97-AF65-F5344CB8AC3E}">
        <p14:creationId xmlns:p14="http://schemas.microsoft.com/office/powerpoint/2010/main" val="2537805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gn="just">
              <a:lnSpc>
                <a:spcPct val="150000"/>
              </a:lnSpc>
            </a:pPr>
            <a:r>
              <a:rPr lang="zh-CN" altLang="zh-CN" b="1" dirty="0"/>
              <a:t>大数据量测试</a:t>
            </a:r>
            <a:endParaRPr lang="en-US" altLang="zh-CN" b="1" dirty="0"/>
          </a:p>
          <a:p>
            <a:pPr>
              <a:lnSpc>
                <a:spcPct val="150000"/>
              </a:lnSpc>
            </a:pPr>
            <a:r>
              <a:rPr lang="zh-CN" altLang="zh-CN" b="1" dirty="0"/>
              <a:t>针对某些系统存储、传输、统计、查询等业务进行大数据量的独立数据量测试</a:t>
            </a:r>
          </a:p>
          <a:p>
            <a:pPr>
              <a:lnSpc>
                <a:spcPct val="150000"/>
              </a:lnSpc>
            </a:pPr>
            <a:r>
              <a:rPr lang="zh-CN" altLang="zh-CN" b="1" dirty="0"/>
              <a:t>与压力测试、负载测试、疲劳测试等并发测试相结合的极限状态下的综合数据量测试</a:t>
            </a:r>
          </a:p>
          <a:p>
            <a:endParaRPr lang="zh-CN" altLang="en-US" dirty="0"/>
          </a:p>
        </p:txBody>
      </p:sp>
      <p:sp>
        <p:nvSpPr>
          <p:cNvPr id="3" name="标题 2"/>
          <p:cNvSpPr>
            <a:spLocks noGrp="1"/>
          </p:cNvSpPr>
          <p:nvPr>
            <p:ph type="title"/>
          </p:nvPr>
        </p:nvSpPr>
        <p:spPr/>
        <p:txBody>
          <a:bodyPr/>
          <a:lstStyle/>
          <a:p>
            <a:r>
              <a:rPr lang="zh-CN" altLang="en-US" dirty="0" smtClean="0"/>
              <a:t>性能测试</a:t>
            </a:r>
            <a:endParaRPr lang="zh-CN" altLang="en-US" dirty="0"/>
          </a:p>
        </p:txBody>
      </p:sp>
    </p:spTree>
    <p:extLst>
      <p:ext uri="{BB962C8B-B14F-4D97-AF65-F5344CB8AC3E}">
        <p14:creationId xmlns:p14="http://schemas.microsoft.com/office/powerpoint/2010/main" val="4245741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性能测试</a:t>
            </a:r>
          </a:p>
        </p:txBody>
      </p:sp>
      <p:sp>
        <p:nvSpPr>
          <p:cNvPr id="5" name="椭圆 4"/>
          <p:cNvSpPr/>
          <p:nvPr/>
        </p:nvSpPr>
        <p:spPr>
          <a:xfrm>
            <a:off x="1115616" y="1133128"/>
            <a:ext cx="1872208" cy="144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并发用户</a:t>
            </a:r>
            <a:r>
              <a:rPr lang="zh-CN" altLang="en-US" sz="2400" dirty="0" smtClean="0">
                <a:solidFill>
                  <a:schemeClr val="tx1"/>
                </a:solidFill>
              </a:rPr>
              <a:t>数</a:t>
            </a:r>
            <a:endParaRPr lang="en-US" altLang="zh-CN" sz="2400" dirty="0">
              <a:solidFill>
                <a:schemeClr val="tx1"/>
              </a:solidFill>
            </a:endParaRPr>
          </a:p>
        </p:txBody>
      </p:sp>
      <p:sp>
        <p:nvSpPr>
          <p:cNvPr id="6" name="圆角矩形 5"/>
          <p:cNvSpPr/>
          <p:nvPr/>
        </p:nvSpPr>
        <p:spPr>
          <a:xfrm>
            <a:off x="3563888" y="3140968"/>
            <a:ext cx="1872208" cy="79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性能指标</a:t>
            </a:r>
            <a:endParaRPr lang="zh-CN" altLang="en-US" dirty="0">
              <a:solidFill>
                <a:schemeClr val="tx1"/>
              </a:solidFill>
            </a:endParaRPr>
          </a:p>
        </p:txBody>
      </p:sp>
      <p:sp>
        <p:nvSpPr>
          <p:cNvPr id="8" name="椭圆 7"/>
          <p:cNvSpPr/>
          <p:nvPr/>
        </p:nvSpPr>
        <p:spPr>
          <a:xfrm>
            <a:off x="6372200" y="1340768"/>
            <a:ext cx="1872208" cy="144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吞吐量</a:t>
            </a:r>
            <a:endParaRPr lang="en-US" altLang="zh-CN" sz="2400" dirty="0">
              <a:solidFill>
                <a:schemeClr val="tx1"/>
              </a:solidFill>
            </a:endParaRPr>
          </a:p>
        </p:txBody>
      </p:sp>
      <p:sp>
        <p:nvSpPr>
          <p:cNvPr id="9" name="椭圆 8"/>
          <p:cNvSpPr/>
          <p:nvPr/>
        </p:nvSpPr>
        <p:spPr>
          <a:xfrm>
            <a:off x="6378176" y="4709849"/>
            <a:ext cx="1872208" cy="144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rPr>
              <a:t>系统响应时间</a:t>
            </a:r>
            <a:endParaRPr lang="en-US" altLang="zh-CN" sz="2400" dirty="0">
              <a:solidFill>
                <a:schemeClr val="tx1"/>
              </a:solidFill>
            </a:endParaRPr>
          </a:p>
        </p:txBody>
      </p:sp>
      <p:sp>
        <p:nvSpPr>
          <p:cNvPr id="10" name="椭圆 9"/>
          <p:cNvSpPr/>
          <p:nvPr/>
        </p:nvSpPr>
        <p:spPr>
          <a:xfrm>
            <a:off x="971600" y="4725144"/>
            <a:ext cx="1872208" cy="14401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rPr>
              <a:t>设备性能</a:t>
            </a:r>
          </a:p>
        </p:txBody>
      </p:sp>
      <p:cxnSp>
        <p:nvCxnSpPr>
          <p:cNvPr id="12" name="直接连接符 11"/>
          <p:cNvCxnSpPr/>
          <p:nvPr/>
        </p:nvCxnSpPr>
        <p:spPr>
          <a:xfrm flipH="1">
            <a:off x="5436096" y="2420888"/>
            <a:ext cx="1008112"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1"/>
          </p:cNvCxnSpPr>
          <p:nvPr/>
        </p:nvCxnSpPr>
        <p:spPr>
          <a:xfrm flipH="1" flipV="1">
            <a:off x="5406817" y="3861048"/>
            <a:ext cx="1245538" cy="1059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5"/>
          </p:cNvCxnSpPr>
          <p:nvPr/>
        </p:nvCxnSpPr>
        <p:spPr>
          <a:xfrm>
            <a:off x="2713645" y="2362381"/>
            <a:ext cx="850243" cy="930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7"/>
          </p:cNvCxnSpPr>
          <p:nvPr/>
        </p:nvCxnSpPr>
        <p:spPr>
          <a:xfrm flipV="1">
            <a:off x="2569629" y="3861048"/>
            <a:ext cx="994259" cy="1075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666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smtClean="0"/>
              <a:t>系统测试范围</a:t>
            </a:r>
            <a:endParaRPr lang="en-US" altLang="zh-CN" dirty="0" smtClean="0"/>
          </a:p>
          <a:p>
            <a:pPr>
              <a:lnSpc>
                <a:spcPct val="150000"/>
              </a:lnSpc>
            </a:pPr>
            <a:r>
              <a:rPr lang="zh-CN" altLang="en-US" dirty="0" smtClean="0"/>
              <a:t>验收测试</a:t>
            </a:r>
            <a:endParaRPr lang="en-US" altLang="zh-CN" dirty="0" smtClean="0"/>
          </a:p>
          <a:p>
            <a:pPr>
              <a:lnSpc>
                <a:spcPct val="150000"/>
              </a:lnSpc>
            </a:pPr>
            <a:r>
              <a:rPr lang="zh-CN" altLang="en-US" dirty="0" smtClean="0"/>
              <a:t>各阶段测试的对比</a:t>
            </a:r>
            <a:endParaRPr lang="en-US" altLang="zh-CN" dirty="0" smtClean="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887079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常见性能测试工具</a:t>
            </a:r>
            <a:endParaRPr lang="en-US" altLang="zh-CN" dirty="0" smtClean="0"/>
          </a:p>
          <a:p>
            <a:pPr lvl="1">
              <a:lnSpc>
                <a:spcPct val="150000"/>
              </a:lnSpc>
              <a:buFont typeface="Wingdings" panose="05000000000000000000" pitchFamily="2" charset="2"/>
              <a:buChar char="Ø"/>
            </a:pPr>
            <a:r>
              <a:rPr lang="en-US" altLang="zh-CN" dirty="0" err="1" smtClean="0"/>
              <a:t>LoadRunner</a:t>
            </a:r>
            <a:endParaRPr lang="en-US" altLang="zh-CN" dirty="0" smtClean="0"/>
          </a:p>
          <a:p>
            <a:pPr lvl="1">
              <a:lnSpc>
                <a:spcPct val="150000"/>
              </a:lnSpc>
              <a:buFont typeface="Wingdings" panose="05000000000000000000" pitchFamily="2" charset="2"/>
              <a:buChar char="Ø"/>
            </a:pPr>
            <a:r>
              <a:rPr lang="en-US" altLang="zh-CN" dirty="0" err="1" smtClean="0"/>
              <a:t>JMeter</a:t>
            </a:r>
            <a:endParaRPr lang="en-US" altLang="zh-CN" dirty="0" smtClean="0"/>
          </a:p>
          <a:p>
            <a:pPr lvl="1">
              <a:lnSpc>
                <a:spcPct val="150000"/>
              </a:lnSpc>
              <a:buFont typeface="Wingdings" panose="05000000000000000000" pitchFamily="2" charset="2"/>
              <a:buChar char="Ø"/>
            </a:pPr>
            <a:r>
              <a:rPr lang="en-US" altLang="zh-CN" dirty="0"/>
              <a:t>Apache Bench</a:t>
            </a:r>
          </a:p>
          <a:p>
            <a:pPr lvl="1">
              <a:lnSpc>
                <a:spcPct val="150000"/>
              </a:lnSpc>
              <a:buFont typeface="Wingdings" panose="05000000000000000000" pitchFamily="2" charset="2"/>
              <a:buChar char="Ø"/>
            </a:pPr>
            <a:r>
              <a:rPr lang="en-US" altLang="zh-CN" dirty="0" smtClean="0"/>
              <a:t>Locust</a:t>
            </a:r>
          </a:p>
          <a:p>
            <a:pPr lvl="1">
              <a:lnSpc>
                <a:spcPct val="150000"/>
              </a:lnSpc>
              <a:buFont typeface="Wingdings" panose="05000000000000000000" pitchFamily="2" charset="2"/>
              <a:buChar char="Ø"/>
            </a:pPr>
            <a:r>
              <a:rPr lang="zh-CN" altLang="en-US" dirty="0" smtClean="0"/>
              <a:t>手机性能测试（接口</a:t>
            </a:r>
            <a:r>
              <a:rPr lang="en-US" altLang="zh-CN" dirty="0" smtClean="0"/>
              <a:t>+</a:t>
            </a:r>
            <a:r>
              <a:rPr lang="zh-CN" altLang="en-US" dirty="0" smtClean="0"/>
              <a:t>专项测试）</a:t>
            </a:r>
            <a:endParaRPr lang="zh-CN" altLang="en-US" dirty="0"/>
          </a:p>
        </p:txBody>
      </p:sp>
      <p:sp>
        <p:nvSpPr>
          <p:cNvPr id="3" name="标题 2"/>
          <p:cNvSpPr>
            <a:spLocks noGrp="1"/>
          </p:cNvSpPr>
          <p:nvPr>
            <p:ph type="title"/>
          </p:nvPr>
        </p:nvSpPr>
        <p:spPr/>
        <p:txBody>
          <a:bodyPr/>
          <a:lstStyle/>
          <a:p>
            <a:r>
              <a:rPr lang="zh-CN" altLang="en-US" dirty="0"/>
              <a:t>性能测试</a:t>
            </a:r>
          </a:p>
        </p:txBody>
      </p:sp>
    </p:spTree>
    <p:extLst>
      <p:ext uri="{BB962C8B-B14F-4D97-AF65-F5344CB8AC3E}">
        <p14:creationId xmlns:p14="http://schemas.microsoft.com/office/powerpoint/2010/main" val="1847388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静态性能评估</a:t>
            </a:r>
            <a:endParaRPr lang="en-US" altLang="zh-CN" dirty="0" smtClean="0"/>
          </a:p>
          <a:p>
            <a:pPr>
              <a:lnSpc>
                <a:spcPct val="150000"/>
              </a:lnSpc>
            </a:pPr>
            <a:r>
              <a:rPr lang="zh-CN" altLang="en-US" dirty="0" smtClean="0"/>
              <a:t>开发</a:t>
            </a:r>
            <a:r>
              <a:rPr lang="en-US" altLang="zh-CN" dirty="0" smtClean="0"/>
              <a:t>Web</a:t>
            </a:r>
            <a:r>
              <a:rPr lang="zh-CN" altLang="en-US" dirty="0" smtClean="0"/>
              <a:t>应用时，基于一系列</a:t>
            </a:r>
            <a:r>
              <a:rPr lang="en-US" altLang="zh-CN" dirty="0" smtClean="0"/>
              <a:t>Web</a:t>
            </a:r>
            <a:r>
              <a:rPr lang="zh-CN" altLang="en-US" dirty="0" smtClean="0"/>
              <a:t>应用页面性能优化的最佳实践队</a:t>
            </a:r>
            <a:r>
              <a:rPr lang="en-US" altLang="zh-CN" dirty="0" smtClean="0"/>
              <a:t>Web</a:t>
            </a:r>
            <a:r>
              <a:rPr lang="zh-CN" altLang="en-US" dirty="0" smtClean="0"/>
              <a:t>应用的页面静态分析，并给出评估结果的性能分析方法。</a:t>
            </a:r>
            <a:endParaRPr lang="zh-CN" altLang="en-US" dirty="0"/>
          </a:p>
        </p:txBody>
      </p:sp>
      <p:sp>
        <p:nvSpPr>
          <p:cNvPr id="3" name="标题 2"/>
          <p:cNvSpPr>
            <a:spLocks noGrp="1"/>
          </p:cNvSpPr>
          <p:nvPr>
            <p:ph type="title"/>
          </p:nvPr>
        </p:nvSpPr>
        <p:spPr/>
        <p:txBody>
          <a:bodyPr/>
          <a:lstStyle/>
          <a:p>
            <a:r>
              <a:rPr lang="zh-CN" altLang="en-US" dirty="0" smtClean="0"/>
              <a:t>性能测试</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969214"/>
            <a:ext cx="16668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4969213"/>
            <a:ext cx="30003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9592" y="3501008"/>
            <a:ext cx="2880320" cy="369332"/>
          </a:xfrm>
          <a:prstGeom prst="rect">
            <a:avLst/>
          </a:prstGeom>
          <a:noFill/>
        </p:spPr>
        <p:txBody>
          <a:bodyPr wrap="square" rtlCol="0">
            <a:spAutoFit/>
          </a:bodyPr>
          <a:lstStyle/>
          <a:p>
            <a:r>
              <a:rPr lang="en-US" altLang="zh-CN" dirty="0" err="1" smtClean="0"/>
              <a:t>YSlow</a:t>
            </a:r>
            <a:endParaRPr lang="zh-CN" altLang="en-US" dirty="0"/>
          </a:p>
        </p:txBody>
      </p:sp>
    </p:spTree>
    <p:extLst>
      <p:ext uri="{BB962C8B-B14F-4D97-AF65-F5344CB8AC3E}">
        <p14:creationId xmlns:p14="http://schemas.microsoft.com/office/powerpoint/2010/main" val="1330153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150000"/>
              </a:lnSpc>
            </a:pPr>
            <a:r>
              <a:rPr lang="zh-CN" altLang="en-US" b="1" dirty="0" smtClean="0"/>
              <a:t>对软件产品进行测试以确保其符合安全需求和质量标准。</a:t>
            </a:r>
            <a:endParaRPr lang="en-US" altLang="zh-CN" b="1" dirty="0" smtClean="0"/>
          </a:p>
          <a:p>
            <a:pPr>
              <a:lnSpc>
                <a:spcPct val="150000"/>
              </a:lnSpc>
            </a:pPr>
            <a:r>
              <a:rPr lang="zh-CN" altLang="en-US" b="1" dirty="0" smtClean="0"/>
              <a:t>渗透测试</a:t>
            </a:r>
            <a:endParaRPr lang="en-US" altLang="zh-CN" b="1" dirty="0" smtClean="0"/>
          </a:p>
          <a:p>
            <a:pPr lvl="1">
              <a:lnSpc>
                <a:spcPct val="150000"/>
              </a:lnSpc>
              <a:buFont typeface="Wingdings" panose="05000000000000000000" pitchFamily="2" charset="2"/>
              <a:buChar char="Ø"/>
            </a:pPr>
            <a:r>
              <a:rPr lang="zh-CN" altLang="en-US" b="1" dirty="0" smtClean="0"/>
              <a:t>通过模拟对软件的恶意攻击行为来评估系统安全性的一种测试。</a:t>
            </a:r>
            <a:endParaRPr lang="en-US" altLang="zh-CN" b="1" dirty="0" smtClean="0"/>
          </a:p>
          <a:p>
            <a:pPr marL="457200" lvl="1" indent="0">
              <a:lnSpc>
                <a:spcPct val="150000"/>
              </a:lnSpc>
              <a:buNone/>
            </a:pPr>
            <a:r>
              <a:rPr lang="en-US" altLang="zh-CN" b="1" dirty="0" err="1" smtClean="0"/>
              <a:t>OWASP</a:t>
            </a:r>
            <a:r>
              <a:rPr lang="en-US" altLang="zh-CN" b="1" dirty="0"/>
              <a:t>  Open Web Application Security Project</a:t>
            </a:r>
            <a:endParaRPr lang="zh-CN" altLang="en-US" b="1" dirty="0"/>
          </a:p>
        </p:txBody>
      </p:sp>
      <p:sp>
        <p:nvSpPr>
          <p:cNvPr id="3" name="标题 2"/>
          <p:cNvSpPr>
            <a:spLocks noGrp="1"/>
          </p:cNvSpPr>
          <p:nvPr>
            <p:ph type="title"/>
          </p:nvPr>
        </p:nvSpPr>
        <p:spPr/>
        <p:txBody>
          <a:bodyPr/>
          <a:lstStyle/>
          <a:p>
            <a:r>
              <a:rPr lang="zh-CN" altLang="en-US" dirty="0" smtClean="0"/>
              <a:t>安全测试</a:t>
            </a:r>
            <a:endParaRPr lang="zh-CN" altLang="en-US" dirty="0"/>
          </a:p>
        </p:txBody>
      </p:sp>
    </p:spTree>
    <p:extLst>
      <p:ext uri="{BB962C8B-B14F-4D97-AF65-F5344CB8AC3E}">
        <p14:creationId xmlns:p14="http://schemas.microsoft.com/office/powerpoint/2010/main" val="2067413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1124744"/>
            <a:ext cx="8229600" cy="5256584"/>
          </a:xfrm>
        </p:spPr>
        <p:txBody>
          <a:bodyPr>
            <a:normAutofit fontScale="92500" lnSpcReduction="20000"/>
          </a:bodyPr>
          <a:lstStyle/>
          <a:p>
            <a:pPr>
              <a:lnSpc>
                <a:spcPct val="150000"/>
              </a:lnSpc>
            </a:pPr>
            <a:r>
              <a:rPr lang="zh-CN" altLang="en-US" b="1" dirty="0" smtClean="0"/>
              <a:t>软件本身的兼容性</a:t>
            </a:r>
            <a:endParaRPr lang="en-US" altLang="zh-CN" b="1" dirty="0" smtClean="0"/>
          </a:p>
          <a:p>
            <a:pPr>
              <a:lnSpc>
                <a:spcPct val="150000"/>
              </a:lnSpc>
            </a:pPr>
            <a:r>
              <a:rPr lang="zh-CN" altLang="en-US" b="1" dirty="0" smtClean="0"/>
              <a:t>不同平台下的兼容</a:t>
            </a:r>
            <a:endParaRPr lang="en-US" altLang="zh-CN" b="1" dirty="0" smtClean="0"/>
          </a:p>
          <a:p>
            <a:pPr>
              <a:lnSpc>
                <a:spcPct val="150000"/>
              </a:lnSpc>
            </a:pPr>
            <a:r>
              <a:rPr lang="zh-CN" altLang="en-US" b="1" dirty="0" smtClean="0"/>
              <a:t>软件对运行设备的兼容性</a:t>
            </a:r>
            <a:endParaRPr lang="en-US" altLang="zh-CN" b="1" dirty="0" smtClean="0"/>
          </a:p>
          <a:p>
            <a:pPr>
              <a:lnSpc>
                <a:spcPct val="150000"/>
              </a:lnSpc>
            </a:pPr>
            <a:r>
              <a:rPr lang="zh-CN" altLang="en-US" b="1" dirty="0" smtClean="0"/>
              <a:t>软件互操作性</a:t>
            </a:r>
            <a:endParaRPr lang="en-US" altLang="zh-CN" b="1" dirty="0" smtClean="0"/>
          </a:p>
          <a:p>
            <a:pPr>
              <a:lnSpc>
                <a:spcPct val="150000"/>
              </a:lnSpc>
            </a:pPr>
            <a:r>
              <a:rPr lang="zh-CN" altLang="en-US" b="1" dirty="0" smtClean="0"/>
              <a:t>浏览器兼容性</a:t>
            </a:r>
            <a:endParaRPr lang="en-US" altLang="zh-CN" b="1" dirty="0" smtClean="0"/>
          </a:p>
          <a:p>
            <a:pPr lvl="1">
              <a:lnSpc>
                <a:spcPct val="150000"/>
              </a:lnSpc>
              <a:buFont typeface="Wingdings" panose="05000000000000000000" pitchFamily="2" charset="2"/>
              <a:buChar char="Ø"/>
            </a:pPr>
            <a:r>
              <a:rPr lang="en-US" altLang="zh-CN" b="1" dirty="0"/>
              <a:t>IE </a:t>
            </a:r>
            <a:r>
              <a:rPr lang="en-US" altLang="zh-CN" b="1" dirty="0" err="1"/>
              <a:t>Testet</a:t>
            </a:r>
            <a:endParaRPr lang="en-US" altLang="zh-CN" b="1" dirty="0"/>
          </a:p>
          <a:p>
            <a:pPr lvl="1">
              <a:lnSpc>
                <a:spcPct val="150000"/>
              </a:lnSpc>
              <a:buFont typeface="Wingdings" panose="05000000000000000000" pitchFamily="2" charset="2"/>
              <a:buChar char="Ø"/>
            </a:pPr>
            <a:r>
              <a:rPr lang="en-US" altLang="zh-CN" b="1" dirty="0" err="1" smtClean="0"/>
              <a:t>browsershots</a:t>
            </a:r>
            <a:r>
              <a:rPr lang="en-US" altLang="zh-CN" b="1" dirty="0" smtClean="0"/>
              <a:t> </a:t>
            </a:r>
            <a:r>
              <a:rPr lang="en-US" altLang="zh-CN" b="1" dirty="0" smtClean="0">
                <a:hlinkClick r:id="rId3"/>
              </a:rPr>
              <a:t>http</a:t>
            </a:r>
            <a:r>
              <a:rPr lang="en-US" altLang="zh-CN" b="1" dirty="0">
                <a:hlinkClick r:id="rId3"/>
              </a:rPr>
              <a:t>://browsershots.org</a:t>
            </a:r>
            <a:r>
              <a:rPr lang="en-US" altLang="zh-CN" b="1" dirty="0" smtClean="0">
                <a:hlinkClick r:id="rId3"/>
              </a:rPr>
              <a:t>/</a:t>
            </a:r>
            <a:endParaRPr lang="en-US" altLang="zh-CN" b="1" dirty="0" smtClean="0"/>
          </a:p>
          <a:p>
            <a:pPr lvl="1">
              <a:lnSpc>
                <a:spcPct val="150000"/>
              </a:lnSpc>
              <a:buFont typeface="Wingdings" panose="05000000000000000000" pitchFamily="2" charset="2"/>
              <a:buChar char="Ø"/>
            </a:pPr>
            <a:r>
              <a:rPr lang="en-US" altLang="zh-CN" b="1" dirty="0"/>
              <a:t>Spoon Browser Sandbox</a:t>
            </a:r>
            <a:r>
              <a:rPr lang="zh-CN" altLang="en-US" b="1" dirty="0"/>
              <a:t> </a:t>
            </a:r>
          </a:p>
        </p:txBody>
      </p:sp>
      <p:sp>
        <p:nvSpPr>
          <p:cNvPr id="3" name="标题 2"/>
          <p:cNvSpPr>
            <a:spLocks noGrp="1"/>
          </p:cNvSpPr>
          <p:nvPr>
            <p:ph type="title"/>
          </p:nvPr>
        </p:nvSpPr>
        <p:spPr/>
        <p:txBody>
          <a:bodyPr/>
          <a:lstStyle/>
          <a:p>
            <a:r>
              <a:rPr lang="zh-CN" altLang="en-US" dirty="0" smtClean="0"/>
              <a:t>兼容性测试</a:t>
            </a:r>
            <a:endParaRPr lang="zh-CN" altLang="en-US" dirty="0"/>
          </a:p>
        </p:txBody>
      </p:sp>
    </p:spTree>
    <p:extLst>
      <p:ext uri="{BB962C8B-B14F-4D97-AF65-F5344CB8AC3E}">
        <p14:creationId xmlns:p14="http://schemas.microsoft.com/office/powerpoint/2010/main" val="3855655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800" b="1" dirty="0" smtClean="0"/>
              <a:t>针对软件产品的交付品，配套的文档类部件的测试。如用户手册、使用说明、用户帮助文档等。</a:t>
            </a:r>
            <a:endParaRPr lang="en-US" altLang="zh-CN" sz="2800" b="1" dirty="0" smtClean="0"/>
          </a:p>
          <a:p>
            <a:pPr>
              <a:lnSpc>
                <a:spcPct val="150000"/>
              </a:lnSpc>
            </a:pPr>
            <a:r>
              <a:rPr lang="zh-CN" altLang="en-US" sz="2800" b="1" dirty="0" smtClean="0"/>
              <a:t>文档测试关注要点：</a:t>
            </a:r>
            <a:endParaRPr lang="en-US" altLang="zh-CN" sz="2800" b="1" dirty="0" smtClean="0"/>
          </a:p>
          <a:p>
            <a:pPr marL="457200" lvl="1" indent="0">
              <a:lnSpc>
                <a:spcPct val="150000"/>
              </a:lnSpc>
              <a:buNone/>
            </a:pPr>
            <a:r>
              <a:rPr lang="zh-CN" altLang="en-US" b="1" dirty="0" smtClean="0"/>
              <a:t>完整性、正确性、一致性、易理解性、易浏览性</a:t>
            </a:r>
            <a:endParaRPr lang="zh-CN" altLang="en-US" b="1" dirty="0"/>
          </a:p>
        </p:txBody>
      </p:sp>
      <p:sp>
        <p:nvSpPr>
          <p:cNvPr id="3" name="标题 2"/>
          <p:cNvSpPr>
            <a:spLocks noGrp="1"/>
          </p:cNvSpPr>
          <p:nvPr>
            <p:ph type="title"/>
          </p:nvPr>
        </p:nvSpPr>
        <p:spPr/>
        <p:txBody>
          <a:bodyPr/>
          <a:lstStyle/>
          <a:p>
            <a:r>
              <a:rPr lang="zh-CN" altLang="en-US" dirty="0" smtClean="0"/>
              <a:t>文档测试</a:t>
            </a:r>
            <a:endParaRPr lang="zh-CN" altLang="en-US" dirty="0"/>
          </a:p>
        </p:txBody>
      </p:sp>
    </p:spTree>
    <p:extLst>
      <p:ext uri="{BB962C8B-B14F-4D97-AF65-F5344CB8AC3E}">
        <p14:creationId xmlns:p14="http://schemas.microsoft.com/office/powerpoint/2010/main" val="1877807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800" dirty="0" smtClean="0"/>
              <a:t>易用性测试包含易理解、易学习和易操作，是指在指定条件下使用时，软件产品被理解、学习、使用以及吸引用户的能力。</a:t>
            </a:r>
            <a:endParaRPr lang="zh-CN" altLang="en-US" sz="2800" dirty="0"/>
          </a:p>
        </p:txBody>
      </p:sp>
      <p:sp>
        <p:nvSpPr>
          <p:cNvPr id="3" name="标题 2"/>
          <p:cNvSpPr>
            <a:spLocks noGrp="1"/>
          </p:cNvSpPr>
          <p:nvPr>
            <p:ph type="title"/>
          </p:nvPr>
        </p:nvSpPr>
        <p:spPr/>
        <p:txBody>
          <a:bodyPr/>
          <a:lstStyle/>
          <a:p>
            <a:r>
              <a:rPr lang="zh-CN" altLang="en-US" dirty="0" smtClean="0"/>
              <a:t>易用性测试</a:t>
            </a:r>
            <a:endParaRPr lang="zh-CN" altLang="en-US" dirty="0"/>
          </a:p>
        </p:txBody>
      </p:sp>
    </p:spTree>
    <p:extLst>
      <p:ext uri="{BB962C8B-B14F-4D97-AF65-F5344CB8AC3E}">
        <p14:creationId xmlns:p14="http://schemas.microsoft.com/office/powerpoint/2010/main" val="23561700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易用性测试</a:t>
            </a:r>
          </a:p>
        </p:txBody>
      </p:sp>
      <p:graphicFrame>
        <p:nvGraphicFramePr>
          <p:cNvPr id="4" name="Group 3"/>
          <p:cNvGraphicFramePr>
            <a:graphicFrameLocks noGrp="1"/>
          </p:cNvGraphicFramePr>
          <p:nvPr/>
        </p:nvGraphicFramePr>
        <p:xfrm>
          <a:off x="642938" y="887413"/>
          <a:ext cx="7886700" cy="5256212"/>
        </p:xfrm>
        <a:graphic>
          <a:graphicData uri="http://schemas.openxmlformats.org/drawingml/2006/table">
            <a:tbl>
              <a:tblPr>
                <a:tableStyleId>{E8B1032C-EA38-4F05-BA0D-38AFFFC7BED3}</a:tableStyleId>
              </a:tblPr>
              <a:tblGrid>
                <a:gridCol w="1023994"/>
                <a:gridCol w="6862706"/>
              </a:tblGrid>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编号</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测试项</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1</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常用的功能要有快捷方式，如快捷键、工具栏上的按钮等，而且同一软件的不同版本之间尽量保持快捷方式相同</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2</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将功能相同或相近的控件划分到一个区域，方便用户查找</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3</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对于可能造成较长等待时间的操作，应该提供取消功能，并显示进度</a:t>
                      </a:r>
                      <a:endParaRPr kumimoji="0" lang="zh-CN" altLang="en-US" sz="20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4</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工具栏上的图标要能直观地表示要完成的操作</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5</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必须提供友好的软件联系帮助，用户按</a:t>
                      </a:r>
                      <a:r>
                        <a:rPr kumimoji="0" lang="en-US" altLang="zh-CN" sz="2000" u="none" strike="noStrike" cap="none" normalizeH="0" baseline="0" dirty="0" smtClean="0">
                          <a:ln>
                            <a:noFill/>
                          </a:ln>
                          <a:effectLst/>
                          <a:latin typeface="微软雅黑" pitchFamily="34" charset="-122"/>
                          <a:ea typeface="微软雅黑" pitchFamily="34" charset="-122"/>
                        </a:rPr>
                        <a:t>F1</a:t>
                      </a:r>
                      <a:r>
                        <a:rPr kumimoji="0" lang="zh-CN" altLang="en-US" sz="2000" u="none" strike="noStrike" cap="none" normalizeH="0" baseline="0" dirty="0" smtClean="0">
                          <a:ln>
                            <a:noFill/>
                          </a:ln>
                          <a:effectLst/>
                          <a:latin typeface="微软雅黑" pitchFamily="34" charset="-122"/>
                          <a:ea typeface="微软雅黑" pitchFamily="34" charset="-122"/>
                        </a:rPr>
                        <a:t>可调出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6</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如果软件运行时出现问题，要在提示信息中提供相应的技术支持联系方式</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7</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根据实际要求，提供自动过滤空格功能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8</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根据实际要求，提供模糊查询功能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9</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能用一步完成的业务不用两步显示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bl>
          </a:graphicData>
        </a:graphic>
      </p:graphicFrame>
    </p:spTree>
    <p:extLst>
      <p:ext uri="{BB962C8B-B14F-4D97-AF65-F5344CB8AC3E}">
        <p14:creationId xmlns:p14="http://schemas.microsoft.com/office/powerpoint/2010/main" val="37564076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150000"/>
              </a:lnSpc>
            </a:pPr>
            <a:r>
              <a:rPr lang="zh-CN" altLang="en-US" dirty="0" smtClean="0"/>
              <a:t>针对软件的本地化版本实施的针对性测试</a:t>
            </a:r>
            <a:endParaRPr lang="en-US" altLang="zh-CN" dirty="0" smtClean="0"/>
          </a:p>
          <a:p>
            <a:pPr>
              <a:lnSpc>
                <a:spcPct val="150000"/>
              </a:lnSpc>
            </a:pPr>
            <a:r>
              <a:rPr lang="zh-CN" altLang="en-US" dirty="0" smtClean="0"/>
              <a:t>主要测试内容</a:t>
            </a:r>
            <a:endParaRPr lang="en-US" altLang="zh-CN" dirty="0" smtClean="0"/>
          </a:p>
          <a:p>
            <a:pPr lvl="1">
              <a:lnSpc>
                <a:spcPct val="150000"/>
              </a:lnSpc>
              <a:buFont typeface="Wingdings" panose="05000000000000000000" pitchFamily="2" charset="2"/>
              <a:buChar char="Ø"/>
            </a:pPr>
            <a:r>
              <a:rPr lang="zh-CN" altLang="en-US" dirty="0" smtClean="0"/>
              <a:t>语言、书写习惯</a:t>
            </a:r>
            <a:endParaRPr lang="en-US" altLang="zh-CN" dirty="0" smtClean="0"/>
          </a:p>
          <a:p>
            <a:pPr lvl="1">
              <a:lnSpc>
                <a:spcPct val="150000"/>
              </a:lnSpc>
              <a:buFont typeface="Wingdings" panose="05000000000000000000" pitchFamily="2" charset="2"/>
              <a:buChar char="Ø"/>
            </a:pPr>
            <a:r>
              <a:rPr lang="zh-CN" altLang="en-US" dirty="0" smtClean="0"/>
              <a:t>时区、日期格式、货币单位</a:t>
            </a:r>
            <a:endParaRPr lang="en-US" altLang="zh-CN" dirty="0" smtClean="0"/>
          </a:p>
          <a:p>
            <a:pPr lvl="1">
              <a:lnSpc>
                <a:spcPct val="150000"/>
              </a:lnSpc>
              <a:buFont typeface="Wingdings" panose="05000000000000000000" pitchFamily="2" charset="2"/>
              <a:buChar char="Ø"/>
            </a:pPr>
            <a:r>
              <a:rPr lang="zh-CN" altLang="en-US" dirty="0" smtClean="0"/>
              <a:t>当地风俗、法律法规</a:t>
            </a:r>
            <a:endParaRPr lang="en-US" altLang="zh-CN" dirty="0" smtClean="0"/>
          </a:p>
          <a:p>
            <a:pPr lvl="1">
              <a:lnSpc>
                <a:spcPct val="150000"/>
              </a:lnSpc>
              <a:buFont typeface="Wingdings" panose="05000000000000000000" pitchFamily="2" charset="2"/>
              <a:buChar char="Ø"/>
            </a:pPr>
            <a:r>
              <a:rPr lang="zh-CN" altLang="en-US" dirty="0" smtClean="0"/>
              <a:t>政治敏感内容</a:t>
            </a: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本地化测试</a:t>
            </a:r>
            <a:endParaRPr lang="zh-CN" altLang="en-US" dirty="0"/>
          </a:p>
        </p:txBody>
      </p:sp>
    </p:spTree>
    <p:extLst>
      <p:ext uri="{BB962C8B-B14F-4D97-AF65-F5344CB8AC3E}">
        <p14:creationId xmlns:p14="http://schemas.microsoft.com/office/powerpoint/2010/main" val="619078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664918286"/>
              </p:ext>
            </p:extLst>
          </p:nvPr>
        </p:nvGraphicFramePr>
        <p:xfrm>
          <a:off x="458788" y="1125538"/>
          <a:ext cx="8229600" cy="4389120"/>
        </p:xfrm>
        <a:graphic>
          <a:graphicData uri="http://schemas.openxmlformats.org/drawingml/2006/table">
            <a:tbl>
              <a:tblPr firstRow="1" bandRow="1">
                <a:tableStyleId>{5C22544A-7EE6-4342-B048-85BDC9FD1C3A}</a:tableStyleId>
              </a:tblPr>
              <a:tblGrid>
                <a:gridCol w="1016868"/>
                <a:gridCol w="7212732"/>
              </a:tblGrid>
              <a:tr h="370840">
                <a:tc>
                  <a:txBody>
                    <a:bodyPr/>
                    <a:lstStyle/>
                    <a:p>
                      <a:r>
                        <a:rPr lang="zh-CN" altLang="en-US" sz="2400" dirty="0" smtClean="0">
                          <a:solidFill>
                            <a:schemeClr val="tx1"/>
                          </a:solidFill>
                        </a:rPr>
                        <a:t>编号</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测试项</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dirty="0" smtClean="0">
                          <a:solidFill>
                            <a:schemeClr val="tx1"/>
                          </a:solidFill>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典型安装，检查安装步骤，安装过程中的各个界面</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dirty="0" smtClean="0">
                          <a:solidFill>
                            <a:schemeClr val="tx1"/>
                          </a:solidFill>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完全安装，检查安装步骤，安装过程中的各个界面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dirty="0" smtClean="0">
                          <a:solidFill>
                            <a:schemeClr val="tx1"/>
                          </a:solidFill>
                        </a:rPr>
                        <a:t>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自定义安装，检查安装步骤，安装过程中的各个界面，安装到不同的路径，安装不同的组件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dirty="0" smtClean="0">
                          <a:solidFill>
                            <a:schemeClr val="tx1"/>
                          </a:solidFill>
                        </a:rPr>
                        <a:t>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突然中断安装过程（关闭程序、关机、断网等），下次安装时能够继续上一次的安装</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dirty="0" smtClean="0">
                          <a:solidFill>
                            <a:schemeClr val="tx1"/>
                          </a:solidFill>
                        </a:rPr>
                        <a:t>5</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安装时磁盘空间不足</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dirty="0" smtClean="0">
                          <a:solidFill>
                            <a:schemeClr val="tx1"/>
                          </a:solidFill>
                        </a:rPr>
                        <a:t>6</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笔记本上安装</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dirty="0" smtClean="0">
                          <a:solidFill>
                            <a:schemeClr val="tx1"/>
                          </a:solidFill>
                        </a:rPr>
                        <a:t>7</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检查同时安装一个软件的多个版本</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r>
              <a:rPr lang="zh-CN" altLang="en-US" dirty="0" smtClean="0"/>
              <a:t>安装测试</a:t>
            </a:r>
            <a:endParaRPr lang="zh-CN" altLang="en-US" dirty="0"/>
          </a:p>
        </p:txBody>
      </p:sp>
    </p:spTree>
    <p:extLst>
      <p:ext uri="{BB962C8B-B14F-4D97-AF65-F5344CB8AC3E}">
        <p14:creationId xmlns:p14="http://schemas.microsoft.com/office/powerpoint/2010/main" val="2947437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7563185"/>
              </p:ext>
            </p:extLst>
          </p:nvPr>
        </p:nvGraphicFramePr>
        <p:xfrm>
          <a:off x="458788" y="1125538"/>
          <a:ext cx="8229600" cy="3749040"/>
        </p:xfrm>
        <a:graphic>
          <a:graphicData uri="http://schemas.openxmlformats.org/drawingml/2006/table">
            <a:tbl>
              <a:tblPr firstRow="1" bandRow="1">
                <a:tableStyleId>{5C22544A-7EE6-4342-B048-85BDC9FD1C3A}</a:tableStyleId>
              </a:tblPr>
              <a:tblGrid>
                <a:gridCol w="1016868"/>
                <a:gridCol w="7212732"/>
              </a:tblGrid>
              <a:tr h="370840">
                <a:tc>
                  <a:txBody>
                    <a:bodyPr/>
                    <a:lstStyle/>
                    <a:p>
                      <a:r>
                        <a:rPr lang="zh-CN" altLang="en-US" sz="2400" dirty="0" smtClean="0">
                          <a:solidFill>
                            <a:schemeClr val="tx1"/>
                          </a:solidFill>
                        </a:rPr>
                        <a:t>编号</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测试项</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dirty="0" smtClean="0">
                          <a:solidFill>
                            <a:schemeClr val="tx1"/>
                          </a:solidFill>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从控制面板卸载，检查桌面、程序组、注册表中的信息</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dirty="0" smtClean="0">
                          <a:solidFill>
                            <a:schemeClr val="tx1"/>
                          </a:solidFill>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从程序组卸载，检查桌面、控制面板、注册表中的信息</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dirty="0" smtClean="0">
                          <a:solidFill>
                            <a:schemeClr val="tx1"/>
                          </a:solidFill>
                        </a:rPr>
                        <a:t>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solidFill>
                            <a:schemeClr val="tx1"/>
                          </a:solidFill>
                        </a:rPr>
                        <a:t>突然中断卸载过程（关闭程序、关机、断网等），下次卸载时能够继续上一次的卸载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sz="2400" dirty="0" smtClean="0">
                          <a:solidFill>
                            <a:schemeClr val="tx1"/>
                          </a:solidFill>
                        </a:rPr>
                        <a:t>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smtClean="0">
                          <a:solidFill>
                            <a:schemeClr val="tx1"/>
                          </a:solidFill>
                        </a:rPr>
                        <a:t>卸载正在使用的程序</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r>
              <a:rPr lang="zh-CN" altLang="en-US" dirty="0"/>
              <a:t>卸载</a:t>
            </a:r>
            <a:r>
              <a:rPr lang="zh-CN" altLang="en-US" dirty="0" smtClean="0"/>
              <a:t>测试</a:t>
            </a:r>
            <a:endParaRPr lang="zh-CN" altLang="en-US" dirty="0"/>
          </a:p>
        </p:txBody>
      </p:sp>
    </p:spTree>
    <p:extLst>
      <p:ext uri="{BB962C8B-B14F-4D97-AF65-F5344CB8AC3E}">
        <p14:creationId xmlns:p14="http://schemas.microsoft.com/office/powerpoint/2010/main" val="2281271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5001419"/>
          </a:xfrm>
        </p:spPr>
        <p:txBody>
          <a:bodyPr>
            <a:normAutofit/>
          </a:bodyPr>
          <a:lstStyle/>
          <a:p>
            <a:pPr>
              <a:lnSpc>
                <a:spcPct val="150000"/>
              </a:lnSpc>
            </a:pPr>
            <a:r>
              <a:rPr lang="zh-CN" altLang="en-US" sz="2800" b="1" dirty="0" smtClean="0"/>
              <a:t>定义</a:t>
            </a:r>
            <a:r>
              <a:rPr lang="en-US" altLang="zh-CN" sz="2800" b="1" dirty="0" smtClean="0"/>
              <a:t/>
            </a:r>
            <a:br>
              <a:rPr lang="en-US" altLang="zh-CN" sz="2800" b="1" dirty="0" smtClean="0"/>
            </a:br>
            <a:r>
              <a:rPr lang="en-US" altLang="zh-CN" sz="2800" b="1" dirty="0" smtClean="0"/>
              <a:t>	</a:t>
            </a:r>
            <a:r>
              <a:rPr lang="zh-CN" altLang="zh-CN" sz="2800" b="1" dirty="0" smtClean="0"/>
              <a:t>将</a:t>
            </a:r>
            <a:r>
              <a:rPr lang="zh-CN" altLang="zh-CN" sz="2800" b="1" dirty="0"/>
              <a:t>经过良好的集成测试的软件系统，作为整个计算机系统的一部分，与</a:t>
            </a:r>
            <a:r>
              <a:rPr lang="zh-CN" altLang="zh-CN" sz="2800" b="1" dirty="0">
                <a:solidFill>
                  <a:srgbClr val="FF0000"/>
                </a:solidFill>
              </a:rPr>
              <a:t>计算机硬件、外部设备、支持软件、数据及人员</a:t>
            </a:r>
            <a:r>
              <a:rPr lang="zh-CN" altLang="zh-CN" sz="2800" b="1" dirty="0"/>
              <a:t>等其他系统元素结合在一起，在实际使用</a:t>
            </a:r>
            <a:r>
              <a:rPr lang="en-US" altLang="zh-CN" sz="2800" b="1" dirty="0"/>
              <a:t>(</a:t>
            </a:r>
            <a:r>
              <a:rPr lang="zh-CN" altLang="zh-CN" sz="2800" b="1" dirty="0"/>
              <a:t>运行</a:t>
            </a:r>
            <a:r>
              <a:rPr lang="en-US" altLang="zh-CN" sz="2800" b="1" dirty="0"/>
              <a:t>)</a:t>
            </a:r>
            <a:r>
              <a:rPr lang="zh-CN" altLang="zh-CN" sz="2800" b="1" dirty="0"/>
              <a:t>环境下对计算机系统进行一系列的严格测试来发现软件中的潜在缺陷，保证系统交付给用户之后能够正常</a:t>
            </a:r>
            <a:r>
              <a:rPr lang="zh-CN" altLang="zh-CN" sz="2800" b="1" dirty="0" smtClean="0"/>
              <a:t>使用</a:t>
            </a:r>
            <a:r>
              <a:rPr lang="zh-CN" altLang="en-US" sz="2800" b="1" dirty="0" smtClean="0"/>
              <a:t>。</a:t>
            </a:r>
            <a:endParaRPr lang="en-US" altLang="zh-CN" sz="2800" b="1" dirty="0"/>
          </a:p>
          <a:p>
            <a:endParaRPr lang="zh-CN" altLang="en-US" b="1" dirty="0"/>
          </a:p>
        </p:txBody>
      </p:sp>
      <p:sp>
        <p:nvSpPr>
          <p:cNvPr id="3" name="标题 2"/>
          <p:cNvSpPr>
            <a:spLocks noGrp="1"/>
          </p:cNvSpPr>
          <p:nvPr>
            <p:ph type="title"/>
          </p:nvPr>
        </p:nvSpPr>
        <p:spPr/>
        <p:txBody>
          <a:bodyPr/>
          <a:lstStyle/>
          <a:p>
            <a:r>
              <a:rPr lang="zh-CN" altLang="en-US" dirty="0" smtClean="0"/>
              <a:t>系统测试</a:t>
            </a:r>
            <a:endParaRPr lang="zh-CN" altLang="en-US" dirty="0"/>
          </a:p>
        </p:txBody>
      </p:sp>
    </p:spTree>
    <p:extLst>
      <p:ext uri="{BB962C8B-B14F-4D97-AF65-F5344CB8AC3E}">
        <p14:creationId xmlns:p14="http://schemas.microsoft.com/office/powerpoint/2010/main" val="2204811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b="1" dirty="0"/>
              <a:t>验证被测对象在规定时间、规定环境条件下、实现规定功能或性能的能力</a:t>
            </a:r>
            <a:r>
              <a:rPr lang="zh-CN" altLang="en-US" b="1" dirty="0" smtClean="0"/>
              <a:t>。</a:t>
            </a:r>
            <a:endParaRPr lang="en-US" altLang="zh-CN" b="1" dirty="0" smtClean="0"/>
          </a:p>
          <a:p>
            <a:pPr lvl="1">
              <a:lnSpc>
                <a:spcPct val="150000"/>
              </a:lnSpc>
              <a:buFont typeface="Wingdings" panose="05000000000000000000" pitchFamily="2" charset="2"/>
              <a:buChar char="Ø"/>
            </a:pPr>
            <a:r>
              <a:rPr lang="zh-CN" altLang="en-US" b="1" dirty="0" smtClean="0"/>
              <a:t>软件可靠性</a:t>
            </a:r>
            <a:endParaRPr lang="en-US" altLang="zh-CN" b="1" dirty="0" smtClean="0"/>
          </a:p>
          <a:p>
            <a:pPr lvl="1">
              <a:lnSpc>
                <a:spcPct val="150000"/>
              </a:lnSpc>
              <a:buFont typeface="Wingdings" panose="05000000000000000000" pitchFamily="2" charset="2"/>
              <a:buChar char="Ø"/>
            </a:pPr>
            <a:r>
              <a:rPr lang="zh-CN" altLang="en-US" b="1" dirty="0" smtClean="0"/>
              <a:t>硬件可靠性</a:t>
            </a:r>
            <a:endParaRPr lang="zh-CN" altLang="en-US" b="1" dirty="0"/>
          </a:p>
        </p:txBody>
      </p:sp>
      <p:sp>
        <p:nvSpPr>
          <p:cNvPr id="3" name="标题 2"/>
          <p:cNvSpPr>
            <a:spLocks noGrp="1"/>
          </p:cNvSpPr>
          <p:nvPr>
            <p:ph type="title"/>
          </p:nvPr>
        </p:nvSpPr>
        <p:spPr/>
        <p:txBody>
          <a:bodyPr/>
          <a:lstStyle/>
          <a:p>
            <a:r>
              <a:rPr lang="zh-CN" altLang="en-US" dirty="0" smtClean="0"/>
              <a:t>可靠性测试</a:t>
            </a:r>
            <a:endParaRPr lang="zh-CN" altLang="en-US" dirty="0"/>
          </a:p>
        </p:txBody>
      </p:sp>
    </p:spTree>
    <p:extLst>
      <p:ext uri="{BB962C8B-B14F-4D97-AF65-F5344CB8AC3E}">
        <p14:creationId xmlns:p14="http://schemas.microsoft.com/office/powerpoint/2010/main" val="18101739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smtClean="0"/>
              <a:t>GUI</a:t>
            </a:r>
            <a:r>
              <a:rPr lang="zh-CN" altLang="en-US" dirty="0" smtClean="0"/>
              <a:t>测试有以下几个特点</a:t>
            </a:r>
            <a:endParaRPr lang="en-US" altLang="zh-CN" dirty="0" smtClean="0"/>
          </a:p>
          <a:p>
            <a:pPr lvl="1">
              <a:lnSpc>
                <a:spcPct val="150000"/>
              </a:lnSpc>
            </a:pPr>
            <a:r>
              <a:rPr lang="zh-CN" altLang="en-US" dirty="0" smtClean="0"/>
              <a:t>从元素外观的角度测试</a:t>
            </a:r>
            <a:endParaRPr lang="en-US" altLang="zh-CN" dirty="0" smtClean="0"/>
          </a:p>
          <a:p>
            <a:pPr lvl="1">
              <a:lnSpc>
                <a:spcPct val="150000"/>
              </a:lnSpc>
            </a:pPr>
            <a:r>
              <a:rPr lang="zh-CN" altLang="en-US" dirty="0" smtClean="0"/>
              <a:t>从元素页面布局的角度测试</a:t>
            </a:r>
            <a:endParaRPr lang="en-US" altLang="zh-CN" dirty="0" smtClean="0"/>
          </a:p>
          <a:p>
            <a:pPr lvl="1">
              <a:lnSpc>
                <a:spcPct val="150000"/>
              </a:lnSpc>
            </a:pPr>
            <a:r>
              <a:rPr lang="zh-CN" altLang="en-US" dirty="0" smtClean="0"/>
              <a:t>从元素行为的角度测试</a:t>
            </a:r>
            <a:endParaRPr lang="en-US" altLang="zh-CN" dirty="0" smtClean="0"/>
          </a:p>
          <a:p>
            <a:endParaRPr lang="zh-CN" altLang="en-US" dirty="0"/>
          </a:p>
        </p:txBody>
      </p:sp>
      <p:sp>
        <p:nvSpPr>
          <p:cNvPr id="3" name="标题 2"/>
          <p:cNvSpPr>
            <a:spLocks noGrp="1"/>
          </p:cNvSpPr>
          <p:nvPr>
            <p:ph type="title"/>
          </p:nvPr>
        </p:nvSpPr>
        <p:spPr/>
        <p:txBody>
          <a:bodyPr/>
          <a:lstStyle/>
          <a:p>
            <a:r>
              <a:rPr lang="en-US" altLang="zh-CN" dirty="0" smtClean="0"/>
              <a:t>GUI</a:t>
            </a:r>
            <a:r>
              <a:rPr lang="zh-CN" altLang="en-US" dirty="0" smtClean="0"/>
              <a:t>测试</a:t>
            </a:r>
            <a:endParaRPr lang="zh-CN" altLang="en-US" dirty="0"/>
          </a:p>
        </p:txBody>
      </p:sp>
    </p:spTree>
    <p:extLst>
      <p:ext uri="{BB962C8B-B14F-4D97-AF65-F5344CB8AC3E}">
        <p14:creationId xmlns:p14="http://schemas.microsoft.com/office/powerpoint/2010/main" val="9455854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smtClean="0"/>
              <a:t>系统测试范围</a:t>
            </a:r>
            <a:endParaRPr lang="en-US" altLang="zh-CN" dirty="0" smtClean="0"/>
          </a:p>
          <a:p>
            <a:pPr>
              <a:lnSpc>
                <a:spcPct val="150000"/>
              </a:lnSpc>
            </a:pPr>
            <a:r>
              <a:rPr lang="zh-CN" altLang="en-US" dirty="0" smtClean="0">
                <a:solidFill>
                  <a:srgbClr val="FF0000"/>
                </a:solidFill>
              </a:rPr>
              <a:t>各阶段测试的对比</a:t>
            </a:r>
            <a:endParaRPr lang="en-US" altLang="zh-CN" dirty="0" smtClean="0">
              <a:solidFill>
                <a:srgbClr val="FF0000"/>
              </a:solidFill>
            </a:endParaRPr>
          </a:p>
          <a:p>
            <a:pPr>
              <a:lnSpc>
                <a:spcPct val="150000"/>
              </a:lnSpc>
            </a:pPr>
            <a:r>
              <a:rPr lang="zh-CN" altLang="en-US" dirty="0"/>
              <a:t>验收测试</a:t>
            </a:r>
            <a:endParaRPr lang="en-US" altLang="zh-CN" dirty="0"/>
          </a:p>
          <a:p>
            <a:pPr marL="0" indent="0">
              <a:lnSpc>
                <a:spcPct val="150000"/>
              </a:lnSpc>
              <a:buNone/>
            </a:pPr>
            <a:endParaRPr lang="en-US" altLang="zh-CN" dirty="0" smtClean="0">
              <a:solidFill>
                <a:srgbClr val="FF0000"/>
              </a:solidFill>
            </a:endParaRP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8858471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124744"/>
            <a:ext cx="8229600" cy="4525963"/>
          </a:xfrm>
        </p:spPr>
        <p:txBody>
          <a:bodyPr>
            <a:normAutofit fontScale="92500" lnSpcReduction="10000"/>
          </a:bodyPr>
          <a:lstStyle/>
          <a:p>
            <a:pPr>
              <a:lnSpc>
                <a:spcPct val="150000"/>
              </a:lnSpc>
            </a:pPr>
            <a:r>
              <a:rPr lang="zh-CN" altLang="en-US" dirty="0" smtClean="0"/>
              <a:t>测试对象不同</a:t>
            </a:r>
            <a:endParaRPr lang="en-US" altLang="zh-CN" dirty="0" smtClean="0"/>
          </a:p>
          <a:p>
            <a:pPr lvl="1">
              <a:lnSpc>
                <a:spcPct val="150000"/>
              </a:lnSpc>
              <a:buFont typeface="Wingdings" panose="05000000000000000000" pitchFamily="2" charset="2"/>
              <a:buChar char="Ø"/>
            </a:pPr>
            <a:r>
              <a:rPr lang="zh-CN" altLang="en-US" dirty="0" smtClean="0"/>
              <a:t>单元测试：最小单元的测试</a:t>
            </a:r>
            <a:endParaRPr lang="en-US" altLang="zh-CN" dirty="0" smtClean="0"/>
          </a:p>
          <a:p>
            <a:pPr lvl="1">
              <a:lnSpc>
                <a:spcPct val="150000"/>
              </a:lnSpc>
              <a:buFont typeface="Wingdings" panose="05000000000000000000" pitchFamily="2" charset="2"/>
              <a:buChar char="Ø"/>
            </a:pPr>
            <a:r>
              <a:rPr lang="zh-CN" altLang="en-US" dirty="0" smtClean="0"/>
              <a:t>集成测试：由通过单元测试的各个模块所集成起来的组件</a:t>
            </a:r>
            <a:endParaRPr lang="en-US" altLang="zh-CN" dirty="0" smtClean="0"/>
          </a:p>
          <a:p>
            <a:pPr lvl="1">
              <a:lnSpc>
                <a:spcPct val="150000"/>
              </a:lnSpc>
              <a:buFont typeface="Wingdings" panose="05000000000000000000" pitchFamily="2" charset="2"/>
              <a:buChar char="Ø"/>
            </a:pPr>
            <a:r>
              <a:rPr lang="zh-CN" altLang="en-US" dirty="0" smtClean="0"/>
              <a:t>系统测试：除了软件之外，还包括计算机硬件及相关的外围设备、数据采集和传输机构、支持软件、系统操作人员等整个系统</a:t>
            </a:r>
            <a:endParaRPr lang="en-US" altLang="zh-CN" dirty="0" smtClean="0"/>
          </a:p>
          <a:p>
            <a:endParaRPr lang="en-US" altLang="zh-CN" dirty="0"/>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各阶段比较</a:t>
            </a:r>
            <a:endParaRPr lang="zh-CN" altLang="en-US" dirty="0"/>
          </a:p>
        </p:txBody>
      </p:sp>
    </p:spTree>
    <p:extLst>
      <p:ext uri="{BB962C8B-B14F-4D97-AF65-F5344CB8AC3E}">
        <p14:creationId xmlns:p14="http://schemas.microsoft.com/office/powerpoint/2010/main" val="36820260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测试依据不同</a:t>
            </a:r>
            <a:endParaRPr lang="en-US" altLang="zh-CN" dirty="0" smtClean="0"/>
          </a:p>
          <a:p>
            <a:pPr lvl="1">
              <a:lnSpc>
                <a:spcPct val="150000"/>
              </a:lnSpc>
              <a:buFont typeface="Wingdings" panose="05000000000000000000" pitchFamily="2" charset="2"/>
              <a:buChar char="Ø"/>
            </a:pPr>
            <a:r>
              <a:rPr lang="zh-CN" altLang="en-US" sz="2600" dirty="0"/>
              <a:t>单元测试：详细设计文档</a:t>
            </a:r>
            <a:endParaRPr lang="en-US" altLang="zh-CN" sz="2600" dirty="0"/>
          </a:p>
          <a:p>
            <a:pPr lvl="1">
              <a:lnSpc>
                <a:spcPct val="150000"/>
              </a:lnSpc>
              <a:buFont typeface="Wingdings" panose="05000000000000000000" pitchFamily="2" charset="2"/>
              <a:buChar char="Ø"/>
            </a:pPr>
            <a:r>
              <a:rPr lang="zh-CN" altLang="en-US" sz="2600" dirty="0"/>
              <a:t>集成测试：概要设计</a:t>
            </a:r>
            <a:r>
              <a:rPr lang="zh-CN" altLang="en-US" sz="2600" dirty="0" smtClean="0"/>
              <a:t>文档</a:t>
            </a:r>
            <a:endParaRPr lang="en-US" altLang="zh-CN" sz="2600" dirty="0" smtClean="0"/>
          </a:p>
          <a:p>
            <a:pPr lvl="1">
              <a:lnSpc>
                <a:spcPct val="150000"/>
              </a:lnSpc>
              <a:buFont typeface="Wingdings" panose="05000000000000000000" pitchFamily="2" charset="2"/>
              <a:buChar char="Ø"/>
            </a:pPr>
            <a:r>
              <a:rPr lang="zh-CN" altLang="en-US" sz="2600" dirty="0" smtClean="0"/>
              <a:t>系统测试：需求说明书</a:t>
            </a:r>
            <a:endParaRPr lang="en-US" altLang="zh-CN" sz="2600"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各阶段比较</a:t>
            </a:r>
            <a:endParaRPr lang="zh-CN" altLang="en-US" dirty="0"/>
          </a:p>
        </p:txBody>
      </p:sp>
    </p:spTree>
    <p:extLst>
      <p:ext uri="{BB962C8B-B14F-4D97-AF65-F5344CB8AC3E}">
        <p14:creationId xmlns:p14="http://schemas.microsoft.com/office/powerpoint/2010/main" val="19990354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b="1" dirty="0" smtClean="0"/>
              <a:t>测试内容不同</a:t>
            </a:r>
            <a:endParaRPr lang="en-US" altLang="zh-CN" b="1" dirty="0" smtClean="0"/>
          </a:p>
          <a:p>
            <a:pPr lvl="1">
              <a:lnSpc>
                <a:spcPct val="150000"/>
              </a:lnSpc>
              <a:buFont typeface="Wingdings" panose="05000000000000000000" pitchFamily="2" charset="2"/>
              <a:buChar char="Ø"/>
            </a:pPr>
            <a:r>
              <a:rPr lang="zh-CN" altLang="en-US" sz="2600" b="1" dirty="0"/>
              <a:t>单元测试：单元内部</a:t>
            </a:r>
            <a:endParaRPr lang="en-US" altLang="zh-CN" sz="2600" b="1" dirty="0"/>
          </a:p>
          <a:p>
            <a:pPr lvl="1">
              <a:lnSpc>
                <a:spcPct val="150000"/>
              </a:lnSpc>
              <a:buFont typeface="Wingdings" panose="05000000000000000000" pitchFamily="2" charset="2"/>
              <a:buChar char="Ø"/>
            </a:pPr>
            <a:r>
              <a:rPr lang="zh-CN" altLang="en-US" sz="2600" b="1" dirty="0"/>
              <a:t>集成测试：各个单元模块之间的接口</a:t>
            </a:r>
            <a:endParaRPr lang="en-US" altLang="zh-CN" sz="2600" b="1" dirty="0"/>
          </a:p>
          <a:p>
            <a:pPr lvl="1">
              <a:lnSpc>
                <a:spcPct val="150000"/>
              </a:lnSpc>
              <a:buFont typeface="Wingdings" panose="05000000000000000000" pitchFamily="2" charset="2"/>
              <a:buChar char="Ø"/>
            </a:pPr>
            <a:r>
              <a:rPr lang="zh-CN" altLang="en-US" sz="2600" b="1" dirty="0"/>
              <a:t>系统测试：整个系统的功能和性能</a:t>
            </a:r>
            <a:endParaRPr lang="en-US" altLang="zh-CN" sz="2600" b="1" dirty="0"/>
          </a:p>
          <a:p>
            <a:pPr lvl="1">
              <a:lnSpc>
                <a:spcPct val="140000"/>
              </a:lnSpc>
              <a:buFont typeface="Wingdings" panose="05000000000000000000" pitchFamily="2" charset="2"/>
              <a:buChar char="Ø"/>
            </a:pPr>
            <a:endParaRPr lang="en-US" altLang="zh-CN" sz="2600" b="1" dirty="0"/>
          </a:p>
          <a:p>
            <a:pPr lvl="1">
              <a:lnSpc>
                <a:spcPct val="140000"/>
              </a:lnSpc>
              <a:buFont typeface="Wingdings" panose="05000000000000000000" pitchFamily="2" charset="2"/>
              <a:buChar char="Ø"/>
            </a:pPr>
            <a:endParaRPr lang="en-US" altLang="zh-CN" sz="2600" b="1" dirty="0"/>
          </a:p>
          <a:p>
            <a:endParaRPr lang="zh-CN" altLang="en-US" b="1" dirty="0"/>
          </a:p>
        </p:txBody>
      </p:sp>
      <p:sp>
        <p:nvSpPr>
          <p:cNvPr id="3" name="标题 2"/>
          <p:cNvSpPr>
            <a:spLocks noGrp="1"/>
          </p:cNvSpPr>
          <p:nvPr>
            <p:ph type="title"/>
          </p:nvPr>
        </p:nvSpPr>
        <p:spPr/>
        <p:txBody>
          <a:bodyPr/>
          <a:lstStyle/>
          <a:p>
            <a:r>
              <a:rPr lang="zh-CN" altLang="en-US" dirty="0" smtClean="0"/>
              <a:t>各阶段比较</a:t>
            </a:r>
            <a:endParaRPr lang="zh-CN" altLang="en-US" dirty="0"/>
          </a:p>
        </p:txBody>
      </p:sp>
    </p:spTree>
    <p:extLst>
      <p:ext uri="{BB962C8B-B14F-4D97-AF65-F5344CB8AC3E}">
        <p14:creationId xmlns:p14="http://schemas.microsoft.com/office/powerpoint/2010/main" val="9559162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b="1" dirty="0" smtClean="0"/>
              <a:t>测试时间</a:t>
            </a:r>
            <a:endParaRPr lang="en-US" altLang="zh-CN" b="1" dirty="0" smtClean="0"/>
          </a:p>
          <a:p>
            <a:pPr lvl="1">
              <a:lnSpc>
                <a:spcPct val="150000"/>
              </a:lnSpc>
              <a:buFont typeface="Wingdings" panose="05000000000000000000" pitchFamily="2" charset="2"/>
              <a:buChar char="Ø"/>
            </a:pPr>
            <a:r>
              <a:rPr lang="zh-CN" altLang="en-US" sz="2600" b="1" dirty="0"/>
              <a:t>单元测试：最早进行</a:t>
            </a:r>
            <a:endParaRPr lang="en-US" altLang="zh-CN" sz="2600" b="1" dirty="0"/>
          </a:p>
          <a:p>
            <a:pPr lvl="1">
              <a:lnSpc>
                <a:spcPct val="150000"/>
              </a:lnSpc>
              <a:buFont typeface="Wingdings" panose="05000000000000000000" pitchFamily="2" charset="2"/>
              <a:buChar char="Ø"/>
            </a:pPr>
            <a:r>
              <a:rPr lang="zh-CN" altLang="en-US" sz="2600" b="1" dirty="0"/>
              <a:t>集成测试：介于单元测试和系统测试之间测试</a:t>
            </a:r>
            <a:endParaRPr lang="en-US" altLang="zh-CN" sz="2600" b="1" dirty="0"/>
          </a:p>
          <a:p>
            <a:pPr lvl="1">
              <a:lnSpc>
                <a:spcPct val="150000"/>
              </a:lnSpc>
              <a:buFont typeface="Wingdings" panose="05000000000000000000" pitchFamily="2" charset="2"/>
              <a:buChar char="Ø"/>
            </a:pPr>
            <a:r>
              <a:rPr lang="zh-CN" altLang="en-US" sz="2600" b="1" dirty="0"/>
              <a:t>系统测试：在集成测试之后</a:t>
            </a:r>
          </a:p>
        </p:txBody>
      </p:sp>
      <p:sp>
        <p:nvSpPr>
          <p:cNvPr id="3" name="标题 2"/>
          <p:cNvSpPr>
            <a:spLocks noGrp="1"/>
          </p:cNvSpPr>
          <p:nvPr>
            <p:ph type="title"/>
          </p:nvPr>
        </p:nvSpPr>
        <p:spPr/>
        <p:txBody>
          <a:bodyPr/>
          <a:lstStyle/>
          <a:p>
            <a:r>
              <a:rPr lang="zh-CN" altLang="en-US" dirty="0"/>
              <a:t>各阶段比较</a:t>
            </a:r>
          </a:p>
        </p:txBody>
      </p:sp>
    </p:spTree>
    <p:extLst>
      <p:ext uri="{BB962C8B-B14F-4D97-AF65-F5344CB8AC3E}">
        <p14:creationId xmlns:p14="http://schemas.microsoft.com/office/powerpoint/2010/main" val="32171573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b="1" dirty="0" smtClean="0"/>
              <a:t>测试</a:t>
            </a:r>
            <a:r>
              <a:rPr lang="zh-CN" altLang="en-US" b="1" dirty="0"/>
              <a:t>角度</a:t>
            </a:r>
            <a:endParaRPr lang="en-US" altLang="zh-CN" b="1" dirty="0"/>
          </a:p>
          <a:p>
            <a:pPr lvl="1">
              <a:lnSpc>
                <a:spcPct val="150000"/>
              </a:lnSpc>
              <a:buFont typeface="Wingdings" panose="05000000000000000000" pitchFamily="2" charset="2"/>
              <a:buChar char="Ø"/>
            </a:pPr>
            <a:r>
              <a:rPr lang="zh-CN" altLang="en-US" sz="2600" b="1" dirty="0"/>
              <a:t>单元测试</a:t>
            </a:r>
            <a:r>
              <a:rPr lang="zh-CN" altLang="en-US" sz="2600" b="1" dirty="0" smtClean="0"/>
              <a:t>：</a:t>
            </a:r>
            <a:r>
              <a:rPr lang="zh-CN" altLang="en-US" sz="2600" b="1" dirty="0"/>
              <a:t>偏</a:t>
            </a:r>
            <a:r>
              <a:rPr lang="zh-CN" altLang="en-US" sz="2600" b="1" dirty="0" smtClean="0"/>
              <a:t>于开发者的角度</a:t>
            </a:r>
            <a:endParaRPr lang="en-US" altLang="zh-CN" sz="2600" b="1" dirty="0"/>
          </a:p>
          <a:p>
            <a:pPr lvl="1">
              <a:lnSpc>
                <a:spcPct val="150000"/>
              </a:lnSpc>
              <a:buFont typeface="Wingdings" panose="05000000000000000000" pitchFamily="2" charset="2"/>
              <a:buChar char="Ø"/>
            </a:pPr>
            <a:r>
              <a:rPr lang="zh-CN" altLang="en-US" sz="2600" b="1" dirty="0"/>
              <a:t>集成测试</a:t>
            </a:r>
            <a:r>
              <a:rPr lang="zh-CN" altLang="en-US" sz="2600" b="1" dirty="0" smtClean="0"/>
              <a:t>：偏于技术角度的验证</a:t>
            </a:r>
            <a:endParaRPr lang="en-US" altLang="zh-CN" sz="2600" b="1" dirty="0"/>
          </a:p>
          <a:p>
            <a:pPr lvl="1">
              <a:lnSpc>
                <a:spcPct val="150000"/>
              </a:lnSpc>
              <a:buFont typeface="Wingdings" panose="05000000000000000000" pitchFamily="2" charset="2"/>
              <a:buChar char="Ø"/>
            </a:pPr>
            <a:r>
              <a:rPr lang="zh-CN" altLang="en-US" sz="2600" b="1" dirty="0"/>
              <a:t>系统测试</a:t>
            </a:r>
            <a:r>
              <a:rPr lang="zh-CN" altLang="en-US" sz="2600" b="1" dirty="0" smtClean="0"/>
              <a:t>：偏于业务角度的验证</a:t>
            </a:r>
            <a:endParaRPr lang="zh-CN" altLang="en-US" sz="2600" b="1" dirty="0"/>
          </a:p>
        </p:txBody>
      </p:sp>
      <p:sp>
        <p:nvSpPr>
          <p:cNvPr id="3" name="标题 2"/>
          <p:cNvSpPr>
            <a:spLocks noGrp="1"/>
          </p:cNvSpPr>
          <p:nvPr>
            <p:ph type="title"/>
          </p:nvPr>
        </p:nvSpPr>
        <p:spPr/>
        <p:txBody>
          <a:bodyPr/>
          <a:lstStyle/>
          <a:p>
            <a:r>
              <a:rPr lang="zh-CN" altLang="en-US" dirty="0"/>
              <a:t>各阶段比较</a:t>
            </a:r>
          </a:p>
        </p:txBody>
      </p:sp>
    </p:spTree>
    <p:extLst>
      <p:ext uri="{BB962C8B-B14F-4D97-AF65-F5344CB8AC3E}">
        <p14:creationId xmlns:p14="http://schemas.microsoft.com/office/powerpoint/2010/main" val="3680565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b="1" dirty="0" smtClean="0"/>
              <a:t>系统测试范围</a:t>
            </a:r>
            <a:endParaRPr lang="en-US" altLang="zh-CN" b="1" dirty="0" smtClean="0"/>
          </a:p>
          <a:p>
            <a:pPr>
              <a:lnSpc>
                <a:spcPct val="150000"/>
              </a:lnSpc>
            </a:pPr>
            <a:r>
              <a:rPr lang="zh-CN" altLang="en-US" b="1" dirty="0" smtClean="0"/>
              <a:t>各阶段测试的对比</a:t>
            </a:r>
            <a:endParaRPr lang="en-US" altLang="zh-CN" b="1" dirty="0" smtClean="0"/>
          </a:p>
          <a:p>
            <a:pPr>
              <a:lnSpc>
                <a:spcPct val="150000"/>
              </a:lnSpc>
            </a:pPr>
            <a:r>
              <a:rPr lang="zh-CN" altLang="en-US" b="1" dirty="0">
                <a:solidFill>
                  <a:srgbClr val="FF0000"/>
                </a:solidFill>
              </a:rPr>
              <a:t>验收测试</a:t>
            </a:r>
            <a:endParaRPr lang="en-US" altLang="zh-CN" b="1" dirty="0">
              <a:solidFill>
                <a:srgbClr val="FF0000"/>
              </a:solidFill>
            </a:endParaRPr>
          </a:p>
          <a:p>
            <a:pPr>
              <a:lnSpc>
                <a:spcPct val="150000"/>
              </a:lnSpc>
            </a:pPr>
            <a:endParaRPr lang="en-US" altLang="zh-CN" b="1" dirty="0" smtClean="0"/>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1885847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1268760"/>
            <a:ext cx="8229600" cy="4525963"/>
          </a:xfrm>
        </p:spPr>
        <p:txBody>
          <a:bodyPr/>
          <a:lstStyle/>
          <a:p>
            <a:pPr>
              <a:lnSpc>
                <a:spcPct val="150000"/>
              </a:lnSpc>
            </a:pPr>
            <a:r>
              <a:rPr lang="zh-CN" altLang="en-US" b="1" dirty="0" smtClean="0"/>
              <a:t>定义</a:t>
            </a:r>
            <a:endParaRPr lang="en-US" altLang="zh-CN" b="1" dirty="0" smtClean="0"/>
          </a:p>
          <a:p>
            <a:pPr marL="457200" lvl="1" indent="0">
              <a:lnSpc>
                <a:spcPct val="150000"/>
              </a:lnSpc>
              <a:buNone/>
            </a:pPr>
            <a:r>
              <a:rPr lang="en-US" altLang="zh-CN" b="1" dirty="0" smtClean="0"/>
              <a:t>	</a:t>
            </a:r>
            <a:r>
              <a:rPr lang="zh-CN" altLang="en-US" b="1" dirty="0" smtClean="0"/>
              <a:t>也称交付测试。针对用户需求、业务流程的正式的测试，确定系统是否满足验收标准，由用户、客户或其他授权机构决定是否接受系统。</a:t>
            </a:r>
            <a:endParaRPr lang="en-US" altLang="zh-CN" b="1" dirty="0" smtClean="0"/>
          </a:p>
          <a:p>
            <a:endParaRPr lang="zh-CN" altLang="en-US" b="1" dirty="0"/>
          </a:p>
        </p:txBody>
      </p:sp>
      <p:sp>
        <p:nvSpPr>
          <p:cNvPr id="3" name="标题 2"/>
          <p:cNvSpPr>
            <a:spLocks noGrp="1"/>
          </p:cNvSpPr>
          <p:nvPr>
            <p:ph type="title"/>
          </p:nvPr>
        </p:nvSpPr>
        <p:spPr/>
        <p:txBody>
          <a:bodyPr/>
          <a:lstStyle/>
          <a:p>
            <a:r>
              <a:rPr lang="zh-CN" altLang="en-US" dirty="0" smtClean="0"/>
              <a:t>验收测试</a:t>
            </a:r>
            <a:endParaRPr lang="zh-CN" altLang="en-US" dirty="0"/>
          </a:p>
        </p:txBody>
      </p:sp>
    </p:spTree>
    <p:extLst>
      <p:ext uri="{BB962C8B-B14F-4D97-AF65-F5344CB8AC3E}">
        <p14:creationId xmlns:p14="http://schemas.microsoft.com/office/powerpoint/2010/main" val="1376358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t>关注点</a:t>
            </a:r>
            <a:endParaRPr lang="en-US" altLang="zh-CN" dirty="0" smtClean="0"/>
          </a:p>
          <a:p>
            <a:pPr lvl="1">
              <a:lnSpc>
                <a:spcPct val="150000"/>
              </a:lnSpc>
              <a:buFont typeface="Wingdings" panose="05000000000000000000" pitchFamily="2" charset="2"/>
              <a:buChar char="Ø"/>
            </a:pPr>
            <a:r>
              <a:rPr lang="zh-CN" altLang="en-US" dirty="0" smtClean="0"/>
              <a:t>关注系统本身的使用</a:t>
            </a:r>
            <a:endParaRPr lang="en-US" altLang="zh-CN" dirty="0" smtClean="0"/>
          </a:p>
          <a:p>
            <a:pPr lvl="1">
              <a:lnSpc>
                <a:spcPct val="150000"/>
              </a:lnSpc>
              <a:buFont typeface="Wingdings" panose="05000000000000000000" pitchFamily="2" charset="2"/>
              <a:buChar char="Ø"/>
            </a:pPr>
            <a:r>
              <a:rPr lang="zh-CN" altLang="en-US" dirty="0" smtClean="0"/>
              <a:t>关注系统与其他相关系统的连通性</a:t>
            </a:r>
            <a:endParaRPr lang="en-US" altLang="zh-CN" dirty="0" smtClean="0"/>
          </a:p>
          <a:p>
            <a:pPr lvl="1">
              <a:lnSpc>
                <a:spcPct val="150000"/>
              </a:lnSpc>
              <a:buFont typeface="Wingdings" panose="05000000000000000000" pitchFamily="2" charset="2"/>
              <a:buChar char="Ø"/>
            </a:pPr>
            <a:r>
              <a:rPr lang="zh-CN" altLang="en-US" dirty="0" smtClean="0"/>
              <a:t>关注系统在不同使用压力下的表现</a:t>
            </a:r>
            <a:endParaRPr lang="en-US" altLang="zh-CN" dirty="0" smtClean="0"/>
          </a:p>
          <a:p>
            <a:pPr lvl="1">
              <a:lnSpc>
                <a:spcPct val="150000"/>
              </a:lnSpc>
              <a:buFont typeface="Wingdings" panose="05000000000000000000" pitchFamily="2" charset="2"/>
              <a:buChar char="Ø"/>
            </a:pPr>
            <a:r>
              <a:rPr lang="zh-CN" altLang="en-US" dirty="0" smtClean="0"/>
              <a:t>关注系统在真实环境下的表现</a:t>
            </a:r>
            <a:endParaRPr lang="zh-CN" altLang="en-US" dirty="0"/>
          </a:p>
        </p:txBody>
      </p:sp>
      <p:sp>
        <p:nvSpPr>
          <p:cNvPr id="3" name="标题 2"/>
          <p:cNvSpPr>
            <a:spLocks noGrp="1"/>
          </p:cNvSpPr>
          <p:nvPr>
            <p:ph type="title"/>
          </p:nvPr>
        </p:nvSpPr>
        <p:spPr/>
        <p:txBody>
          <a:bodyPr/>
          <a:lstStyle/>
          <a:p>
            <a:r>
              <a:rPr lang="zh-CN" altLang="en-US" dirty="0" smtClean="0"/>
              <a:t>系统测试</a:t>
            </a:r>
            <a:endParaRPr lang="zh-CN" altLang="en-US" dirty="0"/>
          </a:p>
        </p:txBody>
      </p:sp>
    </p:spTree>
    <p:extLst>
      <p:ext uri="{BB962C8B-B14F-4D97-AF65-F5344CB8AC3E}">
        <p14:creationId xmlns:p14="http://schemas.microsoft.com/office/powerpoint/2010/main" val="468139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268760"/>
            <a:ext cx="3825974" cy="4525963"/>
          </a:xfrm>
        </p:spPr>
        <p:txBody>
          <a:bodyPr>
            <a:normAutofit/>
          </a:bodyPr>
          <a:lstStyle/>
          <a:p>
            <a:pPr lvl="0">
              <a:lnSpc>
                <a:spcPct val="150000"/>
              </a:lnSpc>
            </a:pPr>
            <a:r>
              <a:rPr lang="zh-CN" altLang="zh-CN" b="1" dirty="0" smtClean="0"/>
              <a:t>用户验收测试</a:t>
            </a:r>
            <a:r>
              <a:rPr lang="zh-CN" altLang="en-US" b="1" dirty="0" smtClean="0"/>
              <a:t>（</a:t>
            </a:r>
            <a:r>
              <a:rPr lang="en-US" altLang="zh-CN" b="1" dirty="0" err="1" smtClean="0"/>
              <a:t>UAT</a:t>
            </a:r>
            <a:r>
              <a:rPr lang="zh-CN" altLang="en-US" b="1" dirty="0" smtClean="0"/>
              <a:t>测试）</a:t>
            </a:r>
            <a:endParaRPr lang="en-US" altLang="zh-CN" b="1" dirty="0" smtClean="0"/>
          </a:p>
          <a:p>
            <a:pPr lvl="0">
              <a:lnSpc>
                <a:spcPct val="150000"/>
              </a:lnSpc>
            </a:pPr>
            <a:r>
              <a:rPr lang="zh-CN" altLang="zh-CN" b="1" dirty="0" smtClean="0"/>
              <a:t>运行验收测试</a:t>
            </a:r>
            <a:endParaRPr lang="en-US" altLang="zh-CN" b="1" dirty="0" smtClean="0"/>
          </a:p>
          <a:p>
            <a:pPr lvl="0">
              <a:lnSpc>
                <a:spcPct val="150000"/>
              </a:lnSpc>
            </a:pPr>
            <a:r>
              <a:rPr lang="zh-CN" altLang="zh-CN" b="1" dirty="0" smtClean="0"/>
              <a:t>合同</a:t>
            </a:r>
            <a:r>
              <a:rPr lang="zh-CN" altLang="zh-CN" b="1" dirty="0"/>
              <a:t>和规范</a:t>
            </a:r>
            <a:r>
              <a:rPr lang="zh-CN" altLang="zh-CN" b="1" dirty="0" smtClean="0"/>
              <a:t>测试</a:t>
            </a:r>
            <a:endParaRPr lang="en-US" altLang="zh-CN" b="1" dirty="0" smtClean="0"/>
          </a:p>
        </p:txBody>
      </p:sp>
      <p:sp>
        <p:nvSpPr>
          <p:cNvPr id="3" name="标题 2"/>
          <p:cNvSpPr>
            <a:spLocks noGrp="1"/>
          </p:cNvSpPr>
          <p:nvPr>
            <p:ph type="title"/>
          </p:nvPr>
        </p:nvSpPr>
        <p:spPr/>
        <p:txBody>
          <a:bodyPr/>
          <a:lstStyle/>
          <a:p>
            <a:r>
              <a:rPr lang="zh-CN" altLang="en-US" dirty="0"/>
              <a:t>验收测试</a:t>
            </a:r>
          </a:p>
        </p:txBody>
      </p:sp>
      <p:sp>
        <p:nvSpPr>
          <p:cNvPr id="4" name="内容占位符 1"/>
          <p:cNvSpPr txBox="1">
            <a:spLocks/>
          </p:cNvSpPr>
          <p:nvPr/>
        </p:nvSpPr>
        <p:spPr>
          <a:xfrm>
            <a:off x="4788024" y="1484784"/>
            <a:ext cx="2889870" cy="20162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CN" b="1" dirty="0" smtClean="0"/>
              <a:t>alpha</a:t>
            </a:r>
            <a:r>
              <a:rPr lang="zh-CN" altLang="en-US" b="1" dirty="0" smtClean="0"/>
              <a:t>测试</a:t>
            </a:r>
            <a:endParaRPr lang="en-US" altLang="zh-CN" b="1" dirty="0" smtClean="0"/>
          </a:p>
          <a:p>
            <a:pPr>
              <a:lnSpc>
                <a:spcPct val="150000"/>
              </a:lnSpc>
            </a:pPr>
            <a:r>
              <a:rPr lang="en-US" altLang="zh-CN" b="1" dirty="0" smtClean="0"/>
              <a:t>beta</a:t>
            </a:r>
            <a:r>
              <a:rPr lang="zh-CN" altLang="en-US" b="1" dirty="0" smtClean="0"/>
              <a:t>测试</a:t>
            </a:r>
            <a:endParaRPr lang="zh-CN" altLang="en-US" b="1" dirty="0"/>
          </a:p>
        </p:txBody>
      </p:sp>
    </p:spTree>
    <p:extLst>
      <p:ext uri="{BB962C8B-B14F-4D97-AF65-F5344CB8AC3E}">
        <p14:creationId xmlns:p14="http://schemas.microsoft.com/office/powerpoint/2010/main" val="4279233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1124744"/>
            <a:ext cx="3177902" cy="4525963"/>
          </a:xfrm>
        </p:spPr>
        <p:txBody>
          <a:bodyPr>
            <a:noAutofit/>
          </a:bodyPr>
          <a:lstStyle/>
          <a:p>
            <a:pPr lvl="1">
              <a:lnSpc>
                <a:spcPct val="150000"/>
              </a:lnSpc>
              <a:buFont typeface="Arial" panose="020B0604020202020204" pitchFamily="34" charset="0"/>
              <a:buChar char="•"/>
            </a:pPr>
            <a:r>
              <a:rPr lang="zh-CN" altLang="zh-CN" sz="2400" dirty="0"/>
              <a:t>功能测试</a:t>
            </a:r>
            <a:endParaRPr lang="en-US" altLang="zh-CN" sz="2400" dirty="0"/>
          </a:p>
          <a:p>
            <a:pPr lvl="1">
              <a:lnSpc>
                <a:spcPct val="150000"/>
              </a:lnSpc>
              <a:buFont typeface="Arial" panose="020B0604020202020204" pitchFamily="34" charset="0"/>
              <a:buChar char="•"/>
            </a:pPr>
            <a:r>
              <a:rPr lang="zh-CN" altLang="zh-CN" sz="2400" dirty="0"/>
              <a:t>性能</a:t>
            </a:r>
            <a:r>
              <a:rPr lang="zh-CN" altLang="zh-CN" sz="2400" dirty="0" smtClean="0"/>
              <a:t>测试</a:t>
            </a:r>
            <a:endParaRPr lang="en-US" altLang="zh-CN" sz="2400" dirty="0" smtClean="0"/>
          </a:p>
          <a:p>
            <a:pPr lvl="1">
              <a:lnSpc>
                <a:spcPct val="150000"/>
              </a:lnSpc>
              <a:buFont typeface="Arial" panose="020B0604020202020204" pitchFamily="34" charset="0"/>
              <a:buChar char="•"/>
            </a:pPr>
            <a:r>
              <a:rPr lang="zh-CN" altLang="zh-CN" sz="2400" dirty="0"/>
              <a:t>兼容性测试</a:t>
            </a:r>
            <a:endParaRPr lang="en-US" altLang="zh-CN" sz="2400" dirty="0"/>
          </a:p>
          <a:p>
            <a:pPr lvl="1">
              <a:lnSpc>
                <a:spcPct val="150000"/>
              </a:lnSpc>
              <a:buFont typeface="Arial" panose="020B0604020202020204" pitchFamily="34" charset="0"/>
              <a:buChar char="•"/>
            </a:pPr>
            <a:r>
              <a:rPr lang="zh-CN" altLang="en-US" sz="2400" dirty="0" smtClean="0"/>
              <a:t>安装</a:t>
            </a:r>
            <a:r>
              <a:rPr lang="en-US" altLang="zh-CN" sz="2400" dirty="0" smtClean="0"/>
              <a:t>/</a:t>
            </a:r>
            <a:r>
              <a:rPr lang="zh-CN" altLang="en-US" sz="2400" dirty="0" smtClean="0"/>
              <a:t>卸载测试</a:t>
            </a:r>
            <a:endParaRPr lang="en-US" altLang="zh-CN" sz="2400" dirty="0"/>
          </a:p>
        </p:txBody>
      </p:sp>
      <p:sp>
        <p:nvSpPr>
          <p:cNvPr id="3" name="标题 2"/>
          <p:cNvSpPr>
            <a:spLocks noGrp="1"/>
          </p:cNvSpPr>
          <p:nvPr>
            <p:ph type="title"/>
          </p:nvPr>
        </p:nvSpPr>
        <p:spPr/>
        <p:txBody>
          <a:bodyPr/>
          <a:lstStyle/>
          <a:p>
            <a:r>
              <a:rPr lang="zh-CN" altLang="en-US" dirty="0" smtClean="0"/>
              <a:t>系统测试</a:t>
            </a:r>
            <a:r>
              <a:rPr lang="zh-CN" altLang="en-US" dirty="0"/>
              <a:t>分类</a:t>
            </a:r>
          </a:p>
        </p:txBody>
      </p:sp>
      <p:sp>
        <p:nvSpPr>
          <p:cNvPr id="5" name="内容占位符 1"/>
          <p:cNvSpPr txBox="1">
            <a:spLocks/>
          </p:cNvSpPr>
          <p:nvPr/>
        </p:nvSpPr>
        <p:spPr>
          <a:xfrm>
            <a:off x="4644008" y="1277144"/>
            <a:ext cx="252983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ea"/>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ea"/>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ea"/>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buFont typeface="Arial" pitchFamily="34" charset="0"/>
              <a:buChar char="•"/>
            </a:pPr>
            <a:r>
              <a:rPr lang="zh-CN" altLang="en-US" sz="2400" dirty="0" smtClean="0"/>
              <a:t>易用性</a:t>
            </a:r>
            <a:r>
              <a:rPr lang="zh-CN" altLang="zh-CN" sz="2400" dirty="0" smtClean="0"/>
              <a:t>测试</a:t>
            </a:r>
            <a:endParaRPr lang="en-US" altLang="zh-CN" sz="2400" dirty="0" smtClean="0"/>
          </a:p>
          <a:p>
            <a:pPr lvl="1">
              <a:lnSpc>
                <a:spcPct val="150000"/>
              </a:lnSpc>
              <a:buFont typeface="Arial" pitchFamily="34" charset="0"/>
              <a:buChar char="•"/>
            </a:pPr>
            <a:r>
              <a:rPr lang="zh-CN" altLang="en-US" sz="2400" dirty="0" smtClean="0"/>
              <a:t>文档</a:t>
            </a:r>
            <a:r>
              <a:rPr lang="zh-CN" altLang="zh-CN" sz="2400" dirty="0" smtClean="0"/>
              <a:t>测试</a:t>
            </a:r>
            <a:endParaRPr lang="en-US" altLang="zh-CN" sz="2400" dirty="0" smtClean="0"/>
          </a:p>
          <a:p>
            <a:pPr lvl="1">
              <a:lnSpc>
                <a:spcPct val="150000"/>
              </a:lnSpc>
              <a:buFont typeface="Arial" pitchFamily="34" charset="0"/>
              <a:buChar char="•"/>
            </a:pPr>
            <a:r>
              <a:rPr lang="zh-CN" altLang="en-US" sz="2400" dirty="0" smtClean="0"/>
              <a:t>本地化测试</a:t>
            </a:r>
            <a:endParaRPr lang="en-US" altLang="zh-CN" sz="2400" dirty="0" smtClean="0"/>
          </a:p>
          <a:p>
            <a:pPr lvl="1">
              <a:lnSpc>
                <a:spcPct val="150000"/>
              </a:lnSpc>
              <a:buFont typeface="Arial" pitchFamily="34" charset="0"/>
              <a:buChar char="•"/>
            </a:pPr>
            <a:r>
              <a:rPr lang="zh-CN" altLang="en-US" sz="2400" dirty="0" smtClean="0"/>
              <a:t>安全</a:t>
            </a:r>
            <a:r>
              <a:rPr lang="zh-CN" altLang="zh-CN" sz="2400" dirty="0" smtClean="0"/>
              <a:t>测试</a:t>
            </a:r>
            <a:endParaRPr lang="en-US" altLang="zh-CN" sz="2400" dirty="0" smtClean="0"/>
          </a:p>
          <a:p>
            <a:pPr lvl="1">
              <a:lnSpc>
                <a:spcPct val="150000"/>
              </a:lnSpc>
              <a:buFont typeface="Arial" pitchFamily="34" charset="0"/>
              <a:buChar char="•"/>
            </a:pPr>
            <a:r>
              <a:rPr lang="zh-CN" altLang="en-US" sz="2400" dirty="0" smtClean="0"/>
              <a:t>可靠性测试</a:t>
            </a:r>
            <a:endParaRPr lang="en-US" altLang="zh-CN" sz="2400" dirty="0"/>
          </a:p>
        </p:txBody>
      </p:sp>
    </p:spTree>
    <p:extLst>
      <p:ext uri="{BB962C8B-B14F-4D97-AF65-F5344CB8AC3E}">
        <p14:creationId xmlns:p14="http://schemas.microsoft.com/office/powerpoint/2010/main" val="3500229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1124744"/>
            <a:ext cx="8229600" cy="5733256"/>
          </a:xfrm>
        </p:spPr>
        <p:txBody>
          <a:bodyPr>
            <a:normAutofit/>
          </a:bodyPr>
          <a:lstStyle/>
          <a:p>
            <a:pPr>
              <a:lnSpc>
                <a:spcPct val="150000"/>
              </a:lnSpc>
            </a:pPr>
            <a:r>
              <a:rPr lang="zh-CN" altLang="en-US" sz="2800" b="1" dirty="0" smtClean="0"/>
              <a:t>验证软件在指定条件下使用时，提供满足明确和隐含功能需求的能力情况。</a:t>
            </a:r>
            <a:endParaRPr lang="en-US" altLang="zh-CN" sz="2800" b="1" dirty="0" smtClean="0"/>
          </a:p>
          <a:p>
            <a:pPr>
              <a:lnSpc>
                <a:spcPct val="150000"/>
              </a:lnSpc>
            </a:pPr>
            <a:r>
              <a:rPr lang="zh-CN" altLang="en-US" sz="2800" b="1" dirty="0" smtClean="0"/>
              <a:t>主要检查以下是否存在以下几种错误</a:t>
            </a:r>
            <a:endParaRPr lang="en-US" altLang="zh-CN" sz="2800" b="1" dirty="0" smtClean="0"/>
          </a:p>
          <a:p>
            <a:pPr lvl="1">
              <a:lnSpc>
                <a:spcPct val="150000"/>
              </a:lnSpc>
              <a:buFont typeface="Wingdings" panose="05000000000000000000" pitchFamily="2" charset="2"/>
              <a:buChar char="Ø"/>
            </a:pPr>
            <a:r>
              <a:rPr lang="zh-CN" altLang="en-US" sz="2400" b="1" dirty="0" smtClean="0"/>
              <a:t>是否有不正确、遗漏或多余的功能</a:t>
            </a:r>
            <a:endParaRPr lang="en-US" altLang="zh-CN" sz="2400" b="1" dirty="0" smtClean="0"/>
          </a:p>
          <a:p>
            <a:pPr lvl="1">
              <a:lnSpc>
                <a:spcPct val="150000"/>
              </a:lnSpc>
              <a:buFont typeface="Wingdings" panose="05000000000000000000" pitchFamily="2" charset="2"/>
              <a:buChar char="Ø"/>
            </a:pPr>
            <a:r>
              <a:rPr lang="zh-CN" altLang="en-US" sz="2400" b="1" dirty="0" smtClean="0"/>
              <a:t>是否满足用户需求和系统设计的隐藏需求</a:t>
            </a:r>
            <a:endParaRPr lang="en-US" altLang="zh-CN" sz="2400" b="1" dirty="0" smtClean="0"/>
          </a:p>
          <a:p>
            <a:pPr lvl="1">
              <a:lnSpc>
                <a:spcPct val="150000"/>
              </a:lnSpc>
              <a:buFont typeface="Wingdings" panose="05000000000000000000" pitchFamily="2" charset="2"/>
              <a:buChar char="Ø"/>
            </a:pPr>
            <a:r>
              <a:rPr lang="zh-CN" altLang="en-US" sz="2400" b="1" dirty="0" smtClean="0"/>
              <a:t>是否对输入做出正确的响应，输出结果是否正确显示</a:t>
            </a:r>
            <a:endParaRPr lang="en-US" altLang="zh-CN" sz="2400" b="1" dirty="0" smtClean="0"/>
          </a:p>
          <a:p>
            <a:pPr lvl="1">
              <a:lnSpc>
                <a:spcPct val="150000"/>
              </a:lnSpc>
              <a:buFont typeface="Wingdings" panose="05000000000000000000" pitchFamily="2" charset="2"/>
              <a:buChar char="Ø"/>
            </a:pPr>
            <a:r>
              <a:rPr lang="zh-CN" altLang="en-US" sz="2400" b="1" dirty="0" smtClean="0"/>
              <a:t>验证业务流程是否正确合理</a:t>
            </a:r>
            <a:endParaRPr lang="zh-CN" altLang="en-US" sz="2400" b="1" dirty="0"/>
          </a:p>
        </p:txBody>
      </p:sp>
      <p:sp>
        <p:nvSpPr>
          <p:cNvPr id="3" name="标题 2"/>
          <p:cNvSpPr>
            <a:spLocks noGrp="1"/>
          </p:cNvSpPr>
          <p:nvPr>
            <p:ph type="title"/>
          </p:nvPr>
        </p:nvSpPr>
        <p:spPr/>
        <p:txBody>
          <a:bodyPr/>
          <a:lstStyle/>
          <a:p>
            <a:r>
              <a:rPr lang="zh-CN" altLang="en-US" dirty="0" smtClean="0"/>
              <a:t>功能测试</a:t>
            </a:r>
            <a:endParaRPr lang="zh-CN" altLang="en-US" dirty="0"/>
          </a:p>
        </p:txBody>
      </p:sp>
    </p:spTree>
    <p:extLst>
      <p:ext uri="{BB962C8B-B14F-4D97-AF65-F5344CB8AC3E}">
        <p14:creationId xmlns:p14="http://schemas.microsoft.com/office/powerpoint/2010/main" val="1950038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1124744"/>
            <a:ext cx="8229600" cy="5328592"/>
          </a:xfrm>
        </p:spPr>
        <p:txBody>
          <a:bodyPr>
            <a:normAutofit fontScale="77500" lnSpcReduction="20000"/>
          </a:bodyPr>
          <a:lstStyle/>
          <a:p>
            <a:pPr algn="just">
              <a:lnSpc>
                <a:spcPct val="160000"/>
              </a:lnSpc>
            </a:pPr>
            <a:r>
              <a:rPr lang="zh-CN" altLang="zh-CN" sz="3400" b="1" dirty="0"/>
              <a:t>从对数据的操作设计测试</a:t>
            </a:r>
            <a:endParaRPr lang="en-US" altLang="zh-CN" sz="3400" b="1" dirty="0"/>
          </a:p>
          <a:p>
            <a:pPr algn="just">
              <a:lnSpc>
                <a:spcPct val="160000"/>
              </a:lnSpc>
            </a:pPr>
            <a:r>
              <a:rPr lang="zh-CN" altLang="zh-CN" sz="3400" b="1" dirty="0" smtClean="0"/>
              <a:t>增加</a:t>
            </a:r>
            <a:endParaRPr lang="en-US" altLang="zh-CN" sz="3400" b="1" dirty="0"/>
          </a:p>
          <a:p>
            <a:pPr lvl="1">
              <a:lnSpc>
                <a:spcPct val="160000"/>
              </a:lnSpc>
              <a:buFont typeface="Wingdings" panose="05000000000000000000" pitchFamily="2" charset="2"/>
              <a:buChar char="Ø"/>
            </a:pPr>
            <a:r>
              <a:rPr lang="zh-CN" altLang="zh-CN" b="1" dirty="0"/>
              <a:t>能否正常实现增加操作</a:t>
            </a:r>
          </a:p>
          <a:p>
            <a:pPr lvl="1">
              <a:lnSpc>
                <a:spcPct val="160000"/>
              </a:lnSpc>
              <a:buFont typeface="Wingdings" panose="05000000000000000000" pitchFamily="2" charset="2"/>
              <a:buChar char="Ø"/>
            </a:pPr>
            <a:r>
              <a:rPr lang="zh-CN" altLang="zh-CN" b="1" dirty="0"/>
              <a:t>针对</a:t>
            </a:r>
            <a:r>
              <a:rPr lang="zh-CN" altLang="zh-CN" b="1" dirty="0">
                <a:solidFill>
                  <a:srgbClr val="FF0000"/>
                </a:solidFill>
              </a:rPr>
              <a:t>唯一性</a:t>
            </a:r>
            <a:r>
              <a:rPr lang="zh-CN" altLang="zh-CN" b="1" dirty="0"/>
              <a:t>字段，测试输入重复的情况，判断系统是否会报错</a:t>
            </a:r>
          </a:p>
          <a:p>
            <a:pPr lvl="1">
              <a:lnSpc>
                <a:spcPct val="160000"/>
              </a:lnSpc>
              <a:buFont typeface="Wingdings" panose="05000000000000000000" pitchFamily="2" charset="2"/>
              <a:buChar char="Ø"/>
            </a:pPr>
            <a:r>
              <a:rPr lang="zh-CN" altLang="zh-CN" b="1" dirty="0"/>
              <a:t>针对</a:t>
            </a:r>
            <a:r>
              <a:rPr lang="zh-CN" altLang="zh-CN" b="1" dirty="0">
                <a:solidFill>
                  <a:srgbClr val="FF0000"/>
                </a:solidFill>
              </a:rPr>
              <a:t>必填项</a:t>
            </a:r>
            <a:r>
              <a:rPr lang="zh-CN" altLang="zh-CN" b="1" dirty="0"/>
              <a:t>，测试是否有提示信息</a:t>
            </a:r>
          </a:p>
          <a:p>
            <a:pPr lvl="1">
              <a:lnSpc>
                <a:spcPct val="160000"/>
              </a:lnSpc>
              <a:buFont typeface="Wingdings" panose="05000000000000000000" pitchFamily="2" charset="2"/>
              <a:buChar char="Ø"/>
            </a:pPr>
            <a:r>
              <a:rPr lang="zh-CN" altLang="zh-CN" b="1" dirty="0"/>
              <a:t>测试增加成功后能否方便地看到增加的结果</a:t>
            </a:r>
          </a:p>
          <a:p>
            <a:pPr lvl="1">
              <a:lnSpc>
                <a:spcPct val="160000"/>
              </a:lnSpc>
              <a:buFont typeface="Wingdings" panose="05000000000000000000" pitchFamily="2" charset="2"/>
              <a:buChar char="Ø"/>
            </a:pPr>
            <a:r>
              <a:rPr lang="zh-CN" altLang="zh-CN" b="1" dirty="0"/>
              <a:t>测试增加一项或一组数据是否对其他数据产生影响，以及该影响是否符合用户需求</a:t>
            </a:r>
          </a:p>
          <a:p>
            <a:endParaRPr lang="zh-CN" altLang="en-US" dirty="0"/>
          </a:p>
        </p:txBody>
      </p:sp>
      <p:sp>
        <p:nvSpPr>
          <p:cNvPr id="3" name="标题 2"/>
          <p:cNvSpPr>
            <a:spLocks noGrp="1"/>
          </p:cNvSpPr>
          <p:nvPr>
            <p:ph type="title"/>
          </p:nvPr>
        </p:nvSpPr>
        <p:spPr/>
        <p:txBody>
          <a:bodyPr/>
          <a:lstStyle/>
          <a:p>
            <a:r>
              <a:rPr lang="zh-CN" altLang="en-US" dirty="0"/>
              <a:t>功能测试</a:t>
            </a:r>
          </a:p>
        </p:txBody>
      </p:sp>
    </p:spTree>
    <p:extLst>
      <p:ext uri="{BB962C8B-B14F-4D97-AF65-F5344CB8AC3E}">
        <p14:creationId xmlns:p14="http://schemas.microsoft.com/office/powerpoint/2010/main" val="3397603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1124744"/>
            <a:ext cx="8229600" cy="5040560"/>
          </a:xfrm>
        </p:spPr>
        <p:txBody>
          <a:bodyPr>
            <a:normAutofit fontScale="85000" lnSpcReduction="20000"/>
          </a:bodyPr>
          <a:lstStyle/>
          <a:p>
            <a:pPr algn="just">
              <a:lnSpc>
                <a:spcPct val="160000"/>
              </a:lnSpc>
              <a:spcBef>
                <a:spcPts val="0"/>
              </a:spcBef>
            </a:pPr>
            <a:r>
              <a:rPr lang="zh-CN" altLang="zh-CN" sz="3400" b="1" dirty="0"/>
              <a:t>从对数据的操作设计测试</a:t>
            </a:r>
            <a:endParaRPr lang="en-US" altLang="zh-CN" sz="3400" b="1" dirty="0"/>
          </a:p>
          <a:p>
            <a:pPr algn="just">
              <a:lnSpc>
                <a:spcPct val="160000"/>
              </a:lnSpc>
              <a:spcBef>
                <a:spcPts val="0"/>
              </a:spcBef>
            </a:pPr>
            <a:r>
              <a:rPr lang="zh-CN" altLang="zh-CN" sz="3400" b="1" dirty="0" smtClean="0"/>
              <a:t>删除</a:t>
            </a:r>
            <a:endParaRPr lang="en-US" altLang="zh-CN" sz="3400" b="1" dirty="0"/>
          </a:p>
          <a:p>
            <a:pPr lvl="1">
              <a:lnSpc>
                <a:spcPct val="160000"/>
              </a:lnSpc>
              <a:spcBef>
                <a:spcPts val="0"/>
              </a:spcBef>
              <a:buFont typeface="Wingdings" panose="05000000000000000000" pitchFamily="2" charset="2"/>
              <a:buChar char="Ø"/>
            </a:pPr>
            <a:r>
              <a:rPr lang="zh-CN" altLang="zh-CN" b="1" dirty="0"/>
              <a:t>针对一项或一组对象的删除操作能否正常实现</a:t>
            </a:r>
          </a:p>
          <a:p>
            <a:pPr lvl="1">
              <a:lnSpc>
                <a:spcPct val="160000"/>
              </a:lnSpc>
              <a:spcBef>
                <a:spcPts val="0"/>
              </a:spcBef>
              <a:buFont typeface="Wingdings" panose="05000000000000000000" pitchFamily="2" charset="2"/>
              <a:buChar char="Ø"/>
            </a:pPr>
            <a:r>
              <a:rPr lang="zh-CN" altLang="zh-CN" b="1" dirty="0"/>
              <a:t>测试是否会错误地删除不存在的对象，或未选中的对象</a:t>
            </a:r>
          </a:p>
          <a:p>
            <a:pPr lvl="1">
              <a:lnSpc>
                <a:spcPct val="160000"/>
              </a:lnSpc>
              <a:spcBef>
                <a:spcPts val="0"/>
              </a:spcBef>
              <a:buFont typeface="Wingdings" panose="05000000000000000000" pitchFamily="2" charset="2"/>
              <a:buChar char="Ø"/>
            </a:pPr>
            <a:r>
              <a:rPr lang="zh-CN" altLang="zh-CN" b="1" dirty="0"/>
              <a:t>测试删除之前是否有提示信息，以及删除成功后能否方便地看到删除的结果</a:t>
            </a:r>
          </a:p>
          <a:p>
            <a:pPr lvl="1">
              <a:lnSpc>
                <a:spcPct val="160000"/>
              </a:lnSpc>
              <a:spcBef>
                <a:spcPts val="0"/>
              </a:spcBef>
              <a:buFont typeface="Wingdings" panose="05000000000000000000" pitchFamily="2" charset="2"/>
              <a:buChar char="Ø"/>
            </a:pPr>
            <a:r>
              <a:rPr lang="zh-CN" altLang="zh-CN" b="1" dirty="0"/>
              <a:t>测试删除一项或一组数据是否对其他数据产生影响，以及该影响是否符合用户需求</a:t>
            </a:r>
          </a:p>
          <a:p>
            <a:endParaRPr lang="zh-CN" altLang="en-US" dirty="0"/>
          </a:p>
        </p:txBody>
      </p:sp>
      <p:sp>
        <p:nvSpPr>
          <p:cNvPr id="3" name="标题 2"/>
          <p:cNvSpPr>
            <a:spLocks noGrp="1"/>
          </p:cNvSpPr>
          <p:nvPr>
            <p:ph type="title"/>
          </p:nvPr>
        </p:nvSpPr>
        <p:spPr/>
        <p:txBody>
          <a:bodyPr/>
          <a:lstStyle/>
          <a:p>
            <a:r>
              <a:rPr lang="zh-CN" altLang="en-US" dirty="0"/>
              <a:t>功能测试</a:t>
            </a:r>
          </a:p>
        </p:txBody>
      </p:sp>
    </p:spTree>
    <p:extLst>
      <p:ext uri="{BB962C8B-B14F-4D97-AF65-F5344CB8AC3E}">
        <p14:creationId xmlns:p14="http://schemas.microsoft.com/office/powerpoint/2010/main" val="342562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124744"/>
            <a:ext cx="8506494" cy="5184576"/>
          </a:xfrm>
        </p:spPr>
        <p:txBody>
          <a:bodyPr>
            <a:normAutofit fontScale="85000" lnSpcReduction="10000"/>
          </a:bodyPr>
          <a:lstStyle/>
          <a:p>
            <a:pPr algn="just">
              <a:lnSpc>
                <a:spcPct val="160000"/>
              </a:lnSpc>
              <a:spcBef>
                <a:spcPts val="0"/>
              </a:spcBef>
            </a:pPr>
            <a:r>
              <a:rPr lang="zh-CN" altLang="zh-CN" sz="3400" b="1" dirty="0"/>
              <a:t>从对数据的操作设计测试</a:t>
            </a:r>
            <a:endParaRPr lang="en-US" altLang="zh-CN" sz="3400" b="1" dirty="0"/>
          </a:p>
          <a:p>
            <a:pPr algn="just">
              <a:lnSpc>
                <a:spcPct val="160000"/>
              </a:lnSpc>
              <a:spcBef>
                <a:spcPts val="0"/>
              </a:spcBef>
            </a:pPr>
            <a:r>
              <a:rPr lang="zh-CN" altLang="zh-CN" sz="3400" b="1" dirty="0" smtClean="0"/>
              <a:t>查找</a:t>
            </a:r>
            <a:endParaRPr lang="en-US" altLang="zh-CN" sz="3400" b="1" dirty="0"/>
          </a:p>
          <a:p>
            <a:pPr lvl="1">
              <a:lnSpc>
                <a:spcPct val="160000"/>
              </a:lnSpc>
              <a:spcBef>
                <a:spcPts val="0"/>
              </a:spcBef>
              <a:buFont typeface="Wingdings" panose="05000000000000000000" pitchFamily="2" charset="2"/>
              <a:buChar char="Ø"/>
            </a:pPr>
            <a:r>
              <a:rPr lang="zh-CN" altLang="zh-CN" b="1" dirty="0"/>
              <a:t>测试系统能否支持简单查询和高级查询</a:t>
            </a:r>
          </a:p>
          <a:p>
            <a:pPr lvl="1">
              <a:lnSpc>
                <a:spcPct val="160000"/>
              </a:lnSpc>
              <a:spcBef>
                <a:spcPts val="0"/>
              </a:spcBef>
              <a:buFont typeface="Wingdings" panose="05000000000000000000" pitchFamily="2" charset="2"/>
              <a:buChar char="Ø"/>
            </a:pPr>
            <a:r>
              <a:rPr lang="zh-CN" altLang="zh-CN" b="1" dirty="0"/>
              <a:t>测试系统是否针对存在和不存在的内容均给出正确的查找结果</a:t>
            </a:r>
          </a:p>
          <a:p>
            <a:pPr lvl="1">
              <a:lnSpc>
                <a:spcPct val="160000"/>
              </a:lnSpc>
              <a:spcBef>
                <a:spcPts val="0"/>
              </a:spcBef>
              <a:buFont typeface="Wingdings" panose="05000000000000000000" pitchFamily="2" charset="2"/>
              <a:buChar char="Ø"/>
            </a:pPr>
            <a:r>
              <a:rPr lang="zh-CN" altLang="zh-CN" b="1" dirty="0"/>
              <a:t>测试系统能否针对合理和不合理的条件进行正确的处理</a:t>
            </a:r>
          </a:p>
          <a:p>
            <a:pPr lvl="1">
              <a:lnSpc>
                <a:spcPct val="160000"/>
              </a:lnSpc>
              <a:spcBef>
                <a:spcPts val="0"/>
              </a:spcBef>
              <a:buFont typeface="Wingdings" panose="05000000000000000000" pitchFamily="2" charset="2"/>
              <a:buChar char="Ø"/>
            </a:pPr>
            <a:r>
              <a:rPr lang="zh-CN" altLang="zh-CN" b="1" dirty="0"/>
              <a:t>测试系统能否将查找结果与删除、修改等操作方便地结合起来</a:t>
            </a:r>
          </a:p>
          <a:p>
            <a:endParaRPr lang="zh-CN" altLang="en-US" dirty="0"/>
          </a:p>
        </p:txBody>
      </p:sp>
      <p:sp>
        <p:nvSpPr>
          <p:cNvPr id="3" name="标题 2"/>
          <p:cNvSpPr>
            <a:spLocks noGrp="1"/>
          </p:cNvSpPr>
          <p:nvPr>
            <p:ph type="title"/>
          </p:nvPr>
        </p:nvSpPr>
        <p:spPr/>
        <p:txBody>
          <a:bodyPr/>
          <a:lstStyle/>
          <a:p>
            <a:r>
              <a:rPr lang="zh-CN" altLang="en-US" dirty="0"/>
              <a:t>功能测试</a:t>
            </a:r>
          </a:p>
        </p:txBody>
      </p:sp>
    </p:spTree>
    <p:extLst>
      <p:ext uri="{BB962C8B-B14F-4D97-AF65-F5344CB8AC3E}">
        <p14:creationId xmlns:p14="http://schemas.microsoft.com/office/powerpoint/2010/main" val="2062858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APP稳定性测试之Monkey</Template>
  <TotalTime>1378</TotalTime>
  <Words>1939</Words>
  <Application>Microsoft Office PowerPoint</Application>
  <PresentationFormat>全屏显示(4:3)</PresentationFormat>
  <Paragraphs>298</Paragraphs>
  <Slides>40</Slides>
  <Notes>15</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moban</vt:lpstr>
      <vt:lpstr>系统测试</vt:lpstr>
      <vt:lpstr>本章大纲</vt:lpstr>
      <vt:lpstr>系统测试</vt:lpstr>
      <vt:lpstr>系统测试</vt:lpstr>
      <vt:lpstr>系统测试分类</vt:lpstr>
      <vt:lpstr>功能测试</vt:lpstr>
      <vt:lpstr>功能测试</vt:lpstr>
      <vt:lpstr>功能测试</vt:lpstr>
      <vt:lpstr>功能测试</vt:lpstr>
      <vt:lpstr>功能测试</vt:lpstr>
      <vt:lpstr>功能测试工具</vt:lpstr>
      <vt:lpstr>性能测试</vt:lpstr>
      <vt:lpstr>性能测试</vt:lpstr>
      <vt:lpstr>性能测试</vt:lpstr>
      <vt:lpstr>性能测试</vt:lpstr>
      <vt:lpstr>性能测试</vt:lpstr>
      <vt:lpstr>性能测试</vt:lpstr>
      <vt:lpstr>性能测试</vt:lpstr>
      <vt:lpstr>性能测试</vt:lpstr>
      <vt:lpstr>性能测试</vt:lpstr>
      <vt:lpstr>性能测试</vt:lpstr>
      <vt:lpstr>安全测试</vt:lpstr>
      <vt:lpstr>兼容性测试</vt:lpstr>
      <vt:lpstr>文档测试</vt:lpstr>
      <vt:lpstr>易用性测试</vt:lpstr>
      <vt:lpstr>易用性测试</vt:lpstr>
      <vt:lpstr>本地化测试</vt:lpstr>
      <vt:lpstr>安装测试</vt:lpstr>
      <vt:lpstr>卸载测试</vt:lpstr>
      <vt:lpstr>可靠性测试</vt:lpstr>
      <vt:lpstr>GUI测试</vt:lpstr>
      <vt:lpstr>本章大纲</vt:lpstr>
      <vt:lpstr>各阶段比较</vt:lpstr>
      <vt:lpstr>各阶段比较</vt:lpstr>
      <vt:lpstr>各阶段比较</vt:lpstr>
      <vt:lpstr>各阶段比较</vt:lpstr>
      <vt:lpstr>各阶段比较</vt:lpstr>
      <vt:lpstr>本章大纲</vt:lpstr>
      <vt:lpstr>验收测试</vt:lpstr>
      <vt:lpstr>验收测试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Web基础</dc:title>
  <cp:lastModifiedBy>admin</cp:lastModifiedBy>
  <cp:revision>158</cp:revision>
  <dcterms:modified xsi:type="dcterms:W3CDTF">2018-05-26T04:40:39Z</dcterms:modified>
</cp:coreProperties>
</file>