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0" r:id="rId15"/>
    <p:sldId id="271" r:id="rId16"/>
    <p:sldId id="274" r:id="rId17"/>
    <p:sldId id="273" r:id="rId18"/>
    <p:sldId id="275" r:id="rId19"/>
    <p:sldId id="276" r:id="rId20"/>
    <p:sldId id="279" r:id="rId21"/>
    <p:sldId id="281" r:id="rId22"/>
    <p:sldId id="285" r:id="rId23"/>
    <p:sldId id="286" r:id="rId24"/>
    <p:sldId id="287" r:id="rId25"/>
    <p:sldId id="288" r:id="rId26"/>
    <p:sldId id="282" r:id="rId27"/>
    <p:sldId id="283" r:id="rId28"/>
    <p:sldId id="284" r:id="rId29"/>
    <p:sldId id="289" r:id="rId30"/>
    <p:sldId id="290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8967" autoAdjust="0"/>
  </p:normalViewPr>
  <p:slideViewPr>
    <p:cSldViewPr>
      <p:cViewPr varScale="1">
        <p:scale>
          <a:sx n="71" d="100"/>
          <a:sy n="71" d="100"/>
        </p:scale>
        <p:origin x="-13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B6EAA-A6FA-41DA-B011-FEE2B1267786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BF08B-6CEA-4D0D-B9A5-15394C48C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4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需求说出每一个角色的痛点，想出一个功能解决。看需求有没有写到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F08B-6CEA-4D0D-B9A5-15394C48CE5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082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阶段产出，测试事故责任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F08B-6CEA-4D0D-B9A5-15394C48CE5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76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等价类，输入框，搜索结果为空，上传文件的大小，类型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F08B-6CEA-4D0D-B9A5-15394C48CE5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54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子系统，子业务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F08B-6CEA-4D0D-B9A5-15394C48CE5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068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子系统，子业务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F08B-6CEA-4D0D-B9A5-15394C48CE5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068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子系统，子业务，转发是失败的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F08B-6CEA-4D0D-B9A5-15394C48CE5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068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子系统，子业务，转发是失败的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F08B-6CEA-4D0D-B9A5-15394C48CE5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06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子系统，子业务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F08B-6CEA-4D0D-B9A5-15394C48CE5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068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Web</a:t>
            </a:r>
            <a:r>
              <a:rPr lang="zh-CN" altLang="en-US" dirty="0" smtClean="0">
                <a:latin typeface="+mn-ea"/>
                <a:ea typeface="+mn-ea"/>
              </a:rPr>
              <a:t>项目测试实战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59832" y="3861048"/>
            <a:ext cx="6400800" cy="1752600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以智慧</a:t>
            </a:r>
            <a:r>
              <a:rPr lang="zh-CN" altLang="en-US" b="1" dirty="0">
                <a:solidFill>
                  <a:schemeClr val="bg1"/>
                </a:solidFill>
              </a:rPr>
              <a:t>警营</a:t>
            </a:r>
            <a:r>
              <a:rPr lang="zh-CN" altLang="en-US" b="1" dirty="0" smtClean="0">
                <a:solidFill>
                  <a:schemeClr val="bg1"/>
                </a:solidFill>
              </a:rPr>
              <a:t>平台为例</a:t>
            </a:r>
            <a:endParaRPr lang="zh-CN" altLang="en-US" b="1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86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3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综合办公</a:t>
            </a:r>
            <a:endParaRPr lang="en-US" altLang="zh-CN" sz="2800" dirty="0" smtClean="0"/>
          </a:p>
          <a:p>
            <a:pPr marL="400050" lvl="1" indent="0">
              <a:buNone/>
            </a:pPr>
            <a:r>
              <a:rPr lang="en-US" altLang="zh-CN" sz="2400" dirty="0" smtClean="0"/>
              <a:t>3.1 </a:t>
            </a:r>
            <a:r>
              <a:rPr lang="zh-CN" altLang="en-US" sz="2400" dirty="0" smtClean="0"/>
              <a:t>消息通知 发件箱，通知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公告，直接发布，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从草稿箱发布，发给一个部门，发给个人</a:t>
            </a:r>
            <a:endParaRPr lang="en-US" altLang="zh-CN" sz="2400" dirty="0" smtClean="0"/>
          </a:p>
          <a:p>
            <a:pPr marL="400050" lvl="1" indent="0">
              <a:buNone/>
            </a:pPr>
            <a:r>
              <a:rPr lang="en-US" altLang="zh-CN" sz="2400" dirty="0" smtClean="0"/>
              <a:t>3.2 </a:t>
            </a:r>
            <a:r>
              <a:rPr lang="zh-CN" altLang="en-US" sz="2400" dirty="0" smtClean="0"/>
              <a:t>请假管理：查看请假情况，请假次数为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 </a:t>
            </a:r>
            <a:r>
              <a:rPr lang="en-US" altLang="zh-CN" sz="2400" dirty="0" smtClean="0"/>
              <a:t>			</a:t>
            </a:r>
            <a:r>
              <a:rPr lang="zh-CN" altLang="en-US" sz="2400" dirty="0" smtClean="0"/>
              <a:t>请假次数大于</a:t>
            </a:r>
            <a:r>
              <a:rPr lang="en-US" altLang="zh-CN" sz="2400" dirty="0" smtClean="0"/>
              <a:t>1</a:t>
            </a:r>
          </a:p>
          <a:p>
            <a:pPr marL="400050" lvl="1" indent="0">
              <a:buNone/>
            </a:pPr>
            <a:r>
              <a:rPr lang="en-US" altLang="zh-CN" sz="2400" dirty="0" smtClean="0"/>
              <a:t>3.3 </a:t>
            </a:r>
            <a:r>
              <a:rPr lang="zh-CN" altLang="en-US" sz="2400" dirty="0" smtClean="0"/>
              <a:t>考勤管理：考勤汇总：正常记录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旷工</a:t>
            </a:r>
            <a:r>
              <a:rPr lang="en-US" altLang="zh-CN" sz="2400" dirty="0"/>
              <a:t>/</a:t>
            </a:r>
            <a:r>
              <a:rPr lang="zh-CN" altLang="en-US" sz="2400" dirty="0" smtClean="0"/>
              <a:t>无记</a:t>
            </a:r>
            <a:r>
              <a:rPr lang="en-US" altLang="zh-CN" sz="2400" dirty="0" smtClean="0"/>
              <a:t>			</a:t>
            </a:r>
            <a:r>
              <a:rPr lang="zh-CN" altLang="en-US" sz="2400" dirty="0" smtClean="0"/>
              <a:t>录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异常记录（迟到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早退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加班）</a:t>
            </a:r>
            <a:endParaRPr lang="en-US" altLang="zh-CN" sz="2400" dirty="0" smtClean="0"/>
          </a:p>
          <a:p>
            <a:pPr marL="400050" lvl="1" indent="0">
              <a:buNone/>
            </a:pPr>
            <a:r>
              <a:rPr lang="en-US" altLang="zh-CN" sz="2400" dirty="0" smtClean="0"/>
              <a:t>		   </a:t>
            </a:r>
            <a:r>
              <a:rPr lang="zh-CN" altLang="en-US" sz="2400" dirty="0" smtClean="0"/>
              <a:t>考勤设置</a:t>
            </a:r>
            <a:endParaRPr lang="en-US" altLang="zh-CN" sz="2400" dirty="0" smtClean="0"/>
          </a:p>
          <a:p>
            <a:pPr marL="400050" lvl="1" indent="0">
              <a:buNone/>
            </a:pPr>
            <a:r>
              <a:rPr lang="en-US" altLang="zh-CN" sz="2400" dirty="0" smtClean="0"/>
              <a:t>3.4 </a:t>
            </a:r>
            <a:r>
              <a:rPr lang="zh-CN" altLang="en-US" sz="2400" dirty="0" smtClean="0"/>
              <a:t>计划管理</a:t>
            </a:r>
            <a:endParaRPr lang="en-US" altLang="zh-CN" sz="2400" dirty="0" smtClean="0"/>
          </a:p>
          <a:p>
            <a:pPr marL="400050" lvl="1" indent="0">
              <a:buNone/>
            </a:pPr>
            <a:r>
              <a:rPr lang="en-US" altLang="zh-CN" sz="2400" dirty="0" smtClean="0"/>
              <a:t>3.5 </a:t>
            </a:r>
            <a:r>
              <a:rPr lang="zh-CN" altLang="en-US" sz="2400" dirty="0" smtClean="0"/>
              <a:t>会议管理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需求功能列表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51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确定评审组长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制定并发布评审计划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准备评审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举行评审会议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改正、跟踪和回归评审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分析、总结和报告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归档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需求评审过程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11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330976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04"/>
                <a:gridCol w="5472608"/>
                <a:gridCol w="130648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评审项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系统目标的定义与用户要求是否一致？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需求分析提供的资料是否齐全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文档中的所有描述是否完整、清晰反映用户的要求？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与其他系统的接口是否描述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主要功能是否已经包含在软件范围内？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有没有遗漏的地方，重复或者不一致的地方？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用户是否审查了原型？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评审列表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0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951084"/>
              </p:ext>
            </p:extLst>
          </p:nvPr>
        </p:nvGraphicFramePr>
        <p:xfrm>
          <a:off x="594551" y="892689"/>
          <a:ext cx="8229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386377"/>
                <a:gridCol w="310002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评审对象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作者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评审方法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产品原型设计文档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产品经理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学习、释疑、提意见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产品概要设计文档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开发经理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学习、释疑、提意见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产品详细设计文档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开发人员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学习、注意接口、参数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设计文档评审对象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835696" y="5013176"/>
            <a:ext cx="5400600" cy="15121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、对系统业务熟悉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</a:rPr>
              <a:t>、功能展现方式在脑海中有呈现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</a:rPr>
              <a:t>、性能参数指标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</a:rPr>
              <a:t>、测试策略的雏形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4211960" y="3212976"/>
            <a:ext cx="828092" cy="1687897"/>
          </a:xfrm>
          <a:prstGeom prst="downArrow">
            <a:avLst>
              <a:gd name="adj1" fmla="val 50000"/>
              <a:gd name="adj2" fmla="val 528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目的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6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4431" y="908720"/>
            <a:ext cx="8229600" cy="906825"/>
          </a:xfrm>
        </p:spPr>
        <p:txBody>
          <a:bodyPr/>
          <a:lstStyle/>
          <a:p>
            <a:r>
              <a:rPr lang="zh-CN" altLang="en-US" dirty="0" smtClean="0"/>
              <a:t>学习为主，意见为辅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评审过程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635896" y="1909362"/>
            <a:ext cx="1800200" cy="864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竞品分析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29307" y="3501008"/>
            <a:ext cx="1800200" cy="864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带着测试思维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968852" y="5704296"/>
            <a:ext cx="1800200" cy="864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整理会议记录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192180" y="3356992"/>
            <a:ext cx="1800200" cy="864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提问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18212" y="5737822"/>
            <a:ext cx="1800200" cy="864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提问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916249" y="6150715"/>
            <a:ext cx="1988604" cy="27852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7319286">
            <a:off x="2370691" y="2638001"/>
            <a:ext cx="1165156" cy="36271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3827026">
            <a:off x="1775944" y="4923377"/>
            <a:ext cx="1165156" cy="29496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16783616">
            <a:off x="6393323" y="4900785"/>
            <a:ext cx="1310104" cy="27011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3454336">
            <a:off x="5363160" y="2606192"/>
            <a:ext cx="1310104" cy="27011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0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原型设计评审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115616" y="1340768"/>
            <a:ext cx="2304256" cy="20162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设计工具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691680" y="2852936"/>
            <a:ext cx="2304256" cy="20162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设计展现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203848" y="3861048"/>
            <a:ext cx="2304256" cy="20162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评审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0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17389" y="105273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概要设计业务流程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概要设计评审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67045"/>
            <a:ext cx="4728890" cy="3926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98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功能设计</a:t>
            </a:r>
            <a:endParaRPr lang="en-US" altLang="zh-CN" dirty="0" smtClean="0"/>
          </a:p>
          <a:p>
            <a:r>
              <a:rPr lang="zh-CN" altLang="en-US" dirty="0" smtClean="0"/>
              <a:t>性能设计</a:t>
            </a:r>
            <a:endParaRPr lang="en-US" altLang="zh-CN" dirty="0" smtClean="0"/>
          </a:p>
          <a:p>
            <a:r>
              <a:rPr lang="zh-CN" altLang="en-US" dirty="0" smtClean="0"/>
              <a:t>数据库设计</a:t>
            </a:r>
            <a:endParaRPr lang="en-US" altLang="zh-CN" dirty="0" smtClean="0"/>
          </a:p>
          <a:p>
            <a:r>
              <a:rPr lang="zh-CN" altLang="en-US" dirty="0" smtClean="0"/>
              <a:t>接口设计</a:t>
            </a:r>
            <a:endParaRPr lang="en-US" altLang="zh-CN" dirty="0" smtClean="0"/>
          </a:p>
          <a:p>
            <a:r>
              <a:rPr lang="zh-CN" altLang="en-US" dirty="0" smtClean="0"/>
              <a:t>安全设计</a:t>
            </a:r>
            <a:endParaRPr lang="en-US" altLang="zh-CN" dirty="0" smtClean="0"/>
          </a:p>
          <a:p>
            <a:r>
              <a:rPr lang="zh-CN" altLang="en-US" dirty="0" smtClean="0"/>
              <a:t>术语表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详细设计评审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5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列出功能列表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评审产出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355502"/>
              </p:ext>
            </p:extLst>
          </p:nvPr>
        </p:nvGraphicFramePr>
        <p:xfrm>
          <a:off x="503040" y="2420888"/>
          <a:ext cx="86409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2335808"/>
                <a:gridCol w="457696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编号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所属模块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功能描述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基础数据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人员字典，通讯录管理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车辆管理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车辆信息的维护及监控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综合办公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通知，计划，会议，考勤管理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10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为什么制定测试计划？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领导能够根据测试计划进行调控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测试人员能够了解整个项目的测试情况及人员分工</a:t>
            </a:r>
            <a:endParaRPr lang="en-US" altLang="zh-CN" dirty="0" smtClean="0"/>
          </a:p>
          <a:p>
            <a:r>
              <a:rPr lang="en-US" altLang="zh-CN" dirty="0" smtClean="0"/>
              <a:t>5W1H</a:t>
            </a:r>
            <a:r>
              <a:rPr lang="zh-CN" altLang="en-US" dirty="0" smtClean="0"/>
              <a:t>原则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why,what,when,where,who,how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、制定测试计划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39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产品需求与</a:t>
            </a:r>
            <a:r>
              <a:rPr lang="zh-CN" altLang="en-US" dirty="0" smtClean="0"/>
              <a:t>设计评审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、制定</a:t>
            </a:r>
            <a:r>
              <a:rPr lang="zh-CN" altLang="en-US" dirty="0" smtClean="0"/>
              <a:t>测试计划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、设计测试用例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、执行测试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smtClean="0"/>
              <a:t>、测试总结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07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953627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用例设计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、用例设计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68016" y="2675085"/>
            <a:ext cx="4104456" cy="7655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边界值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68016" y="1674472"/>
            <a:ext cx="4104456" cy="7655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等价类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68016" y="3622290"/>
            <a:ext cx="4104456" cy="7655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因果图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99050" y="4698119"/>
            <a:ext cx="4104456" cy="7655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错误推测法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23864" y="5638649"/>
            <a:ext cx="4104456" cy="7655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………..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94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业务流程设计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、用例设计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664" y="2060849"/>
            <a:ext cx="2160240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基础数据管理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2166" y="3429000"/>
            <a:ext cx="2160240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车辆</a:t>
            </a:r>
          </a:p>
        </p:txBody>
      </p:sp>
      <p:sp>
        <p:nvSpPr>
          <p:cNvPr id="7" name="矩形 6"/>
          <p:cNvSpPr/>
          <p:nvPr/>
        </p:nvSpPr>
        <p:spPr>
          <a:xfrm>
            <a:off x="1547664" y="5085184"/>
            <a:ext cx="2160240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综合办公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6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、用例设计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695945"/>
              </p:ext>
            </p:extLst>
          </p:nvPr>
        </p:nvGraphicFramePr>
        <p:xfrm>
          <a:off x="1115616" y="980728"/>
          <a:ext cx="6095999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082"/>
                <a:gridCol w="1474082"/>
                <a:gridCol w="3147835"/>
              </a:tblGrid>
              <a:tr h="298832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基础数据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通讯录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人员状态管理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人员字典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人员信息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部门管理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摄像头管理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手机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人员状态（可修改）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用户管理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通讯录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大屏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人员状态显示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Pad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人员状态显示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50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、用例设计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214226"/>
              </p:ext>
            </p:extLst>
          </p:nvPr>
        </p:nvGraphicFramePr>
        <p:xfrm>
          <a:off x="1115616" y="908720"/>
          <a:ext cx="6095999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082"/>
                <a:gridCol w="1474082"/>
                <a:gridCol w="314783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车辆管理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车辆信息管理（增删改查）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车辆定位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车辆分类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车辆日常检查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大屏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车辆信息查看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车辆定位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2448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Pad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车辆信息管理（增删改查）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车辆状态更改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手机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公车使用申请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车辆定位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车辆信息查看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4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、用例设计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28156"/>
              </p:ext>
            </p:extLst>
          </p:nvPr>
        </p:nvGraphicFramePr>
        <p:xfrm>
          <a:off x="683568" y="1412776"/>
          <a:ext cx="8136904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584"/>
                <a:gridCol w="915536"/>
                <a:gridCol w="587378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综合办公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消息通知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------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编辑直接发布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消息通知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------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编辑保存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消息通知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------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由草稿箱发布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消息通知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------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转发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消息通知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------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查看收件箱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消息通知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------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查看发件箱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消息通知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------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查看草稿箱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手机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消息通知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------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查看收件箱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消息通知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------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查看发件箱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消息通知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------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接收通知提醒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消息通知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------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发布消息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85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、用例设计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543653"/>
              </p:ext>
            </p:extLst>
          </p:nvPr>
        </p:nvGraphicFramePr>
        <p:xfrm>
          <a:off x="683569" y="908720"/>
          <a:ext cx="6264695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584"/>
                <a:gridCol w="915536"/>
                <a:gridCol w="400157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综合办公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请假管理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------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查看请假汇总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考勤管理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-------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设置考勤时间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考勤管理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-------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查看考勤汇总信息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考勤管理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-------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设置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和位置信息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计划管理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会议管理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手机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请假管理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------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请假申请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请假管理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------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请假审批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请假管理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------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审批人通知提醒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考勤管理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-------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查看考勤汇总信息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考勤管理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-------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打卡（手动，提醒，自动）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、用例设计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1700808"/>
            <a:ext cx="74168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功能测试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性能测试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兼容性测试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安全测试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易用</a:t>
            </a:r>
            <a:r>
              <a:rPr lang="zh-CN" altLang="en-US" sz="2400" b="1" dirty="0" smtClean="0">
                <a:latin typeface="+mn-ea"/>
              </a:rPr>
              <a:t>性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界面测试</a:t>
            </a:r>
            <a:endParaRPr lang="en-US" altLang="zh-CN" sz="2400" b="1" dirty="0" smtClean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4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、用例设计</a:t>
            </a:r>
            <a:endParaRPr lang="zh-CN" altLang="en-US" dirty="0"/>
          </a:p>
        </p:txBody>
      </p:sp>
      <p:pic>
        <p:nvPicPr>
          <p:cNvPr id="4098" name="Picture 2" descr="https://gss3.bdstatic.com/-Po3dSag_xI4khGkpoWK1HF6hhy/baike/c0%3Dbaike80%2C5%2C5%2C80%2C26/sign=b256da8431dbb6fd3156ed74684dc07d/0b46f21fbe096b6315a8302f04338744ebf8ac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47" y="1340768"/>
            <a:ext cx="5075005" cy="375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55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、用例</a:t>
            </a:r>
            <a:r>
              <a:rPr lang="zh-CN" altLang="en-US" dirty="0"/>
              <a:t>设计</a:t>
            </a:r>
          </a:p>
        </p:txBody>
      </p:sp>
      <p:pic>
        <p:nvPicPr>
          <p:cNvPr id="5124" name="Picture 4" descr="https://timgsa.baidu.com/timg?image&amp;quality=80&amp;size=b9999_10000&amp;sec=1527219761920&amp;di=edcad515f7360b0413e68bb729587e82&amp;imgtype=0&amp;src=http%3A%2F%2Fpic.baike.soso.com%2Fp%2F20140429%2F20140429102816-17726423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32856"/>
            <a:ext cx="47625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发散性思维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55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粗测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细测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、执行测试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5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需求评审与提取</a:t>
            </a:r>
            <a:endParaRPr lang="en-US" altLang="zh-CN" dirty="0" smtClean="0"/>
          </a:p>
          <a:p>
            <a:r>
              <a:rPr lang="zh-CN" altLang="en-US" dirty="0" smtClean="0"/>
              <a:t>产品设计评审</a:t>
            </a:r>
            <a:endParaRPr lang="en-US" altLang="zh-CN" dirty="0" smtClean="0"/>
          </a:p>
          <a:p>
            <a:r>
              <a:rPr lang="zh-CN" altLang="en-US" dirty="0" smtClean="0"/>
              <a:t>功能列表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、产品需求与设计评审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07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smtClean="0"/>
              <a:t>、测试总结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市场：拿到用户需求</a:t>
            </a:r>
            <a:endParaRPr lang="en-US" altLang="zh-CN" dirty="0" smtClean="0"/>
          </a:p>
          <a:p>
            <a:r>
              <a:rPr lang="zh-CN" altLang="en-US" dirty="0" smtClean="0"/>
              <a:t>产品经理：转换为需求</a:t>
            </a:r>
            <a:endParaRPr lang="en-US" altLang="zh-CN" dirty="0" smtClean="0"/>
          </a:p>
          <a:p>
            <a:r>
              <a:rPr lang="zh-CN" altLang="en-US" dirty="0" smtClean="0"/>
              <a:t>项目经理：立项，确认研发团队</a:t>
            </a:r>
            <a:endParaRPr lang="en-US" altLang="zh-CN" dirty="0" smtClean="0"/>
          </a:p>
          <a:p>
            <a:r>
              <a:rPr lang="zh-CN" altLang="en-US" dirty="0" smtClean="0"/>
              <a:t>开发：设计，编码</a:t>
            </a:r>
            <a:endParaRPr lang="en-US" altLang="zh-CN" dirty="0" smtClean="0"/>
          </a:p>
          <a:p>
            <a:r>
              <a:rPr lang="zh-CN" altLang="en-US" dirty="0" smtClean="0"/>
              <a:t>测试：熟悉业务需求，提出建议和意见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立项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22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需求的来源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67544" y="1251149"/>
            <a:ext cx="2880320" cy="2105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通用软件</a:t>
            </a:r>
          </a:p>
        </p:txBody>
      </p:sp>
      <p:sp>
        <p:nvSpPr>
          <p:cNvPr id="7" name="椭圆 6"/>
          <p:cNvSpPr/>
          <p:nvPr/>
        </p:nvSpPr>
        <p:spPr>
          <a:xfrm>
            <a:off x="3347864" y="4581128"/>
            <a:ext cx="2880320" cy="2105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定制项目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20" y="1772816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为大部分企业或个人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单独为某个企业开发</a:t>
            </a:r>
          </a:p>
        </p:txBody>
      </p:sp>
      <p:sp>
        <p:nvSpPr>
          <p:cNvPr id="8" name="矩形 7"/>
          <p:cNvSpPr/>
          <p:nvPr/>
        </p:nvSpPr>
        <p:spPr>
          <a:xfrm>
            <a:off x="4114471" y="2967335"/>
            <a:ext cx="915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VS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703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647340"/>
              </p:ext>
            </p:extLst>
          </p:nvPr>
        </p:nvGraphicFramePr>
        <p:xfrm>
          <a:off x="457200" y="1600200"/>
          <a:ext cx="8229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定制项目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通用软件</a:t>
                      </a:r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用户提供（主要）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研发内部定义</a:t>
                      </a:r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市场竞品分析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较早前版本用户反馈</a:t>
                      </a:r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借鉴行业领导者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参考</a:t>
                      </a:r>
                      <a:r>
                        <a:rPr lang="en-US" altLang="zh-CN" sz="3200" dirty="0" smtClean="0"/>
                        <a:t>ISO/</a:t>
                      </a:r>
                      <a:r>
                        <a:rPr lang="en-US" altLang="zh-CN" sz="3200" dirty="0" err="1" smtClean="0"/>
                        <a:t>CMMI</a:t>
                      </a:r>
                      <a:r>
                        <a:rPr lang="zh-CN" altLang="en-US" sz="3200" dirty="0" smtClean="0"/>
                        <a:t>标准</a:t>
                      </a:r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推送解决方案给用户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参考同行业软件</a:t>
                      </a:r>
                      <a:endParaRPr lang="zh-CN" alt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需求来源清单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8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需要管理人员、车辆、通知发送</a:t>
            </a:r>
            <a:endParaRPr lang="en-US" altLang="zh-CN" sz="2000" dirty="0" smtClean="0"/>
          </a:p>
          <a:p>
            <a:r>
              <a:rPr lang="zh-CN" altLang="en-US" sz="2000" dirty="0" smtClean="0"/>
              <a:t>人员分属不同的支队</a:t>
            </a:r>
            <a:endParaRPr lang="en-US" altLang="zh-CN" sz="2000" dirty="0" smtClean="0"/>
          </a:p>
          <a:p>
            <a:r>
              <a:rPr lang="zh-CN" altLang="en-US" sz="2000" dirty="0" smtClean="0"/>
              <a:t>人员需要增删改查</a:t>
            </a:r>
            <a:endParaRPr lang="en-US" altLang="zh-CN" sz="2000" dirty="0" smtClean="0"/>
          </a:p>
          <a:p>
            <a:r>
              <a:rPr lang="zh-CN" altLang="en-US" sz="2000" dirty="0" smtClean="0"/>
              <a:t>不同角色有不同的权限，做不同的事情</a:t>
            </a:r>
            <a:endParaRPr lang="en-US" altLang="zh-CN" sz="2000" dirty="0" smtClean="0"/>
          </a:p>
          <a:p>
            <a:r>
              <a:rPr lang="zh-CN" altLang="en-US" sz="2000" dirty="0" smtClean="0"/>
              <a:t>领导需要了解人员的状态</a:t>
            </a:r>
            <a:endParaRPr lang="en-US" altLang="zh-CN" sz="2000" dirty="0" smtClean="0"/>
          </a:p>
          <a:p>
            <a:r>
              <a:rPr lang="zh-CN" altLang="en-US" sz="2000" dirty="0" smtClean="0"/>
              <a:t>中队有哪些车辆</a:t>
            </a:r>
            <a:endParaRPr lang="en-US" altLang="zh-CN" sz="2000" dirty="0" smtClean="0"/>
          </a:p>
          <a:p>
            <a:r>
              <a:rPr lang="zh-CN" altLang="en-US" sz="2000" dirty="0" smtClean="0"/>
              <a:t>车辆监控</a:t>
            </a:r>
            <a:endParaRPr lang="en-US" altLang="zh-CN" sz="2000" dirty="0" smtClean="0"/>
          </a:p>
          <a:p>
            <a:r>
              <a:rPr lang="zh-CN" altLang="en-US" sz="2000" dirty="0" smtClean="0"/>
              <a:t>车辆实时路线规划</a:t>
            </a:r>
            <a:endParaRPr lang="en-US" altLang="zh-CN" sz="2000" dirty="0" smtClean="0"/>
          </a:p>
          <a:p>
            <a:r>
              <a:rPr lang="zh-CN" altLang="en-US" sz="2000" dirty="0" smtClean="0"/>
              <a:t>车辆检修情况</a:t>
            </a:r>
            <a:endParaRPr lang="en-US" altLang="zh-CN" sz="2000" dirty="0" smtClean="0"/>
          </a:p>
          <a:p>
            <a:r>
              <a:rPr lang="zh-CN" altLang="en-US" sz="2000" dirty="0" smtClean="0"/>
              <a:t>综合办公：通知与公告的区别</a:t>
            </a:r>
            <a:endParaRPr lang="en-US" altLang="zh-CN" sz="2000" dirty="0" smtClean="0"/>
          </a:p>
          <a:p>
            <a:r>
              <a:rPr lang="zh-CN" altLang="en-US" sz="2000" dirty="0" smtClean="0"/>
              <a:t>考勤管理：迟到，早退，加班，请假</a:t>
            </a:r>
            <a:endParaRPr lang="en-US" altLang="zh-CN" sz="2000" dirty="0" smtClean="0"/>
          </a:p>
          <a:p>
            <a:r>
              <a:rPr lang="zh-CN" altLang="en-US" sz="2000" dirty="0" smtClean="0"/>
              <a:t>计划管理，会议管理 什么意思？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系统需要解决的痛点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9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1 </a:t>
            </a:r>
            <a:r>
              <a:rPr lang="zh-CN" altLang="en-US" sz="2800" dirty="0" smtClean="0"/>
              <a:t>基础数据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1.1 </a:t>
            </a:r>
            <a:r>
              <a:rPr lang="zh-CN" altLang="en-US" sz="2800" dirty="0" smtClean="0"/>
              <a:t>人员字典：增删改查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1.2 </a:t>
            </a:r>
            <a:r>
              <a:rPr lang="zh-CN" altLang="en-US" sz="2800" dirty="0" smtClean="0"/>
              <a:t>部门管理：</a:t>
            </a:r>
            <a:r>
              <a:rPr lang="zh-CN" altLang="en-US" sz="2800" dirty="0"/>
              <a:t>增删改</a:t>
            </a:r>
            <a:r>
              <a:rPr lang="zh-CN" altLang="en-US" sz="2800" dirty="0" smtClean="0"/>
              <a:t>查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1.3 </a:t>
            </a:r>
            <a:r>
              <a:rPr lang="zh-CN" altLang="en-US" sz="2800" dirty="0" smtClean="0"/>
              <a:t>摄像头管理：增删改查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1.4 </a:t>
            </a:r>
            <a:r>
              <a:rPr lang="zh-CN" altLang="en-US" sz="2800" dirty="0" smtClean="0"/>
              <a:t>人员信息</a:t>
            </a:r>
            <a:r>
              <a:rPr lang="en-US" altLang="zh-CN" sz="2800" dirty="0" smtClean="0"/>
              <a:t>:</a:t>
            </a:r>
            <a:r>
              <a:rPr lang="zh-CN" altLang="en-US" sz="2800" dirty="0"/>
              <a:t>增删改</a:t>
            </a:r>
            <a:r>
              <a:rPr lang="zh-CN" altLang="en-US" sz="2800" dirty="0" smtClean="0"/>
              <a:t>查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1.5 </a:t>
            </a:r>
            <a:r>
              <a:rPr lang="zh-CN" altLang="en-US" sz="2800" dirty="0" smtClean="0"/>
              <a:t>人员状态：修改状态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1.6 </a:t>
            </a:r>
            <a:r>
              <a:rPr lang="zh-CN" altLang="en-US" sz="2800" dirty="0" smtClean="0"/>
              <a:t>通讯录：查询，查看信息是否正确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需求功能列表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13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2 </a:t>
            </a:r>
            <a:r>
              <a:rPr lang="zh-CN" altLang="en-US" sz="2800" dirty="0" smtClean="0"/>
              <a:t>车辆管理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2.1 </a:t>
            </a:r>
            <a:r>
              <a:rPr lang="zh-CN" altLang="en-US" sz="2800" dirty="0" smtClean="0"/>
              <a:t>车辆分类：增删改查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2.2 </a:t>
            </a:r>
            <a:r>
              <a:rPr lang="zh-CN" altLang="en-US" sz="2800" dirty="0"/>
              <a:t>车辆</a:t>
            </a:r>
            <a:r>
              <a:rPr lang="zh-CN" altLang="en-US" sz="2800" dirty="0" smtClean="0"/>
              <a:t>信息：</a:t>
            </a:r>
            <a:r>
              <a:rPr lang="zh-CN" altLang="en-US" sz="2800" dirty="0"/>
              <a:t>增删改查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2.3 </a:t>
            </a:r>
            <a:r>
              <a:rPr lang="zh-CN" altLang="en-US" sz="2800" dirty="0" smtClean="0"/>
              <a:t>车辆定位：某一辆车，某一个支队的车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2.4 </a:t>
            </a:r>
            <a:r>
              <a:rPr lang="zh-CN" altLang="en-US" sz="2800" dirty="0" smtClean="0"/>
              <a:t>车辆检查：检查次数为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次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</a:t>
            </a:r>
            <a:r>
              <a:rPr lang="zh-CN" altLang="en-US" sz="2800" dirty="0" smtClean="0"/>
              <a:t>检查次数为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次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              </a:t>
            </a:r>
            <a:r>
              <a:rPr lang="zh-CN" altLang="en-US" sz="2800" dirty="0" smtClean="0"/>
              <a:t>检查次数为多次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需求功能列表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71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APP稳定性测试之Monkey</Template>
  <TotalTime>444</TotalTime>
  <Words>1005</Words>
  <Application>Microsoft Office PowerPoint</Application>
  <PresentationFormat>全屏显示(4:3)</PresentationFormat>
  <Paragraphs>262</Paragraphs>
  <Slides>30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moban</vt:lpstr>
      <vt:lpstr>Web项目测试实战</vt:lpstr>
      <vt:lpstr>测试流程</vt:lpstr>
      <vt:lpstr>1、产品需求与设计评审</vt:lpstr>
      <vt:lpstr>立项</vt:lpstr>
      <vt:lpstr>需求的来源</vt:lpstr>
      <vt:lpstr>需求来源清单</vt:lpstr>
      <vt:lpstr>系统需要解决的痛点</vt:lpstr>
      <vt:lpstr>需求功能列表</vt:lpstr>
      <vt:lpstr>需求功能列表</vt:lpstr>
      <vt:lpstr>需求功能列表</vt:lpstr>
      <vt:lpstr>需求评审过程</vt:lpstr>
      <vt:lpstr>评审列表</vt:lpstr>
      <vt:lpstr>设计文档评审对象</vt:lpstr>
      <vt:lpstr>评审过程</vt:lpstr>
      <vt:lpstr>原型设计评审</vt:lpstr>
      <vt:lpstr>概要设计评审</vt:lpstr>
      <vt:lpstr>详细设计评审</vt:lpstr>
      <vt:lpstr>评审产出</vt:lpstr>
      <vt:lpstr>2、制定测试计划</vt:lpstr>
      <vt:lpstr>3、用例设计</vt:lpstr>
      <vt:lpstr>3、用例设计</vt:lpstr>
      <vt:lpstr>3、用例设计</vt:lpstr>
      <vt:lpstr>3、用例设计</vt:lpstr>
      <vt:lpstr>3、用例设计</vt:lpstr>
      <vt:lpstr>3、用例设计</vt:lpstr>
      <vt:lpstr>3、用例设计</vt:lpstr>
      <vt:lpstr>3、用例设计</vt:lpstr>
      <vt:lpstr>3、用例设计</vt:lpstr>
      <vt:lpstr>4、执行测试</vt:lpstr>
      <vt:lpstr>5、测试总结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Web基础</dc:title>
  <cp:lastModifiedBy>admin</cp:lastModifiedBy>
  <cp:revision>149</cp:revision>
  <dcterms:modified xsi:type="dcterms:W3CDTF">2018-05-26T04:40:24Z</dcterms:modified>
</cp:coreProperties>
</file>