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75" r:id="rId10"/>
    <p:sldId id="276" r:id="rId11"/>
    <p:sldId id="265" r:id="rId12"/>
    <p:sldId id="277" r:id="rId13"/>
    <p:sldId id="266" r:id="rId14"/>
    <p:sldId id="267" r:id="rId15"/>
    <p:sldId id="260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6" autoAdjust="0"/>
  </p:normalViewPr>
  <p:slideViewPr>
    <p:cSldViewPr>
      <p:cViewPr varScale="1">
        <p:scale>
          <a:sx n="58" d="100"/>
          <a:sy n="58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B6EAA-A6FA-41DA-B011-FEE2B126778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BF08B-6CEA-4D0D-B9A5-15394C48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4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-658812"/>
            <a:r>
              <a:rPr lang="zh-CN" altLang="en-US" dirty="0" smtClean="0"/>
              <a:t>软件工程重要的地位。项目计划：确定里程碑节点，制定项目总体研发计划</a:t>
            </a:r>
            <a:endParaRPr lang="en-US" altLang="zh-CN" dirty="0" smtClean="0"/>
          </a:p>
          <a:p>
            <a:pPr marL="0" indent="-658812"/>
            <a:r>
              <a:rPr lang="zh-CN" altLang="en-US" dirty="0" smtClean="0"/>
              <a:t>需求分析：明确需求定义，进行需求的描述，充分理解客户需求</a:t>
            </a:r>
            <a:endParaRPr lang="en-US" altLang="zh-CN" dirty="0" smtClean="0"/>
          </a:p>
          <a:p>
            <a:pPr marL="0" indent="-658812"/>
            <a:r>
              <a:rPr lang="zh-CN" altLang="en-US" dirty="0" smtClean="0"/>
              <a:t>设计：根据需求，确定实现方案，软件、硬件结构， 组件模块的实现方法，接口，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，数据如何进行组织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过程难以安排，不断交互，学习的过程，创造性的技能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4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并没有提出软件测试的真正价值，补救阶段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7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年代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9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强调了测试与开发的关系，不同测试的阶段，对应关系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2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测试尽早进行，没有得到体现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2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</a:t>
            </a:r>
            <a:r>
              <a:rPr lang="en-US" altLang="zh-CN" dirty="0" smtClean="0"/>
              <a:t>V</a:t>
            </a:r>
            <a:r>
              <a:rPr lang="zh-CN" altLang="en-US" dirty="0" smtClean="0"/>
              <a:t>模型，测试伴着整个开发周期进行的，测试对象不仅是代码，文档也要进行测试，有利于及早发现项目中的缺陷，测试开发还是线性的关系，不支持迭代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0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模型的改进，针对频繁交接，频繁集成的测试。定位</a:t>
            </a:r>
            <a:r>
              <a:rPr lang="zh-CN" altLang="en-US" dirty="0" smtClean="0"/>
              <a:t>了探索性测试，不进行事先计划，发现更多的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r>
              <a:rPr lang="zh-CN" altLang="en-US" dirty="0" smtClean="0"/>
              <a:t>左边，片段相互分离的测试，频繁的交接集成进行测试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9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0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先做测试的设计，再做开发。手工测试用例，自动化脚本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软件测试模型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zh-CN" altLang="en-US" dirty="0"/>
              <a:t>模型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3400" b="1" dirty="0" smtClean="0"/>
              <a:t>W</a:t>
            </a:r>
            <a:r>
              <a:rPr lang="zh-CN" altLang="en-US" sz="3400" b="1" dirty="0" smtClean="0"/>
              <a:t>模型局限性</a:t>
            </a:r>
            <a:endParaRPr lang="en-US" altLang="zh-CN" sz="3400" b="1" dirty="0" smtClean="0"/>
          </a:p>
          <a:p>
            <a:pPr lvl="1">
              <a:lnSpc>
                <a:spcPct val="150000"/>
              </a:lnSpc>
            </a:pPr>
            <a:r>
              <a:rPr lang="zh-CN" altLang="zh-CN" b="1" dirty="0" smtClean="0"/>
              <a:t>将软件开发看成需求分析、设计和编码等一系列串行的活动</a:t>
            </a:r>
          </a:p>
          <a:p>
            <a:pPr lvl="1">
              <a:lnSpc>
                <a:spcPct val="150000"/>
              </a:lnSpc>
            </a:pPr>
            <a:r>
              <a:rPr lang="zh-CN" altLang="zh-CN" b="1" dirty="0" smtClean="0"/>
              <a:t>开发、测试之间保持着线性的前后关系，</a:t>
            </a:r>
            <a:r>
              <a:rPr lang="zh-CN" altLang="zh-CN" b="1" dirty="0" smtClean="0">
                <a:solidFill>
                  <a:srgbClr val="FF0000"/>
                </a:solidFill>
              </a:rPr>
              <a:t>无法支持迭代</a:t>
            </a:r>
            <a:r>
              <a:rPr lang="zh-CN" altLang="zh-CN" b="1" dirty="0" smtClean="0"/>
              <a:t>的开发模型，无法支持变更调整</a:t>
            </a:r>
          </a:p>
          <a:p>
            <a:pPr lvl="1">
              <a:lnSpc>
                <a:spcPct val="150000"/>
              </a:lnSpc>
            </a:pPr>
            <a:r>
              <a:rPr lang="zh-CN" altLang="zh-CN" b="1" dirty="0" smtClean="0"/>
              <a:t>未体现测试流程的完整性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6132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b="1" dirty="0" err="1"/>
              <a:t>Marick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Picture 6" descr="10t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5072063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1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7C3BD-2CB6-4343-8279-7F1E924C70F7}" type="slidenum">
              <a:rPr lang="en-US" altLang="zh-CN" smtClean="0"/>
              <a:t>12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模型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3400" b="1" dirty="0" smtClean="0"/>
              <a:t>X</a:t>
            </a:r>
            <a:r>
              <a:rPr lang="zh-CN" altLang="en-US" sz="3400" b="1" dirty="0" smtClean="0"/>
              <a:t>模型</a:t>
            </a:r>
            <a:endParaRPr lang="en-US" altLang="zh-CN" sz="3400" b="1" dirty="0" smtClean="0"/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200" b="1" dirty="0" smtClean="0"/>
              <a:t>    清晰</a:t>
            </a:r>
            <a:r>
              <a:rPr lang="zh-CN" altLang="en-US" sz="3200" b="1" dirty="0" smtClean="0"/>
              <a:t>地体现了单元测试→集成测试→系统测试的过程，该模型还能处理开发中包括交接、频繁重复的集成等工作，更加贴合实际的项目开发</a:t>
            </a:r>
            <a:r>
              <a:rPr lang="zh-CN" altLang="en-US" sz="3200" b="1" dirty="0" smtClean="0"/>
              <a:t>流程。</a:t>
            </a:r>
            <a:endParaRPr lang="zh-CN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219247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Picture 6" descr="10t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57662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517403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3400" b="1" dirty="0"/>
              <a:t>H</a:t>
            </a:r>
            <a:r>
              <a:rPr lang="zh-CN" altLang="en-US" sz="3400" b="1" dirty="0"/>
              <a:t>模型揭示了：</a:t>
            </a:r>
            <a:endParaRPr lang="en-US" altLang="zh-CN" sz="3400" b="1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软件测试不仅仅指测试的执行，还包括很多其他的活动</a:t>
            </a:r>
            <a:endParaRPr lang="en-US" altLang="zh-CN" b="1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软件测试是一个独立的流程，贯穿产品整个生命周期，与其他流程并发执行</a:t>
            </a:r>
            <a:endParaRPr lang="en-US" altLang="zh-CN" b="1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软件测试要尽早准备、尽早执行</a:t>
            </a:r>
            <a:endParaRPr lang="en-US" altLang="zh-CN" b="1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软件测试根据被测对象的不同分层次进行。不同层次的测活动可以按照某个次序先后进行的，但也可能是反复的。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1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我们一直在探寻更好的软件开发方法，身体力行的同时也帮助他人。由此我们建立了如下价值观：</a:t>
            </a:r>
            <a:endParaRPr lang="en-US" altLang="zh-CN" sz="2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人和交互</a:t>
            </a: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重于</a:t>
            </a: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过程</a:t>
            </a:r>
            <a:r>
              <a:rPr lang="zh-CN" altLang="en-US" sz="2400" b="1" dirty="0"/>
              <a:t>和工具</a:t>
            </a:r>
            <a:endParaRPr lang="en-US" altLang="zh-CN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可以工作的</a:t>
            </a:r>
            <a:r>
              <a:rPr lang="zh-CN" altLang="en-US" sz="2400" b="1" dirty="0" smtClean="0"/>
              <a:t>软件</a:t>
            </a: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重于</a:t>
            </a: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求全责备</a:t>
            </a:r>
            <a:r>
              <a:rPr lang="zh-CN" altLang="en-US" sz="2400" b="1" dirty="0"/>
              <a:t>的文档</a:t>
            </a:r>
            <a:endParaRPr lang="en-US" altLang="zh-CN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客户</a:t>
            </a:r>
            <a:r>
              <a:rPr lang="zh-CN" altLang="en-US" sz="2400" b="1" dirty="0" smtClean="0"/>
              <a:t>合作</a:t>
            </a: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重于</a:t>
            </a: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合同</a:t>
            </a:r>
            <a:r>
              <a:rPr lang="zh-CN" altLang="en-US" sz="2400" b="1" dirty="0"/>
              <a:t>谈判</a:t>
            </a:r>
            <a:endParaRPr lang="en-US" altLang="zh-CN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随时应对</a:t>
            </a:r>
            <a:r>
              <a:rPr lang="zh-CN" altLang="en-US" sz="2400" b="1" dirty="0" smtClean="0"/>
              <a:t>变化</a:t>
            </a:r>
            <a:r>
              <a:rPr lang="en-US" altLang="zh-CN" sz="2400" b="1" dirty="0"/>
              <a:t>	</a:t>
            </a:r>
            <a:r>
              <a:rPr lang="zh-CN" altLang="en-US" sz="2400" b="1" dirty="0" smtClean="0"/>
              <a:t>重于</a:t>
            </a: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循规蹈矩</a:t>
            </a:r>
            <a:r>
              <a:rPr lang="zh-CN" altLang="en-US" sz="2400" b="1" dirty="0"/>
              <a:t>　 </a:t>
            </a:r>
            <a:endParaRPr lang="en-US" altLang="zh-CN" sz="2400" b="1" dirty="0"/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敏捷</a:t>
            </a:r>
            <a:r>
              <a:rPr lang="zh-CN" altLang="en-US" dirty="0" smtClean="0"/>
              <a:t>宣言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3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Agile </a:t>
            </a:r>
            <a:r>
              <a:rPr lang="en-US" altLang="zh-CN" sz="2800" b="1" dirty="0" err="1" smtClean="0"/>
              <a:t>Tesing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，遵循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敏捷宣言</a:t>
            </a:r>
            <a:r>
              <a:rPr lang="zh-CN" altLang="en-US" sz="2800" b="1" dirty="0" smtClean="0"/>
              <a:t>的一种测试实践</a:t>
            </a:r>
            <a:endParaRPr lang="en-US" altLang="zh-CN" sz="2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强调从客户角度进行测试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重点关注迭代测试新功能，不再强调测试阶段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尽早测试，不间断测试，具备条件即测试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强调持续反馈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预防缺陷重于发现缺陷</a:t>
            </a:r>
            <a:endParaRPr lang="zh-CN" altLang="en-US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54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318320"/>
            <a:ext cx="4032448" cy="4525963"/>
          </a:xfrm>
        </p:spPr>
        <p:txBody>
          <a:bodyPr/>
          <a:lstStyle/>
          <a:p>
            <a:r>
              <a:rPr lang="zh-CN" altLang="en-US" dirty="0" smtClean="0"/>
              <a:t>传统测试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测试是质量的最后保护者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严格的变更管理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预先的计划和细节的准备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重量级文档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传统测试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敏捷测试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572000" y="980728"/>
            <a:ext cx="43559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敏捷测试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开发和测试人员是紧密合作，大家都有责任对软件负责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变更是可接受的，拥抱变更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计划随进度经常需要调整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只需</a:t>
            </a:r>
            <a:r>
              <a:rPr lang="zh-CN" altLang="en-US" sz="2400" dirty="0" smtClean="0"/>
              <a:t>要绝对必要的文档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998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96752"/>
            <a:ext cx="3888432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/>
              <a:t>传统测试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各</a:t>
            </a:r>
            <a:r>
              <a:rPr lang="zh-CN" altLang="en-US" sz="2400" dirty="0" smtClean="0"/>
              <a:t>阶段测试严格的入口和出口标准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更多在回归测试时进行进行重量级的自动化测试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严格依赖流程执行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测试团队和开发团队是相对独立的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传统测试</a:t>
            </a:r>
            <a:r>
              <a:rPr lang="en-US" altLang="zh-CN" dirty="0"/>
              <a:t>&amp;</a:t>
            </a:r>
            <a:r>
              <a:rPr lang="zh-CN" altLang="en-US" dirty="0"/>
              <a:t>敏捷测试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211960" y="1196752"/>
            <a:ext cx="475252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600" dirty="0" smtClean="0"/>
              <a:t>敏捷测试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各迭代</a:t>
            </a:r>
            <a:r>
              <a:rPr lang="zh-CN" altLang="en-US" sz="2400" dirty="0" smtClean="0"/>
              <a:t>之间已经没有明显</a:t>
            </a:r>
            <a:r>
              <a:rPr lang="zh-CN" altLang="en-US" sz="2400" dirty="0"/>
              <a:t>的入口和出口标准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所有阶段都需要自动化测试，每一个人都需要做，是项目集成的一部分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流程不再需要严格执行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团队合作是无缝隙合作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749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测试驱动开发</a:t>
            </a:r>
            <a:endParaRPr lang="en-US" altLang="zh-CN" dirty="0" smtClean="0"/>
          </a:p>
          <a:p>
            <a:r>
              <a:rPr lang="en-US" altLang="zh-CN" dirty="0" smtClean="0"/>
              <a:t>Scripted Testing</a:t>
            </a:r>
          </a:p>
          <a:p>
            <a:r>
              <a:rPr lang="en-US" altLang="zh-CN" dirty="0" smtClean="0"/>
              <a:t>Exploratory Testing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基于脚本的测试（</a:t>
            </a:r>
            <a:r>
              <a:rPr lang="en-US" altLang="zh-CN" dirty="0" smtClean="0"/>
              <a:t>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14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zh-CN" altLang="en-US" b="1" dirty="0" smtClean="0"/>
              <a:t>瀑布模型</a:t>
            </a:r>
            <a:endParaRPr lang="en-US" altLang="zh-CN" b="1" dirty="0" smtClean="0"/>
          </a:p>
          <a:p>
            <a:r>
              <a:rPr lang="zh-CN" altLang="en-US" b="1" dirty="0" smtClean="0"/>
              <a:t>敏捷</a:t>
            </a:r>
            <a:r>
              <a:rPr lang="zh-CN" altLang="en-US" b="1" dirty="0"/>
              <a:t>测试</a:t>
            </a:r>
            <a:endParaRPr lang="en-US" altLang="zh-CN" b="1" dirty="0" smtClean="0"/>
          </a:p>
          <a:p>
            <a:r>
              <a:rPr lang="en-US" altLang="zh-CN" b="1" dirty="0" smtClean="0"/>
              <a:t>V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  <a:p>
            <a:r>
              <a:rPr lang="en-US" altLang="zh-CN" b="1" dirty="0" smtClean="0"/>
              <a:t>X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  <a:p>
            <a:r>
              <a:rPr lang="en-US" altLang="zh-CN" b="1" dirty="0" smtClean="0"/>
              <a:t>W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  <a:p>
            <a:r>
              <a:rPr lang="zh-CN" altLang="en-US" b="1" dirty="0" smtClean="0"/>
              <a:t>基于脚本的测试</a:t>
            </a:r>
            <a:endParaRPr lang="en-US" altLang="zh-CN" b="1" dirty="0" smtClean="0"/>
          </a:p>
          <a:p>
            <a:r>
              <a:rPr lang="zh-CN" altLang="en-US" b="1" dirty="0" smtClean="0"/>
              <a:t>探索性测试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4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完全抛开测试脚本的测试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它</a:t>
            </a:r>
            <a:r>
              <a:rPr lang="zh-CN" altLang="en-US" sz="2800" dirty="0" smtClean="0"/>
              <a:t>是一种测试风格、思维而不是一种测试技术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优点：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更</a:t>
            </a:r>
            <a:r>
              <a:rPr lang="zh-CN" altLang="en-US" sz="2400" dirty="0" smtClean="0"/>
              <a:t>能激发测试人员的创造性和工作乐趣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增加了发现新的或更深入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的可能性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在较短时间内找到更多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以及对产品做一个快速的评估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探索性测试（</a:t>
            </a:r>
            <a:r>
              <a:rPr lang="en-US" altLang="zh-CN" dirty="0" smtClean="0"/>
              <a:t>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07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缺点</a:t>
            </a:r>
            <a:endParaRPr lang="en-US" altLang="zh-CN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测试管理上有局限性，较难协调和控制</a:t>
            </a:r>
            <a:endParaRPr lang="en-US" altLang="zh-CN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对</a:t>
            </a:r>
            <a:r>
              <a:rPr lang="en-US" altLang="zh-CN" sz="2400" b="1" dirty="0"/>
              <a:t>BUG</a:t>
            </a:r>
            <a:r>
              <a:rPr lang="zh-CN" altLang="en-US" sz="2400" b="1" dirty="0"/>
              <a:t>的重复利用和重现上作用有限</a:t>
            </a:r>
            <a:endParaRPr lang="en-US" altLang="zh-CN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对测试人员的测试技能和业务知识深度依赖更</a:t>
            </a:r>
            <a:r>
              <a:rPr lang="zh-CN" altLang="en-US" sz="2400" b="1" dirty="0" smtClean="0"/>
              <a:t>大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很难有量化的指标进行测试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很难进行自动化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探索性测试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12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 bwMode="auto">
          <a:xfrm>
            <a:off x="3563888" y="1268760"/>
            <a:ext cx="3888208" cy="49685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66688" indent="-163513" eaLnBrk="1" hangingPunct="1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/>
            </a:pPr>
            <a:r>
              <a:rPr lang="zh-CN" altLang="en-US" b="1" kern="1200" dirty="0" smtClean="0">
                <a:latin typeface="黑体" pitchFamily="49" charset="-122"/>
                <a:ea typeface="黑体" pitchFamily="49" charset="-122"/>
                <a:cs typeface="+mn-cs"/>
              </a:rPr>
              <a:t>传统的瀑布模型</a:t>
            </a:r>
            <a:endParaRPr lang="zh-CN" altLang="en-US" b="1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>
          <a:xfrm>
            <a:off x="683568" y="1196752"/>
            <a:ext cx="7666037" cy="464185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53746" y="4824526"/>
            <a:ext cx="322389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温斯顿</a:t>
            </a:r>
            <a:r>
              <a:rPr lang="en-US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•</a:t>
            </a:r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罗伊斯</a:t>
            </a:r>
            <a:endParaRPr lang="en-US" altLang="zh-CN" sz="2800" b="1" cap="none" spc="0" dirty="0" smtClean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（</a:t>
            </a:r>
            <a:r>
              <a:rPr lang="en-US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Winston Royce</a:t>
            </a:r>
            <a:r>
              <a:rPr lang="zh-CN" altLang="zh-CN" sz="28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）</a:t>
            </a:r>
            <a:endParaRPr lang="zh-CN" altLang="en-US" sz="28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1331738" y="1413346"/>
            <a:ext cx="4753769" cy="4535934"/>
            <a:chOff x="1292" y="935"/>
            <a:chExt cx="3176" cy="290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292" y="935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ea typeface="华文中宋" pitchFamily="2" charset="-122"/>
                </a:rPr>
                <a:t>项目计划</a:t>
              </a:r>
              <a:endParaRPr lang="zh-CN" altLang="en-US" sz="2400" b="1" dirty="0">
                <a:solidFill>
                  <a:schemeClr val="bg1"/>
                </a:solidFill>
                <a:ea typeface="华文中宋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55" y="1434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ea typeface="华文中宋" pitchFamily="2" charset="-122"/>
                </a:rPr>
                <a:t>需求分析</a:t>
              </a:r>
              <a:endParaRPr lang="zh-CN" altLang="en-US" sz="2400" b="1" dirty="0">
                <a:solidFill>
                  <a:schemeClr val="bg1"/>
                </a:solidFill>
                <a:ea typeface="华文中宋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64" y="1933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itchFamily="2" charset="-122"/>
                </a:rPr>
                <a:t>软件</a:t>
              </a:r>
              <a:r>
                <a:rPr lang="zh-CN" altLang="en-US" sz="2400" b="1" dirty="0" smtClean="0">
                  <a:solidFill>
                    <a:schemeClr val="bg1"/>
                  </a:solidFill>
                  <a:ea typeface="华文中宋" pitchFamily="2" charset="-122"/>
                </a:rPr>
                <a:t>设计</a:t>
              </a:r>
              <a:endParaRPr lang="zh-CN" altLang="en-US" sz="2400" b="1" dirty="0">
                <a:solidFill>
                  <a:schemeClr val="bg1"/>
                </a:solidFill>
                <a:ea typeface="华文中宋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472" y="2432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itchFamily="2" charset="-122"/>
                </a:rPr>
                <a:t>编码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880" y="2931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华文中宋" pitchFamily="2" charset="-122"/>
                </a:rPr>
                <a:t>测试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334" y="3430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华文中宋" pitchFamily="2" charset="-122"/>
                </a:rPr>
                <a:t>运行及维护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292" y="1344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701" y="1842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109" y="2341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517" y="2840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971" y="3339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154447" y="1479683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ea typeface="华文中宋" pitchFamily="2" charset="-122"/>
              </a:rPr>
              <a:t>（项目计划书）</a:t>
            </a:r>
            <a:endParaRPr lang="zh-CN" altLang="en-US" sz="2000" b="1" dirty="0">
              <a:ea typeface="华文中宋" pitchFamily="2" charset="-122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662880" y="2205509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ea typeface="华文中宋" pitchFamily="2" charset="-122"/>
              </a:rPr>
              <a:t>（需求说明书）</a:t>
            </a:r>
            <a:endParaRPr lang="zh-CN" altLang="en-US" sz="2000" b="1" dirty="0">
              <a:ea typeface="华文中宋" pitchFamily="2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83819" y="2997671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itchFamily="2" charset="-122"/>
              </a:rPr>
              <a:t>（程序设计书）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859958" y="3789834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itchFamily="2" charset="-122"/>
              </a:rPr>
              <a:t>（程序清单）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507658" y="4581996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itchFamily="2" charset="-122"/>
              </a:rPr>
              <a:t>（测试报告）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228383" y="5374159"/>
            <a:ext cx="172799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itchFamily="2" charset="-122"/>
              </a:rPr>
              <a:t>（维护报告，</a:t>
            </a:r>
          </a:p>
          <a:p>
            <a:pPr algn="ctr"/>
            <a:r>
              <a:rPr lang="zh-CN" altLang="en-US" sz="2000" b="1" dirty="0" smtClean="0">
                <a:ea typeface="华文中宋" pitchFamily="2" charset="-122"/>
              </a:rPr>
              <a:t>改进的系统）</a:t>
            </a:r>
            <a:endParaRPr lang="zh-CN" altLang="en-US" sz="2000" b="1" dirty="0"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6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96752"/>
            <a:ext cx="4186808" cy="47811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优点</a:t>
            </a:r>
            <a:endParaRPr lang="en-US" altLang="zh-CN" sz="2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强调需求、设计的作用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前一</a:t>
            </a:r>
            <a:r>
              <a:rPr lang="zh-CN" altLang="en-US" sz="2400" b="1" dirty="0" smtClean="0"/>
              <a:t>阶段完成后，只需关注后续阶段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为项目提供了按阶段划分的检查点，里程碑清晰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文档规范</a:t>
            </a:r>
            <a:endParaRPr lang="zh-CN" altLang="en-US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瀑布模型优缺点</a:t>
            </a:r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788024" y="1052736"/>
            <a:ext cx="4186808" cy="4781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/>
              <a:t>缺</a:t>
            </a:r>
            <a:r>
              <a:rPr lang="zh-CN" altLang="en-US" sz="2800" b="1" dirty="0" smtClean="0"/>
              <a:t>点</a:t>
            </a:r>
            <a:endParaRPr lang="en-US" altLang="zh-CN" sz="2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难以适应需求的频繁变化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项目周期后段才能看到成果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强制的里程牌、完成时间点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文档工作量大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662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Paul Rock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Picture 6" descr="10t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7692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3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模型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8229600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800" b="1" dirty="0" smtClean="0"/>
              <a:t>V</a:t>
            </a:r>
            <a:r>
              <a:rPr lang="zh-CN" altLang="en-US" sz="2800" b="1" dirty="0" smtClean="0"/>
              <a:t>模型策略</a:t>
            </a:r>
            <a:endParaRPr lang="en-US" altLang="zh-CN" sz="2800" b="1" dirty="0" smtClean="0"/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800" b="1" dirty="0" smtClean="0"/>
              <a:t>    动态测试行为应与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开发行为</a:t>
            </a:r>
            <a:r>
              <a:rPr lang="zh-CN" altLang="en-US" sz="2800" b="1" dirty="0" smtClean="0"/>
              <a:t>对应，每个测试阶段的基础是对应开发阶段的提交物，并通过低层测试确保源代码正确，通过高层测试保证整个系统满足</a:t>
            </a:r>
            <a:r>
              <a:rPr lang="zh-CN" altLang="en-US" sz="2800" b="1" dirty="0" smtClean="0"/>
              <a:t>用户需求。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69740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模型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模型局限性</a:t>
            </a:r>
            <a:endParaRPr lang="zh-CN" altLang="zh-CN" sz="3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测试滞后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测试与开发文档难以一一对应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缺少静态测试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96140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0525" y="980728"/>
            <a:ext cx="8229600" cy="4525963"/>
          </a:xfrm>
        </p:spPr>
        <p:txBody>
          <a:bodyPr/>
          <a:lstStyle/>
          <a:p>
            <a:r>
              <a:rPr lang="en-US" altLang="zh-CN" b="1" dirty="0" err="1"/>
              <a:t>Evolutif</a:t>
            </a:r>
            <a:r>
              <a:rPr lang="zh-CN" altLang="en-US" b="1" dirty="0"/>
              <a:t>公司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Picture 6" descr="10t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76737"/>
            <a:ext cx="8296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4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zh-CN" altLang="en-US" dirty="0"/>
              <a:t>模型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3400" b="1" dirty="0" smtClean="0"/>
              <a:t>W</a:t>
            </a:r>
            <a:r>
              <a:rPr lang="zh-CN" altLang="en-US" sz="3400" b="1" dirty="0" smtClean="0"/>
              <a:t>模型策略</a:t>
            </a:r>
            <a:endParaRPr lang="en-US" altLang="zh-CN" sz="3400" b="1" dirty="0" smtClean="0"/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400" b="1" dirty="0" smtClean="0"/>
              <a:t>    静态</a:t>
            </a:r>
            <a:r>
              <a:rPr lang="zh-CN" altLang="en-US" sz="3400" b="1" dirty="0" smtClean="0"/>
              <a:t>测试和动态测试行为伴随整个开发阶段，并与开发行为对应，有助于早期发现缺陷、了解项目难度、评估测试风险，并加快项目进度，降低项目</a:t>
            </a:r>
            <a:r>
              <a:rPr lang="zh-CN" altLang="en-US" sz="3400" b="1" dirty="0" smtClean="0"/>
              <a:t>成本。</a:t>
            </a:r>
            <a:endParaRPr lang="zh-CN" altLang="en-US" sz="3400" b="1" dirty="0" smtClean="0"/>
          </a:p>
        </p:txBody>
      </p:sp>
    </p:spTree>
    <p:extLst>
      <p:ext uri="{BB962C8B-B14F-4D97-AF65-F5344CB8AC3E}">
        <p14:creationId xmlns:p14="http://schemas.microsoft.com/office/powerpoint/2010/main" val="3833264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APP稳定性测试之Monkey</Template>
  <TotalTime>565</TotalTime>
  <Words>972</Words>
  <Application>Microsoft Office PowerPoint</Application>
  <PresentationFormat>全屏显示(4:3)</PresentationFormat>
  <Paragraphs>148</Paragraphs>
  <Slides>21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moban</vt:lpstr>
      <vt:lpstr>软件测试模型</vt:lpstr>
      <vt:lpstr>本章大纲</vt:lpstr>
      <vt:lpstr>传统的瀑布模型</vt:lpstr>
      <vt:lpstr>瀑布模型优缺点</vt:lpstr>
      <vt:lpstr>V模型</vt:lpstr>
      <vt:lpstr>V模型</vt:lpstr>
      <vt:lpstr>V模型</vt:lpstr>
      <vt:lpstr>W模型</vt:lpstr>
      <vt:lpstr>W模型</vt:lpstr>
      <vt:lpstr>W模型</vt:lpstr>
      <vt:lpstr> X模型</vt:lpstr>
      <vt:lpstr>X模型</vt:lpstr>
      <vt:lpstr>H模型</vt:lpstr>
      <vt:lpstr>H模型</vt:lpstr>
      <vt:lpstr>敏捷宣言</vt:lpstr>
      <vt:lpstr>敏捷测试</vt:lpstr>
      <vt:lpstr>传统测试&amp;敏捷测试</vt:lpstr>
      <vt:lpstr>传统测试&amp;敏捷测试</vt:lpstr>
      <vt:lpstr>基于脚本的测试（ST）</vt:lpstr>
      <vt:lpstr>探索性测试（ET）</vt:lpstr>
      <vt:lpstr>探索性测试（续）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96</cp:revision>
  <dcterms:modified xsi:type="dcterms:W3CDTF">2018-05-25T23:00:06Z</dcterms:modified>
</cp:coreProperties>
</file>