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53"/>
  </p:notesMasterIdLst>
  <p:handoutMasterIdLst>
    <p:handoutMasterId r:id="rId54"/>
  </p:handoutMasterIdLst>
  <p:sldIdLst>
    <p:sldId id="404" r:id="rId2"/>
    <p:sldId id="285" r:id="rId3"/>
    <p:sldId id="265" r:id="rId4"/>
    <p:sldId id="357" r:id="rId5"/>
    <p:sldId id="358" r:id="rId6"/>
    <p:sldId id="359" r:id="rId7"/>
    <p:sldId id="346" r:id="rId8"/>
    <p:sldId id="360" r:id="rId9"/>
    <p:sldId id="361" r:id="rId10"/>
    <p:sldId id="362" r:id="rId11"/>
    <p:sldId id="363" r:id="rId12"/>
    <p:sldId id="405" r:id="rId13"/>
    <p:sldId id="270" r:id="rId14"/>
    <p:sldId id="393" r:id="rId15"/>
    <p:sldId id="391" r:id="rId16"/>
    <p:sldId id="394" r:id="rId17"/>
    <p:sldId id="396" r:id="rId18"/>
    <p:sldId id="397" r:id="rId19"/>
    <p:sldId id="386" r:id="rId20"/>
    <p:sldId id="387" r:id="rId21"/>
    <p:sldId id="388" r:id="rId22"/>
    <p:sldId id="364" r:id="rId23"/>
    <p:sldId id="365" r:id="rId24"/>
    <p:sldId id="366" r:id="rId25"/>
    <p:sldId id="367" r:id="rId26"/>
    <p:sldId id="389" r:id="rId27"/>
    <p:sldId id="368" r:id="rId28"/>
    <p:sldId id="370" r:id="rId29"/>
    <p:sldId id="369" r:id="rId30"/>
    <p:sldId id="271" r:id="rId31"/>
    <p:sldId id="398" r:id="rId32"/>
    <p:sldId id="399" r:id="rId33"/>
    <p:sldId id="400" r:id="rId34"/>
    <p:sldId id="371" r:id="rId35"/>
    <p:sldId id="372" r:id="rId36"/>
    <p:sldId id="373" r:id="rId37"/>
    <p:sldId id="374" r:id="rId38"/>
    <p:sldId id="375" r:id="rId39"/>
    <p:sldId id="376" r:id="rId40"/>
    <p:sldId id="378" r:id="rId41"/>
    <p:sldId id="377" r:id="rId42"/>
    <p:sldId id="383" r:id="rId43"/>
    <p:sldId id="326" r:id="rId44"/>
    <p:sldId id="328" r:id="rId45"/>
    <p:sldId id="384" r:id="rId46"/>
    <p:sldId id="390" r:id="rId47"/>
    <p:sldId id="403" r:id="rId48"/>
    <p:sldId id="406" r:id="rId49"/>
    <p:sldId id="347" r:id="rId50"/>
    <p:sldId id="348" r:id="rId51"/>
    <p:sldId id="349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06" autoAdjust="0"/>
  </p:normalViewPr>
  <p:slideViewPr>
    <p:cSldViewPr>
      <p:cViewPr>
        <p:scale>
          <a:sx n="66" d="100"/>
          <a:sy n="66" d="100"/>
        </p:scale>
        <p:origin x="-1476" y="-66"/>
      </p:cViewPr>
      <p:guideLst>
        <p:guide orient="horz" pos="2160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745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819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F08B-6CEA-4D0D-B9A5-15394C48CE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42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技术支持组：包括系统架构师和业务分析师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36D35-76A8-4217-8B0C-7690A9984741}" type="slidenum">
              <a:rPr lang="en-US" altLang="zh-CN" smtClean="0"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2642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实验室管理员（运维人员）：负责配置和维护实验室测试环境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36D35-76A8-4217-8B0C-7690A9984741}" type="slidenum">
              <a:rPr lang="en-US" altLang="zh-CN" smtClean="0"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12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正式评审，线上评审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36D35-76A8-4217-8B0C-7690A9984741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57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这一页不知道是什么意思？这个图需要讲解。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架构，进程，线程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</a:rPr>
              <a:t>严重：致命错误，宕机，死机，业务流程错误。危险生命财产安全，不符合法律定义的，行业标准的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一般：不常有的功能未实现，用户使用不方便，界面风格不一致，删除无提示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次要的：法语版本有英文提示</a:t>
            </a: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350BAB-2387-4DEC-A5EC-C06743F946D1}" type="slidenum">
              <a:rPr lang="en-US" altLang="zh-CN" smtClean="0">
                <a:latin typeface="Arial" panose="020B0604020202020204" pitchFamily="34" charset="0"/>
              </a:rPr>
              <a:t>21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如何确保缺陷重现？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E167D2-9FD6-4CE7-AE93-C43B709CD1AD}" type="slidenum">
              <a:rPr lang="en-US" altLang="zh-CN" smtClean="0">
                <a:latin typeface="Arial" panose="020B0604020202020204" pitchFamily="34" charset="0"/>
              </a:rPr>
              <a:t>29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过程度量管理、质量保证、缺陷预防角度所做的工作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36D35-76A8-4217-8B0C-7690A9984741}" type="slidenum">
              <a:rPr lang="en-US" altLang="zh-CN" smtClean="0"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3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73F04-6514-4734-848C-F892F99C2705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1484313"/>
            <a:ext cx="7666037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1484313"/>
            <a:ext cx="7666037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1484313"/>
            <a:ext cx="7666037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7030D2-A4B3-4FEB-9FA1-EE311C3DAFB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测试过程管理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17417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8676456" cy="4525963"/>
          </a:xfrm>
        </p:spPr>
        <p:txBody>
          <a:bodyPr>
            <a:normAutofit fontScale="92500"/>
          </a:bodyPr>
          <a:lstStyle/>
          <a:p>
            <a:pPr algn="just" eaLnBrk="1" hangingPunct="1"/>
            <a:r>
              <a:rPr lang="zh-CN" altLang="en-US" sz="3400" b="1" dirty="0" smtClean="0"/>
              <a:t>测试用例修改更新策略（续）</a:t>
            </a:r>
            <a:endParaRPr lang="en-US" altLang="zh-CN" sz="3400" b="1" dirty="0" smtClean="0"/>
          </a:p>
          <a:p>
            <a:pPr lvl="1">
              <a:lnSpc>
                <a:spcPct val="160000"/>
              </a:lnSpc>
            </a:pPr>
            <a:r>
              <a:rPr lang="zh-CN" altLang="en-US" sz="2400" b="1" dirty="0"/>
              <a:t>若新版本中原有的产品特性发生变化，但属于功能增强，则原有测试用例仅对原版本有效，此时不能修改测试用例，只能增加新的测试用例，新增测试用例仅对当前版本有效</a:t>
            </a:r>
          </a:p>
          <a:p>
            <a:pPr lvl="1">
              <a:lnSpc>
                <a:spcPct val="160000"/>
              </a:lnSpc>
            </a:pPr>
            <a:r>
              <a:rPr lang="zh-CN" altLang="en-US" sz="2400" b="1" dirty="0"/>
              <a:t>若新版本中原有产品特性发生变化，且属于完全新增的特性，则需针对新增的特性补充新的测试用例，此时，原有测试用例对原版本和当前版本都有效，新增测试用例仅对当前版本有效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229600" cy="748680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/>
              <a:t>典型测试用例生命周期</a:t>
            </a:r>
            <a:endParaRPr lang="zh-CN" altLang="en-US" b="1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pic>
        <p:nvPicPr>
          <p:cNvPr id="26630" name="Picture 2" descr="10t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00313"/>
            <a:ext cx="86645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/>
              <a:t>测试用例管理</a:t>
            </a:r>
            <a:endParaRPr lang="en-US" altLang="zh-CN" sz="3200" b="1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FF0000"/>
                </a:solidFill>
              </a:rPr>
              <a:t>软件缺陷管理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/>
              <a:t>测试团队管理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测试过程管理</a:t>
            </a:r>
          </a:p>
        </p:txBody>
      </p:sp>
    </p:spTree>
    <p:extLst>
      <p:ext uri="{BB962C8B-B14F-4D97-AF65-F5344CB8AC3E}">
        <p14:creationId xmlns:p14="http://schemas.microsoft.com/office/powerpoint/2010/main" val="131374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182821" y="1052736"/>
            <a:ext cx="8974138" cy="4267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3400" b="1" dirty="0"/>
              <a:t>软件缺陷的定义</a:t>
            </a:r>
            <a:endParaRPr lang="zh-CN" altLang="en-US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软件未达到需求规格说明书中指明的功能。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出现了需求规格说明书中指明不会出现的错。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功能超出需求规格说明书中指明的范围。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未达到需求规格说明书中虽未指出但应达到的目标。 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>
                <a:sym typeface="+mn-ea"/>
              </a:rPr>
              <a:t>软件测试员认为软件难以理解、不易使用、运行速度缓慢，或者最终用户认为不好。</a:t>
            </a:r>
            <a:endParaRPr lang="zh-CN" altLang="en-US" b="1" dirty="0"/>
          </a:p>
          <a:p>
            <a:pPr>
              <a:defRPr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b="1" dirty="0" smtClean="0"/>
          </a:p>
          <a:p>
            <a:pPr lvl="1" eaLnBrk="1" hangingPunct="1">
              <a:defRPr/>
            </a:pPr>
            <a:endParaRPr lang="en-US" altLang="zh-CN" b="1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663" y="1052736"/>
            <a:ext cx="9001000" cy="525658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400" b="1" dirty="0"/>
              <a:t>缺陷的产生</a:t>
            </a:r>
            <a:endParaRPr lang="en-US" altLang="zh-CN" sz="3400" b="1" dirty="0"/>
          </a:p>
          <a:p>
            <a:pPr lvl="1">
              <a:defRPr/>
            </a:pPr>
            <a:r>
              <a:rPr lang="zh-CN" altLang="en-US" sz="2600" b="1" dirty="0"/>
              <a:t>技术问题</a:t>
            </a:r>
          </a:p>
          <a:p>
            <a:pPr lvl="2" eaLnBrk="1" hangingPunct="1">
              <a:defRPr/>
            </a:pPr>
            <a:r>
              <a:rPr lang="zh-CN" altLang="en-US" sz="2400" b="1" dirty="0" smtClean="0"/>
              <a:t>架构错误，算法</a:t>
            </a:r>
            <a:r>
              <a:rPr lang="zh-CN" altLang="en-US" sz="2400" b="1" dirty="0"/>
              <a:t>错误，语法错误，计算和精度问题，接口参数传递不</a:t>
            </a:r>
            <a:r>
              <a:rPr lang="zh-CN" altLang="en-US" sz="2400" b="1" dirty="0" smtClean="0"/>
              <a:t>匹配，软件开发工具本身的错误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sz="2600" b="1" dirty="0"/>
              <a:t>团队工作</a:t>
            </a:r>
            <a:endParaRPr lang="en-US" altLang="zh-CN" sz="2600" b="1" dirty="0"/>
          </a:p>
          <a:p>
            <a:pPr lvl="2">
              <a:defRPr/>
            </a:pPr>
            <a:r>
              <a:rPr lang="zh-CN" altLang="en-US" sz="2400" b="1" dirty="0" smtClean="0"/>
              <a:t>需求理解错误，误解</a:t>
            </a:r>
            <a:r>
              <a:rPr lang="zh-CN" altLang="en-US" sz="2400" b="1" dirty="0"/>
              <a:t>、沟通不充分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sz="2600" b="1" dirty="0"/>
              <a:t>软件本身</a:t>
            </a:r>
            <a:endParaRPr lang="en-US" altLang="zh-CN" sz="2600" b="1" dirty="0"/>
          </a:p>
          <a:p>
            <a:pPr lvl="2">
              <a:defRPr/>
            </a:pPr>
            <a:r>
              <a:rPr lang="zh-CN" altLang="en-US" sz="2400" b="1" dirty="0"/>
              <a:t>文档错误、用户使用</a:t>
            </a:r>
            <a:r>
              <a:rPr lang="zh-CN" altLang="en-US" sz="2400" b="1" dirty="0" smtClean="0"/>
              <a:t>场合</a:t>
            </a:r>
            <a:endParaRPr lang="zh-CN" altLang="en-US" sz="2400" b="1" dirty="0"/>
          </a:p>
          <a:p>
            <a:pPr lvl="2">
              <a:defRPr/>
            </a:pPr>
            <a:r>
              <a:rPr lang="zh-CN" altLang="en-US" sz="2400" b="1" dirty="0"/>
              <a:t>时间上不协调或不一致性所带来的问题</a:t>
            </a:r>
          </a:p>
          <a:p>
            <a:pPr lvl="2">
              <a:defRPr/>
            </a:pPr>
            <a:r>
              <a:rPr lang="zh-CN" altLang="en-US" sz="2400" b="1" dirty="0"/>
              <a:t>系统的自我恢复或数据的异地备份、灾难性恢复等问题</a:t>
            </a:r>
          </a:p>
          <a:p>
            <a:pPr lvl="1" eaLnBrk="1" hangingPunct="1">
              <a:defRPr/>
            </a:pPr>
            <a:endParaRPr lang="zh-CN" altLang="en-US" sz="2600" b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58706"/>
            <a:ext cx="7056784" cy="209423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/>
              <a:t>思考：为什么需求阶段缺陷最多？</a:t>
            </a:r>
          </a:p>
          <a:p>
            <a:endParaRPr lang="zh-CN" altLang="en-US" dirty="0"/>
          </a:p>
        </p:txBody>
      </p:sp>
      <p:grpSp>
        <p:nvGrpSpPr>
          <p:cNvPr id="6" name="组合 18"/>
          <p:cNvGrpSpPr/>
          <p:nvPr/>
        </p:nvGrpSpPr>
        <p:grpSpPr bwMode="auto">
          <a:xfrm>
            <a:off x="1691680" y="1915349"/>
            <a:ext cx="4591419" cy="4251473"/>
            <a:chOff x="2454275" y="1616075"/>
            <a:chExt cx="4114800" cy="3975101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454275" y="1616075"/>
              <a:ext cx="4114800" cy="39751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  <a:rou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reflection blurRad="6350" stA="55000" endA="300" endPos="45500" dir="5400000" sy="-100000" algn="bl" rotWithShape="0"/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4511675" y="1616075"/>
              <a:ext cx="128588" cy="2082195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3611563" y="3698270"/>
              <a:ext cx="900113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582863" y="2941108"/>
              <a:ext cx="1928813" cy="757162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 flipV="1">
              <a:off x="3354388" y="1994656"/>
              <a:ext cx="1157288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773215" y="1626996"/>
              <a:ext cx="642938" cy="75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en-US" sz="1800" b="1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其  他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10%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768850" y="3168014"/>
              <a:ext cx="1617753" cy="13250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软件产品说明书（需求）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56%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711450" y="2308927"/>
              <a:ext cx="1157288" cy="9464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en-US" sz="1800" b="1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编写代码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7%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097213" y="3887561"/>
              <a:ext cx="642938" cy="75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设  计27%</a:t>
              </a:r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001000" cy="4267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3400" b="1" dirty="0"/>
              <a:t>为什么需求阶段缺陷最多？</a:t>
            </a:r>
            <a:endParaRPr lang="en-US" altLang="zh-CN" sz="3400" b="1" dirty="0"/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zh-CN" altLang="en-US" b="1" dirty="0"/>
              <a:t>需求：沟通难度</a:t>
            </a:r>
            <a:endParaRPr lang="en-US" altLang="zh-CN" b="1" dirty="0"/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zh-CN" altLang="en-US" b="1" dirty="0"/>
              <a:t>未设计、开发在黑暗中摸索前行</a:t>
            </a:r>
            <a:endParaRPr lang="en-US" altLang="zh-CN" b="1" dirty="0"/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zh-CN" altLang="en-US" b="1" dirty="0"/>
              <a:t>忽视文档的重要作用</a:t>
            </a:r>
            <a:endParaRPr lang="en-US" altLang="zh-CN" b="1" dirty="0"/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zh-CN" altLang="en-US" b="1" dirty="0"/>
              <a:t>需求变动导致信息不一致</a:t>
            </a:r>
            <a:endParaRPr lang="en-US" altLang="zh-CN" b="1" dirty="0"/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zh-CN" altLang="en-US" b="1" dirty="0"/>
              <a:t>团队合作不够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772" y="1003374"/>
            <a:ext cx="8280920" cy="4641850"/>
          </a:xfrm>
        </p:spPr>
        <p:txBody>
          <a:bodyPr/>
          <a:lstStyle/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/>
              <a:t>软件缺陷</a:t>
            </a:r>
            <a:r>
              <a:rPr lang="en-US" altLang="zh-CN" sz="2800" b="1" dirty="0"/>
              <a:t>---</a:t>
            </a:r>
            <a:r>
              <a:rPr lang="zh-CN" altLang="en-US" sz="2800" b="1" dirty="0"/>
              <a:t>成本</a:t>
            </a:r>
            <a:endParaRPr lang="zh-CN" altLang="zh-CN" sz="2800" b="1" dirty="0"/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zh-CN" altLang="en-US" sz="2600" b="1" dirty="0" smtClean="0"/>
              <a:t>软件</a:t>
            </a:r>
            <a:r>
              <a:rPr lang="zh-CN" altLang="en-US" sz="2600" b="1" dirty="0"/>
              <a:t>在从需求、设计、编码、测试一直到交付用户公开使用后的过程中，都有可能产生和发现缺陷。</a:t>
            </a:r>
            <a:endParaRPr lang="en-US" altLang="zh-CN" sz="2600" b="1" dirty="0"/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zh-CN" altLang="en-US" sz="2600" b="1" dirty="0"/>
              <a:t>随着整个开发过程的时间推移，更正缺陷或修复问题的费用呈几何级数增长。</a:t>
            </a:r>
          </a:p>
          <a:p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866160" y="4275817"/>
            <a:ext cx="7397750" cy="2682081"/>
            <a:chOff x="0" y="1797"/>
            <a:chExt cx="5284" cy="1891"/>
          </a:xfrm>
        </p:grpSpPr>
        <p:sp>
          <p:nvSpPr>
            <p:cNvPr id="6" name="AutoShape 5"/>
            <p:cNvSpPr>
              <a:spLocks noChangeAspect="1" noChangeArrowheads="1" noTextEdit="1"/>
            </p:cNvSpPr>
            <p:nvPr/>
          </p:nvSpPr>
          <p:spPr bwMode="auto">
            <a:xfrm>
              <a:off x="0" y="1797"/>
              <a:ext cx="5284" cy="18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10" y="0"/>
                </a:cxn>
                <a:cxn ang="0">
                  <a:pos x="4169" y="0"/>
                </a:cxn>
                <a:cxn ang="0">
                  <a:pos x="4060" y="69"/>
                </a:cxn>
                <a:cxn ang="0">
                  <a:pos x="0" y="69"/>
                </a:cxn>
              </a:cxnLst>
              <a:rect l="0" t="0" r="r" b="b"/>
              <a:pathLst>
                <a:path w="4169" h="69">
                  <a:moveTo>
                    <a:pt x="0" y="69"/>
                  </a:moveTo>
                  <a:lnTo>
                    <a:pt x="110" y="0"/>
                  </a:lnTo>
                  <a:lnTo>
                    <a:pt x="4169" y="0"/>
                  </a:lnTo>
                  <a:lnTo>
                    <a:pt x="4060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712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12" y="2979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12" y="2723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712" y="2467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712" y="2211"/>
              <a:ext cx="4097" cy="7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712" y="1964"/>
              <a:ext cx="4097" cy="6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4169" y="0"/>
                </a:cxn>
                <a:cxn ang="0">
                  <a:pos x="4060" y="69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4169" y="0"/>
                </a:cxn>
              </a:cxnLst>
              <a:rect l="0" t="0" r="r" b="b"/>
              <a:pathLst>
                <a:path w="4169" h="69">
                  <a:moveTo>
                    <a:pt x="4169" y="0"/>
                  </a:moveTo>
                  <a:lnTo>
                    <a:pt x="4060" y="69"/>
                  </a:lnTo>
                  <a:lnTo>
                    <a:pt x="0" y="69"/>
                  </a:lnTo>
                  <a:lnTo>
                    <a:pt x="110" y="0"/>
                  </a:lnTo>
                  <a:lnTo>
                    <a:pt x="4169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712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noFill/>
            <a:ln w="17463">
              <a:solidFill>
                <a:srgbClr val="80808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noFill/>
            <a:ln w="17463">
              <a:solidFill>
                <a:srgbClr val="80808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1273" y="3186"/>
              <a:ext cx="107" cy="118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0" y="69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0" y="118"/>
                </a:cxn>
              </a:cxnLst>
              <a:rect l="0" t="0" r="r" b="b"/>
              <a:pathLst>
                <a:path w="109" h="118">
                  <a:moveTo>
                    <a:pt x="0" y="118"/>
                  </a:moveTo>
                  <a:lnTo>
                    <a:pt x="0" y="69"/>
                  </a:lnTo>
                  <a:lnTo>
                    <a:pt x="109" y="0"/>
                  </a:lnTo>
                  <a:lnTo>
                    <a:pt x="109" y="49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949" y="3255"/>
              <a:ext cx="324" cy="49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949" y="3186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8" y="0"/>
                </a:cxn>
                <a:cxn ang="0">
                  <a:pos x="109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8" h="69">
                  <a:moveTo>
                    <a:pt x="329" y="69"/>
                  </a:moveTo>
                  <a:lnTo>
                    <a:pt x="438" y="0"/>
                  </a:lnTo>
                  <a:lnTo>
                    <a:pt x="109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2071" y="3107"/>
              <a:ext cx="107" cy="197"/>
            </a:xfrm>
            <a:custGeom>
              <a:avLst/>
              <a:gdLst/>
              <a:ahLst/>
              <a:cxnLst>
                <a:cxn ang="0">
                  <a:pos x="0" y="197"/>
                </a:cxn>
                <a:cxn ang="0">
                  <a:pos x="0" y="79"/>
                </a:cxn>
                <a:cxn ang="0">
                  <a:pos x="109" y="0"/>
                </a:cxn>
                <a:cxn ang="0">
                  <a:pos x="109" y="128"/>
                </a:cxn>
                <a:cxn ang="0">
                  <a:pos x="0" y="197"/>
                </a:cxn>
              </a:cxnLst>
              <a:rect l="0" t="0" r="r" b="b"/>
              <a:pathLst>
                <a:path w="109" h="197">
                  <a:moveTo>
                    <a:pt x="0" y="197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28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747" y="3186"/>
              <a:ext cx="324" cy="118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1747" y="3107"/>
              <a:ext cx="431" cy="79"/>
            </a:xfrm>
            <a:custGeom>
              <a:avLst/>
              <a:gdLst/>
              <a:ahLst/>
              <a:cxnLst>
                <a:cxn ang="0">
                  <a:pos x="330" y="7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79"/>
                </a:cxn>
                <a:cxn ang="0">
                  <a:pos x="330" y="79"/>
                </a:cxn>
              </a:cxnLst>
              <a:rect l="0" t="0" r="r" b="b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2869" y="3038"/>
              <a:ext cx="107" cy="266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0" y="79"/>
                </a:cxn>
                <a:cxn ang="0">
                  <a:pos x="109" y="0"/>
                </a:cxn>
                <a:cxn ang="0">
                  <a:pos x="109" y="197"/>
                </a:cxn>
                <a:cxn ang="0">
                  <a:pos x="0" y="266"/>
                </a:cxn>
              </a:cxnLst>
              <a:rect l="0" t="0" r="r" b="b"/>
              <a:pathLst>
                <a:path w="109" h="266">
                  <a:moveTo>
                    <a:pt x="0" y="266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97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545" y="3117"/>
              <a:ext cx="324" cy="187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2545" y="3038"/>
              <a:ext cx="431" cy="79"/>
            </a:xfrm>
            <a:custGeom>
              <a:avLst/>
              <a:gdLst/>
              <a:ahLst/>
              <a:cxnLst>
                <a:cxn ang="0">
                  <a:pos x="330" y="7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79"/>
                </a:cxn>
                <a:cxn ang="0">
                  <a:pos x="330" y="79"/>
                </a:cxn>
              </a:cxnLst>
              <a:rect l="0" t="0" r="r" b="b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3666" y="2930"/>
              <a:ext cx="108" cy="374"/>
            </a:xfrm>
            <a:custGeom>
              <a:avLst/>
              <a:gdLst/>
              <a:ahLst/>
              <a:cxnLst>
                <a:cxn ang="0">
                  <a:pos x="0" y="374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305"/>
                </a:cxn>
                <a:cxn ang="0">
                  <a:pos x="0" y="374"/>
                </a:cxn>
              </a:cxnLst>
              <a:rect l="0" t="0" r="r" b="b"/>
              <a:pathLst>
                <a:path w="110" h="374">
                  <a:moveTo>
                    <a:pt x="0" y="374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305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343" y="2999"/>
              <a:ext cx="323" cy="305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3343" y="2930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4464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141" y="2033"/>
              <a:ext cx="323" cy="1271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4141" y="1964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712" y="2033"/>
              <a:ext cx="1" cy="127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712" y="3304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712" y="3058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712" y="2802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712" y="2546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712" y="2289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712" y="2033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67" y="3203"/>
              <a:ext cx="11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21" y="2976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20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521" y="270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40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521" y="243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60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521" y="2160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80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76" y="1933"/>
              <a:ext cx="219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712" y="3304"/>
              <a:ext cx="399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71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1510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308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3106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3904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70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793" y="3339"/>
              <a:ext cx="76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编制说明书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655" y="3339"/>
              <a:ext cx="614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设计阶段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426" y="3339"/>
              <a:ext cx="614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编写代码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3379" y="3339"/>
              <a:ext cx="30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测试</a:t>
              </a: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4195" y="3339"/>
              <a:ext cx="30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发布</a:t>
              </a:r>
            </a:p>
          </p:txBody>
        </p:sp>
      </p:grpSp>
      <p:sp>
        <p:nvSpPr>
          <p:cNvPr id="59" name="Rectangle 2"/>
          <p:cNvSpPr>
            <a:spLocks noGrp="1" noChangeArrowheads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ptop" descr="纸莎草纸"/>
          <p:cNvSpPr>
            <a:spLocks noEditPoints="1" noChangeArrowheads="1"/>
          </p:cNvSpPr>
          <p:nvPr/>
        </p:nvSpPr>
        <p:spPr bwMode="auto">
          <a:xfrm>
            <a:off x="684074" y="1268760"/>
            <a:ext cx="7903200" cy="45564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37951" y="1772816"/>
            <a:ext cx="5183187" cy="1982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800" b="1" dirty="0">
                <a:solidFill>
                  <a:srgbClr val="CC3399"/>
                </a:solidFill>
                <a:latin typeface="Arial Black" panose="020B0A04020102020204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必须意识到</a:t>
            </a:r>
            <a:r>
              <a:rPr lang="zh-CN" altLang="en-US" sz="2800" b="1" dirty="0" smtClean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需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求评审很重要！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设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计评审不可少！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文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档更新要及时！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开发测试要思考！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3400" b="1" dirty="0"/>
              <a:t>缺陷管理概述</a:t>
            </a:r>
            <a:endParaRPr lang="en-US" altLang="zh-CN" sz="3400" b="1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缺陷管理：是在软件生命周期中识别和管理缺陷的过程（从缺陷的识别到缺陷的解决关闭），确保缺陷被跟踪管理而不丢失。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一般的，需要跟踪管理工具来帮助进行缺陷的全流程管理。 （</a:t>
            </a:r>
            <a:r>
              <a:rPr lang="en-US" altLang="zh-CN" b="1" dirty="0" err="1" smtClean="0"/>
              <a:t>bugfree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bugzilla</a:t>
            </a:r>
            <a:r>
              <a:rPr lang="zh-CN" altLang="en-US" b="1" dirty="0" smtClean="0"/>
              <a:t>、禅道、</a:t>
            </a:r>
            <a:r>
              <a:rPr lang="en-US" altLang="zh-CN" b="1" dirty="0" err="1" smtClean="0"/>
              <a:t>redmine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jira</a:t>
            </a:r>
            <a:r>
              <a:rPr lang="zh-CN" altLang="en-US" b="1" dirty="0" smtClean="0"/>
              <a:t>）</a:t>
            </a:r>
          </a:p>
          <a:p>
            <a:pPr lvl="1" eaLnBrk="1" hangingPunct="1"/>
            <a:endParaRPr lang="en-US" altLang="zh-CN" b="1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FF0000"/>
                </a:solidFill>
              </a:rPr>
              <a:t>测试用例管理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/>
              <a:t>软件缺陷管理</a:t>
            </a:r>
            <a:endParaRPr lang="en-US" altLang="zh-CN" sz="3200" b="1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/>
              <a:t>测试团队管理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测试过程管理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3400" b="1" dirty="0" smtClean="0"/>
              <a:t>缺陷管理的概述</a:t>
            </a:r>
            <a:endParaRPr lang="en-US" altLang="zh-CN" sz="34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的属性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报告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跟踪和管理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800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3400" b="1" dirty="0" smtClean="0"/>
              <a:t>缺陷的属性</a:t>
            </a:r>
            <a:endParaRPr lang="en-US" altLang="zh-CN" sz="34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严重性</a:t>
            </a:r>
            <a:endParaRPr lang="en-US" altLang="zh-CN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优先级</a:t>
            </a:r>
            <a:endParaRPr lang="en-US" altLang="zh-CN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可重现性</a:t>
            </a:r>
            <a:endParaRPr lang="en-US" altLang="zh-CN" b="1" dirty="0"/>
          </a:p>
          <a:p>
            <a:pPr marL="47117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/>
              <a:t>在有限的时间和成本的压力下，测试人员需要根据这些属性，给缺陷打上不同的标签，才能保证开发人员在最短的时间内、以最安全的方式处理所有发现的缺陷，使得产品发布时的风险最低。</a:t>
            </a:r>
            <a:endParaRPr lang="en-US" altLang="zh-CN" b="1" dirty="0" smtClean="0"/>
          </a:p>
          <a:p>
            <a:pPr lvl="1" eaLnBrk="1" hangingPunct="1">
              <a:defRPr/>
            </a:pPr>
            <a:endParaRPr lang="en-US" altLang="zh-CN" b="1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3400" b="1" dirty="0" smtClean="0"/>
              <a:t>1</a:t>
            </a:r>
            <a:r>
              <a:rPr lang="zh-CN" altLang="en-US" sz="3400" b="1" dirty="0" smtClean="0"/>
              <a:t>、严重性</a:t>
            </a:r>
            <a:endParaRPr lang="en-US" altLang="zh-CN" sz="3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指缺陷</a:t>
            </a:r>
            <a:r>
              <a:rPr lang="zh-CN" altLang="en-US" b="1" dirty="0" smtClean="0">
                <a:solidFill>
                  <a:srgbClr val="FF0000"/>
                </a:solidFill>
              </a:rPr>
              <a:t>对被测系统造成的破坏程度</a:t>
            </a:r>
            <a:r>
              <a:rPr lang="zh-CN" altLang="en-US" b="1" dirty="0" smtClean="0"/>
              <a:t>的大小，它可能是即时的破坏，也可能是一段时间之后对系统带来的毁坏</a:t>
            </a:r>
            <a:endParaRPr lang="en-US" altLang="zh-CN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是对缺陷的客观评价，反映了缺陷自身对软件系统和对用户使用造成的绝对影响</a:t>
            </a:r>
            <a:endParaRPr lang="en-US" altLang="zh-CN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由测试人员设定，但一经设定，不可随意改动</a:t>
            </a:r>
            <a:endParaRPr lang="en-US" altLang="zh-CN" b="1" dirty="0" smtClean="0"/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540A42-5958-4C3C-AA83-AA9E0F8BB911}" type="slidenum">
              <a:rPr lang="en-US" altLang="zh-CN" smtClean="0"/>
              <a:t>22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229600" cy="4896544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3400" b="1" dirty="0" smtClean="0"/>
              <a:t>1</a:t>
            </a:r>
            <a:r>
              <a:rPr lang="zh-CN" altLang="en-US" sz="3400" b="1" dirty="0" smtClean="0"/>
              <a:t>、严重性等级</a:t>
            </a:r>
            <a:endParaRPr lang="en-US" altLang="zh-CN" sz="3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严重的：重要功能丧失，致命错误造成系统崩溃、死机、系统悬挂、甚至危及人身安全</a:t>
            </a:r>
            <a:r>
              <a:rPr lang="en-US" altLang="zh-CN" b="1" dirty="0" smtClean="0"/>
              <a:t>…</a:t>
            </a:r>
            <a:endParaRPr lang="en-US" altLang="en-US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一般的：不影响系统的基本使用，能满足商业要求，用户不常用的功能实现未达到预期效果，可能导致用户使用不方便。</a:t>
            </a:r>
            <a:endParaRPr lang="en-US" altLang="en-US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次要的：对功能几乎没有影响，产品及属性仍可使用，可以轻易处理的缺陷</a:t>
            </a:r>
            <a:endParaRPr lang="en-US" altLang="zh-CN" b="1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3400" b="1" dirty="0" smtClean="0">
                <a:solidFill>
                  <a:srgbClr val="0000FF"/>
                </a:solidFill>
              </a:rPr>
              <a:t>严重性低的缺陷</a:t>
            </a:r>
            <a:r>
              <a:rPr lang="zh-CN" altLang="en-US" sz="3400" b="1" dirty="0" smtClean="0">
                <a:solidFill>
                  <a:srgbClr val="FF0000"/>
                </a:solidFill>
              </a:rPr>
              <a:t>通常</a:t>
            </a:r>
            <a:r>
              <a:rPr lang="zh-CN" altLang="en-US" sz="3400" b="1" dirty="0" smtClean="0">
                <a:solidFill>
                  <a:srgbClr val="0000FF"/>
                </a:solidFill>
              </a:rPr>
              <a:t>得不到修复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3400" b="1" dirty="0" smtClean="0"/>
              <a:t>2</a:t>
            </a:r>
            <a:r>
              <a:rPr lang="zh-CN" altLang="en-US" sz="3400" b="1" dirty="0" smtClean="0"/>
              <a:t>、优先级</a:t>
            </a:r>
            <a:endParaRPr lang="en-US" altLang="zh-CN" sz="3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指缺陷必须被修复的紧急程度</a:t>
            </a:r>
            <a:endParaRPr lang="en-US" altLang="zh-CN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是对缺陷的主观评价，反映了项目小组对缺陷风险的评估结论，若认为缺陷带来的风险不大，则设定该缺陷的优先级别较低，反之，则定级较高</a:t>
            </a:r>
            <a:endParaRPr lang="en-US" altLang="zh-CN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由项目经理负责设置，一经确定，也不能随意改动</a:t>
            </a:r>
            <a:endParaRPr lang="en-US" altLang="zh-CN" b="1" dirty="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3400" b="1" dirty="0" smtClean="0"/>
              <a:t>2</a:t>
            </a:r>
            <a:r>
              <a:rPr lang="zh-CN" altLang="en-US" sz="3400" b="1" dirty="0" smtClean="0"/>
              <a:t>、优先级等级</a:t>
            </a:r>
            <a:endParaRPr lang="en-US" altLang="zh-CN" sz="3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高</a:t>
            </a:r>
            <a:r>
              <a:rPr lang="en-US" altLang="en-US" b="1" dirty="0" smtClean="0"/>
              <a:t>(High)</a:t>
            </a:r>
            <a:r>
              <a:rPr lang="zh-CN" altLang="en-US" b="1" dirty="0" smtClean="0"/>
              <a:t>：缺陷完全阻碍或部分阻碍进一步开发或测试工作，需立刻修复</a:t>
            </a:r>
            <a:endParaRPr lang="en-US" altLang="zh-CN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中</a:t>
            </a:r>
            <a:r>
              <a:rPr lang="en-US" altLang="en-US" b="1" dirty="0" smtClean="0"/>
              <a:t>(Middle)</a:t>
            </a:r>
            <a:r>
              <a:rPr lang="zh-CN" altLang="en-US" b="1" dirty="0" smtClean="0"/>
              <a:t>：缺陷需正常排队等待修复，但在产品发布之前必须修复</a:t>
            </a:r>
            <a:endParaRPr lang="en-US" altLang="zh-CN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低</a:t>
            </a:r>
            <a:r>
              <a:rPr lang="en-US" altLang="en-US" b="1" dirty="0" smtClean="0"/>
              <a:t>(Low)</a:t>
            </a:r>
            <a:r>
              <a:rPr lang="zh-CN" altLang="en-US" b="1" dirty="0" smtClean="0"/>
              <a:t>：缺陷对系统影响不大，当时间允许时可考虑修复，有时甚至不修复也能发布产品</a:t>
            </a:r>
            <a:endParaRPr lang="en-US" altLang="zh-CN" b="1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3400" b="1" dirty="0" smtClean="0"/>
              <a:t>2</a:t>
            </a:r>
            <a:r>
              <a:rPr lang="zh-CN" altLang="en-US" sz="3400" b="1" dirty="0" smtClean="0"/>
              <a:t>、优先级等级</a:t>
            </a:r>
            <a:endParaRPr lang="en-US" altLang="zh-CN" sz="3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严重性高的的缺陷通常指定高优先级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非常严重的缺陷一定将指定为最高的处理优先级吗？</a:t>
            </a:r>
            <a:endParaRPr lang="en-US" altLang="zh-CN" b="1" dirty="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229600" cy="5661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可重现性</a:t>
            </a:r>
            <a:endParaRPr lang="en-US" altLang="zh-CN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zh-CN" b="1" dirty="0" smtClean="0"/>
              <a:t>指缺陷应在同样的条件下可反复出现，</a:t>
            </a:r>
            <a:endParaRPr lang="en-US" altLang="zh-CN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确认最终出现的结果与报告中缺陷的呈现完全一致</a:t>
            </a:r>
            <a:endParaRPr lang="en-US" altLang="zh-CN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zh-CN" b="1" dirty="0" smtClean="0"/>
              <a:t>无法重现的缺陷对开发人员是无意义的，因为无法对缺陷进行定位，意味着无法修复该缺陷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161121" y="1052736"/>
            <a:ext cx="9011344" cy="500141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 smtClean="0"/>
              <a:t>部分缺陷可能难以重现</a:t>
            </a:r>
            <a:endParaRPr lang="en-US" altLang="zh-CN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具有误差累积效应的缺陷，需长时间运行才能出现</a:t>
            </a:r>
            <a:endParaRPr lang="en-US" altLang="zh-CN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涉及对特殊日期处理的缺陷</a:t>
            </a:r>
            <a:endParaRPr lang="en-US" altLang="zh-CN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仅在特定运行次数时才出现的缺陷</a:t>
            </a:r>
            <a:endParaRPr lang="en-US" altLang="zh-CN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高严重性的缺陷可能导致测试后无法恢复测试之前的环境，使得缺陷无法重现</a:t>
            </a:r>
            <a:endParaRPr lang="en-US" altLang="zh-CN" b="1" dirty="0" smtClean="0"/>
          </a:p>
          <a:p>
            <a:pPr eaLnBrk="1" hangingPunct="1"/>
            <a:endParaRPr lang="en-US" altLang="zh-CN" b="1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052736"/>
            <a:ext cx="8496944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400" b="1" dirty="0" smtClean="0"/>
              <a:t>确保缺陷</a:t>
            </a:r>
            <a:r>
              <a:rPr lang="zh-CN" altLang="zh-CN" sz="3400" b="1" dirty="0" smtClean="0"/>
              <a:t>可重现性</a:t>
            </a:r>
            <a:r>
              <a:rPr lang="zh-CN" altLang="en-US" sz="3400" b="1" dirty="0" smtClean="0"/>
              <a:t>的措施</a:t>
            </a:r>
            <a:endParaRPr lang="en-US" altLang="zh-CN" sz="3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在测试过程中随时记录操作步骤和被测系统的响应</a:t>
            </a:r>
            <a:endParaRPr lang="en-US" altLang="zh-CN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重复测试至少三次，确保每次执行同样的步骤可得到相同表现的缺陷</a:t>
            </a:r>
            <a:endParaRPr lang="en-US" altLang="zh-CN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对于随机性出现的缺陷，应尝试使用不同的测试数据、改变测试环境等，试图找到影响缺陷出现的根本原因</a:t>
            </a:r>
            <a:endParaRPr lang="en-US" altLang="zh-CN" b="1" dirty="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测试用例报告的撰写</a:t>
            </a:r>
            <a:r>
              <a:rPr lang="en-US" altLang="zh-CN" sz="3400" b="1" dirty="0" smtClean="0"/>
              <a:t>(1)</a:t>
            </a:r>
          </a:p>
          <a:p>
            <a:pPr lvl="1"/>
            <a:r>
              <a:rPr lang="zh-CN" altLang="en-US" b="1" dirty="0" smtClean="0"/>
              <a:t>项目</a:t>
            </a:r>
            <a:r>
              <a:rPr lang="en-US" altLang="en-US" b="1" dirty="0" smtClean="0"/>
              <a:t>/</a:t>
            </a:r>
            <a:r>
              <a:rPr lang="zh-CN" altLang="en-US" b="1" dirty="0" smtClean="0"/>
              <a:t>软件</a:t>
            </a:r>
          </a:p>
          <a:p>
            <a:pPr lvl="1"/>
            <a:r>
              <a:rPr lang="zh-CN" altLang="en-US" b="1" dirty="0" smtClean="0"/>
              <a:t>程序版本</a:t>
            </a:r>
          </a:p>
          <a:p>
            <a:pPr lvl="1"/>
            <a:r>
              <a:rPr lang="zh-CN" altLang="en-US" b="1" dirty="0" smtClean="0"/>
              <a:t>编制人</a:t>
            </a:r>
          </a:p>
          <a:p>
            <a:pPr lvl="1"/>
            <a:r>
              <a:rPr lang="zh-CN" altLang="en-US" b="1" dirty="0" smtClean="0"/>
              <a:t>编制时间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功能模块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功能特性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测试需求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测试用例的管理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588327" y="1124744"/>
            <a:ext cx="7967345" cy="42672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400" b="1" dirty="0" smtClean="0"/>
              <a:t>缺陷报告的撰写</a:t>
            </a:r>
            <a:endParaRPr lang="en-US" altLang="zh-CN" sz="3400" b="1" dirty="0" smtClean="0"/>
          </a:p>
          <a:p>
            <a:pPr>
              <a:lnSpc>
                <a:spcPct val="150000"/>
              </a:lnSpc>
            </a:pPr>
            <a:r>
              <a:rPr lang="zh-CN" altLang="en-US" sz="3400" b="1" dirty="0" smtClean="0"/>
              <a:t>实质就是要回答如下问题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谁，何时，在何处，发现了什么缺陷？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谁，何时，提出怎样的处理意见？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谁，何时，如何修复该缺陷？</a:t>
            </a:r>
            <a:r>
              <a:rPr lang="en-US" altLang="en-US" b="1" dirty="0" smtClean="0"/>
              <a:t>(</a:t>
            </a:r>
            <a:r>
              <a:rPr lang="zh-CN" altLang="en-US" b="1" dirty="0" smtClean="0"/>
              <a:t>如果需要修复缺陷的话</a:t>
            </a:r>
            <a:r>
              <a:rPr lang="en-US" altLang="en-US" b="1" dirty="0" smtClean="0"/>
              <a:t>)</a:t>
            </a:r>
            <a:endParaRPr lang="zh-CN" altLang="en-US" b="1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谁，何时，如何验证该缺陷？测试结果如何？</a:t>
            </a:r>
          </a:p>
          <a:p>
            <a:pPr eaLnBrk="1" hangingPunct="1"/>
            <a:endParaRPr lang="zh-CN" altLang="en-US" sz="3400" b="1" dirty="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3400" b="1" dirty="0"/>
              <a:t>缺陷报告的用途是什么？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记录缺陷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缺陷分类（为解决缺陷分配资源）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缺陷跟踪</a:t>
            </a:r>
          </a:p>
          <a:p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180707" y="2490218"/>
            <a:ext cx="2604654" cy="3387054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口头描述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国内测试管理规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范程度低的小企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业使用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不易追踪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沟通理解易出错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打乱开发思路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2803218" y="2492896"/>
            <a:ext cx="3035766" cy="3371498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直接记录，内容可以记录成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word,excel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等格式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反映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延迟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延误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修改时间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不易管理</a:t>
            </a:r>
            <a:endParaRPr lang="zh-TW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5855970" y="2490227"/>
            <a:ext cx="2964815" cy="3374390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使用专业工具，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及时有效修复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可标识、追踪缺陷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测试员：直接提交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程序员：直接查找</a:t>
            </a:r>
            <a:endParaRPr lang="zh-TW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gray">
          <a:xfrm>
            <a:off x="292417" y="1553861"/>
            <a:ext cx="2574904" cy="865909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空中接龙模式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gray">
          <a:xfrm>
            <a:off x="3048000" y="1553602"/>
            <a:ext cx="2679700" cy="866140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流水记帐模式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gray">
          <a:xfrm>
            <a:off x="5875020" y="1584082"/>
            <a:ext cx="2860040" cy="835660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系统管理模式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9542" y="836712"/>
            <a:ext cx="4123245" cy="7875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400" b="1" dirty="0">
                <a:latin typeface="+mn-lt"/>
                <a:ea typeface="+mn-ea"/>
              </a:rPr>
              <a:t>如何提交缺陷报告？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400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b="1" kern="1200" dirty="0"/>
              <a:t>怎样编写缺陷报告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800" b="1" dirty="0"/>
              <a:t>保证重现缺陷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800" b="1" dirty="0"/>
              <a:t>分析故障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使用最少步骤复现故障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800" b="1" dirty="0"/>
              <a:t>包含所有重现缺陷的必要步骤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800" b="1" dirty="0"/>
              <a:t>方便</a:t>
            </a:r>
            <a:r>
              <a:rPr lang="zh-CN" altLang="en-US" sz="2800" b="1" dirty="0" smtClean="0"/>
              <a:t>阅读，分步骤描述</a:t>
            </a:r>
            <a:endParaRPr lang="zh-CN" altLang="en-US" sz="2800" b="1" dirty="0"/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800" b="1" dirty="0"/>
              <a:t>尽量简单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一个缺陷一个报告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800" b="1" dirty="0"/>
              <a:t>报告小缺陷</a:t>
            </a:r>
            <a:endParaRPr lang="en-US" altLang="zh-CN" sz="2800" b="1" dirty="0"/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800" b="1" dirty="0"/>
              <a:t>报告随机缺陷</a:t>
            </a:r>
            <a:endParaRPr lang="en-US" altLang="zh-CN" sz="2800" b="1" dirty="0"/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800" b="1" dirty="0"/>
              <a:t>不要夸大缺陷</a:t>
            </a:r>
            <a:endParaRPr lang="en-US" altLang="zh-CN" sz="2800" b="1" dirty="0"/>
          </a:p>
          <a:p>
            <a:pPr lvl="1" algn="just" eaLnBrk="1" hangingPunct="1"/>
            <a:endParaRPr lang="zh-CN" altLang="en-US" sz="2800" b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缺陷报告分为三部分，分别涉及项目组中测试人员、项目经理、程序员三类人员</a:t>
            </a:r>
            <a:endParaRPr lang="en-US" altLang="zh-CN" sz="3400" b="1" smtClean="0"/>
          </a:p>
          <a:p>
            <a:pPr eaLnBrk="1" hangingPunct="1"/>
            <a:endParaRPr lang="zh-CN" altLang="en-US" sz="3400" b="1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3400" b="1" dirty="0" smtClean="0"/>
              <a:t>测试人员首次需填写的内容</a:t>
            </a:r>
            <a:r>
              <a:rPr lang="en-US" altLang="zh-CN" sz="3400" b="1" dirty="0" smtClean="0"/>
              <a:t>(1)</a:t>
            </a:r>
          </a:p>
          <a:p>
            <a:pPr lvl="1" eaLnBrk="1" hangingPunct="1"/>
            <a:r>
              <a:rPr lang="zh-CN" altLang="en-US" b="1" dirty="0" smtClean="0"/>
              <a:t>项目</a:t>
            </a:r>
            <a:r>
              <a:rPr lang="en-US" altLang="en-US" b="1" dirty="0" smtClean="0"/>
              <a:t>/</a:t>
            </a:r>
            <a:r>
              <a:rPr lang="zh-CN" altLang="en-US" b="1" dirty="0" smtClean="0"/>
              <a:t>软件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程序版本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测试人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最后修改时间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功能模块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功能特性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用例编号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052736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3400" b="1" dirty="0" smtClean="0"/>
              <a:t>测试人员首次需填写的内容</a:t>
            </a:r>
            <a:r>
              <a:rPr lang="en-US" altLang="zh-CN" sz="3400" b="1" dirty="0" smtClean="0"/>
              <a:t>(2)</a:t>
            </a:r>
          </a:p>
          <a:p>
            <a:pPr lvl="1" eaLnBrk="1" hangingPunct="1"/>
            <a:r>
              <a:rPr lang="zh-CN" altLang="en-US" b="1" dirty="0" smtClean="0"/>
              <a:t>缺陷编号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缺陷标题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严重性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状态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缺陷类型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测试环境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发送给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测试人员首次需填写的内容</a:t>
            </a:r>
            <a:r>
              <a:rPr lang="en-US" altLang="zh-CN" sz="3400" b="1" smtClean="0"/>
              <a:t>(3)</a:t>
            </a:r>
          </a:p>
          <a:p>
            <a:pPr lvl="1" eaLnBrk="1" hangingPunct="1"/>
            <a:r>
              <a:rPr lang="zh-CN" altLang="en-US" b="1" smtClean="0"/>
              <a:t>详细描述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缺陷相关附件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相关缺陷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历史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3400" b="1" dirty="0" smtClean="0"/>
              <a:t>缺陷报告提交发送给项目经理后</a:t>
            </a:r>
            <a:endParaRPr lang="en-US" altLang="zh-CN" sz="3400" b="1" dirty="0" smtClean="0"/>
          </a:p>
          <a:p>
            <a:pPr eaLnBrk="1" hangingPunct="1"/>
            <a:r>
              <a:rPr lang="zh-CN" altLang="en-US" sz="3400" b="1" dirty="0" smtClean="0"/>
              <a:t>项目经理需填写的内容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分配给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优先级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400" b="1" dirty="0" smtClean="0"/>
              <a:t>缺陷报告分配给程序员后</a:t>
            </a:r>
            <a:endParaRPr lang="en-US" altLang="zh-CN" sz="3400" b="1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3400" b="1" dirty="0" smtClean="0"/>
              <a:t>程序员需填写的内容</a:t>
            </a:r>
            <a:endParaRPr lang="en-US" altLang="zh-CN" sz="3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解决方案</a:t>
            </a:r>
            <a:endParaRPr lang="en-US" altLang="zh-CN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解决</a:t>
            </a:r>
            <a:r>
              <a:rPr lang="en-US" altLang="en-US" b="1" dirty="0" smtClean="0"/>
              <a:t>Build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解决详情</a:t>
            </a:r>
            <a:endParaRPr lang="en-US" altLang="zh-CN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/>
              <a:t>相关附件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测试用例报告的撰写</a:t>
            </a:r>
            <a:r>
              <a:rPr lang="en-US" altLang="zh-CN" sz="3400" b="1" dirty="0" smtClean="0"/>
              <a:t>(2)</a:t>
            </a:r>
          </a:p>
          <a:p>
            <a:pPr lvl="1" algn="just" eaLnBrk="1" hangingPunct="1"/>
            <a:r>
              <a:rPr lang="zh-CN" altLang="en-US" b="1" dirty="0" smtClean="0"/>
              <a:t>测试包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优先级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预置条件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初始化和清除环境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测试环境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参考文档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3400" b="1" dirty="0" smtClean="0"/>
              <a:t>解决方案分类</a:t>
            </a:r>
            <a:endParaRPr lang="en-US" altLang="zh-CN" sz="3400" b="1" dirty="0" smtClean="0"/>
          </a:p>
          <a:p>
            <a:pPr lvl="1"/>
            <a:r>
              <a:rPr lang="zh-CN" altLang="en-US" b="1" dirty="0" smtClean="0"/>
              <a:t>已修复</a:t>
            </a:r>
            <a:r>
              <a:rPr lang="en-US" altLang="en-US" b="1" dirty="0" smtClean="0"/>
              <a:t>(Fixed)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暂缓</a:t>
            </a:r>
            <a:r>
              <a:rPr lang="en-US" altLang="en-US" b="1" dirty="0" smtClean="0"/>
              <a:t>(Postponed</a:t>
            </a:r>
            <a:r>
              <a:rPr lang="zh-CN" altLang="en-US" b="1" dirty="0" smtClean="0"/>
              <a:t>或</a:t>
            </a:r>
            <a:r>
              <a:rPr lang="en-US" altLang="en-US" b="1" dirty="0" smtClean="0"/>
              <a:t>Later)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外部原因</a:t>
            </a:r>
            <a:r>
              <a:rPr lang="en-US" altLang="en-US" b="1" dirty="0" smtClean="0"/>
              <a:t>(External</a:t>
            </a:r>
            <a:r>
              <a:rPr lang="zh-CN" altLang="en-US" b="1" dirty="0" smtClean="0"/>
              <a:t>或</a:t>
            </a:r>
            <a:r>
              <a:rPr lang="en-US" altLang="en-US" b="1" dirty="0" smtClean="0"/>
              <a:t>On hold)</a:t>
            </a:r>
            <a:endParaRPr lang="zh-CN" altLang="en-US" b="1" dirty="0" smtClean="0"/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不修复</a:t>
            </a:r>
            <a:r>
              <a:rPr lang="en-US" altLang="en-US" b="1" dirty="0" smtClean="0">
                <a:solidFill>
                  <a:srgbClr val="0000FF"/>
                </a:solidFill>
              </a:rPr>
              <a:t>(Don’t fix)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重复的</a:t>
            </a:r>
            <a:r>
              <a:rPr lang="en-US" altLang="en-US" b="1" dirty="0" smtClean="0">
                <a:solidFill>
                  <a:srgbClr val="0000FF"/>
                </a:solidFill>
              </a:rPr>
              <a:t>(Duplicate)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不可重现</a:t>
            </a:r>
            <a:r>
              <a:rPr lang="en-US" altLang="en-US" b="1" dirty="0" smtClean="0">
                <a:solidFill>
                  <a:srgbClr val="0000FF"/>
                </a:solidFill>
              </a:rPr>
              <a:t>(Not repro)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符合设计</a:t>
            </a:r>
            <a:r>
              <a:rPr lang="en-US" altLang="en-US" b="1" dirty="0" smtClean="0">
                <a:solidFill>
                  <a:srgbClr val="0000FF"/>
                </a:solidFill>
              </a:rPr>
              <a:t>(By design</a:t>
            </a:r>
            <a:r>
              <a:rPr lang="zh-CN" altLang="en-US" b="1" dirty="0" smtClean="0">
                <a:solidFill>
                  <a:srgbClr val="0000FF"/>
                </a:solidFill>
              </a:rPr>
              <a:t>或</a:t>
            </a:r>
            <a:r>
              <a:rPr lang="en-US" altLang="en-US" b="1" dirty="0" smtClean="0">
                <a:solidFill>
                  <a:srgbClr val="0000FF"/>
                </a:solidFill>
              </a:rPr>
              <a:t>Not a bug)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3400" b="1" dirty="0" smtClean="0"/>
              <a:t>缺陷报告回复给测试人员</a:t>
            </a:r>
            <a:endParaRPr lang="en-US" altLang="zh-CN" sz="3400" b="1" dirty="0" smtClean="0"/>
          </a:p>
          <a:p>
            <a:pPr eaLnBrk="1" hangingPunct="1"/>
            <a:r>
              <a:rPr lang="zh-CN" altLang="en-US" sz="3400" b="1" dirty="0" smtClean="0"/>
              <a:t>测试人员需再次填写的内容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复审结果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563081" y="1124745"/>
            <a:ext cx="8229600" cy="50405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sz="3400" b="1" dirty="0" smtClean="0"/>
              <a:t>缺陷报告的裁剪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32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273228" cy="441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缺陷的跟踪和管理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5367" name="Picture 7" descr="10t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42756"/>
            <a:ext cx="5617554" cy="595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>
          <a:xfrm>
            <a:off x="126107" y="1052736"/>
            <a:ext cx="8229600" cy="8763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zh-CN" altLang="en-US" b="1" dirty="0" smtClean="0"/>
              <a:t>缺陷跟踪流程中涉及的不同角色及其权限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5303" name="Picture 7" descr="10t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3" y="2493516"/>
            <a:ext cx="8866188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 smtClean="0"/>
              <a:t>测试员负责上报缺陷，并对缺陷进行分类，确定缺陷的严重等级</a:t>
            </a:r>
          </a:p>
          <a:p>
            <a:pPr>
              <a:lnSpc>
                <a:spcPct val="150000"/>
              </a:lnSpc>
            </a:pPr>
            <a:r>
              <a:rPr lang="zh-CN" altLang="en-US" sz="2600" b="1" dirty="0" smtClean="0"/>
              <a:t>项目经理负责对缺陷的优先级进行划定，将缺陷分配给程序员</a:t>
            </a:r>
          </a:p>
          <a:p>
            <a:pPr>
              <a:lnSpc>
                <a:spcPct val="150000"/>
              </a:lnSpc>
            </a:pPr>
            <a:r>
              <a:rPr lang="zh-CN" altLang="en-US" sz="2600" b="1" dirty="0" smtClean="0"/>
              <a:t>程序员对缺陷报告审核之后决定针对缺陷应采取的处理方式，负责修复缺陷</a:t>
            </a:r>
          </a:p>
          <a:p>
            <a:pPr>
              <a:lnSpc>
                <a:spcPct val="150000"/>
              </a:lnSpc>
            </a:pPr>
            <a:r>
              <a:rPr lang="zh-CN" altLang="en-US" sz="2600" b="1" dirty="0" smtClean="0"/>
              <a:t>当程序员与测试员对缺陷的处理意见不一致时，仲裁委员会负责进行仲裁，避免程序员与测试员的“踢皮球”现象</a:t>
            </a:r>
          </a:p>
          <a:p>
            <a:pPr>
              <a:lnSpc>
                <a:spcPct val="150000"/>
              </a:lnSpc>
            </a:pPr>
            <a:r>
              <a:rPr lang="zh-CN" altLang="en-US" sz="2600" b="1" dirty="0" smtClean="0"/>
              <a:t>项目经理需了解整个项目的进度和质量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5"/>
          <p:cNvSpPr>
            <a:spLocks noGrp="1"/>
          </p:cNvSpPr>
          <p:nvPr>
            <p:ph idx="1"/>
          </p:nvPr>
        </p:nvSpPr>
        <p:spPr>
          <a:xfrm>
            <a:off x="762970" y="2067664"/>
            <a:ext cx="7666037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开发人员</a:t>
            </a:r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endParaRPr lang="zh-CN" altLang="en-US" sz="2400" b="1" kern="1200" dirty="0">
              <a:latin typeface="+mn-ea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779912" y="2060848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提交缺陷报告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788411" y="3053163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处理缺陷报告</a:t>
            </a:r>
          </a:p>
        </p:txBody>
      </p:sp>
      <p:sp>
        <p:nvSpPr>
          <p:cNvPr id="9" name="菱形 8"/>
          <p:cNvSpPr/>
          <p:nvPr/>
        </p:nvSpPr>
        <p:spPr bwMode="auto">
          <a:xfrm>
            <a:off x="3058967" y="4151353"/>
            <a:ext cx="3286125" cy="94297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返测</a:t>
            </a:r>
            <a:endParaRPr kumimoji="0" lang="en-US" altLang="zh-CN" sz="1900" b="0" i="0" u="none" strike="noStrike" cap="none" normalizeH="0" baseline="0" dirty="0" smtClean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69373" y="5589240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关闭缺陷报告</a:t>
            </a:r>
          </a:p>
        </p:txBody>
      </p:sp>
      <p:cxnSp>
        <p:nvCxnSpPr>
          <p:cNvPr id="11" name="直接箭头连接符 10"/>
          <p:cNvCxnSpPr>
            <a:endCxn id="8" idx="0"/>
          </p:cNvCxnSpPr>
          <p:nvPr/>
        </p:nvCxnSpPr>
        <p:spPr bwMode="auto">
          <a:xfrm rot="5400000">
            <a:off x="4387272" y="2768579"/>
            <a:ext cx="564404" cy="47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rot="5400000">
            <a:off x="4384914" y="3831852"/>
            <a:ext cx="561973" cy="2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rot="5400000">
            <a:off x="4452780" y="5383674"/>
            <a:ext cx="452438" cy="47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6366942" y="4608540"/>
            <a:ext cx="500063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16200000" flipV="1">
            <a:off x="5694857" y="3432018"/>
            <a:ext cx="2311679" cy="40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rot="10800000">
            <a:off x="5488627" y="2246652"/>
            <a:ext cx="1378705" cy="128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088088" y="3717430"/>
            <a:ext cx="1474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Y           N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6178" y="5068362"/>
            <a:ext cx="1474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Y          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2858" y="3386245"/>
            <a:ext cx="1474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N          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970" y="908720"/>
            <a:ext cx="527099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400" b="1" dirty="0">
                <a:latin typeface="+mn-lt"/>
                <a:ea typeface="+mn-ea"/>
              </a:rPr>
              <a:t>缺陷的</a:t>
            </a:r>
            <a:r>
              <a:rPr lang="zh-CN" altLang="en-US" sz="3400" b="1" dirty="0" smtClean="0">
                <a:latin typeface="+mn-lt"/>
                <a:ea typeface="+mn-ea"/>
              </a:rPr>
              <a:t>生命周期</a:t>
            </a:r>
            <a:r>
              <a:rPr lang="en-US" altLang="zh-CN" sz="3400" b="1" dirty="0" smtClean="0">
                <a:latin typeface="+mn-lt"/>
                <a:ea typeface="+mn-ea"/>
              </a:rPr>
              <a:t>(</a:t>
            </a:r>
            <a:r>
              <a:rPr lang="zh-CN" altLang="en-US" sz="3400" b="1" dirty="0" smtClean="0">
                <a:latin typeface="+mn-lt"/>
                <a:ea typeface="+mn-ea"/>
              </a:rPr>
              <a:t>实际项目</a:t>
            </a:r>
            <a:r>
              <a:rPr lang="en-US" altLang="zh-CN" sz="3400" b="1" dirty="0" smtClean="0">
                <a:latin typeface="+mn-lt"/>
                <a:ea typeface="+mn-ea"/>
              </a:rPr>
              <a:t>)</a:t>
            </a:r>
            <a:endParaRPr lang="zh-CN" altLang="en-US" sz="34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194" y="1628800"/>
            <a:ext cx="8901806" cy="47007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600" b="1" dirty="0"/>
              <a:t>DDP</a:t>
            </a:r>
            <a:r>
              <a:rPr lang="zh-CN" altLang="en-US" sz="2600" b="1" dirty="0"/>
              <a:t>（</a:t>
            </a:r>
            <a:r>
              <a:rPr lang="en-US" altLang="zh-CN" sz="2600" b="1" dirty="0"/>
              <a:t>Defect Detection Percentage</a:t>
            </a:r>
            <a:r>
              <a:rPr lang="zh-CN" altLang="en-US" sz="2600" b="1" dirty="0"/>
              <a:t>）即缺陷探测率。</a:t>
            </a:r>
            <a:r>
              <a:rPr lang="en-US" altLang="zh-CN" sz="2600" b="1" dirty="0"/>
              <a:t>DDP</a:t>
            </a:r>
            <a:r>
              <a:rPr lang="zh-CN" altLang="en-US" sz="2600" b="1" dirty="0"/>
              <a:t>是衡量测试投资回报的一个重要指标，是衡量测试工作效率的软件质量成本指标之一。其计算公式如下：</a:t>
            </a:r>
          </a:p>
          <a:p>
            <a:pPr>
              <a:lnSpc>
                <a:spcPct val="150000"/>
              </a:lnSpc>
            </a:pPr>
            <a:r>
              <a:rPr lang="en-US" altLang="zh-CN" sz="2600" b="1" dirty="0"/>
              <a:t>DDP=Bugs(tester) / Bugs(tester)+Bugs(customer)</a:t>
            </a:r>
          </a:p>
          <a:p>
            <a:pPr>
              <a:lnSpc>
                <a:spcPct val="150000"/>
              </a:lnSpc>
            </a:pPr>
            <a:r>
              <a:rPr lang="zh-CN" altLang="en-US" sz="2600" b="1" dirty="0"/>
              <a:t>其中，</a:t>
            </a:r>
            <a:r>
              <a:rPr lang="en-US" altLang="zh-CN" sz="2600" b="1" dirty="0"/>
              <a:t>Bugs(tester)</a:t>
            </a:r>
            <a:r>
              <a:rPr lang="zh-CN" altLang="en-US" sz="2600" b="1" dirty="0"/>
              <a:t>为软件开发方测试者发现的</a:t>
            </a:r>
            <a:r>
              <a:rPr lang="en-US" altLang="zh-CN" sz="2600" b="1" dirty="0"/>
              <a:t>Bugs</a:t>
            </a:r>
            <a:r>
              <a:rPr lang="zh-CN" altLang="en-US" sz="2600" b="1" dirty="0"/>
              <a:t>数目，</a:t>
            </a:r>
            <a:r>
              <a:rPr lang="en-US" altLang="zh-CN" sz="2600" b="1" dirty="0"/>
              <a:t>Bugs(customer)</a:t>
            </a:r>
            <a:r>
              <a:rPr lang="zh-CN" altLang="en-US" sz="2600" b="1" dirty="0"/>
              <a:t>为客户方发现并反馈技术支持人员进行修复的</a:t>
            </a:r>
            <a:r>
              <a:rPr lang="en-US" altLang="zh-CN" sz="2600" b="1" dirty="0"/>
              <a:t>Bugs</a:t>
            </a:r>
            <a:r>
              <a:rPr lang="zh-CN" altLang="en-US" sz="2600" b="1" dirty="0"/>
              <a:t>数目。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  <p:extLst>
      <p:ext uri="{BB962C8B-B14F-4D97-AF65-F5344CB8AC3E}">
        <p14:creationId xmlns:p14="http://schemas.microsoft.com/office/powerpoint/2010/main" val="2963247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/>
              <a:t>测试用例管理</a:t>
            </a:r>
            <a:endParaRPr lang="en-US" altLang="zh-CN" sz="32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/>
              <a:t>软件缺陷管理</a:t>
            </a:r>
            <a:endParaRPr lang="en-US" altLang="zh-CN" sz="3200" b="1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FF0000"/>
                </a:solidFill>
              </a:rPr>
              <a:t>测试团队管理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测试过程管理</a:t>
            </a:r>
          </a:p>
        </p:txBody>
      </p:sp>
    </p:spTree>
    <p:extLst>
      <p:ext uri="{BB962C8B-B14F-4D97-AF65-F5344CB8AC3E}">
        <p14:creationId xmlns:p14="http://schemas.microsoft.com/office/powerpoint/2010/main" val="1991046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 fontScale="62500" lnSpcReduction="20000"/>
          </a:bodyPr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sz="4500" b="1" dirty="0" smtClean="0"/>
              <a:t>测试团队的责任</a:t>
            </a:r>
            <a:endParaRPr lang="en-US" altLang="zh-CN" sz="4500" b="1" dirty="0" smtClean="0"/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3800" b="1" dirty="0" smtClean="0"/>
              <a:t>尽早并尽可能多地发现软件产品中的</a:t>
            </a:r>
            <a:r>
              <a:rPr lang="zh-CN" altLang="en-US" sz="3800" b="1" dirty="0" smtClean="0">
                <a:solidFill>
                  <a:srgbClr val="FF0000"/>
                </a:solidFill>
              </a:rPr>
              <a:t>严重缺陷</a:t>
            </a:r>
            <a:endParaRPr lang="en-US" altLang="zh-CN" sz="3800" b="1" dirty="0" smtClean="0">
              <a:solidFill>
                <a:srgbClr val="FF0000"/>
              </a:solidFill>
            </a:endParaRP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3800" b="1" dirty="0" smtClean="0"/>
              <a:t>督促开发人员尽快修复程序中已发现的缺陷</a:t>
            </a:r>
            <a:endParaRPr lang="en-US" altLang="zh-CN" sz="3800" b="1" dirty="0" smtClean="0"/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3800" b="1" dirty="0" smtClean="0"/>
              <a:t>帮助项目管理人员制订合理的开发计划</a:t>
            </a:r>
            <a:endParaRPr lang="en-US" altLang="zh-CN" sz="3800" b="1" dirty="0" smtClean="0"/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3800" b="1" dirty="0" smtClean="0"/>
              <a:t>分析、总结和</a:t>
            </a:r>
            <a:r>
              <a:rPr lang="zh-CN" altLang="en-US" sz="3800" b="1" dirty="0" smtClean="0">
                <a:solidFill>
                  <a:srgbClr val="FF0000"/>
                </a:solidFill>
              </a:rPr>
              <a:t>跟踪</a:t>
            </a:r>
            <a:r>
              <a:rPr lang="zh-CN" altLang="en-US" sz="3800" b="1" dirty="0" smtClean="0"/>
              <a:t>发现的缺陷，便于让项目管理者和负责人清楚了解系统当前的质量情况</a:t>
            </a:r>
            <a:endParaRPr lang="en-US" altLang="zh-CN" sz="3800" b="1" dirty="0" smtClean="0"/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3800" b="1" dirty="0" smtClean="0"/>
              <a:t>帮助改善开发流程，提高产品的开发效率</a:t>
            </a:r>
            <a:endParaRPr lang="en-US" altLang="zh-CN" sz="3800" b="1" dirty="0" smtClean="0"/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3800" b="1" dirty="0" smtClean="0"/>
              <a:t>督促开发人员遵循良好的编码习惯，提高代码的规范性、可读性和可维护性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测试用例报告的撰写</a:t>
            </a:r>
            <a:r>
              <a:rPr lang="en-US" altLang="zh-CN" sz="3400" b="1" dirty="0" smtClean="0"/>
              <a:t>(3)</a:t>
            </a:r>
          </a:p>
          <a:p>
            <a:pPr lvl="1" algn="just" eaLnBrk="1" hangingPunct="1"/>
            <a:r>
              <a:rPr lang="zh-CN" altLang="en-US" b="1" dirty="0" smtClean="0"/>
              <a:t>用例序号</a:t>
            </a:r>
            <a:r>
              <a:rPr lang="en-US" altLang="en-US" b="1" dirty="0" smtClean="0"/>
              <a:t>(ID)</a:t>
            </a:r>
          </a:p>
          <a:p>
            <a:pPr lvl="1" algn="just" eaLnBrk="1" hangingPunct="1"/>
            <a:r>
              <a:rPr lang="zh-CN" altLang="en-US" b="1" dirty="0" smtClean="0"/>
              <a:t>输入条件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操作步骤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预期输出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测试结果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实际输出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>
          <a:xfrm>
            <a:off x="328170" y="1196752"/>
            <a:ext cx="8784976" cy="4525963"/>
          </a:xfrm>
        </p:spPr>
        <p:txBody>
          <a:bodyPr/>
          <a:lstStyle/>
          <a:p>
            <a:pPr algn="just" eaLnBrk="1" hangingPunct="1"/>
            <a:r>
              <a:rPr lang="zh-CN" sz="3400" b="1" dirty="0" smtClean="0"/>
              <a:t>测试</a:t>
            </a:r>
            <a:r>
              <a:rPr lang="zh-CN" altLang="en-US" sz="3400" b="1" dirty="0" smtClean="0"/>
              <a:t>团队组织架构</a:t>
            </a:r>
            <a:endParaRPr lang="en-US" altLang="zh-CN" sz="3400" b="1" dirty="0" smtClean="0"/>
          </a:p>
          <a:p>
            <a:pPr lvl="1"/>
            <a:r>
              <a:rPr lang="zh-CN" altLang="en-US" b="1" dirty="0" smtClean="0"/>
              <a:t>质量保障组：包括质量保障人员和配置管理人员</a:t>
            </a:r>
          </a:p>
          <a:p>
            <a:pPr lvl="1"/>
            <a:r>
              <a:rPr lang="zh-CN" altLang="en-US" b="1" dirty="0" smtClean="0"/>
              <a:t>测试实施组：包括功能测试工程师和性能测试工程师</a:t>
            </a:r>
          </a:p>
          <a:p>
            <a:pPr lvl="1"/>
            <a:r>
              <a:rPr lang="zh-CN" altLang="en-US" b="1" dirty="0" smtClean="0"/>
              <a:t>测试开发组：包括软件架构师和测试开发工程师</a:t>
            </a:r>
            <a:endParaRPr lang="en-US" altLang="zh-CN" b="1" dirty="0" smtClean="0"/>
          </a:p>
          <a:p>
            <a:pPr algn="just" eaLnBrk="1" hangingPunct="1"/>
            <a:endParaRPr lang="zh-CN" altLang="en-US" sz="3400" b="1" dirty="0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sz="3400" b="1" dirty="0" smtClean="0"/>
              <a:t>测试团队各角色职责</a:t>
            </a:r>
            <a:endParaRPr lang="en-US" altLang="zh-CN" sz="3400" b="1" dirty="0" smtClean="0"/>
          </a:p>
          <a:p>
            <a:pPr lvl="1" algn="just" eaLnBrk="1" hangingPunct="1">
              <a:lnSpc>
                <a:spcPct val="150000"/>
              </a:lnSpc>
            </a:pPr>
            <a:r>
              <a:rPr lang="zh-CN" b="1" dirty="0" smtClean="0"/>
              <a:t>项目经理</a:t>
            </a:r>
            <a:r>
              <a:rPr lang="zh-CN" altLang="en-US" b="1" dirty="0" smtClean="0"/>
              <a:t>：对整个项目负责</a:t>
            </a:r>
            <a:endParaRPr lang="en-US" altLang="zh-CN" b="1" dirty="0" smtClean="0"/>
          </a:p>
          <a:p>
            <a:pPr lvl="1" algn="just" eaLnBrk="1" hangingPunct="1">
              <a:lnSpc>
                <a:spcPct val="150000"/>
              </a:lnSpc>
            </a:pPr>
            <a:r>
              <a:rPr lang="zh-CN" b="1" dirty="0" smtClean="0"/>
              <a:t>测试组长</a:t>
            </a:r>
            <a:r>
              <a:rPr lang="zh-CN" altLang="en-US" b="1" dirty="0" smtClean="0"/>
              <a:t>：对测试项目的管理负责</a:t>
            </a:r>
            <a:endParaRPr lang="en-US" altLang="zh-CN" b="1" dirty="0" smtClean="0"/>
          </a:p>
          <a:p>
            <a:pPr lvl="1" algn="just" eaLnBrk="1" hangingPunct="1">
              <a:lnSpc>
                <a:spcPct val="150000"/>
              </a:lnSpc>
            </a:pPr>
            <a:r>
              <a:rPr lang="zh-CN" b="1" dirty="0" smtClean="0"/>
              <a:t>测试</a:t>
            </a:r>
            <a:r>
              <a:rPr lang="zh-CN" altLang="en-US" b="1" dirty="0" smtClean="0"/>
              <a:t>工程师：负责开发文档的审查、测试的设计、实施和执行</a:t>
            </a:r>
            <a:endParaRPr lang="en-US" altLang="zh-CN" b="1" dirty="0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测试结果</a:t>
            </a:r>
            <a:endParaRPr lang="en-US" altLang="zh-CN" sz="3400" b="1" smtClean="0"/>
          </a:p>
          <a:p>
            <a:pPr lvl="1"/>
            <a:r>
              <a:rPr lang="zh-CN" altLang="en-US" b="1" smtClean="0"/>
              <a:t>通过</a:t>
            </a:r>
            <a:r>
              <a:rPr lang="en-US" altLang="en-US" b="1" smtClean="0"/>
              <a:t>(Pass)</a:t>
            </a:r>
            <a:endParaRPr lang="zh-CN" altLang="en-US" b="1" smtClean="0"/>
          </a:p>
          <a:p>
            <a:pPr lvl="1"/>
            <a:r>
              <a:rPr lang="zh-CN" altLang="en-US" b="1" smtClean="0"/>
              <a:t>失败</a:t>
            </a:r>
            <a:r>
              <a:rPr lang="en-US" altLang="en-US" b="1" smtClean="0"/>
              <a:t>(Fail)</a:t>
            </a:r>
            <a:endParaRPr lang="zh-CN" altLang="en-US" b="1" smtClean="0"/>
          </a:p>
          <a:p>
            <a:pPr lvl="1"/>
            <a:r>
              <a:rPr lang="zh-CN" altLang="en-US" b="1" smtClean="0"/>
              <a:t>警告</a:t>
            </a:r>
            <a:r>
              <a:rPr lang="en-US" altLang="en-US" b="1" smtClean="0"/>
              <a:t>(Warn)</a:t>
            </a:r>
            <a:endParaRPr lang="zh-CN" altLang="en-US" b="1" smtClean="0"/>
          </a:p>
          <a:p>
            <a:pPr lvl="1"/>
            <a:r>
              <a:rPr lang="zh-CN" altLang="en-US" b="1" smtClean="0"/>
              <a:t>阻塞</a:t>
            </a:r>
            <a:r>
              <a:rPr lang="en-US" altLang="en-US" b="1" smtClean="0"/>
              <a:t>(Block)</a:t>
            </a:r>
            <a:endParaRPr lang="zh-CN" altLang="en-US" b="1" smtClean="0"/>
          </a:p>
          <a:p>
            <a:pPr lvl="1"/>
            <a:r>
              <a:rPr lang="zh-CN" altLang="en-US" b="1" smtClean="0"/>
              <a:t>跳过</a:t>
            </a:r>
            <a:r>
              <a:rPr lang="en-US" altLang="en-US" b="1" smtClean="0"/>
              <a:t>(Skip)</a:t>
            </a:r>
            <a:endParaRPr lang="zh-CN" altLang="en-US" b="1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2276872"/>
            <a:ext cx="280831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/>
            <a:r>
              <a:rPr lang="zh-CN" altLang="en-US" sz="3400" b="1" dirty="0" smtClean="0"/>
              <a:t>测试用例的组织和跟踪</a:t>
            </a:r>
            <a:endParaRPr lang="en-US" altLang="zh-CN" sz="3400" b="1" dirty="0" smtClean="0"/>
          </a:p>
          <a:p>
            <a:pPr marL="971550" lvl="1" indent="-514350" algn="just" eaLnBrk="1" hangingPunct="1">
              <a:buFont typeface="+mj-lt"/>
              <a:buAutoNum type="arabicPeriod"/>
            </a:pPr>
            <a:r>
              <a:rPr lang="zh-CN" b="1" dirty="0" smtClean="0"/>
              <a:t>整理模块需求</a:t>
            </a:r>
            <a:endParaRPr lang="en-US" altLang="zh-CN" b="1" dirty="0" smtClean="0"/>
          </a:p>
          <a:p>
            <a:pPr marL="971550" lvl="1" indent="-514350" algn="just" eaLnBrk="1" hangingPunct="1">
              <a:buFont typeface="+mj-lt"/>
              <a:buAutoNum type="arabicPeriod"/>
            </a:pPr>
            <a:r>
              <a:rPr lang="zh-CN" b="1" dirty="0" smtClean="0"/>
              <a:t>撰写测试计划</a:t>
            </a:r>
            <a:endParaRPr lang="en-US" altLang="zh-CN" b="1" dirty="0" smtClean="0"/>
          </a:p>
          <a:p>
            <a:pPr marL="971550" lvl="1" indent="-514350" algn="just" eaLnBrk="1" hangingPunct="1">
              <a:buFont typeface="+mj-lt"/>
              <a:buAutoNum type="arabicPeriod"/>
            </a:pPr>
            <a:r>
              <a:rPr lang="zh-CN" b="1" dirty="0" smtClean="0"/>
              <a:t>设计测试思路</a:t>
            </a:r>
            <a:endParaRPr lang="en-US" altLang="zh-CN" b="1" dirty="0" smtClean="0"/>
          </a:p>
          <a:p>
            <a:pPr marL="971550" lvl="1" indent="-514350" algn="just" eaLnBrk="1" hangingPunct="1">
              <a:buFont typeface="+mj-lt"/>
              <a:buAutoNum type="arabicPeriod"/>
            </a:pPr>
            <a:r>
              <a:rPr lang="zh-CN" b="1" dirty="0" smtClean="0"/>
              <a:t>编写测试用例</a:t>
            </a:r>
            <a:endParaRPr lang="en-US" altLang="zh-CN" b="1" dirty="0" smtClean="0"/>
          </a:p>
          <a:p>
            <a:pPr marL="971550" lvl="1" indent="-514350" algn="just" eaLnBrk="1" hangingPunct="1">
              <a:buFont typeface="+mj-lt"/>
              <a:buAutoNum type="arabicPeriod"/>
            </a:pPr>
            <a:r>
              <a:rPr lang="zh-CN" altLang="en-US" b="1" dirty="0" smtClean="0"/>
              <a:t>评审</a:t>
            </a:r>
            <a:r>
              <a:rPr lang="zh-CN" b="1" dirty="0" smtClean="0"/>
              <a:t>测试用例</a:t>
            </a:r>
            <a:endParaRPr lang="en-US" altLang="zh-CN" b="1" dirty="0" smtClean="0"/>
          </a:p>
          <a:p>
            <a:pPr marL="971550" lvl="1" indent="-514350" algn="just" eaLnBrk="1" hangingPunct="1">
              <a:buFont typeface="+mj-lt"/>
              <a:buAutoNum type="arabicPeriod"/>
            </a:pPr>
            <a:r>
              <a:rPr lang="zh-CN" b="1" dirty="0" smtClean="0"/>
              <a:t>修改更新测试用例</a:t>
            </a:r>
            <a:endParaRPr lang="en-US" altLang="zh-CN" b="1" dirty="0" smtClean="0"/>
          </a:p>
          <a:p>
            <a:pPr marL="971550" lvl="1" indent="-514350" algn="just" eaLnBrk="1" hangingPunct="1">
              <a:buFont typeface="+mj-lt"/>
              <a:buAutoNum type="arabicPeriod"/>
            </a:pPr>
            <a:r>
              <a:rPr lang="zh-CN" b="1" dirty="0" smtClean="0"/>
              <a:t>执行测试用例</a:t>
            </a:r>
            <a:endParaRPr lang="en-US" altLang="zh-CN" b="1" dirty="0" smtClean="0"/>
          </a:p>
          <a:p>
            <a:pPr marL="971550" lvl="1" indent="-514350" algn="just" eaLnBrk="1" hangingPunct="1">
              <a:buFont typeface="+mj-lt"/>
              <a:buAutoNum type="arabicPeriod"/>
            </a:pPr>
            <a:r>
              <a:rPr lang="zh-CN" b="1" dirty="0" smtClean="0"/>
              <a:t>分析评估测试用例质量</a:t>
            </a:r>
            <a:endParaRPr lang="zh-CN" altLang="en-US" b="1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052736"/>
            <a:ext cx="8229600" cy="4525963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/>
              <a:t>测试用例评审检查单（部分）</a:t>
            </a:r>
            <a:endParaRPr lang="zh-CN" altLang="en-US" b="1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204864"/>
            <a:ext cx="69437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b="1" dirty="0" smtClean="0"/>
              <a:t>测试用例修改更新策略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/>
              <a:t>若新版本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特性无变化</a:t>
            </a:r>
            <a:r>
              <a:rPr lang="zh-CN" altLang="en-US" sz="2400" b="1" dirty="0" smtClean="0"/>
              <a:t>，只是出现缺陷被用户发现的情况，此时可以修改测试用例，并给出变更记录。且当前修改的测试用例，对目前和以前的版本都有效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/>
              <a:t>若新版本中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原有的功能取消</a:t>
            </a:r>
            <a:r>
              <a:rPr lang="zh-CN" altLang="en-US" sz="2400" b="1" dirty="0" smtClean="0"/>
              <a:t>，此时仅需在新版本上将对应测试用例设置为无效即可</a:t>
            </a:r>
            <a:endParaRPr lang="zh-CN" altLang="en-US" sz="3200" b="1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软件测试基础</Template>
  <TotalTime>579</TotalTime>
  <Words>2357</Words>
  <Application>Microsoft Office PowerPoint</Application>
  <PresentationFormat>全屏显示(4:3)</PresentationFormat>
  <Paragraphs>350</Paragraphs>
  <Slides>51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moban</vt:lpstr>
      <vt:lpstr>测试过程管理</vt:lpstr>
      <vt:lpstr>测试过程管理</vt:lpstr>
      <vt:lpstr>测试用例的管理</vt:lpstr>
      <vt:lpstr>测试用例的管理</vt:lpstr>
      <vt:lpstr>测试用例的管理</vt:lpstr>
      <vt:lpstr>测试用例的管理</vt:lpstr>
      <vt:lpstr>测试用例的管理</vt:lpstr>
      <vt:lpstr>测试用例的管理</vt:lpstr>
      <vt:lpstr>测试用例的管理</vt:lpstr>
      <vt:lpstr>测试用例的管理</vt:lpstr>
      <vt:lpstr>测试用例的管理</vt:lpstr>
      <vt:lpstr>测试过程管理</vt:lpstr>
      <vt:lpstr>软件缺陷的管理</vt:lpstr>
      <vt:lpstr>软件缺陷的管理</vt:lpstr>
      <vt:lpstr>软件缺陷的管理</vt:lpstr>
      <vt:lpstr>软件缺陷的管理</vt:lpstr>
      <vt:lpstr>软件缺陷的管理</vt:lpstr>
      <vt:lpstr>软件缺陷的管理</vt:lpstr>
      <vt:lpstr>软件缺陷的管理</vt:lpstr>
      <vt:lpstr>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软件缺陷的管理</vt:lpstr>
      <vt:lpstr>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测试过程管理</vt:lpstr>
      <vt:lpstr> 测试团队的管理</vt:lpstr>
      <vt:lpstr> 测试团队的管理</vt:lpstr>
      <vt:lpstr> 测试团队的管理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178</cp:revision>
  <dcterms:created xsi:type="dcterms:W3CDTF">2008-07-27T05:17:00Z</dcterms:created>
  <dcterms:modified xsi:type="dcterms:W3CDTF">2018-05-25T05:46:09Z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