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77" r:id="rId4"/>
    <p:sldId id="278" r:id="rId5"/>
    <p:sldId id="279" r:id="rId6"/>
    <p:sldId id="284" r:id="rId7"/>
    <p:sldId id="275" r:id="rId8"/>
    <p:sldId id="276" r:id="rId9"/>
    <p:sldId id="274" r:id="rId10"/>
    <p:sldId id="280" r:id="rId11"/>
    <p:sldId id="331" r:id="rId12"/>
    <p:sldId id="332" r:id="rId13"/>
    <p:sldId id="333" r:id="rId14"/>
    <p:sldId id="334" r:id="rId15"/>
    <p:sldId id="291" r:id="rId16"/>
    <p:sldId id="292" r:id="rId17"/>
    <p:sldId id="294" r:id="rId18"/>
    <p:sldId id="295" r:id="rId19"/>
    <p:sldId id="296" r:id="rId20"/>
    <p:sldId id="297" r:id="rId21"/>
    <p:sldId id="285" r:id="rId22"/>
    <p:sldId id="288" r:id="rId23"/>
    <p:sldId id="266" r:id="rId24"/>
    <p:sldId id="286" r:id="rId25"/>
    <p:sldId id="287" r:id="rId26"/>
    <p:sldId id="315" r:id="rId27"/>
    <p:sldId id="316" r:id="rId28"/>
    <p:sldId id="323" r:id="rId29"/>
    <p:sldId id="307" r:id="rId30"/>
    <p:sldId id="340" r:id="rId31"/>
    <p:sldId id="341" r:id="rId32"/>
    <p:sldId id="342" r:id="rId33"/>
    <p:sldId id="343" r:id="rId34"/>
    <p:sldId id="344"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57" autoAdjust="0"/>
    <p:restoredTop sz="91328" autoAdjust="0"/>
  </p:normalViewPr>
  <p:slideViewPr>
    <p:cSldViewPr>
      <p:cViewPr varScale="1">
        <p:scale>
          <a:sx n="71" d="100"/>
          <a:sy n="71" d="100"/>
        </p:scale>
        <p:origin x="-171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D3B120-27D8-4DDB-BDCC-A0D89725F79E}" type="doc">
      <dgm:prSet loTypeId="urn:microsoft.com/office/officeart/2005/8/layout/chevron1" loCatId="process" qsTypeId="urn:microsoft.com/office/officeart/2005/8/quickstyle/simple1" qsCatId="simple" csTypeId="urn:microsoft.com/office/officeart/2005/8/colors/accent1_2" csCatId="accent1" phldr="1"/>
      <dgm:spPr/>
    </dgm:pt>
    <dgm:pt modelId="{9A11F29E-78DD-48EA-B3F9-2D86A2087E64}">
      <dgm:prSet phldrT="[文本]"/>
      <dgm:spPr/>
      <dgm:t>
        <a:bodyPr/>
        <a:lstStyle/>
        <a:p>
          <a:r>
            <a:rPr lang="en-US" altLang="zh-CN" dirty="0"/>
            <a:t>Web1.0</a:t>
          </a:r>
          <a:endParaRPr lang="zh-CN" altLang="en-US" dirty="0"/>
        </a:p>
      </dgm:t>
    </dgm:pt>
    <dgm:pt modelId="{B577116D-6C17-4600-92A5-D2FDAB7FFA0B}" type="parTrans" cxnId="{E56E879B-4F83-41ED-A09D-ADBA9B71F151}">
      <dgm:prSet/>
      <dgm:spPr/>
      <dgm:t>
        <a:bodyPr/>
        <a:lstStyle/>
        <a:p>
          <a:endParaRPr lang="zh-CN" altLang="en-US"/>
        </a:p>
      </dgm:t>
    </dgm:pt>
    <dgm:pt modelId="{37504122-4D74-4B0D-88BC-F87852AA62EE}" type="sibTrans" cxnId="{E56E879B-4F83-41ED-A09D-ADBA9B71F151}">
      <dgm:prSet/>
      <dgm:spPr/>
      <dgm:t>
        <a:bodyPr/>
        <a:lstStyle/>
        <a:p>
          <a:endParaRPr lang="zh-CN" altLang="en-US"/>
        </a:p>
      </dgm:t>
    </dgm:pt>
    <dgm:pt modelId="{044546C2-D390-4BC9-BBD4-8FBDF5D21D43}">
      <dgm:prSet phldrT="[文本]"/>
      <dgm:spPr/>
      <dgm:t>
        <a:bodyPr/>
        <a:lstStyle/>
        <a:p>
          <a:r>
            <a:rPr lang="en-US" altLang="zh-CN" dirty="0"/>
            <a:t>Web2.0</a:t>
          </a:r>
          <a:endParaRPr lang="zh-CN" altLang="en-US" dirty="0"/>
        </a:p>
      </dgm:t>
    </dgm:pt>
    <dgm:pt modelId="{8284C032-E154-4BD8-B0F4-32B95C4C2C9F}" type="parTrans" cxnId="{27A49C8F-DEC3-4FB0-85DD-83F565C22AE9}">
      <dgm:prSet/>
      <dgm:spPr/>
      <dgm:t>
        <a:bodyPr/>
        <a:lstStyle/>
        <a:p>
          <a:endParaRPr lang="zh-CN" altLang="en-US"/>
        </a:p>
      </dgm:t>
    </dgm:pt>
    <dgm:pt modelId="{147CE8E2-7976-4EED-BDF8-FB1A23293BBA}" type="sibTrans" cxnId="{27A49C8F-DEC3-4FB0-85DD-83F565C22AE9}">
      <dgm:prSet/>
      <dgm:spPr/>
      <dgm:t>
        <a:bodyPr/>
        <a:lstStyle/>
        <a:p>
          <a:endParaRPr lang="zh-CN" altLang="en-US"/>
        </a:p>
      </dgm:t>
    </dgm:pt>
    <dgm:pt modelId="{20D44267-7C3A-4D0D-BF4D-D8CF771B7900}">
      <dgm:prSet phldrT="[文本]"/>
      <dgm:spPr/>
      <dgm:t>
        <a:bodyPr/>
        <a:lstStyle/>
        <a:p>
          <a:r>
            <a:rPr lang="en-US" altLang="zh-CN" dirty="0" smtClean="0"/>
            <a:t>Web3.0</a:t>
          </a:r>
          <a:endParaRPr lang="zh-CN" altLang="en-US" dirty="0"/>
        </a:p>
      </dgm:t>
    </dgm:pt>
    <dgm:pt modelId="{F149B138-0416-4059-BE8B-3BBD13AB19CA}" type="parTrans" cxnId="{4D07432D-0178-4E4D-9C64-AE69D9A2BA0E}">
      <dgm:prSet/>
      <dgm:spPr/>
      <dgm:t>
        <a:bodyPr/>
        <a:lstStyle/>
        <a:p>
          <a:endParaRPr lang="zh-CN" altLang="en-US"/>
        </a:p>
      </dgm:t>
    </dgm:pt>
    <dgm:pt modelId="{18B256ED-2773-4053-B0DD-4788341F96ED}" type="sibTrans" cxnId="{4D07432D-0178-4E4D-9C64-AE69D9A2BA0E}">
      <dgm:prSet/>
      <dgm:spPr/>
      <dgm:t>
        <a:bodyPr/>
        <a:lstStyle/>
        <a:p>
          <a:endParaRPr lang="zh-CN" altLang="en-US"/>
        </a:p>
      </dgm:t>
    </dgm:pt>
    <dgm:pt modelId="{032F3099-D311-4BA8-9B27-6E9C44BD3A7A}">
      <dgm:prSet phldrT="[文本]"/>
      <dgm:spPr/>
      <dgm:t>
        <a:bodyPr/>
        <a:lstStyle/>
        <a:p>
          <a:r>
            <a:rPr lang="en-US" altLang="zh-CN" dirty="0"/>
            <a:t>…</a:t>
          </a:r>
          <a:endParaRPr lang="zh-CN" altLang="en-US" dirty="0"/>
        </a:p>
      </dgm:t>
    </dgm:pt>
    <dgm:pt modelId="{8DED40E1-8E26-402A-9A6F-CE8935CFE254}" type="parTrans" cxnId="{65EF3B6B-5AEF-4384-A42D-F81AE54A46BF}">
      <dgm:prSet/>
      <dgm:spPr/>
      <dgm:t>
        <a:bodyPr/>
        <a:lstStyle/>
        <a:p>
          <a:endParaRPr lang="zh-CN" altLang="en-US"/>
        </a:p>
      </dgm:t>
    </dgm:pt>
    <dgm:pt modelId="{CACBF411-67B9-40D4-ABBA-B540C5C72AFA}" type="sibTrans" cxnId="{65EF3B6B-5AEF-4384-A42D-F81AE54A46BF}">
      <dgm:prSet/>
      <dgm:spPr/>
      <dgm:t>
        <a:bodyPr/>
        <a:lstStyle/>
        <a:p>
          <a:endParaRPr lang="zh-CN" altLang="en-US"/>
        </a:p>
      </dgm:t>
    </dgm:pt>
    <dgm:pt modelId="{B0548C78-CD5B-4D97-98F7-CB9A2E76F195}" type="pres">
      <dgm:prSet presAssocID="{3CD3B120-27D8-4DDB-BDCC-A0D89725F79E}" presName="Name0" presStyleCnt="0">
        <dgm:presLayoutVars>
          <dgm:dir/>
          <dgm:animLvl val="lvl"/>
          <dgm:resizeHandles val="exact"/>
        </dgm:presLayoutVars>
      </dgm:prSet>
      <dgm:spPr/>
    </dgm:pt>
    <dgm:pt modelId="{FC198BA8-5EF3-4443-AF4B-2C8518DCF601}" type="pres">
      <dgm:prSet presAssocID="{9A11F29E-78DD-48EA-B3F9-2D86A2087E64}" presName="parTxOnly" presStyleLbl="node1" presStyleIdx="0" presStyleCnt="4">
        <dgm:presLayoutVars>
          <dgm:chMax val="0"/>
          <dgm:chPref val="0"/>
          <dgm:bulletEnabled val="1"/>
        </dgm:presLayoutVars>
      </dgm:prSet>
      <dgm:spPr/>
      <dgm:t>
        <a:bodyPr/>
        <a:lstStyle/>
        <a:p>
          <a:endParaRPr lang="zh-CN" altLang="en-US"/>
        </a:p>
      </dgm:t>
    </dgm:pt>
    <dgm:pt modelId="{BF640655-B1F5-4EE9-9632-141155ED2BD8}" type="pres">
      <dgm:prSet presAssocID="{37504122-4D74-4B0D-88BC-F87852AA62EE}" presName="parTxOnlySpace" presStyleCnt="0"/>
      <dgm:spPr/>
    </dgm:pt>
    <dgm:pt modelId="{C3B8EB03-C916-435E-AF99-12A234967872}" type="pres">
      <dgm:prSet presAssocID="{044546C2-D390-4BC9-BBD4-8FBDF5D21D43}" presName="parTxOnly" presStyleLbl="node1" presStyleIdx="1" presStyleCnt="4">
        <dgm:presLayoutVars>
          <dgm:chMax val="0"/>
          <dgm:chPref val="0"/>
          <dgm:bulletEnabled val="1"/>
        </dgm:presLayoutVars>
      </dgm:prSet>
      <dgm:spPr/>
      <dgm:t>
        <a:bodyPr/>
        <a:lstStyle/>
        <a:p>
          <a:endParaRPr lang="zh-CN" altLang="en-US"/>
        </a:p>
      </dgm:t>
    </dgm:pt>
    <dgm:pt modelId="{AFAE894C-4931-4471-B9DE-31F4CE7294E2}" type="pres">
      <dgm:prSet presAssocID="{147CE8E2-7976-4EED-BDF8-FB1A23293BBA}" presName="parTxOnlySpace" presStyleCnt="0"/>
      <dgm:spPr/>
    </dgm:pt>
    <dgm:pt modelId="{6C51184F-FE69-44B9-AE32-D2F71C7260B0}" type="pres">
      <dgm:prSet presAssocID="{20D44267-7C3A-4D0D-BF4D-D8CF771B7900}" presName="parTxOnly" presStyleLbl="node1" presStyleIdx="2" presStyleCnt="4">
        <dgm:presLayoutVars>
          <dgm:chMax val="0"/>
          <dgm:chPref val="0"/>
          <dgm:bulletEnabled val="1"/>
        </dgm:presLayoutVars>
      </dgm:prSet>
      <dgm:spPr/>
      <dgm:t>
        <a:bodyPr/>
        <a:lstStyle/>
        <a:p>
          <a:endParaRPr lang="zh-CN" altLang="en-US"/>
        </a:p>
      </dgm:t>
    </dgm:pt>
    <dgm:pt modelId="{284E97F0-73B5-4AC8-A34D-41545AA5279B}" type="pres">
      <dgm:prSet presAssocID="{18B256ED-2773-4053-B0DD-4788341F96ED}" presName="parTxOnlySpace" presStyleCnt="0"/>
      <dgm:spPr/>
    </dgm:pt>
    <dgm:pt modelId="{536B64C1-2FE3-45AB-AD01-5090B0A59747}" type="pres">
      <dgm:prSet presAssocID="{032F3099-D311-4BA8-9B27-6E9C44BD3A7A}" presName="parTxOnly" presStyleLbl="node1" presStyleIdx="3" presStyleCnt="4">
        <dgm:presLayoutVars>
          <dgm:chMax val="0"/>
          <dgm:chPref val="0"/>
          <dgm:bulletEnabled val="1"/>
        </dgm:presLayoutVars>
      </dgm:prSet>
      <dgm:spPr/>
      <dgm:t>
        <a:bodyPr/>
        <a:lstStyle/>
        <a:p>
          <a:endParaRPr lang="zh-CN" altLang="en-US"/>
        </a:p>
      </dgm:t>
    </dgm:pt>
  </dgm:ptLst>
  <dgm:cxnLst>
    <dgm:cxn modelId="{4D07432D-0178-4E4D-9C64-AE69D9A2BA0E}" srcId="{3CD3B120-27D8-4DDB-BDCC-A0D89725F79E}" destId="{20D44267-7C3A-4D0D-BF4D-D8CF771B7900}" srcOrd="2" destOrd="0" parTransId="{F149B138-0416-4059-BE8B-3BBD13AB19CA}" sibTransId="{18B256ED-2773-4053-B0DD-4788341F96ED}"/>
    <dgm:cxn modelId="{65EF3B6B-5AEF-4384-A42D-F81AE54A46BF}" srcId="{3CD3B120-27D8-4DDB-BDCC-A0D89725F79E}" destId="{032F3099-D311-4BA8-9B27-6E9C44BD3A7A}" srcOrd="3" destOrd="0" parTransId="{8DED40E1-8E26-402A-9A6F-CE8935CFE254}" sibTransId="{CACBF411-67B9-40D4-ABBA-B540C5C72AFA}"/>
    <dgm:cxn modelId="{27A49C8F-DEC3-4FB0-85DD-83F565C22AE9}" srcId="{3CD3B120-27D8-4DDB-BDCC-A0D89725F79E}" destId="{044546C2-D390-4BC9-BBD4-8FBDF5D21D43}" srcOrd="1" destOrd="0" parTransId="{8284C032-E154-4BD8-B0F4-32B95C4C2C9F}" sibTransId="{147CE8E2-7976-4EED-BDF8-FB1A23293BBA}"/>
    <dgm:cxn modelId="{4775FE9E-C6E9-4684-9EDC-3F3954D7B8E1}" type="presOf" srcId="{9A11F29E-78DD-48EA-B3F9-2D86A2087E64}" destId="{FC198BA8-5EF3-4443-AF4B-2C8518DCF601}" srcOrd="0" destOrd="0" presId="urn:microsoft.com/office/officeart/2005/8/layout/chevron1"/>
    <dgm:cxn modelId="{AB5F102B-37FD-4E04-B9B8-FACB6543506D}" type="presOf" srcId="{3CD3B120-27D8-4DDB-BDCC-A0D89725F79E}" destId="{B0548C78-CD5B-4D97-98F7-CB9A2E76F195}" srcOrd="0" destOrd="0" presId="urn:microsoft.com/office/officeart/2005/8/layout/chevron1"/>
    <dgm:cxn modelId="{370141EA-A335-4CD7-A1EF-3EC578C10F24}" type="presOf" srcId="{044546C2-D390-4BC9-BBD4-8FBDF5D21D43}" destId="{C3B8EB03-C916-435E-AF99-12A234967872}" srcOrd="0" destOrd="0" presId="urn:microsoft.com/office/officeart/2005/8/layout/chevron1"/>
    <dgm:cxn modelId="{2AB0F113-4082-444A-97B7-E0342AFF1B03}" type="presOf" srcId="{20D44267-7C3A-4D0D-BF4D-D8CF771B7900}" destId="{6C51184F-FE69-44B9-AE32-D2F71C7260B0}" srcOrd="0" destOrd="0" presId="urn:microsoft.com/office/officeart/2005/8/layout/chevron1"/>
    <dgm:cxn modelId="{23344346-CF8A-44F2-BB35-2B32B7DBE059}" type="presOf" srcId="{032F3099-D311-4BA8-9B27-6E9C44BD3A7A}" destId="{536B64C1-2FE3-45AB-AD01-5090B0A59747}" srcOrd="0" destOrd="0" presId="urn:microsoft.com/office/officeart/2005/8/layout/chevron1"/>
    <dgm:cxn modelId="{E56E879B-4F83-41ED-A09D-ADBA9B71F151}" srcId="{3CD3B120-27D8-4DDB-BDCC-A0D89725F79E}" destId="{9A11F29E-78DD-48EA-B3F9-2D86A2087E64}" srcOrd="0" destOrd="0" parTransId="{B577116D-6C17-4600-92A5-D2FDAB7FFA0B}" sibTransId="{37504122-4D74-4B0D-88BC-F87852AA62EE}"/>
    <dgm:cxn modelId="{20A75B60-B19F-4A6F-8AE0-0B1070E73109}" type="presParOf" srcId="{B0548C78-CD5B-4D97-98F7-CB9A2E76F195}" destId="{FC198BA8-5EF3-4443-AF4B-2C8518DCF601}" srcOrd="0" destOrd="0" presId="urn:microsoft.com/office/officeart/2005/8/layout/chevron1"/>
    <dgm:cxn modelId="{7B78EA96-5519-4E88-B861-65D4A8B335E8}" type="presParOf" srcId="{B0548C78-CD5B-4D97-98F7-CB9A2E76F195}" destId="{BF640655-B1F5-4EE9-9632-141155ED2BD8}" srcOrd="1" destOrd="0" presId="urn:microsoft.com/office/officeart/2005/8/layout/chevron1"/>
    <dgm:cxn modelId="{60DA537E-C3E6-47D3-9EEB-18CA436A1824}" type="presParOf" srcId="{B0548C78-CD5B-4D97-98F7-CB9A2E76F195}" destId="{C3B8EB03-C916-435E-AF99-12A234967872}" srcOrd="2" destOrd="0" presId="urn:microsoft.com/office/officeart/2005/8/layout/chevron1"/>
    <dgm:cxn modelId="{DEF86E63-B6A7-42E6-A236-51281BFD0CAB}" type="presParOf" srcId="{B0548C78-CD5B-4D97-98F7-CB9A2E76F195}" destId="{AFAE894C-4931-4471-B9DE-31F4CE7294E2}" srcOrd="3" destOrd="0" presId="urn:microsoft.com/office/officeart/2005/8/layout/chevron1"/>
    <dgm:cxn modelId="{CF890127-800C-4986-8E76-693A18D6D60B}" type="presParOf" srcId="{B0548C78-CD5B-4D97-98F7-CB9A2E76F195}" destId="{6C51184F-FE69-44B9-AE32-D2F71C7260B0}" srcOrd="4" destOrd="0" presId="urn:microsoft.com/office/officeart/2005/8/layout/chevron1"/>
    <dgm:cxn modelId="{5A07D897-B56B-4461-ADCC-4402476F6C16}" type="presParOf" srcId="{B0548C78-CD5B-4D97-98F7-CB9A2E76F195}" destId="{284E97F0-73B5-4AC8-A34D-41545AA5279B}" srcOrd="5" destOrd="0" presId="urn:microsoft.com/office/officeart/2005/8/layout/chevron1"/>
    <dgm:cxn modelId="{89C3FD2C-1C27-4288-9D57-F87938D21706}" type="presParOf" srcId="{B0548C78-CD5B-4D97-98F7-CB9A2E76F195}" destId="{536B64C1-2FE3-45AB-AD01-5090B0A5974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98BA8-5EF3-4443-AF4B-2C8518DCF601}">
      <dsp:nvSpPr>
        <dsp:cNvPr id="0" name=""/>
        <dsp:cNvSpPr/>
      </dsp:nvSpPr>
      <dsp:spPr>
        <a:xfrm>
          <a:off x="3523" y="498595"/>
          <a:ext cx="2051072" cy="82042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altLang="zh-CN" sz="2700" kern="1200" dirty="0"/>
            <a:t>Web1.0</a:t>
          </a:r>
          <a:endParaRPr lang="zh-CN" altLang="en-US" sz="2700" kern="1200" dirty="0"/>
        </a:p>
      </dsp:txBody>
      <dsp:txXfrm>
        <a:off x="413738" y="498595"/>
        <a:ext cx="1230643" cy="820429"/>
      </dsp:txXfrm>
    </dsp:sp>
    <dsp:sp modelId="{C3B8EB03-C916-435E-AF99-12A234967872}">
      <dsp:nvSpPr>
        <dsp:cNvPr id="0" name=""/>
        <dsp:cNvSpPr/>
      </dsp:nvSpPr>
      <dsp:spPr>
        <a:xfrm>
          <a:off x="1849489" y="498595"/>
          <a:ext cx="2051072" cy="82042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altLang="zh-CN" sz="2700" kern="1200" dirty="0"/>
            <a:t>Web2.0</a:t>
          </a:r>
          <a:endParaRPr lang="zh-CN" altLang="en-US" sz="2700" kern="1200" dirty="0"/>
        </a:p>
      </dsp:txBody>
      <dsp:txXfrm>
        <a:off x="2259704" y="498595"/>
        <a:ext cx="1230643" cy="820429"/>
      </dsp:txXfrm>
    </dsp:sp>
    <dsp:sp modelId="{6C51184F-FE69-44B9-AE32-D2F71C7260B0}">
      <dsp:nvSpPr>
        <dsp:cNvPr id="0" name=""/>
        <dsp:cNvSpPr/>
      </dsp:nvSpPr>
      <dsp:spPr>
        <a:xfrm>
          <a:off x="3695454" y="498595"/>
          <a:ext cx="2051072" cy="82042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altLang="zh-CN" sz="2700" kern="1200" dirty="0" smtClean="0"/>
            <a:t>Web3.0</a:t>
          </a:r>
          <a:endParaRPr lang="zh-CN" altLang="en-US" sz="2700" kern="1200" dirty="0"/>
        </a:p>
      </dsp:txBody>
      <dsp:txXfrm>
        <a:off x="4105669" y="498595"/>
        <a:ext cx="1230643" cy="820429"/>
      </dsp:txXfrm>
    </dsp:sp>
    <dsp:sp modelId="{536B64C1-2FE3-45AB-AD01-5090B0A59747}">
      <dsp:nvSpPr>
        <dsp:cNvPr id="0" name=""/>
        <dsp:cNvSpPr/>
      </dsp:nvSpPr>
      <dsp:spPr>
        <a:xfrm>
          <a:off x="5541420" y="498595"/>
          <a:ext cx="2051072" cy="82042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altLang="zh-CN" sz="2700" kern="1200" dirty="0"/>
            <a:t>…</a:t>
          </a:r>
          <a:endParaRPr lang="zh-CN" altLang="en-US" sz="2700" kern="1200" dirty="0"/>
        </a:p>
      </dsp:txBody>
      <dsp:txXfrm>
        <a:off x="5951635" y="498595"/>
        <a:ext cx="1230643" cy="82042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1FBF45-B3AF-4085-B45B-A76474457766}" type="datetimeFigureOut">
              <a:rPr lang="zh-CN" altLang="en-US" smtClean="0"/>
              <a:t>2018/6/1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0F92E-66CF-40E1-8E09-CDA1BA4C9C1B}" type="slidenum">
              <a:rPr lang="zh-CN" altLang="en-US" smtClean="0"/>
              <a:t>‹#›</a:t>
            </a:fld>
            <a:endParaRPr lang="zh-CN" altLang="en-US"/>
          </a:p>
        </p:txBody>
      </p:sp>
    </p:spTree>
    <p:extLst>
      <p:ext uri="{BB962C8B-B14F-4D97-AF65-F5344CB8AC3E}">
        <p14:creationId xmlns:p14="http://schemas.microsoft.com/office/powerpoint/2010/main" val="579889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展示，与后台关联</a:t>
            </a:r>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1</a:t>
            </a:fld>
            <a:endParaRPr lang="zh-CN" altLang="en-US"/>
          </a:p>
        </p:txBody>
      </p:sp>
    </p:spTree>
    <p:extLst>
      <p:ext uri="{BB962C8B-B14F-4D97-AF65-F5344CB8AC3E}">
        <p14:creationId xmlns:p14="http://schemas.microsoft.com/office/powerpoint/2010/main" val="2748565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可以理解处理</a:t>
            </a:r>
            <a:r>
              <a:rPr lang="en-US" altLang="zh-CN" dirty="0" smtClean="0"/>
              <a:t>html</a:t>
            </a:r>
            <a:r>
              <a:rPr lang="zh-CN" altLang="en-US" dirty="0" smtClean="0"/>
              <a:t>元素</a:t>
            </a:r>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19</a:t>
            </a:fld>
            <a:endParaRPr lang="zh-CN" altLang="en-US"/>
          </a:p>
        </p:txBody>
      </p:sp>
    </p:spTree>
    <p:extLst>
      <p:ext uri="{BB962C8B-B14F-4D97-AF65-F5344CB8AC3E}">
        <p14:creationId xmlns:p14="http://schemas.microsoft.com/office/powerpoint/2010/main" val="3489237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22</a:t>
            </a:fld>
            <a:endParaRPr lang="zh-CN" altLang="en-US"/>
          </a:p>
        </p:txBody>
      </p:sp>
    </p:spTree>
    <p:extLst>
      <p:ext uri="{BB962C8B-B14F-4D97-AF65-F5344CB8AC3E}">
        <p14:creationId xmlns:p14="http://schemas.microsoft.com/office/powerpoint/2010/main" val="1320991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页面由文字、图形、声音、视频和超链接组成</a:t>
            </a:r>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23</a:t>
            </a:fld>
            <a:endParaRPr lang="zh-CN" altLang="en-US"/>
          </a:p>
        </p:txBody>
      </p:sp>
    </p:spTree>
    <p:extLst>
      <p:ext uri="{BB962C8B-B14F-4D97-AF65-F5344CB8AC3E}">
        <p14:creationId xmlns:p14="http://schemas.microsoft.com/office/powerpoint/2010/main" val="610793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图片文字标签</a:t>
            </a:r>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25</a:t>
            </a:fld>
            <a:endParaRPr lang="zh-CN" altLang="en-US"/>
          </a:p>
        </p:txBody>
      </p:sp>
    </p:spTree>
    <p:extLst>
      <p:ext uri="{BB962C8B-B14F-4D97-AF65-F5344CB8AC3E}">
        <p14:creationId xmlns:p14="http://schemas.microsoft.com/office/powerpoint/2010/main" val="687441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贯穿于整个业务系统的逻辑功能，需要保证其单个功能的正确性，然后才是整个业务流程的正确性测试。</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26</a:t>
            </a:fld>
            <a:endParaRPr lang="zh-CN" altLang="en-US"/>
          </a:p>
        </p:txBody>
      </p:sp>
    </p:spTree>
    <p:extLst>
      <p:ext uri="{BB962C8B-B14F-4D97-AF65-F5344CB8AC3E}">
        <p14:creationId xmlns:p14="http://schemas.microsoft.com/office/powerpoint/2010/main" val="3464517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Cookies</a:t>
            </a:r>
            <a:r>
              <a:rPr lang="zh-CN" altLang="en-US" dirty="0" smtClean="0"/>
              <a:t>来统计次数</a:t>
            </a:r>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28</a:t>
            </a:fld>
            <a:endParaRPr lang="zh-CN" altLang="en-US"/>
          </a:p>
        </p:txBody>
      </p:sp>
    </p:spTree>
    <p:extLst>
      <p:ext uri="{BB962C8B-B14F-4D97-AF65-F5344CB8AC3E}">
        <p14:creationId xmlns:p14="http://schemas.microsoft.com/office/powerpoint/2010/main" val="3678639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门户，新闻网站，新浪、雅虎、搜狐，网易，网站运营，来创建</a:t>
            </a:r>
            <a:r>
              <a:rPr lang="en-US" altLang="zh-CN" dirty="0" smtClean="0"/>
              <a:t>2000</a:t>
            </a:r>
            <a:r>
              <a:rPr lang="zh-CN" altLang="en-US" dirty="0" smtClean="0"/>
              <a:t>年。用户比较被动</a:t>
            </a:r>
            <a:endParaRPr lang="en-US" altLang="zh-CN" dirty="0" smtClean="0"/>
          </a:p>
          <a:p>
            <a:r>
              <a:rPr lang="en-US" altLang="zh-CN" dirty="0" smtClean="0"/>
              <a:t>Web2.0  </a:t>
            </a:r>
            <a:r>
              <a:rPr lang="zh-CN" altLang="en-US" dirty="0" smtClean="0"/>
              <a:t>提供的一个平台</a:t>
            </a:r>
            <a:r>
              <a:rPr lang="zh-CN" altLang="en-US" baseline="0" dirty="0" smtClean="0"/>
              <a:t> 例如淘宝</a:t>
            </a:r>
            <a:endParaRPr lang="en-US" altLang="zh-CN" baseline="0" dirty="0" smtClean="0"/>
          </a:p>
          <a:p>
            <a:r>
              <a:rPr lang="en-US" altLang="zh-CN" dirty="0" smtClean="0"/>
              <a:t>web1.0</a:t>
            </a:r>
            <a:r>
              <a:rPr lang="zh-CN" altLang="en-US" dirty="0" smtClean="0"/>
              <a:t>：网络</a:t>
            </a:r>
            <a:r>
              <a:rPr lang="en-US" altLang="zh-CN" dirty="0" smtClean="0"/>
              <a:t>-</a:t>
            </a:r>
            <a:r>
              <a:rPr lang="zh-CN" altLang="en-US" dirty="0" smtClean="0"/>
              <a:t>人（单向信息，只读，</a:t>
            </a:r>
            <a:r>
              <a:rPr lang="en-US" altLang="zh-CN" dirty="0" err="1" smtClean="0"/>
              <a:t>eg</a:t>
            </a:r>
            <a:r>
              <a:rPr lang="zh-CN" altLang="en-US" dirty="0" smtClean="0"/>
              <a:t>个人网站，大英百科全书）；</a:t>
            </a:r>
            <a:br>
              <a:rPr lang="zh-CN" altLang="en-US" dirty="0" smtClean="0"/>
            </a:br>
            <a:r>
              <a:rPr lang="en-US" altLang="zh-CN" dirty="0" smtClean="0"/>
              <a:t>web2.0</a:t>
            </a:r>
            <a:r>
              <a:rPr lang="zh-CN" altLang="en-US" dirty="0" smtClean="0"/>
              <a:t>：人</a:t>
            </a:r>
            <a:r>
              <a:rPr lang="en-US" altLang="zh-CN" dirty="0" smtClean="0"/>
              <a:t>-</a:t>
            </a:r>
            <a:r>
              <a:rPr lang="zh-CN" altLang="en-US" dirty="0" smtClean="0"/>
              <a:t>人（以网络为沟通渠道进行人与人沟通，</a:t>
            </a:r>
            <a:r>
              <a:rPr lang="en-US" altLang="zh-CN" dirty="0" err="1" smtClean="0"/>
              <a:t>eg</a:t>
            </a:r>
            <a:r>
              <a:rPr lang="zh-CN" altLang="en-US" dirty="0" smtClean="0"/>
              <a:t>维基、博客）；</a:t>
            </a:r>
            <a:br>
              <a:rPr lang="zh-CN" altLang="en-US" dirty="0" smtClean="0"/>
            </a:br>
            <a:r>
              <a:rPr lang="en-US" altLang="zh-CN" dirty="0" smtClean="0"/>
              <a:t>web3.0</a:t>
            </a:r>
            <a:r>
              <a:rPr lang="zh-CN" altLang="en-US" dirty="0" smtClean="0"/>
              <a:t>：人</a:t>
            </a:r>
            <a:r>
              <a:rPr lang="en-US" altLang="zh-CN" dirty="0" smtClean="0"/>
              <a:t>-</a:t>
            </a:r>
            <a:r>
              <a:rPr lang="zh-CN" altLang="en-US" dirty="0" smtClean="0"/>
              <a:t>网络</a:t>
            </a:r>
            <a:r>
              <a:rPr lang="en-US" altLang="zh-CN" dirty="0" smtClean="0"/>
              <a:t>-</a:t>
            </a:r>
            <a:r>
              <a:rPr lang="zh-CN" altLang="en-US" dirty="0" smtClean="0"/>
              <a:t>人（人工智能、关联数据和语义网络构建，形成人和网络以及网络与人的沟通，同时在</a:t>
            </a:r>
            <a:r>
              <a:rPr lang="en-US" altLang="zh-CN" dirty="0" err="1" smtClean="0"/>
              <a:t>SEO</a:t>
            </a:r>
            <a:r>
              <a:rPr lang="zh-CN" altLang="en-US" dirty="0" smtClean="0"/>
              <a:t>支持下，提高人与人沟通的便利性）</a:t>
            </a:r>
          </a:p>
          <a:p>
            <a:endParaRPr lang="zh-CN" altLang="en-US" dirty="0" smtClean="0"/>
          </a:p>
          <a:p>
            <a:endParaRPr lang="en-US" altLang="zh-CN" dirty="0" smtClean="0"/>
          </a:p>
          <a:p>
            <a:r>
              <a:rPr lang="en-US" altLang="zh-CN" dirty="0" smtClean="0"/>
              <a:t>Web1.0 </a:t>
            </a:r>
            <a:r>
              <a:rPr lang="zh-CN" altLang="en-US" dirty="0" smtClean="0"/>
              <a:t>用户被动获取信息（门户网站）</a:t>
            </a:r>
            <a:endParaRPr lang="en-US" altLang="zh-CN" dirty="0" smtClean="0"/>
          </a:p>
          <a:p>
            <a:r>
              <a:rPr lang="en-US" altLang="zh-CN" dirty="0" smtClean="0"/>
              <a:t>Web2.0 </a:t>
            </a:r>
            <a:r>
              <a:rPr lang="zh-CN" altLang="en-US" dirty="0" smtClean="0"/>
              <a:t>用户产生内容（微博、论坛、分类信息）</a:t>
            </a:r>
            <a:endParaRPr lang="en-US" altLang="zh-CN" dirty="0" smtClean="0"/>
          </a:p>
          <a:p>
            <a:r>
              <a:rPr lang="en-US" altLang="zh-CN" dirty="0" smtClean="0"/>
              <a:t>Web3.0 </a:t>
            </a:r>
            <a:r>
              <a:rPr lang="zh-CN" altLang="en-US" dirty="0" smtClean="0"/>
              <a:t>用户按需求获取内容（</a:t>
            </a:r>
            <a:r>
              <a:rPr lang="en-US" altLang="zh-CN" dirty="0" smtClean="0"/>
              <a:t>RSS</a:t>
            </a:r>
            <a:r>
              <a:rPr lang="zh-CN" altLang="en-US" dirty="0" smtClean="0"/>
              <a:t>订阅、今日头条）</a:t>
            </a:r>
          </a:p>
          <a:p>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3</a:t>
            </a:fld>
            <a:endParaRPr lang="zh-CN" altLang="en-US"/>
          </a:p>
        </p:txBody>
      </p:sp>
    </p:spTree>
    <p:extLst>
      <p:ext uri="{BB962C8B-B14F-4D97-AF65-F5344CB8AC3E}">
        <p14:creationId xmlns:p14="http://schemas.microsoft.com/office/powerpoint/2010/main" val="1921681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超文本标记语言，</a:t>
            </a:r>
            <a:r>
              <a:rPr lang="en-US" altLang="zh-CN" dirty="0" smtClean="0"/>
              <a:t>web</a:t>
            </a:r>
            <a:r>
              <a:rPr lang="zh-CN" altLang="en-US" dirty="0" smtClean="0"/>
              <a:t>页面展现的一种方式，页面由</a:t>
            </a:r>
            <a:r>
              <a:rPr lang="en-US" altLang="zh-CN" dirty="0" smtClean="0"/>
              <a:t>html</a:t>
            </a:r>
            <a:r>
              <a:rPr lang="zh-CN" altLang="en-US" dirty="0" smtClean="0"/>
              <a:t>标记完成，浏览器的渲染处理，看到漂亮的图形结果。两个标准在用</a:t>
            </a:r>
            <a:endParaRPr lang="en-US" altLang="zh-CN" dirty="0" smtClean="0"/>
          </a:p>
          <a:p>
            <a:r>
              <a:rPr lang="en-US" altLang="zh-CN" dirty="0" smtClean="0"/>
              <a:t>h5</a:t>
            </a:r>
            <a:r>
              <a:rPr lang="zh-CN" altLang="en-US" dirty="0" smtClean="0"/>
              <a:t>最容易理解的区别，展现视频，多媒体，开发小游戏</a:t>
            </a:r>
            <a:r>
              <a:rPr lang="zh-CN" altLang="en-US" baseline="0" dirty="0" smtClean="0"/>
              <a:t>。</a:t>
            </a:r>
            <a:r>
              <a:rPr lang="en-US" altLang="zh-CN" baseline="0" dirty="0" smtClean="0"/>
              <a:t>h4</a:t>
            </a:r>
            <a:r>
              <a:rPr lang="zh-CN" altLang="en-US" baseline="0" dirty="0" smtClean="0"/>
              <a:t>嵌入视频播放器 </a:t>
            </a:r>
            <a:r>
              <a:rPr lang="en-US" altLang="zh-CN" baseline="0" dirty="0" smtClean="0"/>
              <a:t>flash player</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5</a:t>
            </a:fld>
            <a:endParaRPr lang="zh-CN" altLang="en-US"/>
          </a:p>
        </p:txBody>
      </p:sp>
    </p:spTree>
    <p:extLst>
      <p:ext uri="{BB962C8B-B14F-4D97-AF65-F5344CB8AC3E}">
        <p14:creationId xmlns:p14="http://schemas.microsoft.com/office/powerpoint/2010/main" val="1385704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B/S </a:t>
            </a:r>
            <a:r>
              <a:rPr lang="zh-CN" altLang="en-US" dirty="0" smtClean="0"/>
              <a:t>标准的规则，</a:t>
            </a:r>
            <a:r>
              <a:rPr lang="en-US" altLang="zh-CN" dirty="0" smtClean="0"/>
              <a:t>html</a:t>
            </a:r>
            <a:r>
              <a:rPr lang="zh-CN" altLang="en-US" dirty="0" smtClean="0"/>
              <a:t>语言</a:t>
            </a:r>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7</a:t>
            </a:fld>
            <a:endParaRPr lang="zh-CN" altLang="en-US"/>
          </a:p>
        </p:txBody>
      </p:sp>
    </p:spTree>
    <p:extLst>
      <p:ext uri="{BB962C8B-B14F-4D97-AF65-F5344CB8AC3E}">
        <p14:creationId xmlns:p14="http://schemas.microsoft.com/office/powerpoint/2010/main" val="866961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B/S</a:t>
            </a:r>
            <a:r>
              <a:rPr lang="en-US" altLang="zh-CN" baseline="0" dirty="0" smtClean="0"/>
              <a:t> </a:t>
            </a:r>
            <a:r>
              <a:rPr lang="zh-CN" altLang="en-US" baseline="0" dirty="0" smtClean="0"/>
              <a:t>标准的浏览器，标准协议</a:t>
            </a:r>
            <a:r>
              <a:rPr lang="en-US" altLang="zh-CN" baseline="0" dirty="0" smtClean="0"/>
              <a:t>http1.1</a:t>
            </a:r>
            <a:r>
              <a:rPr lang="zh-CN" altLang="en-US" baseline="0" dirty="0" smtClean="0"/>
              <a:t>，标记语言 </a:t>
            </a:r>
            <a:r>
              <a:rPr lang="en-US" altLang="zh-CN" baseline="0" dirty="0" smtClean="0"/>
              <a:t>html4</a:t>
            </a:r>
            <a:r>
              <a:rPr lang="zh-CN" altLang="en-US" baseline="0" dirty="0" smtClean="0"/>
              <a:t>，服务器端是标准的</a:t>
            </a:r>
            <a:r>
              <a:rPr lang="en-US" altLang="zh-CN" baseline="0" dirty="0" err="1" smtClean="0"/>
              <a:t>apche</a:t>
            </a:r>
            <a:endParaRPr lang="en-US" altLang="zh-CN" baseline="0" dirty="0" smtClean="0"/>
          </a:p>
          <a:p>
            <a:r>
              <a:rPr lang="en-US" altLang="zh-CN" baseline="0" dirty="0" smtClean="0"/>
              <a:t>C/S </a:t>
            </a:r>
            <a:r>
              <a:rPr lang="zh-CN" altLang="en-US" baseline="0" dirty="0" smtClean="0"/>
              <a:t>客户端不需要标准，各自的安装程序，服务器</a:t>
            </a:r>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8</a:t>
            </a:fld>
            <a:endParaRPr lang="zh-CN" altLang="en-US"/>
          </a:p>
        </p:txBody>
      </p:sp>
    </p:spTree>
    <p:extLst>
      <p:ext uri="{BB962C8B-B14F-4D97-AF65-F5344CB8AC3E}">
        <p14:creationId xmlns:p14="http://schemas.microsoft.com/office/powerpoint/2010/main" val="2867874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利用浏览器与服务器进行访问的。</a:t>
            </a:r>
            <a:r>
              <a:rPr lang="en-US" altLang="zh-CN" dirty="0" smtClean="0"/>
              <a:t>URL</a:t>
            </a:r>
            <a:r>
              <a:rPr lang="zh-CN" altLang="en-US" dirty="0" smtClean="0"/>
              <a:t>地址包含：</a:t>
            </a:r>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9</a:t>
            </a:fld>
            <a:endParaRPr lang="zh-CN" altLang="en-US"/>
          </a:p>
        </p:txBody>
      </p:sp>
    </p:spTree>
    <p:extLst>
      <p:ext uri="{BB962C8B-B14F-4D97-AF65-F5344CB8AC3E}">
        <p14:creationId xmlns:p14="http://schemas.microsoft.com/office/powerpoint/2010/main" val="980743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域名经过</a:t>
            </a:r>
            <a:r>
              <a:rPr lang="en-US" altLang="zh-CN" dirty="0" smtClean="0"/>
              <a:t>DNS</a:t>
            </a:r>
            <a:r>
              <a:rPr lang="zh-CN" altLang="en-US" dirty="0" smtClean="0"/>
              <a:t>解析，转换为</a:t>
            </a:r>
            <a:r>
              <a:rPr lang="en-US" altLang="zh-CN" dirty="0" smtClean="0"/>
              <a:t>IP</a:t>
            </a:r>
            <a:r>
              <a:rPr lang="zh-CN" altLang="en-US" dirty="0" smtClean="0"/>
              <a:t>地址，第三部分，端口号８０，只要服务器开发的是</a:t>
            </a:r>
            <a:r>
              <a:rPr lang="en-US" altLang="zh-CN" dirty="0" smtClean="0"/>
              <a:t>80</a:t>
            </a:r>
            <a:r>
              <a:rPr lang="zh-CN" altLang="en-US" dirty="0" smtClean="0"/>
              <a:t>，不需要再输入，第四部分：访问的资源，具体的页面</a:t>
            </a:r>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10</a:t>
            </a:fld>
            <a:endParaRPr lang="zh-CN" altLang="en-US"/>
          </a:p>
        </p:txBody>
      </p:sp>
    </p:spTree>
    <p:extLst>
      <p:ext uri="{BB962C8B-B14F-4D97-AF65-F5344CB8AC3E}">
        <p14:creationId xmlns:p14="http://schemas.microsoft.com/office/powerpoint/2010/main" val="2823296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协议规定怎么传输消息</a:t>
            </a:r>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11</a:t>
            </a:fld>
            <a:endParaRPr lang="zh-CN" altLang="en-US"/>
          </a:p>
        </p:txBody>
      </p:sp>
    </p:spTree>
    <p:extLst>
      <p:ext uri="{BB962C8B-B14F-4D97-AF65-F5344CB8AC3E}">
        <p14:creationId xmlns:p14="http://schemas.microsoft.com/office/powerpoint/2010/main" val="2175300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15</a:t>
            </a:fld>
            <a:endParaRPr lang="zh-CN" altLang="en-US"/>
          </a:p>
        </p:txBody>
      </p:sp>
    </p:spTree>
    <p:extLst>
      <p:ext uri="{BB962C8B-B14F-4D97-AF65-F5344CB8AC3E}">
        <p14:creationId xmlns:p14="http://schemas.microsoft.com/office/powerpoint/2010/main" val="1970484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994" y="980728"/>
            <a:ext cx="8229600" cy="4525963"/>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1"/>
            <a:ext cx="9153601" cy="818867"/>
          </a:xfrm>
        </p:spPr>
        <p:txBody>
          <a:bodyPr>
            <a:normAutofit/>
          </a:bodyPr>
          <a:lstStyle>
            <a:lvl1pPr>
              <a:defRPr sz="4000" b="1">
                <a:solidFill>
                  <a:schemeClr val="bg1"/>
                </a:solidFill>
                <a:latin typeface="+mn-ea"/>
                <a:ea typeface="+mn-ea"/>
              </a:defRPr>
            </a:lvl1pPr>
          </a:lstStyle>
          <a:p>
            <a:r>
              <a:rPr lang="zh-CN" altLang="en-US"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baidu.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tech.sina.com.cn/it/2015-01-14/doc-iavxeafr9972646.s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tools.yesky.com/19/34456519.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log.csdn.net/dylnuaa/article/details/2486545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wmf"/><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Web</a:t>
            </a:r>
            <a:r>
              <a:rPr lang="zh-CN" altLang="en-US" dirty="0" smtClean="0"/>
              <a:t>测试基础</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3486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网页访问过程</a:t>
            </a:r>
          </a:p>
        </p:txBody>
      </p:sp>
      <p:sp>
        <p:nvSpPr>
          <p:cNvPr id="4" name="内容占位符 2"/>
          <p:cNvSpPr txBox="1">
            <a:spLocks/>
          </p:cNvSpPr>
          <p:nvPr/>
        </p:nvSpPr>
        <p:spPr>
          <a:xfrm>
            <a:off x="334675" y="1052736"/>
            <a:ext cx="8809325" cy="384898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rgbClr val="FF0000"/>
                </a:solidFill>
              </a:rPr>
              <a:t>URL</a:t>
            </a:r>
            <a:r>
              <a:rPr lang="zh-CN" altLang="en-US" dirty="0" smtClean="0">
                <a:solidFill>
                  <a:srgbClr val="FF0000"/>
                </a:solidFill>
              </a:rPr>
              <a:t>（统一资源定位符）</a:t>
            </a:r>
            <a:endParaRPr lang="en-US" altLang="zh-CN" dirty="0" smtClean="0">
              <a:solidFill>
                <a:srgbClr val="FF0000"/>
              </a:solidFill>
            </a:endParaRPr>
          </a:p>
          <a:p>
            <a:pPr lvl="1"/>
            <a:r>
              <a:rPr lang="zh-CN" altLang="en-US" dirty="0" smtClean="0"/>
              <a:t>互联网上标准资源的地址，可以从互联网上得到的资源的位置和访问方法</a:t>
            </a:r>
            <a:endParaRPr lang="en-US" altLang="zh-CN" dirty="0" smtClean="0"/>
          </a:p>
          <a:p>
            <a:pPr lvl="1"/>
            <a:r>
              <a:rPr lang="zh-CN" altLang="en-US" dirty="0" smtClean="0"/>
              <a:t>例：</a:t>
            </a:r>
            <a:endParaRPr lang="en-US" altLang="zh-CN" dirty="0" smtClean="0"/>
          </a:p>
          <a:p>
            <a:pPr lvl="2"/>
            <a:r>
              <a:rPr lang="en-US" altLang="zh-CN" dirty="0" smtClean="0">
                <a:hlinkClick r:id="rId3"/>
              </a:rPr>
              <a:t>http://www.baidu.com/</a:t>
            </a:r>
            <a:endParaRPr lang="en-US" altLang="zh-CN" dirty="0" smtClean="0"/>
          </a:p>
          <a:p>
            <a:pPr lvl="2"/>
            <a:r>
              <a:rPr lang="en-US" altLang="zh-CN" dirty="0" smtClean="0">
                <a:hlinkClick r:id="rId4"/>
              </a:rPr>
              <a:t>http://tech.sina.com.cn/it/2015-01-14/doc-iavxeafr9972646.shtml</a:t>
            </a:r>
            <a:endParaRPr lang="en-US" altLang="zh-CN" dirty="0" smtClean="0"/>
          </a:p>
          <a:p>
            <a:pPr lvl="1"/>
            <a:r>
              <a:rPr lang="zh-CN" altLang="en-US" dirty="0" smtClean="0"/>
              <a:t>组成部分：</a:t>
            </a:r>
            <a:r>
              <a:rPr lang="zh-CN" altLang="en-US" dirty="0" smtClean="0">
                <a:solidFill>
                  <a:srgbClr val="FF0000"/>
                </a:solidFill>
              </a:rPr>
              <a:t>协议</a:t>
            </a:r>
            <a:r>
              <a:rPr lang="zh-CN" altLang="en-US" dirty="0" smtClean="0"/>
              <a:t>、</a:t>
            </a:r>
            <a:r>
              <a:rPr lang="zh-CN" altLang="en-US" dirty="0" smtClean="0">
                <a:solidFill>
                  <a:srgbClr val="FF0000"/>
                </a:solidFill>
              </a:rPr>
              <a:t>服务器地址（域名）</a:t>
            </a:r>
            <a:r>
              <a:rPr lang="zh-CN" altLang="en-US" dirty="0"/>
              <a:t>、</a:t>
            </a:r>
            <a:r>
              <a:rPr lang="zh-CN" altLang="en-US" dirty="0">
                <a:solidFill>
                  <a:srgbClr val="FF0000"/>
                </a:solidFill>
              </a:rPr>
              <a:t>端口</a:t>
            </a:r>
            <a:r>
              <a:rPr lang="zh-CN" altLang="en-US" dirty="0" smtClean="0">
                <a:solidFill>
                  <a:srgbClr val="FF0000"/>
                </a:solidFill>
              </a:rPr>
              <a:t>号</a:t>
            </a:r>
            <a:r>
              <a:rPr lang="zh-CN" altLang="en-US" dirty="0" smtClean="0"/>
              <a:t>、</a:t>
            </a:r>
            <a:r>
              <a:rPr lang="zh-CN" altLang="en-US" dirty="0" smtClean="0">
                <a:solidFill>
                  <a:srgbClr val="FF0000"/>
                </a:solidFill>
              </a:rPr>
              <a:t>资源路径</a:t>
            </a:r>
            <a:endParaRPr lang="en-US" altLang="zh-CN" dirty="0" smtClean="0">
              <a:solidFill>
                <a:srgbClr val="FF0000"/>
              </a:solidFill>
            </a:endParaRPr>
          </a:p>
          <a:p>
            <a:pPr marL="685800" lvl="2" indent="0">
              <a:buFont typeface="Arial" pitchFamily="34" charset="0"/>
              <a:buNone/>
            </a:pPr>
            <a:endParaRPr lang="en-US" altLang="zh-CN" dirty="0" smtClean="0">
              <a:solidFill>
                <a:srgbClr val="FF0000"/>
              </a:solidFill>
            </a:endParaRPr>
          </a:p>
          <a:p>
            <a:pPr lvl="2"/>
            <a:endParaRPr lang="en-US" altLang="zh-CN" dirty="0" smtClean="0"/>
          </a:p>
          <a:p>
            <a:endParaRPr lang="zh-CN" altLang="en-US" dirty="0"/>
          </a:p>
        </p:txBody>
      </p:sp>
      <p:grpSp>
        <p:nvGrpSpPr>
          <p:cNvPr id="5" name="组合 4"/>
          <p:cNvGrpSpPr/>
          <p:nvPr/>
        </p:nvGrpSpPr>
        <p:grpSpPr>
          <a:xfrm>
            <a:off x="1592763" y="5507694"/>
            <a:ext cx="5204097" cy="525586"/>
            <a:chOff x="1592763" y="5507694"/>
            <a:chExt cx="5204097" cy="525586"/>
          </a:xfrm>
        </p:grpSpPr>
        <p:grpSp>
          <p:nvGrpSpPr>
            <p:cNvPr id="6" name="组合 5"/>
            <p:cNvGrpSpPr/>
            <p:nvPr/>
          </p:nvGrpSpPr>
          <p:grpSpPr>
            <a:xfrm>
              <a:off x="2251445" y="5507694"/>
              <a:ext cx="2368202" cy="507831"/>
              <a:chOff x="1988291" y="4768738"/>
              <a:chExt cx="3157603" cy="677108"/>
            </a:xfrm>
          </p:grpSpPr>
          <p:sp>
            <p:nvSpPr>
              <p:cNvPr id="12" name="矩形 11"/>
              <p:cNvSpPr/>
              <p:nvPr/>
            </p:nvSpPr>
            <p:spPr>
              <a:xfrm>
                <a:off x="1988291" y="4768738"/>
                <a:ext cx="2402956" cy="2810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7"/>
              <p:cNvSpPr txBox="1"/>
              <p:nvPr/>
            </p:nvSpPr>
            <p:spPr>
              <a:xfrm>
                <a:off x="2402167" y="5045737"/>
                <a:ext cx="2743727" cy="400109"/>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服务器地址</a:t>
                </a:r>
              </a:p>
            </p:txBody>
          </p:sp>
        </p:grpSp>
        <p:grpSp>
          <p:nvGrpSpPr>
            <p:cNvPr id="7" name="组合 6"/>
            <p:cNvGrpSpPr/>
            <p:nvPr/>
          </p:nvGrpSpPr>
          <p:grpSpPr>
            <a:xfrm>
              <a:off x="4053660" y="5512062"/>
              <a:ext cx="2743200" cy="493685"/>
              <a:chOff x="4391247" y="4774559"/>
              <a:chExt cx="3657600" cy="658247"/>
            </a:xfrm>
          </p:grpSpPr>
          <p:sp>
            <p:nvSpPr>
              <p:cNvPr id="10" name="矩形 9"/>
              <p:cNvSpPr/>
              <p:nvPr/>
            </p:nvSpPr>
            <p:spPr>
              <a:xfrm>
                <a:off x="4391247" y="4774559"/>
                <a:ext cx="3657600" cy="2810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文本框 20"/>
              <p:cNvSpPr txBox="1"/>
              <p:nvPr/>
            </p:nvSpPr>
            <p:spPr>
              <a:xfrm>
                <a:off x="5569006" y="5032696"/>
                <a:ext cx="1496515" cy="400110"/>
              </a:xfrm>
              <a:prstGeom prst="rect">
                <a:avLst/>
              </a:prstGeom>
              <a:noFill/>
            </p:spPr>
            <p:txBody>
              <a:bodyPr wrap="square" rtlCol="0">
                <a:spAutoFit/>
              </a:bodyPr>
              <a:lstStyle>
                <a:defPPr>
                  <a:defRPr lang="zh-CN"/>
                </a:defPPr>
                <a:lvl1pPr>
                  <a:defRPr>
                    <a:latin typeface="微软雅黑" panose="020B0503020204020204" pitchFamily="34" charset="-122"/>
                    <a:ea typeface="微软雅黑" panose="020B0503020204020204" pitchFamily="34" charset="-122"/>
                  </a:defRPr>
                </a:lvl1pPr>
              </a:lstStyle>
              <a:p>
                <a:r>
                  <a:rPr lang="zh-CN" altLang="en-US" sz="1350" dirty="0"/>
                  <a:t>资源路径</a:t>
                </a:r>
              </a:p>
            </p:txBody>
          </p:sp>
        </p:grpSp>
        <p:sp>
          <p:nvSpPr>
            <p:cNvPr id="8" name="矩形 7"/>
            <p:cNvSpPr/>
            <p:nvPr/>
          </p:nvSpPr>
          <p:spPr>
            <a:xfrm>
              <a:off x="1592763" y="5507697"/>
              <a:ext cx="640278" cy="2107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文本框 22"/>
            <p:cNvSpPr txBox="1"/>
            <p:nvPr/>
          </p:nvSpPr>
          <p:spPr>
            <a:xfrm>
              <a:off x="1616687" y="5733198"/>
              <a:ext cx="616353" cy="300082"/>
            </a:xfrm>
            <a:prstGeom prst="rect">
              <a:avLst/>
            </a:prstGeom>
            <a:noFill/>
          </p:spPr>
          <p:txBody>
            <a:bodyPr wrap="square" rtlCol="0">
              <a:spAutoFit/>
            </a:bodyPr>
            <a:lstStyle>
              <a:defPPr>
                <a:defRPr lang="zh-CN"/>
              </a:defPPr>
              <a:lvl1pPr>
                <a:defRPr>
                  <a:latin typeface="微软雅黑" panose="020B0503020204020204" pitchFamily="34" charset="-122"/>
                  <a:ea typeface="微软雅黑" panose="020B0503020204020204" pitchFamily="34" charset="-122"/>
                </a:defRPr>
              </a:lvl1pPr>
            </a:lstStyle>
            <a:p>
              <a:r>
                <a:rPr lang="zh-CN" altLang="en-US" sz="1350" dirty="0"/>
                <a:t>协议</a:t>
              </a:r>
            </a:p>
          </p:txBody>
        </p:sp>
      </p:grpSp>
      <p:sp>
        <p:nvSpPr>
          <p:cNvPr id="14" name="矩形 13"/>
          <p:cNvSpPr/>
          <p:nvPr/>
        </p:nvSpPr>
        <p:spPr>
          <a:xfrm>
            <a:off x="1544378" y="5417125"/>
            <a:ext cx="5693735" cy="369332"/>
          </a:xfrm>
          <a:prstGeom prst="rect">
            <a:avLst/>
          </a:prstGeom>
        </p:spPr>
        <p:txBody>
          <a:bodyPr wrap="square">
            <a:spAutoFit/>
          </a:bodyPr>
          <a:lstStyle/>
          <a:p>
            <a:r>
              <a:rPr lang="zh-CN" altLang="en-US" dirty="0"/>
              <a:t>http://www.hebtu.edu.cn/a/sdxb/kxyj/kypt/index.html</a:t>
            </a:r>
          </a:p>
        </p:txBody>
      </p:sp>
    </p:spTree>
    <p:extLst>
      <p:ext uri="{BB962C8B-B14F-4D97-AF65-F5344CB8AC3E}">
        <p14:creationId xmlns:p14="http://schemas.microsoft.com/office/powerpoint/2010/main" val="3906116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980728"/>
            <a:ext cx="8229600" cy="5328592"/>
          </a:xfrm>
        </p:spPr>
        <p:txBody>
          <a:bodyPr>
            <a:normAutofit fontScale="92500" lnSpcReduction="20000"/>
          </a:bodyPr>
          <a:lstStyle/>
          <a:p>
            <a:pPr>
              <a:lnSpc>
                <a:spcPct val="150000"/>
              </a:lnSpc>
            </a:pPr>
            <a:r>
              <a:rPr lang="en-US" altLang="zh-CN" dirty="0" smtClean="0"/>
              <a:t>HTTP</a:t>
            </a:r>
            <a:r>
              <a:rPr lang="zh-CN" altLang="en-US" dirty="0" smtClean="0"/>
              <a:t>协议用于传送</a:t>
            </a:r>
            <a:r>
              <a:rPr lang="en-US" altLang="zh-CN" dirty="0" smtClean="0"/>
              <a:t>WWW</a:t>
            </a:r>
            <a:r>
              <a:rPr lang="zh-CN" altLang="en-US" dirty="0" smtClean="0"/>
              <a:t>方式的数据，系统采用请求</a:t>
            </a:r>
            <a:r>
              <a:rPr lang="en-US" altLang="zh-CN" dirty="0" smtClean="0"/>
              <a:t>/</a:t>
            </a:r>
            <a:r>
              <a:rPr lang="zh-CN" altLang="en-US" dirty="0" smtClean="0"/>
              <a:t>响应模型。客户端向服务器发送一个请求，请求头包含请求的方法、</a:t>
            </a:r>
            <a:r>
              <a:rPr lang="en-US" altLang="zh-CN" dirty="0" smtClean="0"/>
              <a:t>URI</a:t>
            </a:r>
            <a:r>
              <a:rPr lang="zh-CN" altLang="en-US" dirty="0" smtClean="0"/>
              <a:t>、协议版本、以及客户端信息。</a:t>
            </a:r>
            <a:endParaRPr lang="en-US" altLang="zh-CN" dirty="0" smtClean="0"/>
          </a:p>
          <a:p>
            <a:pPr>
              <a:lnSpc>
                <a:spcPct val="150000"/>
              </a:lnSpc>
            </a:pPr>
            <a:r>
              <a:rPr lang="zh-CN" altLang="en-US" dirty="0" smtClean="0"/>
              <a:t>服务器以一个状态行为响应。包含响应行，响应头，响应正文。</a:t>
            </a:r>
            <a:endParaRPr lang="en-US" altLang="zh-CN" dirty="0" smtClean="0"/>
          </a:p>
          <a:p>
            <a:pPr>
              <a:lnSpc>
                <a:spcPct val="150000"/>
              </a:lnSpc>
            </a:pPr>
            <a:r>
              <a:rPr lang="en-US" altLang="zh-CN" dirty="0"/>
              <a:t>HTTP</a:t>
            </a:r>
            <a:r>
              <a:rPr lang="zh-CN" altLang="en-US" dirty="0" smtClean="0"/>
              <a:t>协议是一种非面向连接的协议，每个</a:t>
            </a:r>
            <a:r>
              <a:rPr lang="en-US" altLang="zh-CN" dirty="0" smtClean="0"/>
              <a:t>HTTP</a:t>
            </a:r>
            <a:r>
              <a:rPr lang="zh-CN" altLang="en-US" dirty="0" smtClean="0"/>
              <a:t>请求之间都是独立的。</a:t>
            </a:r>
            <a:endParaRPr lang="zh-CN" altLang="en-US" dirty="0"/>
          </a:p>
        </p:txBody>
      </p:sp>
      <p:sp>
        <p:nvSpPr>
          <p:cNvPr id="3" name="标题 2"/>
          <p:cNvSpPr>
            <a:spLocks noGrp="1"/>
          </p:cNvSpPr>
          <p:nvPr>
            <p:ph type="title"/>
          </p:nvPr>
        </p:nvSpPr>
        <p:spPr/>
        <p:txBody>
          <a:bodyPr/>
          <a:lstStyle/>
          <a:p>
            <a:r>
              <a:rPr lang="en-US" altLang="zh-CN" dirty="0" smtClean="0"/>
              <a:t>Web</a:t>
            </a:r>
            <a:r>
              <a:rPr lang="zh-CN" altLang="en-US" dirty="0" smtClean="0"/>
              <a:t>技术之协议</a:t>
            </a:r>
            <a:r>
              <a:rPr lang="en-US" altLang="zh-CN" dirty="0" smtClean="0"/>
              <a:t>-HTTP</a:t>
            </a:r>
            <a:endParaRPr lang="zh-CN" altLang="en-US" dirty="0"/>
          </a:p>
        </p:txBody>
      </p:sp>
    </p:spTree>
    <p:extLst>
      <p:ext uri="{BB962C8B-B14F-4D97-AF65-F5344CB8AC3E}">
        <p14:creationId xmlns:p14="http://schemas.microsoft.com/office/powerpoint/2010/main" val="4039308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30000"/>
              </a:lnSpc>
            </a:pPr>
            <a:r>
              <a:rPr lang="en-US" altLang="zh-CN" sz="3000" dirty="0"/>
              <a:t>HTML</a:t>
            </a:r>
            <a:r>
              <a:rPr lang="zh-CN" altLang="en-US" sz="3000" dirty="0"/>
              <a:t>是一种用于制作超文本资料的简单标记语言。用</a:t>
            </a:r>
            <a:r>
              <a:rPr lang="en-US" altLang="zh-CN" sz="3000" dirty="0"/>
              <a:t>HTML</a:t>
            </a:r>
            <a:r>
              <a:rPr lang="zh-CN" altLang="en-US" sz="3000" dirty="0"/>
              <a:t>编写的超文本文档能够独立于各种操作系统平台。</a:t>
            </a:r>
            <a:r>
              <a:rPr lang="en-US" altLang="zh-CN" sz="3000" dirty="0"/>
              <a:t>HTML</a:t>
            </a:r>
            <a:r>
              <a:rPr lang="zh-CN" altLang="en-US" sz="3000" dirty="0"/>
              <a:t>用于描述</a:t>
            </a:r>
            <a:r>
              <a:rPr lang="en-US" altLang="zh-CN" sz="3000" dirty="0"/>
              <a:t>Web</a:t>
            </a:r>
            <a:r>
              <a:rPr lang="zh-CN" altLang="en-US" sz="3000" dirty="0"/>
              <a:t>页面的格式。</a:t>
            </a:r>
            <a:endParaRPr lang="en-US" altLang="zh-CN" sz="3000" dirty="0"/>
          </a:p>
          <a:p>
            <a:pPr>
              <a:lnSpc>
                <a:spcPct val="130000"/>
              </a:lnSpc>
            </a:pPr>
            <a:r>
              <a:rPr lang="zh-CN" altLang="en-US" sz="3000" dirty="0"/>
              <a:t>使用</a:t>
            </a:r>
            <a:r>
              <a:rPr lang="en-US" altLang="zh-CN" sz="3000" dirty="0"/>
              <a:t>HTML</a:t>
            </a:r>
            <a:r>
              <a:rPr lang="zh-CN" altLang="en-US" sz="3000" dirty="0"/>
              <a:t>语言描述的文件需要通过浏览器显示效果。</a:t>
            </a:r>
            <a:endParaRPr lang="zh-CN" altLang="en-US" sz="3000" dirty="0"/>
          </a:p>
        </p:txBody>
      </p:sp>
      <p:sp>
        <p:nvSpPr>
          <p:cNvPr id="3" name="标题 2"/>
          <p:cNvSpPr>
            <a:spLocks noGrp="1"/>
          </p:cNvSpPr>
          <p:nvPr>
            <p:ph type="title"/>
          </p:nvPr>
        </p:nvSpPr>
        <p:spPr/>
        <p:txBody>
          <a:bodyPr/>
          <a:lstStyle/>
          <a:p>
            <a:r>
              <a:rPr lang="en-US" altLang="zh-CN" dirty="0"/>
              <a:t>Web</a:t>
            </a:r>
            <a:r>
              <a:rPr lang="zh-CN" altLang="en-US" dirty="0"/>
              <a:t>技术</a:t>
            </a:r>
            <a:r>
              <a:rPr lang="zh-CN" altLang="en-US" dirty="0" smtClean="0"/>
              <a:t>之</a:t>
            </a:r>
            <a:r>
              <a:rPr lang="zh-CN" altLang="en-US" dirty="0"/>
              <a:t>语言</a:t>
            </a:r>
            <a:r>
              <a:rPr lang="en-US" altLang="zh-CN" dirty="0" smtClean="0"/>
              <a:t>-HTML</a:t>
            </a:r>
            <a:endParaRPr lang="zh-CN" altLang="en-US" dirty="0"/>
          </a:p>
        </p:txBody>
      </p:sp>
    </p:spTree>
    <p:extLst>
      <p:ext uri="{BB962C8B-B14F-4D97-AF65-F5344CB8AC3E}">
        <p14:creationId xmlns:p14="http://schemas.microsoft.com/office/powerpoint/2010/main" val="509840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t>样式表定义如何显示</a:t>
            </a:r>
            <a:r>
              <a:rPr lang="en-US" altLang="zh-CN" dirty="0"/>
              <a:t>HTML</a:t>
            </a:r>
            <a:r>
              <a:rPr lang="zh-CN" altLang="en-US" dirty="0"/>
              <a:t>元素，样式通常保存在外部的</a:t>
            </a:r>
            <a:r>
              <a:rPr lang="en-US" altLang="zh-CN" dirty="0" err="1"/>
              <a:t>CSS</a:t>
            </a:r>
            <a:r>
              <a:rPr lang="zh-CN" altLang="en-US" dirty="0"/>
              <a:t>文件中。通过编辑一个</a:t>
            </a:r>
            <a:r>
              <a:rPr lang="en-US" altLang="zh-CN" dirty="0" err="1"/>
              <a:t>CSS</a:t>
            </a:r>
            <a:r>
              <a:rPr lang="zh-CN" altLang="en-US" dirty="0"/>
              <a:t>文档，外部样式可以同时改变所有页面的布局和外观</a:t>
            </a:r>
            <a:r>
              <a:rPr lang="zh-CN" altLang="en-US" sz="3000" dirty="0"/>
              <a:t>。</a:t>
            </a:r>
            <a:endParaRPr lang="en-US" altLang="zh-CN" sz="3000" dirty="0"/>
          </a:p>
          <a:p>
            <a:endParaRPr lang="zh-CN" altLang="en-US" dirty="0"/>
          </a:p>
        </p:txBody>
      </p:sp>
      <p:sp>
        <p:nvSpPr>
          <p:cNvPr id="3" name="标题 2"/>
          <p:cNvSpPr>
            <a:spLocks noGrp="1"/>
          </p:cNvSpPr>
          <p:nvPr>
            <p:ph type="title"/>
          </p:nvPr>
        </p:nvSpPr>
        <p:spPr/>
        <p:txBody>
          <a:bodyPr/>
          <a:lstStyle/>
          <a:p>
            <a:r>
              <a:rPr lang="en-US" altLang="zh-CN" dirty="0" smtClean="0"/>
              <a:t>Web</a:t>
            </a:r>
            <a:r>
              <a:rPr lang="zh-CN" altLang="en-US" dirty="0" smtClean="0"/>
              <a:t>技术之语言</a:t>
            </a:r>
            <a:r>
              <a:rPr lang="en-US" altLang="zh-CN" dirty="0" smtClean="0"/>
              <a:t>-</a:t>
            </a:r>
            <a:r>
              <a:rPr lang="en-US" altLang="zh-CN" dirty="0" err="1" smtClean="0"/>
              <a:t>CSS</a:t>
            </a:r>
            <a:endParaRPr lang="zh-CN" altLang="en-US" dirty="0"/>
          </a:p>
        </p:txBody>
      </p:sp>
    </p:spTree>
    <p:extLst>
      <p:ext uri="{BB962C8B-B14F-4D97-AF65-F5344CB8AC3E}">
        <p14:creationId xmlns:p14="http://schemas.microsoft.com/office/powerpoint/2010/main" val="3671088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a:lnSpc>
                <a:spcPct val="150000"/>
              </a:lnSpc>
            </a:pPr>
            <a:r>
              <a:rPr lang="en-US" altLang="zh-CN" sz="2800" dirty="0"/>
              <a:t>JavaScript</a:t>
            </a:r>
            <a:r>
              <a:rPr lang="zh-CN" altLang="en-US" sz="2800" dirty="0"/>
              <a:t>是一种属于网络的脚本语言</a:t>
            </a:r>
            <a:r>
              <a:rPr lang="en-US" altLang="zh-CN" sz="2800" dirty="0"/>
              <a:t>,</a:t>
            </a:r>
            <a:r>
              <a:rPr lang="zh-CN" altLang="en-US" sz="2800" dirty="0"/>
              <a:t>已经被广泛用于</a:t>
            </a:r>
            <a:r>
              <a:rPr lang="en-US" altLang="zh-CN" sz="2800" dirty="0"/>
              <a:t>Web</a:t>
            </a:r>
            <a:r>
              <a:rPr lang="zh-CN" altLang="en-US" sz="2800" dirty="0"/>
              <a:t>应用开发</a:t>
            </a:r>
            <a:r>
              <a:rPr lang="en-US" altLang="zh-CN" sz="2800" dirty="0"/>
              <a:t>,</a:t>
            </a:r>
            <a:r>
              <a:rPr lang="zh-CN" altLang="en-US" sz="2800" dirty="0"/>
              <a:t>常用来为网页添加各式各样的动态功能</a:t>
            </a:r>
            <a:r>
              <a:rPr lang="en-US" altLang="zh-CN" sz="2800" dirty="0"/>
              <a:t>,</a:t>
            </a:r>
            <a:r>
              <a:rPr lang="zh-CN" altLang="en-US" sz="2800" dirty="0"/>
              <a:t>为用户提供更流畅美观的浏览效果。通常</a:t>
            </a:r>
            <a:r>
              <a:rPr lang="en-US" altLang="zh-CN" sz="2800" dirty="0"/>
              <a:t>JavaScript</a:t>
            </a:r>
            <a:r>
              <a:rPr lang="zh-CN" altLang="en-US" sz="2800" dirty="0"/>
              <a:t>脚本是通过嵌入在</a:t>
            </a:r>
            <a:r>
              <a:rPr lang="en-US" altLang="zh-CN" sz="2800" dirty="0"/>
              <a:t>HTML</a:t>
            </a:r>
            <a:r>
              <a:rPr lang="zh-CN" altLang="en-US" sz="2800" dirty="0"/>
              <a:t>中来实现自身的功能</a:t>
            </a:r>
            <a:r>
              <a:rPr lang="zh-CN" altLang="en-US" sz="2800" dirty="0"/>
              <a:t>的。</a:t>
            </a:r>
            <a:endParaRPr lang="zh-CN" altLang="en-US" sz="2800" dirty="0"/>
          </a:p>
        </p:txBody>
      </p:sp>
      <p:sp>
        <p:nvSpPr>
          <p:cNvPr id="3" name="标题 2"/>
          <p:cNvSpPr>
            <a:spLocks noGrp="1"/>
          </p:cNvSpPr>
          <p:nvPr>
            <p:ph type="title"/>
          </p:nvPr>
        </p:nvSpPr>
        <p:spPr/>
        <p:txBody>
          <a:bodyPr/>
          <a:lstStyle/>
          <a:p>
            <a:r>
              <a:rPr lang="en-US" altLang="zh-CN" dirty="0"/>
              <a:t>Web</a:t>
            </a:r>
            <a:r>
              <a:rPr lang="zh-CN" altLang="en-US" dirty="0"/>
              <a:t>技术</a:t>
            </a:r>
            <a:r>
              <a:rPr lang="zh-CN" altLang="en-US" dirty="0" smtClean="0"/>
              <a:t>之脚本语言</a:t>
            </a:r>
            <a:r>
              <a:rPr lang="en-US" altLang="zh-CN" dirty="0" smtClean="0"/>
              <a:t>-</a:t>
            </a:r>
            <a:r>
              <a:rPr lang="en-US" altLang="zh-CN" dirty="0"/>
              <a:t>JavaScript</a:t>
            </a:r>
            <a:endParaRPr lang="zh-CN" altLang="en-US" dirty="0"/>
          </a:p>
        </p:txBody>
      </p:sp>
    </p:spTree>
    <p:extLst>
      <p:ext uri="{BB962C8B-B14F-4D97-AF65-F5344CB8AC3E}">
        <p14:creationId xmlns:p14="http://schemas.microsoft.com/office/powerpoint/2010/main" val="3101475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25963"/>
          </a:xfrm>
        </p:spPr>
        <p:txBody>
          <a:bodyPr>
            <a:normAutofit/>
          </a:bodyPr>
          <a:lstStyle/>
          <a:p>
            <a:pPr>
              <a:lnSpc>
                <a:spcPct val="150000"/>
              </a:lnSpc>
            </a:pPr>
            <a:r>
              <a:rPr lang="en-US" altLang="zh-CN" sz="2800" dirty="0" smtClean="0"/>
              <a:t>Web</a:t>
            </a:r>
            <a:r>
              <a:rPr lang="zh-CN" altLang="en-US" sz="2800" dirty="0" smtClean="0"/>
              <a:t>系统由浏览器和服务器构成。</a:t>
            </a:r>
            <a:endParaRPr lang="en-US" altLang="zh-CN" sz="2800" dirty="0" smtClean="0"/>
          </a:p>
          <a:p>
            <a:pPr>
              <a:lnSpc>
                <a:spcPct val="150000"/>
              </a:lnSpc>
            </a:pPr>
            <a:r>
              <a:rPr lang="zh-CN" altLang="en-US" sz="2800" dirty="0" smtClean="0"/>
              <a:t>浏览器提供与用户交互界面并负责将请求发送给服务器，服务器端则用户处理浏览器的各类请求并将响应返回给浏览器端，它们之间通过</a:t>
            </a:r>
            <a:r>
              <a:rPr lang="en-US" altLang="zh-CN" sz="2800" dirty="0" smtClean="0"/>
              <a:t>HTTP</a:t>
            </a:r>
            <a:r>
              <a:rPr lang="zh-CN" altLang="en-US" sz="2800" dirty="0" smtClean="0"/>
              <a:t>协议来进行请求的发送和响应的接收。</a:t>
            </a:r>
            <a:endParaRPr lang="zh-CN" altLang="en-US" sz="2800" dirty="0"/>
          </a:p>
        </p:txBody>
      </p:sp>
      <p:sp>
        <p:nvSpPr>
          <p:cNvPr id="2" name="标题 1"/>
          <p:cNvSpPr>
            <a:spLocks noGrp="1"/>
          </p:cNvSpPr>
          <p:nvPr>
            <p:ph type="title"/>
          </p:nvPr>
        </p:nvSpPr>
        <p:spPr/>
        <p:txBody>
          <a:bodyPr/>
          <a:lstStyle/>
          <a:p>
            <a:r>
              <a:rPr lang="en-US" altLang="zh-CN" dirty="0" smtClean="0"/>
              <a:t>Web</a:t>
            </a:r>
            <a:r>
              <a:rPr lang="zh-CN" altLang="en-US" dirty="0" smtClean="0"/>
              <a:t>工作原理</a:t>
            </a:r>
            <a:endParaRPr lang="zh-CN" altLang="en-US" dirty="0"/>
          </a:p>
        </p:txBody>
      </p:sp>
    </p:spTree>
    <p:extLst>
      <p:ext uri="{BB962C8B-B14F-4D97-AF65-F5344CB8AC3E}">
        <p14:creationId xmlns:p14="http://schemas.microsoft.com/office/powerpoint/2010/main" val="37504202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工作原理</a:t>
            </a:r>
          </a:p>
        </p:txBody>
      </p:sp>
      <p:sp>
        <p:nvSpPr>
          <p:cNvPr id="3" name="内容占位符 2"/>
          <p:cNvSpPr>
            <a:spLocks noGrp="1"/>
          </p:cNvSpPr>
          <p:nvPr>
            <p:ph idx="1"/>
          </p:nvPr>
        </p:nvSpPr>
        <p:spPr>
          <a:xfrm>
            <a:off x="278426" y="980728"/>
            <a:ext cx="8867328" cy="5616624"/>
          </a:xfrm>
        </p:spPr>
        <p:txBody>
          <a:bodyPr>
            <a:noAutofit/>
          </a:bodyPr>
          <a:lstStyle/>
          <a:p>
            <a:pPr>
              <a:lnSpc>
                <a:spcPct val="160000"/>
              </a:lnSpc>
            </a:pPr>
            <a:r>
              <a:rPr lang="zh-CN" altLang="en-US" sz="2400" dirty="0"/>
              <a:t>当请求被发送出去后，如果请求的是静态的</a:t>
            </a:r>
            <a:r>
              <a:rPr lang="en-US" altLang="zh-CN" sz="2400" dirty="0"/>
              <a:t>HTML</a:t>
            </a:r>
            <a:r>
              <a:rPr lang="zh-CN" altLang="en-US" sz="2400" dirty="0"/>
              <a:t>（可包含</a:t>
            </a:r>
            <a:r>
              <a:rPr lang="en-US" altLang="zh-CN" sz="2400" dirty="0" err="1"/>
              <a:t>JS</a:t>
            </a:r>
            <a:r>
              <a:rPr lang="zh-CN" altLang="en-US" sz="2400" dirty="0"/>
              <a:t>脚本）页面，则服务器端不做任何处理，直接将该页面文件从服务器端的硬盘中读取到内存，并将其响应给客户端，交由浏览器来解析和处理</a:t>
            </a:r>
            <a:r>
              <a:rPr lang="en-US" altLang="zh-CN" sz="2400" dirty="0"/>
              <a:t>HTML</a:t>
            </a:r>
            <a:r>
              <a:rPr lang="zh-CN" altLang="en-US" sz="2400" dirty="0"/>
              <a:t>和</a:t>
            </a:r>
            <a:r>
              <a:rPr lang="en-US" altLang="zh-CN" sz="2400" dirty="0" err="1"/>
              <a:t>JS</a:t>
            </a:r>
            <a:r>
              <a:rPr lang="zh-CN" altLang="en-US" sz="2400" dirty="0"/>
              <a:t>脚本。</a:t>
            </a:r>
            <a:endParaRPr lang="en-US" altLang="zh-CN" sz="2400" dirty="0"/>
          </a:p>
          <a:p>
            <a:pPr>
              <a:lnSpc>
                <a:spcPct val="160000"/>
              </a:lnSpc>
            </a:pPr>
            <a:r>
              <a:rPr lang="zh-CN" altLang="en-US" sz="2400" dirty="0"/>
              <a:t>如果客户端请求的是一个动态页面，如</a:t>
            </a:r>
            <a:r>
              <a:rPr lang="en-US" altLang="zh-CN" sz="2400" dirty="0"/>
              <a:t>ASP</a:t>
            </a:r>
            <a:r>
              <a:rPr lang="zh-CN" altLang="en-US" sz="2400" dirty="0"/>
              <a:t>，</a:t>
            </a:r>
            <a:r>
              <a:rPr lang="en-US" altLang="zh-CN" sz="2400" dirty="0" err="1"/>
              <a:t>JSP</a:t>
            </a:r>
            <a:r>
              <a:rPr lang="zh-CN" altLang="en-US" sz="2400" dirty="0"/>
              <a:t>或</a:t>
            </a:r>
            <a:r>
              <a:rPr lang="en-US" altLang="zh-CN" sz="2400" dirty="0" err="1"/>
              <a:t>PHP</a:t>
            </a:r>
            <a:r>
              <a:rPr lang="zh-CN" altLang="en-US" sz="2400" dirty="0"/>
              <a:t>等，则该类脚本将由服务器的脚本引擎解析处理完成后，将其转换成标准的</a:t>
            </a:r>
            <a:r>
              <a:rPr lang="en-US" altLang="zh-CN" sz="2400" dirty="0"/>
              <a:t>HTML</a:t>
            </a:r>
            <a:r>
              <a:rPr lang="zh-CN" altLang="en-US" sz="2400" dirty="0"/>
              <a:t>页面响应给客户端的浏览器来处理。</a:t>
            </a:r>
          </a:p>
        </p:txBody>
      </p:sp>
    </p:spTree>
    <p:extLst>
      <p:ext uri="{BB962C8B-B14F-4D97-AF65-F5344CB8AC3E}">
        <p14:creationId xmlns:p14="http://schemas.microsoft.com/office/powerpoint/2010/main" val="3008441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客户端技术</a:t>
            </a:r>
            <a:endParaRPr lang="zh-CN" altLang="en-US" dirty="0"/>
          </a:p>
        </p:txBody>
      </p:sp>
      <p:sp>
        <p:nvSpPr>
          <p:cNvPr id="3" name="内容占位符 2"/>
          <p:cNvSpPr>
            <a:spLocks noGrp="1"/>
          </p:cNvSpPr>
          <p:nvPr>
            <p:ph idx="1"/>
          </p:nvPr>
        </p:nvSpPr>
        <p:spPr>
          <a:xfrm>
            <a:off x="395536" y="1124744"/>
            <a:ext cx="8435280" cy="5400600"/>
          </a:xfrm>
        </p:spPr>
        <p:txBody>
          <a:bodyPr>
            <a:normAutofit fontScale="47500" lnSpcReduction="20000"/>
          </a:bodyPr>
          <a:lstStyle/>
          <a:p>
            <a:pPr>
              <a:lnSpc>
                <a:spcPct val="170000"/>
              </a:lnSpc>
            </a:pPr>
            <a:r>
              <a:rPr lang="zh-CN" altLang="en-US" sz="4000" dirty="0"/>
              <a:t>浏览器工作原理</a:t>
            </a:r>
            <a:endParaRPr lang="en-US" altLang="zh-CN" sz="4000" dirty="0"/>
          </a:p>
          <a:p>
            <a:pPr>
              <a:lnSpc>
                <a:spcPct val="170000"/>
              </a:lnSpc>
            </a:pPr>
            <a:r>
              <a:rPr lang="zh-CN" altLang="en-US" sz="4000" dirty="0"/>
              <a:t>页面渲染（</a:t>
            </a:r>
            <a:r>
              <a:rPr lang="en-US" altLang="zh-CN" sz="4000" dirty="0"/>
              <a:t>HTML</a:t>
            </a:r>
            <a:r>
              <a:rPr lang="zh-CN" altLang="en-US" sz="4000" dirty="0"/>
              <a:t>）</a:t>
            </a:r>
            <a:endParaRPr lang="en-US" altLang="zh-CN" sz="4000" dirty="0"/>
          </a:p>
          <a:p>
            <a:pPr marL="457200" lvl="1" indent="0">
              <a:lnSpc>
                <a:spcPct val="170000"/>
              </a:lnSpc>
              <a:buNone/>
            </a:pPr>
            <a:r>
              <a:rPr lang="zh-CN" altLang="en-US" sz="3600" dirty="0"/>
              <a:t> </a:t>
            </a:r>
            <a:r>
              <a:rPr lang="zh-CN" altLang="en-US" sz="3600" dirty="0" smtClean="0"/>
              <a:t> “浏览器内核”</a:t>
            </a:r>
            <a:r>
              <a:rPr lang="zh-CN" altLang="en-US" sz="3600" dirty="0"/>
              <a:t>主要指渲染引擎</a:t>
            </a:r>
            <a:r>
              <a:rPr lang="en-US" altLang="zh-CN" sz="3600" dirty="0"/>
              <a:t>(Rendering Engine)</a:t>
            </a:r>
            <a:r>
              <a:rPr lang="zh-CN" altLang="en-US" sz="3600" dirty="0"/>
              <a:t>，负责解析网页语法</a:t>
            </a:r>
            <a:r>
              <a:rPr lang="en-US" altLang="zh-CN" sz="3600" dirty="0"/>
              <a:t>(</a:t>
            </a:r>
            <a:r>
              <a:rPr lang="zh-CN" altLang="en-US" sz="3600" dirty="0"/>
              <a:t>如</a:t>
            </a:r>
            <a:r>
              <a:rPr lang="en-US" altLang="zh-CN" sz="3600" dirty="0"/>
              <a:t>HTML</a:t>
            </a:r>
            <a:r>
              <a:rPr lang="zh-CN" altLang="en-US" sz="3600" dirty="0"/>
              <a:t>、</a:t>
            </a:r>
            <a:r>
              <a:rPr lang="en-US" altLang="zh-CN" sz="3600" dirty="0"/>
              <a:t>JavaScript)</a:t>
            </a:r>
            <a:r>
              <a:rPr lang="zh-CN" altLang="en-US" sz="3600" dirty="0"/>
              <a:t>并渲染、展示网页。因此，所谓的浏览器内核通常也就是指浏览器所采用的渲染引擎，渲染引擎决定了浏览器如何显示网页的内容以及页面的格式信息。不同的浏览器内核对网页编写语法的解析也有所不同，因此同一网页在不同的内核浏览器里的渲染、展示效果也可能</a:t>
            </a:r>
            <a:r>
              <a:rPr lang="zh-CN" altLang="en-US" sz="3600" dirty="0" smtClean="0"/>
              <a:t>不同。</a:t>
            </a:r>
            <a:endParaRPr lang="en-US" altLang="zh-CN" sz="3600" dirty="0"/>
          </a:p>
          <a:p>
            <a:pPr>
              <a:lnSpc>
                <a:spcPct val="170000"/>
              </a:lnSpc>
            </a:pPr>
            <a:endParaRPr lang="en-US" altLang="zh-CN" sz="4000" dirty="0"/>
          </a:p>
          <a:p>
            <a:pPr marL="0" indent="0">
              <a:buNone/>
            </a:pPr>
            <a:r>
              <a:rPr lang="zh-CN" altLang="en-US" dirty="0" smtClean="0"/>
              <a:t>参考资料：</a:t>
            </a:r>
            <a:r>
              <a:rPr lang="en-US" altLang="zh-CN" dirty="0">
                <a:hlinkClick r:id="rId2"/>
              </a:rPr>
              <a:t>http://</a:t>
            </a:r>
            <a:r>
              <a:rPr lang="en-US" altLang="zh-CN" dirty="0" smtClean="0">
                <a:hlinkClick r:id="rId2"/>
              </a:rPr>
              <a:t>tools.yesky.com/19/34456519.shtml</a:t>
            </a:r>
            <a:endParaRPr lang="en-US" altLang="zh-CN" dirty="0" smtClean="0"/>
          </a:p>
          <a:p>
            <a:r>
              <a:rPr lang="en-US" altLang="zh-CN" dirty="0"/>
              <a:t>JavaScript</a:t>
            </a:r>
            <a:r>
              <a:rPr lang="zh-CN" altLang="en-US" dirty="0"/>
              <a:t>解析和</a:t>
            </a:r>
            <a:r>
              <a:rPr lang="zh-CN" altLang="en-US" dirty="0" smtClean="0"/>
              <a:t>执行</a:t>
            </a:r>
            <a:endParaRPr lang="en-US" altLang="zh-CN" dirty="0" smtClean="0"/>
          </a:p>
          <a:p>
            <a:r>
              <a:rPr lang="zh-CN" altLang="en-US" dirty="0" smtClean="0"/>
              <a:t>网络处理</a:t>
            </a:r>
            <a:endParaRPr lang="en-US" altLang="zh-CN" dirty="0"/>
          </a:p>
          <a:p>
            <a:r>
              <a:rPr lang="zh-CN" altLang="en-US" dirty="0" smtClean="0"/>
              <a:t>其他（附加应用）</a:t>
            </a:r>
            <a:endParaRPr lang="zh-CN" altLang="en-US" dirty="0"/>
          </a:p>
          <a:p>
            <a:pPr marL="0" indent="0">
              <a:buNone/>
            </a:pPr>
            <a:endParaRPr lang="en-US" altLang="zh-CN" dirty="0" smtClean="0"/>
          </a:p>
        </p:txBody>
      </p:sp>
    </p:spTree>
    <p:extLst>
      <p:ext uri="{BB962C8B-B14F-4D97-AF65-F5344CB8AC3E}">
        <p14:creationId xmlns:p14="http://schemas.microsoft.com/office/powerpoint/2010/main" val="24599893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客户端技术</a:t>
            </a:r>
            <a:endParaRPr lang="zh-CN" altLang="en-US" dirty="0"/>
          </a:p>
        </p:txBody>
      </p:sp>
      <p:sp>
        <p:nvSpPr>
          <p:cNvPr id="3" name="内容占位符 2"/>
          <p:cNvSpPr>
            <a:spLocks noGrp="1"/>
          </p:cNvSpPr>
          <p:nvPr>
            <p:ph idx="1"/>
          </p:nvPr>
        </p:nvSpPr>
        <p:spPr>
          <a:xfrm>
            <a:off x="395536" y="1484784"/>
            <a:ext cx="8435280" cy="4781128"/>
          </a:xfrm>
        </p:spPr>
        <p:txBody>
          <a:bodyPr>
            <a:normAutofit/>
          </a:bodyPr>
          <a:lstStyle/>
          <a:p>
            <a:pPr marL="0" indent="0">
              <a:buNone/>
            </a:pPr>
            <a:r>
              <a:rPr lang="zh-CN" altLang="en-US" dirty="0" smtClean="0"/>
              <a:t>常用的客户端技术</a:t>
            </a:r>
            <a:endParaRPr lang="en-US" altLang="zh-CN" dirty="0" smtClean="0"/>
          </a:p>
          <a:p>
            <a:r>
              <a:rPr lang="en-US" altLang="zh-CN" dirty="0" smtClean="0"/>
              <a:t>Ajax</a:t>
            </a:r>
            <a:r>
              <a:rPr lang="zh-CN" altLang="en-US" dirty="0" smtClean="0"/>
              <a:t>（局部刷新）</a:t>
            </a:r>
            <a:endParaRPr lang="en-US" altLang="zh-CN" dirty="0" smtClean="0"/>
          </a:p>
          <a:p>
            <a:r>
              <a:rPr lang="en-US" altLang="zh-CN" dirty="0" err="1" smtClean="0"/>
              <a:t>Activex</a:t>
            </a:r>
            <a:endParaRPr lang="en-US" altLang="zh-CN" dirty="0" smtClean="0"/>
          </a:p>
          <a:p>
            <a:r>
              <a:rPr lang="en-US" altLang="zh-CN" dirty="0" smtClean="0"/>
              <a:t>flex-</a:t>
            </a:r>
            <a:r>
              <a:rPr lang="zh-CN" altLang="en-US" dirty="0" smtClean="0"/>
              <a:t>富客户端</a:t>
            </a:r>
            <a:endParaRPr lang="en-US" altLang="zh-CN" dirty="0" smtClean="0"/>
          </a:p>
          <a:p>
            <a:r>
              <a:rPr lang="en-US" altLang="zh-CN" dirty="0"/>
              <a:t>Silverlight</a:t>
            </a:r>
            <a:endParaRPr lang="en-US" altLang="zh-CN" dirty="0" smtClean="0"/>
          </a:p>
          <a:p>
            <a:r>
              <a:rPr lang="zh-CN" altLang="en-US" dirty="0" smtClean="0"/>
              <a:t>扩展插件</a:t>
            </a:r>
            <a:endParaRPr lang="zh-CN" altLang="en-US" dirty="0"/>
          </a:p>
        </p:txBody>
      </p:sp>
    </p:spTree>
    <p:extLst>
      <p:ext uri="{BB962C8B-B14F-4D97-AF65-F5344CB8AC3E}">
        <p14:creationId xmlns:p14="http://schemas.microsoft.com/office/powerpoint/2010/main" val="1319167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服务器技术</a:t>
            </a:r>
            <a:endParaRPr lang="zh-CN" altLang="en-US" dirty="0"/>
          </a:p>
        </p:txBody>
      </p:sp>
      <p:sp>
        <p:nvSpPr>
          <p:cNvPr id="3" name="内容占位符 2"/>
          <p:cNvSpPr>
            <a:spLocks noGrp="1"/>
          </p:cNvSpPr>
          <p:nvPr>
            <p:ph idx="1"/>
          </p:nvPr>
        </p:nvSpPr>
        <p:spPr>
          <a:xfrm>
            <a:off x="395536" y="1124744"/>
            <a:ext cx="8229600" cy="5257800"/>
          </a:xfrm>
        </p:spPr>
        <p:txBody>
          <a:bodyPr>
            <a:normAutofit fontScale="47500" lnSpcReduction="20000"/>
          </a:bodyPr>
          <a:lstStyle/>
          <a:p>
            <a:pPr>
              <a:lnSpc>
                <a:spcPct val="170000"/>
              </a:lnSpc>
              <a:spcBef>
                <a:spcPts val="0"/>
              </a:spcBef>
            </a:pPr>
            <a:r>
              <a:rPr lang="en-US" altLang="zh-CN" sz="3800" dirty="0" smtClean="0"/>
              <a:t>Web</a:t>
            </a:r>
            <a:r>
              <a:rPr lang="zh-CN" altLang="en-US" sz="3800" dirty="0" smtClean="0"/>
              <a:t>服务器</a:t>
            </a:r>
            <a:endParaRPr lang="en-US" altLang="zh-CN" sz="3800" dirty="0" smtClean="0"/>
          </a:p>
          <a:p>
            <a:pPr marL="0" indent="0">
              <a:lnSpc>
                <a:spcPct val="170000"/>
              </a:lnSpc>
              <a:spcBef>
                <a:spcPts val="0"/>
              </a:spcBef>
              <a:buNone/>
            </a:pPr>
            <a:r>
              <a:rPr lang="en-US" altLang="zh-CN" sz="3800" dirty="0" smtClean="0"/>
              <a:t>Web</a:t>
            </a:r>
            <a:r>
              <a:rPr lang="zh-CN" altLang="en-US" sz="3800" dirty="0" smtClean="0"/>
              <a:t>服务器是离客户端最近的服务器端。主要作用：</a:t>
            </a:r>
            <a:endParaRPr lang="en-US" altLang="zh-CN" sz="3800" dirty="0" smtClean="0"/>
          </a:p>
          <a:p>
            <a:pPr>
              <a:lnSpc>
                <a:spcPct val="170000"/>
              </a:lnSpc>
              <a:spcBef>
                <a:spcPts val="0"/>
              </a:spcBef>
              <a:buFont typeface="Wingdings" panose="05000000000000000000" pitchFamily="2" charset="2"/>
              <a:buChar char="ü"/>
            </a:pPr>
            <a:r>
              <a:rPr lang="zh-CN" altLang="en-US" sz="3800" dirty="0" smtClean="0"/>
              <a:t>监听客户端请求</a:t>
            </a:r>
            <a:endParaRPr lang="en-US" altLang="zh-CN" sz="3800" dirty="0" smtClean="0"/>
          </a:p>
          <a:p>
            <a:pPr>
              <a:lnSpc>
                <a:spcPct val="170000"/>
              </a:lnSpc>
              <a:spcBef>
                <a:spcPts val="0"/>
              </a:spcBef>
              <a:buFont typeface="Wingdings" panose="05000000000000000000" pitchFamily="2" charset="2"/>
              <a:buChar char="ü"/>
            </a:pPr>
            <a:r>
              <a:rPr lang="zh-CN" altLang="en-US" sz="3800" dirty="0" smtClean="0"/>
              <a:t>处理客户端请求</a:t>
            </a:r>
            <a:endParaRPr lang="en-US" altLang="zh-CN" sz="3800" dirty="0" smtClean="0"/>
          </a:p>
          <a:p>
            <a:pPr>
              <a:lnSpc>
                <a:spcPct val="170000"/>
              </a:lnSpc>
              <a:spcBef>
                <a:spcPts val="0"/>
              </a:spcBef>
              <a:buFont typeface="Wingdings" panose="05000000000000000000" pitchFamily="2" charset="2"/>
              <a:buChar char="ü"/>
            </a:pPr>
            <a:r>
              <a:rPr lang="zh-CN" altLang="en-US" sz="3800" dirty="0" smtClean="0"/>
              <a:t>客户端与数据库之间的中介</a:t>
            </a:r>
            <a:endParaRPr lang="en-US" altLang="zh-CN" sz="3800" dirty="0" smtClean="0"/>
          </a:p>
          <a:p>
            <a:pPr>
              <a:lnSpc>
                <a:spcPct val="170000"/>
              </a:lnSpc>
              <a:spcBef>
                <a:spcPts val="0"/>
              </a:spcBef>
            </a:pPr>
            <a:r>
              <a:rPr lang="zh-CN" altLang="en-US" sz="3800" dirty="0"/>
              <a:t>常用的</a:t>
            </a:r>
            <a:r>
              <a:rPr lang="zh-CN" altLang="en-US" sz="3800" dirty="0" smtClean="0"/>
              <a:t>的</a:t>
            </a:r>
            <a:r>
              <a:rPr lang="en-US" altLang="zh-CN" sz="3800" dirty="0" smtClean="0"/>
              <a:t>Web</a:t>
            </a:r>
            <a:r>
              <a:rPr lang="zh-CN" altLang="en-US" sz="3800" dirty="0" smtClean="0"/>
              <a:t>服务器</a:t>
            </a:r>
            <a:endParaRPr lang="en-US" altLang="zh-CN" sz="3800" dirty="0"/>
          </a:p>
          <a:p>
            <a:pPr lvl="1">
              <a:lnSpc>
                <a:spcPct val="170000"/>
              </a:lnSpc>
              <a:spcBef>
                <a:spcPts val="0"/>
              </a:spcBef>
              <a:buFont typeface="Wingdings" panose="05000000000000000000" pitchFamily="2" charset="2"/>
              <a:buChar char="ü"/>
            </a:pPr>
            <a:r>
              <a:rPr lang="en-US" altLang="zh-CN" sz="3800" dirty="0"/>
              <a:t>Apache</a:t>
            </a:r>
          </a:p>
          <a:p>
            <a:pPr lvl="1">
              <a:lnSpc>
                <a:spcPct val="170000"/>
              </a:lnSpc>
              <a:spcBef>
                <a:spcPts val="0"/>
              </a:spcBef>
              <a:buFont typeface="Wingdings" panose="05000000000000000000" pitchFamily="2" charset="2"/>
              <a:buChar char="ü"/>
            </a:pPr>
            <a:r>
              <a:rPr lang="en-US" altLang="zh-CN" sz="3800" dirty="0" err="1" smtClean="0"/>
              <a:t>IIS</a:t>
            </a:r>
            <a:endParaRPr lang="en-US" altLang="zh-CN" sz="3800" dirty="0" smtClean="0"/>
          </a:p>
          <a:p>
            <a:pPr lvl="1">
              <a:lnSpc>
                <a:spcPct val="170000"/>
              </a:lnSpc>
              <a:spcBef>
                <a:spcPts val="0"/>
              </a:spcBef>
              <a:buFont typeface="Wingdings" panose="05000000000000000000" pitchFamily="2" charset="2"/>
              <a:buChar char="ü"/>
            </a:pPr>
            <a:r>
              <a:rPr lang="en-US" altLang="zh-CN" sz="3800" dirty="0" smtClean="0"/>
              <a:t>Tomcat</a:t>
            </a:r>
          </a:p>
          <a:p>
            <a:pPr lvl="1">
              <a:lnSpc>
                <a:spcPct val="170000"/>
              </a:lnSpc>
              <a:spcBef>
                <a:spcPts val="0"/>
              </a:spcBef>
              <a:buFont typeface="Wingdings" panose="05000000000000000000" pitchFamily="2" charset="2"/>
              <a:buChar char="ü"/>
            </a:pPr>
            <a:r>
              <a:rPr lang="en-US" altLang="zh-CN" sz="3800" dirty="0" err="1" smtClean="0"/>
              <a:t>Nginx</a:t>
            </a:r>
            <a:endParaRPr lang="en-US" altLang="zh-CN" sz="3800" dirty="0" smtClean="0"/>
          </a:p>
          <a:p>
            <a:pPr marL="0" indent="0">
              <a:lnSpc>
                <a:spcPct val="170000"/>
              </a:lnSpc>
              <a:spcBef>
                <a:spcPts val="0"/>
              </a:spcBef>
              <a:buNone/>
            </a:pPr>
            <a:r>
              <a:rPr lang="zh-CN" altLang="en-US" sz="3800" dirty="0" smtClean="0"/>
              <a:t>参考资料：</a:t>
            </a:r>
            <a:r>
              <a:rPr lang="en-US" altLang="zh-CN" dirty="0">
                <a:hlinkClick r:id="rId3"/>
              </a:rPr>
              <a:t>http://</a:t>
            </a:r>
            <a:r>
              <a:rPr lang="en-US" altLang="zh-CN" dirty="0" smtClean="0">
                <a:hlinkClick r:id="rId3"/>
              </a:rPr>
              <a:t>blog.csdn.net/dylnuaa/article/details/24865457</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633361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smtClean="0">
                <a:solidFill>
                  <a:srgbClr val="FF0000"/>
                </a:solidFill>
              </a:rPr>
              <a:t>互联网的发展</a:t>
            </a:r>
            <a:endParaRPr lang="en-US" altLang="zh-CN" dirty="0" smtClean="0">
              <a:solidFill>
                <a:srgbClr val="FF0000"/>
              </a:solidFill>
            </a:endParaRPr>
          </a:p>
          <a:p>
            <a:pPr>
              <a:lnSpc>
                <a:spcPct val="150000"/>
              </a:lnSpc>
            </a:pPr>
            <a:r>
              <a:rPr lang="zh-CN" altLang="en-US" dirty="0" smtClean="0"/>
              <a:t>网络</a:t>
            </a:r>
            <a:r>
              <a:rPr lang="zh-CN" altLang="en-US" dirty="0"/>
              <a:t>标准体系架构 </a:t>
            </a:r>
            <a:endParaRPr lang="en-US" altLang="zh-CN" dirty="0" smtClean="0"/>
          </a:p>
          <a:p>
            <a:pPr>
              <a:lnSpc>
                <a:spcPct val="150000"/>
              </a:lnSpc>
            </a:pPr>
            <a:r>
              <a:rPr lang="en-US" altLang="zh-CN" dirty="0" smtClean="0"/>
              <a:t>Web</a:t>
            </a:r>
            <a:r>
              <a:rPr lang="zh-CN" altLang="en-US" dirty="0" smtClean="0"/>
              <a:t>系统测试</a:t>
            </a: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887079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服务器技术</a:t>
            </a:r>
            <a:endParaRPr lang="zh-CN" altLang="en-US" dirty="0"/>
          </a:p>
        </p:txBody>
      </p:sp>
      <p:sp>
        <p:nvSpPr>
          <p:cNvPr id="3" name="内容占位符 2"/>
          <p:cNvSpPr>
            <a:spLocks noGrp="1"/>
          </p:cNvSpPr>
          <p:nvPr>
            <p:ph idx="1"/>
          </p:nvPr>
        </p:nvSpPr>
        <p:spPr>
          <a:xfrm>
            <a:off x="179512" y="980728"/>
            <a:ext cx="8686800" cy="5688632"/>
          </a:xfrm>
        </p:spPr>
        <p:txBody>
          <a:bodyPr>
            <a:normAutofit/>
          </a:bodyPr>
          <a:lstStyle/>
          <a:p>
            <a:pPr>
              <a:lnSpc>
                <a:spcPct val="150000"/>
              </a:lnSpc>
              <a:spcBef>
                <a:spcPts val="0"/>
              </a:spcBef>
            </a:pPr>
            <a:r>
              <a:rPr lang="zh-CN" altLang="en-US" sz="2400" dirty="0"/>
              <a:t>应用服务器</a:t>
            </a:r>
            <a:endParaRPr lang="en-US" altLang="zh-CN" sz="2400" dirty="0"/>
          </a:p>
          <a:p>
            <a:pPr marL="0" indent="0">
              <a:lnSpc>
                <a:spcPct val="150000"/>
              </a:lnSpc>
              <a:spcBef>
                <a:spcPts val="0"/>
              </a:spcBef>
              <a:buNone/>
            </a:pPr>
            <a:r>
              <a:rPr lang="zh-CN" altLang="en-US" sz="2400" dirty="0"/>
              <a:t>应用服务器更靠后端，其目的并非监听或处理</a:t>
            </a:r>
            <a:r>
              <a:rPr lang="en-US" altLang="zh-CN" sz="2400" dirty="0"/>
              <a:t>HTTP</a:t>
            </a:r>
            <a:r>
              <a:rPr lang="zh-CN" altLang="en-US" sz="2400" dirty="0"/>
              <a:t>请求，而是处理复杂的业务逻辑和数据库访问等</a:t>
            </a:r>
            <a:r>
              <a:rPr lang="zh-CN" altLang="en-US" sz="2400" dirty="0" smtClean="0"/>
              <a:t>。</a:t>
            </a:r>
            <a:endParaRPr lang="en-US" altLang="zh-CN" sz="2400" dirty="0" smtClean="0"/>
          </a:p>
          <a:p>
            <a:pPr marL="0" indent="0">
              <a:lnSpc>
                <a:spcPct val="150000"/>
              </a:lnSpc>
              <a:spcBef>
                <a:spcPts val="0"/>
              </a:spcBef>
              <a:buNone/>
            </a:pPr>
            <a:endParaRPr lang="en-US" altLang="zh-CN" sz="2400" dirty="0"/>
          </a:p>
          <a:p>
            <a:pPr>
              <a:lnSpc>
                <a:spcPct val="150000"/>
              </a:lnSpc>
              <a:spcBef>
                <a:spcPts val="0"/>
              </a:spcBef>
            </a:pPr>
            <a:r>
              <a:rPr lang="zh-CN" altLang="en-US" sz="2400" dirty="0"/>
              <a:t>常用的的应用服务器</a:t>
            </a:r>
            <a:endParaRPr lang="en-US" altLang="zh-CN" sz="2400" dirty="0"/>
          </a:p>
          <a:p>
            <a:pPr lvl="1">
              <a:lnSpc>
                <a:spcPct val="150000"/>
              </a:lnSpc>
              <a:spcBef>
                <a:spcPts val="0"/>
              </a:spcBef>
              <a:buFont typeface="Wingdings" panose="05000000000000000000" pitchFamily="2" charset="2"/>
              <a:buChar char="ü"/>
            </a:pPr>
            <a:r>
              <a:rPr lang="en-US" altLang="zh-CN" sz="2400" dirty="0" err="1"/>
              <a:t>JavaEE</a:t>
            </a:r>
            <a:r>
              <a:rPr lang="zh-CN" altLang="en-US" sz="2400" dirty="0"/>
              <a:t>应用服务器：</a:t>
            </a:r>
            <a:r>
              <a:rPr lang="en-US" altLang="zh-CN" sz="2400" dirty="0" err="1"/>
              <a:t>WebSphere</a:t>
            </a:r>
            <a:r>
              <a:rPr lang="zh-CN" altLang="en-US" sz="2400" dirty="0"/>
              <a:t>、</a:t>
            </a:r>
            <a:r>
              <a:rPr lang="en-US" altLang="zh-CN" sz="2400" dirty="0" err="1"/>
              <a:t>Weblogic</a:t>
            </a:r>
            <a:r>
              <a:rPr lang="zh-CN" altLang="en-US" sz="2400" dirty="0"/>
              <a:t>、</a:t>
            </a:r>
            <a:r>
              <a:rPr lang="en-US" altLang="zh-CN" sz="2400" dirty="0" err="1"/>
              <a:t>JBoss</a:t>
            </a:r>
            <a:endParaRPr lang="en-US" altLang="zh-CN" sz="2400" dirty="0"/>
          </a:p>
          <a:p>
            <a:pPr marL="0" indent="0">
              <a:buNone/>
            </a:pPr>
            <a:endParaRPr lang="zh-CN" altLang="en-US" dirty="0"/>
          </a:p>
        </p:txBody>
      </p:sp>
    </p:spTree>
    <p:extLst>
      <p:ext uri="{BB962C8B-B14F-4D97-AF65-F5344CB8AC3E}">
        <p14:creationId xmlns:p14="http://schemas.microsoft.com/office/powerpoint/2010/main" val="3965514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smtClean="0"/>
              <a:t>互联网的发展</a:t>
            </a:r>
            <a:endParaRPr lang="en-US" altLang="zh-CN" dirty="0" smtClean="0"/>
          </a:p>
          <a:p>
            <a:pPr>
              <a:lnSpc>
                <a:spcPct val="150000"/>
              </a:lnSpc>
            </a:pPr>
            <a:r>
              <a:rPr lang="zh-CN" altLang="en-US" dirty="0" smtClean="0"/>
              <a:t>网络</a:t>
            </a:r>
            <a:r>
              <a:rPr lang="zh-CN" altLang="en-US" dirty="0"/>
              <a:t>标准体系架构 </a:t>
            </a:r>
            <a:endParaRPr lang="en-US" altLang="zh-CN" dirty="0" smtClean="0"/>
          </a:p>
          <a:p>
            <a:pPr>
              <a:lnSpc>
                <a:spcPct val="150000"/>
              </a:lnSpc>
            </a:pPr>
            <a:r>
              <a:rPr lang="en-US" altLang="zh-CN" dirty="0" smtClean="0">
                <a:solidFill>
                  <a:srgbClr val="FF0000"/>
                </a:solidFill>
              </a:rPr>
              <a:t>Web</a:t>
            </a:r>
            <a:r>
              <a:rPr lang="zh-CN" altLang="en-US" dirty="0" smtClean="0">
                <a:solidFill>
                  <a:srgbClr val="FF0000"/>
                </a:solidFill>
              </a:rPr>
              <a:t>系统测试</a:t>
            </a:r>
            <a:endParaRPr lang="zh-CN" altLang="en-US" dirty="0">
              <a:solidFill>
                <a:srgbClr val="FF0000"/>
              </a:solidFill>
            </a:endParaRP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70563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124744"/>
            <a:ext cx="8496944" cy="4525963"/>
          </a:xfrm>
        </p:spPr>
        <p:txBody>
          <a:bodyPr>
            <a:normAutofit/>
          </a:bodyPr>
          <a:lstStyle/>
          <a:p>
            <a:pPr lvl="1">
              <a:lnSpc>
                <a:spcPct val="150000"/>
              </a:lnSpc>
              <a:buFont typeface="Arial" panose="020B0604020202020204" pitchFamily="34" charset="0"/>
              <a:buChar char="•"/>
            </a:pPr>
            <a:r>
              <a:rPr lang="zh-CN" altLang="en-US" dirty="0" smtClean="0"/>
              <a:t>基于</a:t>
            </a:r>
            <a:r>
              <a:rPr lang="en-US" altLang="zh-CN" dirty="0" smtClean="0"/>
              <a:t>Web</a:t>
            </a:r>
            <a:r>
              <a:rPr lang="zh-CN" altLang="en-US" dirty="0" smtClean="0"/>
              <a:t>的系统测试与传统的软件测试既有相同之处，也有不同的地方。</a:t>
            </a:r>
            <a:endParaRPr lang="en-US" altLang="zh-CN" dirty="0" smtClean="0"/>
          </a:p>
          <a:p>
            <a:pPr lvl="1">
              <a:lnSpc>
                <a:spcPct val="150000"/>
              </a:lnSpc>
              <a:buFont typeface="Arial" panose="020B0604020202020204" pitchFamily="34" charset="0"/>
              <a:buChar char="•"/>
            </a:pPr>
            <a:r>
              <a:rPr lang="zh-CN" altLang="en-US" dirty="0"/>
              <a:t>基于</a:t>
            </a:r>
            <a:r>
              <a:rPr lang="en-US" altLang="zh-CN" dirty="0"/>
              <a:t>Web</a:t>
            </a:r>
            <a:r>
              <a:rPr lang="zh-CN" altLang="en-US" dirty="0"/>
              <a:t>的</a:t>
            </a:r>
            <a:r>
              <a:rPr lang="zh-CN" altLang="en-US" dirty="0" smtClean="0"/>
              <a:t>系统测试不但需要检查是否按照设计的要求进行，而且还要评价系统在不同用户的浏览器端的显示是否合适。</a:t>
            </a:r>
            <a:endParaRPr lang="en-US" altLang="zh-CN" dirty="0" smtClean="0"/>
          </a:p>
          <a:p>
            <a:pPr lvl="1">
              <a:lnSpc>
                <a:spcPct val="150000"/>
              </a:lnSpc>
              <a:buFont typeface="Arial" panose="020B0604020202020204" pitchFamily="34" charset="0"/>
              <a:buChar char="•"/>
            </a:pPr>
            <a:r>
              <a:rPr lang="zh-CN" altLang="en-US" dirty="0" smtClean="0"/>
              <a:t>从用户的角度进行安全性和可用性测试。</a:t>
            </a:r>
            <a:endParaRPr lang="en-US" altLang="zh-CN" dirty="0" smtClean="0"/>
          </a:p>
          <a:p>
            <a:endParaRPr lang="zh-CN" altLang="en-US" dirty="0"/>
          </a:p>
        </p:txBody>
      </p:sp>
      <p:sp>
        <p:nvSpPr>
          <p:cNvPr id="3" name="标题 2"/>
          <p:cNvSpPr>
            <a:spLocks noGrp="1"/>
          </p:cNvSpPr>
          <p:nvPr>
            <p:ph type="title"/>
          </p:nvPr>
        </p:nvSpPr>
        <p:spPr/>
        <p:txBody>
          <a:bodyPr>
            <a:normAutofit/>
          </a:bodyPr>
          <a:lstStyle/>
          <a:p>
            <a:r>
              <a:rPr lang="en-US" altLang="zh-CN" dirty="0"/>
              <a:t>Web</a:t>
            </a:r>
            <a:r>
              <a:rPr lang="zh-CN" altLang="en-US" dirty="0"/>
              <a:t>测试</a:t>
            </a:r>
            <a:r>
              <a:rPr lang="zh-CN" altLang="en-US" dirty="0" smtClean="0"/>
              <a:t>概述</a:t>
            </a:r>
            <a:endParaRPr lang="zh-CN" altLang="en-US" dirty="0"/>
          </a:p>
        </p:txBody>
      </p:sp>
    </p:spTree>
    <p:extLst>
      <p:ext uri="{BB962C8B-B14F-4D97-AF65-F5344CB8AC3E}">
        <p14:creationId xmlns:p14="http://schemas.microsoft.com/office/powerpoint/2010/main" val="3968330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1204963"/>
            <a:ext cx="8229600" cy="5464397"/>
          </a:xfrm>
        </p:spPr>
        <p:txBody>
          <a:bodyPr>
            <a:normAutofit lnSpcReduction="10000"/>
          </a:bodyPr>
          <a:lstStyle/>
          <a:p>
            <a:pPr lvl="1">
              <a:lnSpc>
                <a:spcPct val="160000"/>
              </a:lnSpc>
              <a:buFont typeface="Arial" panose="020B0604020202020204" pitchFamily="34" charset="0"/>
              <a:buChar char="•"/>
            </a:pPr>
            <a:r>
              <a:rPr lang="zh-CN" altLang="en-US" sz="2600" dirty="0" smtClean="0"/>
              <a:t>功能测试</a:t>
            </a:r>
            <a:endParaRPr lang="en-US" altLang="zh-CN" sz="2600" dirty="0" smtClean="0"/>
          </a:p>
          <a:p>
            <a:pPr lvl="1">
              <a:lnSpc>
                <a:spcPct val="160000"/>
              </a:lnSpc>
              <a:buFont typeface="Arial" panose="020B0604020202020204" pitchFamily="34" charset="0"/>
              <a:buChar char="•"/>
            </a:pPr>
            <a:r>
              <a:rPr lang="zh-CN" altLang="en-US" sz="2600" dirty="0" smtClean="0"/>
              <a:t>性能测试</a:t>
            </a:r>
            <a:endParaRPr lang="en-US" altLang="zh-CN" sz="2600" dirty="0" smtClean="0"/>
          </a:p>
          <a:p>
            <a:pPr lvl="1">
              <a:lnSpc>
                <a:spcPct val="160000"/>
              </a:lnSpc>
              <a:buFont typeface="Arial" panose="020B0604020202020204" pitchFamily="34" charset="0"/>
              <a:buChar char="•"/>
            </a:pPr>
            <a:r>
              <a:rPr lang="zh-CN" altLang="en-US" sz="2600" dirty="0" smtClean="0"/>
              <a:t>安全性测试</a:t>
            </a:r>
            <a:endParaRPr lang="en-US" altLang="zh-CN" sz="2600" dirty="0" smtClean="0"/>
          </a:p>
          <a:p>
            <a:pPr lvl="1">
              <a:lnSpc>
                <a:spcPct val="160000"/>
              </a:lnSpc>
              <a:buFont typeface="Arial" panose="020B0604020202020204" pitchFamily="34" charset="0"/>
              <a:buChar char="•"/>
            </a:pPr>
            <a:r>
              <a:rPr lang="zh-CN" altLang="en-US" sz="2600" dirty="0" smtClean="0"/>
              <a:t>可用性</a:t>
            </a:r>
            <a:r>
              <a:rPr lang="en-US" altLang="zh-CN" sz="2600" dirty="0" smtClean="0"/>
              <a:t>/</a:t>
            </a:r>
            <a:r>
              <a:rPr lang="zh-CN" altLang="en-US" sz="2600" dirty="0" smtClean="0"/>
              <a:t>易用性测试</a:t>
            </a:r>
            <a:endParaRPr lang="en-US" altLang="zh-CN" sz="2600" dirty="0" smtClean="0"/>
          </a:p>
          <a:p>
            <a:pPr lvl="1">
              <a:lnSpc>
                <a:spcPct val="160000"/>
              </a:lnSpc>
              <a:buFont typeface="Arial" panose="020B0604020202020204" pitchFamily="34" charset="0"/>
              <a:buChar char="•"/>
            </a:pPr>
            <a:r>
              <a:rPr lang="zh-CN" altLang="en-US" sz="2600" dirty="0" smtClean="0"/>
              <a:t>配置和兼容性测试</a:t>
            </a:r>
            <a:endParaRPr lang="en-US" altLang="zh-CN" sz="2600" dirty="0" smtClean="0"/>
          </a:p>
          <a:p>
            <a:pPr lvl="1">
              <a:lnSpc>
                <a:spcPct val="160000"/>
              </a:lnSpc>
              <a:buFont typeface="Arial" panose="020B0604020202020204" pitchFamily="34" charset="0"/>
              <a:buChar char="•"/>
            </a:pPr>
            <a:r>
              <a:rPr lang="zh-CN" altLang="en-US" sz="2600" dirty="0" smtClean="0"/>
              <a:t>数据库测试</a:t>
            </a:r>
            <a:endParaRPr lang="en-US" altLang="zh-CN" sz="2600" dirty="0" smtClean="0"/>
          </a:p>
          <a:p>
            <a:pPr lvl="1">
              <a:lnSpc>
                <a:spcPct val="160000"/>
              </a:lnSpc>
              <a:buFont typeface="Arial" panose="020B0604020202020204" pitchFamily="34" charset="0"/>
              <a:buChar char="•"/>
            </a:pPr>
            <a:r>
              <a:rPr lang="zh-CN" altLang="en-US" sz="2600" dirty="0" smtClean="0"/>
              <a:t>代码合法性测试</a:t>
            </a:r>
            <a:endParaRPr lang="en-US" altLang="zh-CN" sz="2600" dirty="0" smtClean="0"/>
          </a:p>
          <a:p>
            <a:pPr lvl="1">
              <a:lnSpc>
                <a:spcPct val="160000"/>
              </a:lnSpc>
              <a:buFont typeface="Arial" panose="020B0604020202020204" pitchFamily="34" charset="0"/>
              <a:buChar char="•"/>
            </a:pPr>
            <a:r>
              <a:rPr lang="zh-CN" altLang="en-US" sz="2600" dirty="0" smtClean="0"/>
              <a:t>完成测试</a:t>
            </a:r>
            <a:endParaRPr lang="zh-CN" altLang="en-US" sz="2600" dirty="0"/>
          </a:p>
        </p:txBody>
      </p:sp>
      <p:sp>
        <p:nvSpPr>
          <p:cNvPr id="3" name="标题 2"/>
          <p:cNvSpPr>
            <a:spLocks noGrp="1"/>
          </p:cNvSpPr>
          <p:nvPr>
            <p:ph type="title"/>
          </p:nvPr>
        </p:nvSpPr>
        <p:spPr/>
        <p:txBody>
          <a:bodyPr>
            <a:normAutofit/>
          </a:bodyPr>
          <a:lstStyle/>
          <a:p>
            <a:r>
              <a:rPr lang="en-US" altLang="zh-CN" dirty="0"/>
              <a:t>Web</a:t>
            </a:r>
            <a:r>
              <a:rPr lang="zh-CN" altLang="en-US" dirty="0"/>
              <a:t>测试内容</a:t>
            </a:r>
            <a:endParaRPr lang="en-US" altLang="zh-CN" dirty="0"/>
          </a:p>
        </p:txBody>
      </p:sp>
    </p:spTree>
    <p:extLst>
      <p:ext uri="{BB962C8B-B14F-4D97-AF65-F5344CB8AC3E}">
        <p14:creationId xmlns:p14="http://schemas.microsoft.com/office/powerpoint/2010/main" val="9837915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96752"/>
            <a:ext cx="8229600" cy="4525963"/>
          </a:xfrm>
        </p:spPr>
        <p:txBody>
          <a:bodyPr>
            <a:normAutofit/>
          </a:bodyPr>
          <a:lstStyle/>
          <a:p>
            <a:pPr lvl="1">
              <a:lnSpc>
                <a:spcPct val="160000"/>
              </a:lnSpc>
              <a:buFont typeface="Arial" panose="020B0604020202020204" pitchFamily="34" charset="0"/>
              <a:buChar char="•"/>
            </a:pPr>
            <a:r>
              <a:rPr lang="zh-CN" altLang="en-US" dirty="0"/>
              <a:t>页面内容测试</a:t>
            </a:r>
            <a:endParaRPr lang="en-US" altLang="zh-CN" dirty="0"/>
          </a:p>
          <a:p>
            <a:pPr lvl="1">
              <a:lnSpc>
                <a:spcPct val="160000"/>
              </a:lnSpc>
              <a:buFont typeface="Arial" panose="020B0604020202020204" pitchFamily="34" charset="0"/>
              <a:buChar char="•"/>
            </a:pPr>
            <a:r>
              <a:rPr lang="zh-CN" altLang="en-US" dirty="0"/>
              <a:t>链接测试</a:t>
            </a:r>
            <a:endParaRPr lang="en-US" altLang="zh-CN" dirty="0"/>
          </a:p>
          <a:p>
            <a:pPr lvl="1">
              <a:lnSpc>
                <a:spcPct val="160000"/>
              </a:lnSpc>
              <a:buFont typeface="Arial" panose="020B0604020202020204" pitchFamily="34" charset="0"/>
              <a:buChar char="•"/>
            </a:pPr>
            <a:r>
              <a:rPr lang="zh-CN" altLang="en-US" dirty="0"/>
              <a:t>表单测试</a:t>
            </a:r>
            <a:endParaRPr lang="en-US" altLang="zh-CN" dirty="0"/>
          </a:p>
          <a:p>
            <a:pPr lvl="1">
              <a:lnSpc>
                <a:spcPct val="160000"/>
              </a:lnSpc>
              <a:buFont typeface="Arial" panose="020B0604020202020204" pitchFamily="34" charset="0"/>
              <a:buChar char="•"/>
            </a:pPr>
            <a:r>
              <a:rPr lang="en-US" altLang="zh-CN" dirty="0"/>
              <a:t>Cookies</a:t>
            </a:r>
            <a:r>
              <a:rPr lang="zh-CN" altLang="en-US" dirty="0"/>
              <a:t>测试</a:t>
            </a:r>
            <a:endParaRPr lang="en-US" altLang="zh-CN" dirty="0"/>
          </a:p>
          <a:p>
            <a:pPr lvl="1">
              <a:lnSpc>
                <a:spcPct val="160000"/>
              </a:lnSpc>
              <a:buFont typeface="Arial" panose="020B0604020202020204" pitchFamily="34" charset="0"/>
              <a:buChar char="•"/>
            </a:pPr>
            <a:r>
              <a:rPr lang="zh-CN" altLang="en-US" dirty="0"/>
              <a:t>设计语言测试</a:t>
            </a:r>
            <a:endParaRPr lang="en-US" altLang="zh-CN" dirty="0"/>
          </a:p>
          <a:p>
            <a:pPr lvl="1">
              <a:lnSpc>
                <a:spcPct val="160000"/>
              </a:lnSpc>
              <a:buFont typeface="Arial" panose="020B0604020202020204" pitchFamily="34" charset="0"/>
              <a:buChar char="•"/>
            </a:pPr>
            <a:endParaRPr lang="zh-CN" altLang="en-US" sz="2600" dirty="0"/>
          </a:p>
        </p:txBody>
      </p:sp>
      <p:sp>
        <p:nvSpPr>
          <p:cNvPr id="3" name="标题 2"/>
          <p:cNvSpPr>
            <a:spLocks noGrp="1"/>
          </p:cNvSpPr>
          <p:nvPr>
            <p:ph type="title"/>
          </p:nvPr>
        </p:nvSpPr>
        <p:spPr/>
        <p:txBody>
          <a:bodyPr/>
          <a:lstStyle/>
          <a:p>
            <a:r>
              <a:rPr lang="zh-CN" altLang="en-US" dirty="0" smtClean="0"/>
              <a:t>功能测试</a:t>
            </a:r>
            <a:endParaRPr lang="zh-CN" altLang="en-US" dirty="0"/>
          </a:p>
        </p:txBody>
      </p:sp>
    </p:spTree>
    <p:extLst>
      <p:ext uri="{BB962C8B-B14F-4D97-AF65-F5344CB8AC3E}">
        <p14:creationId xmlns:p14="http://schemas.microsoft.com/office/powerpoint/2010/main" val="4123193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08720"/>
            <a:ext cx="8229600" cy="4525963"/>
          </a:xfrm>
        </p:spPr>
        <p:txBody>
          <a:bodyPr/>
          <a:lstStyle/>
          <a:p>
            <a:pPr lvl="1">
              <a:lnSpc>
                <a:spcPct val="160000"/>
              </a:lnSpc>
              <a:buFont typeface="Arial" panose="020B0604020202020204" pitchFamily="34" charset="0"/>
              <a:buChar char="•"/>
            </a:pPr>
            <a:r>
              <a:rPr lang="zh-CN" altLang="en-US" dirty="0"/>
              <a:t>页面内容测试</a:t>
            </a:r>
            <a:endParaRPr lang="en-US" altLang="zh-CN" dirty="0"/>
          </a:p>
          <a:p>
            <a:pPr lvl="2">
              <a:lnSpc>
                <a:spcPct val="160000"/>
              </a:lnSpc>
            </a:pPr>
            <a:r>
              <a:rPr lang="zh-CN" altLang="en-US" dirty="0"/>
              <a:t>正确性</a:t>
            </a:r>
            <a:endParaRPr lang="en-US" altLang="zh-CN" dirty="0"/>
          </a:p>
          <a:p>
            <a:pPr lvl="2">
              <a:lnSpc>
                <a:spcPct val="160000"/>
              </a:lnSpc>
            </a:pPr>
            <a:r>
              <a:rPr lang="zh-CN" altLang="en-US" dirty="0" smtClean="0"/>
              <a:t>准确性</a:t>
            </a:r>
            <a:endParaRPr lang="en-US" altLang="zh-CN" dirty="0" smtClean="0"/>
          </a:p>
          <a:p>
            <a:pPr lvl="2">
              <a:lnSpc>
                <a:spcPct val="160000"/>
              </a:lnSpc>
            </a:pPr>
            <a:r>
              <a:rPr lang="zh-CN" altLang="en-US" dirty="0" smtClean="0"/>
              <a:t>相关性</a:t>
            </a:r>
            <a:endParaRPr lang="en-US" altLang="zh-CN" dirty="0" smtClean="0"/>
          </a:p>
          <a:p>
            <a:pPr lvl="2">
              <a:lnSpc>
                <a:spcPct val="160000"/>
              </a:lnSpc>
            </a:pP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功能测试</a:t>
            </a:r>
          </a:p>
        </p:txBody>
      </p:sp>
      <p:graphicFrame>
        <p:nvGraphicFramePr>
          <p:cNvPr id="4" name="表格 3"/>
          <p:cNvGraphicFramePr>
            <a:graphicFrameLocks noGrp="1"/>
          </p:cNvGraphicFramePr>
          <p:nvPr>
            <p:extLst>
              <p:ext uri="{D42A27DB-BD31-4B8C-83A1-F6EECF244321}">
                <p14:modId xmlns:p14="http://schemas.microsoft.com/office/powerpoint/2010/main" val="2679510669"/>
              </p:ext>
            </p:extLst>
          </p:nvPr>
        </p:nvGraphicFramePr>
        <p:xfrm>
          <a:off x="611560" y="4077072"/>
          <a:ext cx="8172400" cy="2473960"/>
        </p:xfrm>
        <a:graphic>
          <a:graphicData uri="http://schemas.openxmlformats.org/drawingml/2006/table">
            <a:tbl>
              <a:tblPr firstRow="1" bandRow="1">
                <a:tableStyleId>{5C22544A-7EE6-4342-B048-85BDC9FD1C3A}</a:tableStyleId>
              </a:tblPr>
              <a:tblGrid>
                <a:gridCol w="1634480"/>
                <a:gridCol w="1634480"/>
                <a:gridCol w="1634480"/>
                <a:gridCol w="1634480"/>
                <a:gridCol w="1634480"/>
              </a:tblGrid>
              <a:tr h="370840">
                <a:tc>
                  <a:txBody>
                    <a:bodyPr/>
                    <a:lstStyle/>
                    <a:p>
                      <a:r>
                        <a:rPr lang="zh-CN" altLang="en-US" dirty="0" smtClean="0">
                          <a:solidFill>
                            <a:schemeClr val="tx1"/>
                          </a:solidFill>
                        </a:rPr>
                        <a:t>测试用例编号</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操作描述</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数据</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期望结果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实际结果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搜索某种类别的商品</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搜索类别</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搜索结果中列出该类别的所有商品</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让鼠标滑过每一个对象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被测对象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当鼠标滑过每一个对象时，显示相应的文本信息</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576070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980728"/>
            <a:ext cx="9036496" cy="6192688"/>
          </a:xfrm>
        </p:spPr>
        <p:txBody>
          <a:bodyPr>
            <a:normAutofit/>
          </a:bodyPr>
          <a:lstStyle/>
          <a:p>
            <a:pPr lvl="1">
              <a:lnSpc>
                <a:spcPct val="150000"/>
              </a:lnSpc>
              <a:buFont typeface="Arial" panose="020B0604020202020204" pitchFamily="34" charset="0"/>
              <a:buChar char="•"/>
            </a:pPr>
            <a:r>
              <a:rPr lang="zh-CN" altLang="en-US" dirty="0" smtClean="0"/>
              <a:t>编辑框 ：需要考虑默认焦点、输入长度、输入内容类型（字母、汉字、特殊符号、脚本代码等）、输入格式限制、能否粘贴输入等。</a:t>
            </a:r>
            <a:endParaRPr lang="en-US" altLang="zh-CN" dirty="0" smtClean="0"/>
          </a:p>
          <a:p>
            <a:pPr lvl="1">
              <a:lnSpc>
                <a:spcPct val="150000"/>
              </a:lnSpc>
              <a:buFont typeface="Arial" panose="020B0604020202020204" pitchFamily="34" charset="0"/>
              <a:buChar char="•"/>
            </a:pPr>
            <a:r>
              <a:rPr lang="zh-CN" altLang="en-US" dirty="0" smtClean="0"/>
              <a:t>按钮：考虑默认焦点、按钮功能、脚本触发等方面。</a:t>
            </a:r>
            <a:endParaRPr lang="en-US" altLang="zh-CN" dirty="0" smtClean="0"/>
          </a:p>
          <a:p>
            <a:pPr lvl="1">
              <a:lnSpc>
                <a:spcPct val="150000"/>
              </a:lnSpc>
              <a:buFont typeface="Arial" panose="020B0604020202020204" pitchFamily="34" charset="0"/>
              <a:buChar char="•"/>
            </a:pPr>
            <a:r>
              <a:rPr lang="zh-CN" altLang="en-US" dirty="0" smtClean="0"/>
              <a:t>图片</a:t>
            </a:r>
            <a:r>
              <a:rPr lang="en-US" altLang="zh-CN" dirty="0" smtClean="0"/>
              <a:t>/</a:t>
            </a:r>
            <a:r>
              <a:rPr lang="zh-CN" altLang="en-US" dirty="0" smtClean="0"/>
              <a:t>音频</a:t>
            </a:r>
            <a:r>
              <a:rPr lang="en-US" altLang="zh-CN" dirty="0" smtClean="0"/>
              <a:t>/</a:t>
            </a:r>
            <a:r>
              <a:rPr lang="zh-CN" altLang="en-US" dirty="0" smtClean="0"/>
              <a:t>视频：显示是否正常、位置是否恰当、用户体验是否良好，是否支持功能跳转。</a:t>
            </a:r>
            <a:endParaRPr lang="en-US" altLang="zh-CN" dirty="0" smtClean="0"/>
          </a:p>
          <a:p>
            <a:pPr lvl="1">
              <a:lnSpc>
                <a:spcPct val="150000"/>
              </a:lnSpc>
              <a:buFont typeface="Arial" panose="020B0604020202020204" pitchFamily="34" charset="0"/>
              <a:buChar char="•"/>
            </a:pPr>
            <a:r>
              <a:rPr lang="zh-CN" altLang="en-US" dirty="0"/>
              <a:t>下</a:t>
            </a:r>
            <a:r>
              <a:rPr lang="zh-CN" altLang="en-US" dirty="0" smtClean="0"/>
              <a:t>拉列表：需关注值是否正确、是否有重复，选中后是否正确传递、是否可以多选等方面。</a:t>
            </a:r>
            <a:endParaRPr lang="en-US" altLang="zh-CN" dirty="0" smtClean="0"/>
          </a:p>
          <a:p>
            <a:pPr marL="0" indent="0">
              <a:lnSpc>
                <a:spcPct val="150000"/>
              </a:lnSpc>
              <a:buNone/>
            </a:pPr>
            <a:endParaRPr lang="en-US" altLang="zh-CN" sz="2800" dirty="0" smtClean="0"/>
          </a:p>
          <a:p>
            <a:pPr marL="0" indent="0">
              <a:lnSpc>
                <a:spcPct val="150000"/>
              </a:lnSpc>
              <a:buNone/>
            </a:pPr>
            <a:endParaRPr lang="zh-CN" altLang="en-US" sz="2800" dirty="0"/>
          </a:p>
        </p:txBody>
      </p:sp>
      <p:sp>
        <p:nvSpPr>
          <p:cNvPr id="3" name="标题 2"/>
          <p:cNvSpPr>
            <a:spLocks noGrp="1"/>
          </p:cNvSpPr>
          <p:nvPr>
            <p:ph type="title"/>
          </p:nvPr>
        </p:nvSpPr>
        <p:spPr/>
        <p:txBody>
          <a:bodyPr/>
          <a:lstStyle/>
          <a:p>
            <a:r>
              <a:rPr lang="zh-CN" altLang="en-US" dirty="0" smtClean="0"/>
              <a:t>单个逻辑功能测试</a:t>
            </a:r>
            <a:endParaRPr lang="zh-CN" altLang="en-US" dirty="0"/>
          </a:p>
        </p:txBody>
      </p:sp>
    </p:spTree>
    <p:extLst>
      <p:ext uri="{BB962C8B-B14F-4D97-AF65-F5344CB8AC3E}">
        <p14:creationId xmlns:p14="http://schemas.microsoft.com/office/powerpoint/2010/main" val="2446259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9683" y="908720"/>
            <a:ext cx="9487792" cy="5688632"/>
          </a:xfrm>
        </p:spPr>
        <p:txBody>
          <a:bodyPr>
            <a:noAutofit/>
          </a:bodyPr>
          <a:lstStyle/>
          <a:p>
            <a:pPr lvl="1">
              <a:lnSpc>
                <a:spcPct val="150000"/>
              </a:lnSpc>
              <a:buFont typeface="Arial" panose="020B0604020202020204" pitchFamily="34" charset="0"/>
              <a:buChar char="•"/>
            </a:pPr>
            <a:r>
              <a:rPr lang="zh-CN" altLang="en-US" dirty="0"/>
              <a:t>单选按钮：需关注该功能能否在选中后传递参数值。</a:t>
            </a:r>
            <a:endParaRPr lang="en-US" altLang="zh-CN" dirty="0"/>
          </a:p>
          <a:p>
            <a:pPr lvl="1">
              <a:lnSpc>
                <a:spcPct val="150000"/>
              </a:lnSpc>
              <a:buFont typeface="Arial" panose="020B0604020202020204" pitchFamily="34" charset="0"/>
              <a:buChar char="•"/>
            </a:pPr>
            <a:r>
              <a:rPr lang="zh-CN" altLang="en-US" dirty="0"/>
              <a:t>复选框：多选后能否实现期望的业务功能，如批量修改、批量删除，能否在提交请求时，触发应该触发的脚本代码。</a:t>
            </a:r>
            <a:endParaRPr lang="en-US" altLang="zh-CN" dirty="0"/>
          </a:p>
          <a:p>
            <a:pPr lvl="1">
              <a:lnSpc>
                <a:spcPct val="150000"/>
              </a:lnSpc>
              <a:buFont typeface="Arial" panose="020B0604020202020204" pitchFamily="34" charset="0"/>
              <a:buChar char="•"/>
            </a:pPr>
            <a:r>
              <a:rPr lang="zh-CN" altLang="en-US" dirty="0"/>
              <a:t>文件上传下载：需考虑文件上传格式、上传内容、上传后能否正确打开、上传过程中如果出现异常是否有信息提示。下载需要考虑下载的 内容能否正确打开使用、下载过程能否中断、中断后能否续传、下载保存的文件名是否正确等</a:t>
            </a:r>
            <a:r>
              <a:rPr lang="zh-CN" altLang="en-US" dirty="0" smtClean="0"/>
              <a:t>。</a:t>
            </a:r>
            <a:endParaRPr lang="en-US" altLang="zh-CN" dirty="0"/>
          </a:p>
        </p:txBody>
      </p:sp>
      <p:sp>
        <p:nvSpPr>
          <p:cNvPr id="3" name="标题 2"/>
          <p:cNvSpPr>
            <a:spLocks noGrp="1"/>
          </p:cNvSpPr>
          <p:nvPr>
            <p:ph type="title"/>
          </p:nvPr>
        </p:nvSpPr>
        <p:spPr/>
        <p:txBody>
          <a:bodyPr/>
          <a:lstStyle/>
          <a:p>
            <a:r>
              <a:rPr lang="zh-CN" altLang="en-US" dirty="0" smtClean="0"/>
              <a:t>单个逻辑功能测试</a:t>
            </a:r>
            <a:endParaRPr lang="zh-CN" altLang="en-US" dirty="0"/>
          </a:p>
        </p:txBody>
      </p:sp>
    </p:spTree>
    <p:extLst>
      <p:ext uri="{BB962C8B-B14F-4D97-AF65-F5344CB8AC3E}">
        <p14:creationId xmlns:p14="http://schemas.microsoft.com/office/powerpoint/2010/main" val="2677844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en-US" altLang="zh-CN" sz="2800" dirty="0" smtClean="0"/>
              <a:t>Cookies</a:t>
            </a:r>
            <a:r>
              <a:rPr lang="zh-CN" altLang="en-US" sz="2800" dirty="0" smtClean="0"/>
              <a:t>用来存储用户信息和用户在某个应用系统的操作，当一个用户使用</a:t>
            </a:r>
            <a:r>
              <a:rPr lang="en-US" altLang="zh-CN" sz="2800" dirty="0" smtClean="0"/>
              <a:t>Cookies</a:t>
            </a:r>
            <a:r>
              <a:rPr lang="zh-CN" altLang="en-US" sz="2800" dirty="0" smtClean="0"/>
              <a:t>访问了某一个应用系统时，</a:t>
            </a:r>
            <a:r>
              <a:rPr lang="en-US" altLang="zh-CN" sz="2800" dirty="0" smtClean="0"/>
              <a:t>Web</a:t>
            </a:r>
            <a:r>
              <a:rPr lang="zh-CN" altLang="en-US" sz="2800" dirty="0" smtClean="0"/>
              <a:t>服务器将发送关于用户的信息，把该信息以</a:t>
            </a:r>
            <a:r>
              <a:rPr lang="en-US" altLang="zh-CN" sz="2800" dirty="0" smtClean="0"/>
              <a:t>Cookies</a:t>
            </a:r>
            <a:r>
              <a:rPr lang="zh-CN" altLang="en-US" sz="2800" dirty="0" smtClean="0"/>
              <a:t>的形式存储在客户端计算机上，这可用来创建动态和自定义页面或者存储登录信息。</a:t>
            </a:r>
            <a:endParaRPr lang="zh-CN" altLang="en-US" sz="2800" dirty="0"/>
          </a:p>
        </p:txBody>
      </p:sp>
      <p:sp>
        <p:nvSpPr>
          <p:cNvPr id="3" name="标题 2"/>
          <p:cNvSpPr>
            <a:spLocks noGrp="1"/>
          </p:cNvSpPr>
          <p:nvPr>
            <p:ph type="title"/>
          </p:nvPr>
        </p:nvSpPr>
        <p:spPr/>
        <p:txBody>
          <a:bodyPr/>
          <a:lstStyle/>
          <a:p>
            <a:r>
              <a:rPr lang="en-US" altLang="zh-CN" dirty="0" smtClean="0"/>
              <a:t>Cookies</a:t>
            </a:r>
            <a:r>
              <a:rPr lang="zh-CN" altLang="en-US" dirty="0" smtClean="0"/>
              <a:t>测试</a:t>
            </a:r>
            <a:endParaRPr lang="zh-CN" altLang="en-US" dirty="0"/>
          </a:p>
        </p:txBody>
      </p:sp>
    </p:spTree>
    <p:extLst>
      <p:ext uri="{BB962C8B-B14F-4D97-AF65-F5344CB8AC3E}">
        <p14:creationId xmlns:p14="http://schemas.microsoft.com/office/powerpoint/2010/main" val="4035900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sz="2800" dirty="0" smtClean="0"/>
              <a:t>Cookies</a:t>
            </a:r>
            <a:r>
              <a:rPr lang="zh-CN" altLang="en-US" sz="2800" dirty="0" smtClean="0"/>
              <a:t>测试需要关注以下几点：</a:t>
            </a:r>
            <a:endParaRPr lang="en-US" altLang="zh-CN" sz="2800" dirty="0" smtClean="0"/>
          </a:p>
          <a:p>
            <a:pPr lvl="1">
              <a:lnSpc>
                <a:spcPct val="150000"/>
              </a:lnSpc>
            </a:pPr>
            <a:r>
              <a:rPr lang="zh-CN" altLang="en-US" dirty="0" smtClean="0"/>
              <a:t>检查</a:t>
            </a:r>
            <a:r>
              <a:rPr lang="en-US" altLang="zh-CN" dirty="0" smtClean="0"/>
              <a:t>Cookies</a:t>
            </a:r>
            <a:r>
              <a:rPr lang="zh-CN" altLang="en-US" dirty="0" smtClean="0"/>
              <a:t>是否能正常工作</a:t>
            </a:r>
            <a:endParaRPr lang="en-US" altLang="zh-CN" dirty="0" smtClean="0"/>
          </a:p>
          <a:p>
            <a:pPr lvl="1">
              <a:lnSpc>
                <a:spcPct val="150000"/>
              </a:lnSpc>
            </a:pPr>
            <a:r>
              <a:rPr lang="zh-CN" altLang="en-US" dirty="0" smtClean="0"/>
              <a:t>是否按预定的时间进行保存</a:t>
            </a:r>
            <a:endParaRPr lang="en-US" altLang="zh-CN" dirty="0" smtClean="0"/>
          </a:p>
          <a:p>
            <a:pPr lvl="1">
              <a:lnSpc>
                <a:spcPct val="150000"/>
              </a:lnSpc>
            </a:pPr>
            <a:r>
              <a:rPr lang="zh-CN" altLang="en-US" dirty="0" smtClean="0"/>
              <a:t>刷新对</a:t>
            </a:r>
            <a:r>
              <a:rPr lang="en-US" altLang="zh-CN" dirty="0" smtClean="0"/>
              <a:t>Cookies</a:t>
            </a:r>
            <a:r>
              <a:rPr lang="zh-CN" altLang="en-US" dirty="0" smtClean="0"/>
              <a:t>有什么影响</a:t>
            </a:r>
            <a:endParaRPr lang="zh-CN" altLang="en-US" dirty="0"/>
          </a:p>
        </p:txBody>
      </p:sp>
      <p:sp>
        <p:nvSpPr>
          <p:cNvPr id="3" name="标题 2"/>
          <p:cNvSpPr>
            <a:spLocks noGrp="1"/>
          </p:cNvSpPr>
          <p:nvPr>
            <p:ph type="title"/>
          </p:nvPr>
        </p:nvSpPr>
        <p:spPr/>
        <p:txBody>
          <a:bodyPr/>
          <a:lstStyle/>
          <a:p>
            <a:r>
              <a:rPr lang="en-US" altLang="zh-CN" dirty="0"/>
              <a:t>Cookies</a:t>
            </a:r>
            <a:r>
              <a:rPr lang="zh-CN" altLang="en-US" dirty="0"/>
              <a:t>测试</a:t>
            </a:r>
          </a:p>
        </p:txBody>
      </p:sp>
    </p:spTree>
    <p:extLst>
      <p:ext uri="{BB962C8B-B14F-4D97-AF65-F5344CB8AC3E}">
        <p14:creationId xmlns:p14="http://schemas.microsoft.com/office/powerpoint/2010/main" val="361016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互联网的发展</a:t>
            </a:r>
            <a:endParaRPr lang="zh-CN" altLang="en-US" dirty="0"/>
          </a:p>
        </p:txBody>
      </p:sp>
      <p:graphicFrame>
        <p:nvGraphicFramePr>
          <p:cNvPr id="4" name="内容占位符 3"/>
          <p:cNvGraphicFramePr>
            <a:graphicFrameLocks noGrp="1"/>
          </p:cNvGraphicFramePr>
          <p:nvPr>
            <p:ph sz="half" idx="1"/>
            <p:extLst>
              <p:ext uri="{D42A27DB-BD31-4B8C-83A1-F6EECF244321}">
                <p14:modId xmlns:p14="http://schemas.microsoft.com/office/powerpoint/2010/main" val="3769416513"/>
              </p:ext>
            </p:extLst>
          </p:nvPr>
        </p:nvGraphicFramePr>
        <p:xfrm>
          <a:off x="848050" y="2090642"/>
          <a:ext cx="7596017" cy="1817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1228732" y="3514688"/>
            <a:ext cx="1210588" cy="400110"/>
          </a:xfrm>
          <a:prstGeom prst="rect">
            <a:avLst/>
          </a:prstGeom>
          <a:noFill/>
        </p:spPr>
        <p:txBody>
          <a:bodyPr wrap="none" rtlCol="0">
            <a:spAutoFit/>
          </a:bodyPr>
          <a:lstStyle/>
          <a:p>
            <a:r>
              <a:rPr lang="zh-CN" altLang="en-US" sz="2000" dirty="0">
                <a:solidFill>
                  <a:srgbClr val="FF0000"/>
                </a:solidFill>
                <a:latin typeface="+mj-ea"/>
                <a:ea typeface="+mj-ea"/>
              </a:rPr>
              <a:t>信息上网</a:t>
            </a:r>
          </a:p>
        </p:txBody>
      </p:sp>
      <p:sp>
        <p:nvSpPr>
          <p:cNvPr id="6" name="文本框 5"/>
          <p:cNvSpPr txBox="1"/>
          <p:nvPr/>
        </p:nvSpPr>
        <p:spPr>
          <a:xfrm>
            <a:off x="3180997" y="3530730"/>
            <a:ext cx="954107" cy="400110"/>
          </a:xfrm>
          <a:prstGeom prst="rect">
            <a:avLst/>
          </a:prstGeom>
          <a:noFill/>
        </p:spPr>
        <p:txBody>
          <a:bodyPr wrap="none" rtlCol="0">
            <a:spAutoFit/>
          </a:bodyPr>
          <a:lstStyle>
            <a:defPPr>
              <a:defRPr lang="en-US"/>
            </a:defPPr>
            <a:lvl1pPr>
              <a:defRPr sz="2000">
                <a:solidFill>
                  <a:srgbClr val="FF0000"/>
                </a:solidFill>
                <a:latin typeface="+mj-ea"/>
                <a:ea typeface="+mj-ea"/>
              </a:defRPr>
            </a:lvl1pPr>
          </a:lstStyle>
          <a:p>
            <a:r>
              <a:rPr lang="zh-CN" altLang="en-US" dirty="0"/>
              <a:t>人上网</a:t>
            </a:r>
          </a:p>
        </p:txBody>
      </p:sp>
      <p:sp>
        <p:nvSpPr>
          <p:cNvPr id="7" name="文本框 6"/>
          <p:cNvSpPr txBox="1"/>
          <p:nvPr/>
        </p:nvSpPr>
        <p:spPr>
          <a:xfrm>
            <a:off x="4831799" y="3530730"/>
            <a:ext cx="1210588" cy="400110"/>
          </a:xfrm>
          <a:prstGeom prst="rect">
            <a:avLst/>
          </a:prstGeom>
          <a:noFill/>
        </p:spPr>
        <p:txBody>
          <a:bodyPr wrap="none" rtlCol="0">
            <a:spAutoFit/>
          </a:bodyPr>
          <a:lstStyle>
            <a:defPPr>
              <a:defRPr lang="en-US"/>
            </a:defPPr>
            <a:lvl1pPr>
              <a:defRPr sz="2000">
                <a:solidFill>
                  <a:srgbClr val="FF0000"/>
                </a:solidFill>
                <a:latin typeface="+mj-ea"/>
                <a:ea typeface="+mj-ea"/>
              </a:defRPr>
            </a:lvl1pPr>
          </a:lstStyle>
          <a:p>
            <a:r>
              <a:rPr lang="zh-CN" altLang="en-US" dirty="0"/>
              <a:t>随时在线</a:t>
            </a:r>
          </a:p>
        </p:txBody>
      </p:sp>
      <p:sp>
        <p:nvSpPr>
          <p:cNvPr id="8" name="文本框 7"/>
          <p:cNvSpPr txBox="1"/>
          <p:nvPr/>
        </p:nvSpPr>
        <p:spPr>
          <a:xfrm>
            <a:off x="6542045" y="3546769"/>
            <a:ext cx="2236510" cy="707886"/>
          </a:xfrm>
          <a:prstGeom prst="rect">
            <a:avLst/>
          </a:prstGeom>
          <a:noFill/>
        </p:spPr>
        <p:txBody>
          <a:bodyPr wrap="none" rtlCol="0">
            <a:spAutoFit/>
          </a:bodyPr>
          <a:lstStyle>
            <a:defPPr>
              <a:defRPr lang="en-US"/>
            </a:defPPr>
            <a:lvl1pPr>
              <a:defRPr sz="2000">
                <a:solidFill>
                  <a:srgbClr val="FF0000"/>
                </a:solidFill>
                <a:latin typeface="+mj-ea"/>
                <a:ea typeface="+mj-ea"/>
              </a:defRPr>
            </a:lvl1pPr>
          </a:lstStyle>
          <a:p>
            <a:r>
              <a:rPr lang="zh-CN" altLang="en-US" dirty="0"/>
              <a:t>万物联网</a:t>
            </a:r>
            <a:endParaRPr lang="en-US" altLang="zh-CN" dirty="0"/>
          </a:p>
          <a:p>
            <a:r>
              <a:rPr lang="zh-CN" altLang="en-US" dirty="0"/>
              <a:t>传统行业互联网化</a:t>
            </a:r>
            <a:endParaRPr lang="en-US" altLang="zh-CN" dirty="0"/>
          </a:p>
        </p:txBody>
      </p:sp>
      <p:sp>
        <p:nvSpPr>
          <p:cNvPr id="9" name="文本框 8"/>
          <p:cNvSpPr txBox="1"/>
          <p:nvPr/>
        </p:nvSpPr>
        <p:spPr>
          <a:xfrm>
            <a:off x="1300960" y="3936720"/>
            <a:ext cx="863057" cy="646331"/>
          </a:xfrm>
          <a:prstGeom prst="rect">
            <a:avLst/>
          </a:prstGeom>
          <a:noFill/>
        </p:spPr>
        <p:txBody>
          <a:bodyPr wrap="none" rtlCol="0">
            <a:spAutoFit/>
          </a:bodyPr>
          <a:lstStyle/>
          <a:p>
            <a:pPr marL="214313" indent="-214313">
              <a:buFont typeface="Arial" panose="020B0604020202020204" pitchFamily="34" charset="0"/>
              <a:buChar char="•"/>
            </a:pPr>
            <a:r>
              <a:rPr lang="zh-CN" altLang="en-US" dirty="0"/>
              <a:t>门户</a:t>
            </a:r>
            <a:endParaRPr lang="en-US" altLang="zh-CN" dirty="0"/>
          </a:p>
          <a:p>
            <a:pPr marL="214313" indent="-214313">
              <a:buFont typeface="Arial" panose="020B0604020202020204" pitchFamily="34" charset="0"/>
              <a:buChar char="•"/>
            </a:pPr>
            <a:r>
              <a:rPr lang="en-US" altLang="zh-CN" dirty="0"/>
              <a:t>…</a:t>
            </a:r>
          </a:p>
        </p:txBody>
      </p:sp>
      <p:sp>
        <p:nvSpPr>
          <p:cNvPr id="10" name="文本框 9"/>
          <p:cNvSpPr txBox="1"/>
          <p:nvPr/>
        </p:nvSpPr>
        <p:spPr>
          <a:xfrm>
            <a:off x="3180996" y="3952758"/>
            <a:ext cx="863057" cy="1200329"/>
          </a:xfrm>
          <a:prstGeom prst="rect">
            <a:avLst/>
          </a:prstGeom>
          <a:noFill/>
        </p:spPr>
        <p:txBody>
          <a:bodyPr wrap="none" rtlCol="0">
            <a:spAutoFit/>
          </a:bodyPr>
          <a:lstStyle>
            <a:defPPr>
              <a:defRPr lang="en-US"/>
            </a:defPPr>
            <a:lvl1pPr marL="214313" indent="-214313">
              <a:buFont typeface="Arial" panose="020B0604020202020204" pitchFamily="34" charset="0"/>
              <a:buChar char="•"/>
            </a:lvl1pPr>
          </a:lstStyle>
          <a:p>
            <a:r>
              <a:rPr lang="zh-CN" altLang="en-US" dirty="0"/>
              <a:t>社交</a:t>
            </a:r>
            <a:endParaRPr lang="en-US" altLang="zh-CN" dirty="0"/>
          </a:p>
          <a:p>
            <a:r>
              <a:rPr lang="zh-CN" altLang="en-US" dirty="0"/>
              <a:t>论坛</a:t>
            </a:r>
            <a:endParaRPr lang="en-US" altLang="zh-CN" dirty="0"/>
          </a:p>
          <a:p>
            <a:r>
              <a:rPr lang="en-US" altLang="zh-CN" dirty="0"/>
              <a:t>...</a:t>
            </a:r>
          </a:p>
          <a:p>
            <a:endParaRPr lang="zh-CN" altLang="en-US" dirty="0"/>
          </a:p>
        </p:txBody>
      </p:sp>
      <p:sp>
        <p:nvSpPr>
          <p:cNvPr id="11" name="文本框 10"/>
          <p:cNvSpPr txBox="1"/>
          <p:nvPr/>
        </p:nvSpPr>
        <p:spPr>
          <a:xfrm>
            <a:off x="4756852" y="3943968"/>
            <a:ext cx="1324722" cy="923330"/>
          </a:xfrm>
          <a:prstGeom prst="rect">
            <a:avLst/>
          </a:prstGeom>
          <a:noFill/>
        </p:spPr>
        <p:txBody>
          <a:bodyPr wrap="none" rtlCol="0">
            <a:spAutoFit/>
          </a:bodyPr>
          <a:lstStyle>
            <a:defPPr>
              <a:defRPr lang="en-US"/>
            </a:defPPr>
            <a:lvl1pPr marL="214313" indent="-214313">
              <a:buFont typeface="Arial" panose="020B0604020202020204" pitchFamily="34" charset="0"/>
              <a:buChar char="•"/>
            </a:lvl1pPr>
          </a:lstStyle>
          <a:p>
            <a:r>
              <a:rPr lang="en-US" altLang="zh-CN" dirty="0" smtClean="0"/>
              <a:t>RSS</a:t>
            </a:r>
            <a:r>
              <a:rPr lang="zh-CN" altLang="en-US" dirty="0" smtClean="0"/>
              <a:t>订阅</a:t>
            </a:r>
            <a:endParaRPr lang="en-US" altLang="zh-CN" dirty="0" smtClean="0"/>
          </a:p>
          <a:p>
            <a:r>
              <a:rPr lang="zh-CN" altLang="en-US" dirty="0" smtClean="0"/>
              <a:t>今日头条</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2474458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980728"/>
            <a:ext cx="8229600" cy="5472608"/>
          </a:xfrm>
        </p:spPr>
        <p:txBody>
          <a:bodyPr>
            <a:normAutofit fontScale="92500"/>
          </a:bodyPr>
          <a:lstStyle/>
          <a:p>
            <a:pPr>
              <a:lnSpc>
                <a:spcPct val="150000"/>
              </a:lnSpc>
            </a:pPr>
            <a:r>
              <a:rPr lang="zh-CN" altLang="en-US" sz="2800" dirty="0" smtClean="0"/>
              <a:t>导航：引导用户在</a:t>
            </a:r>
            <a:r>
              <a:rPr lang="en-US" altLang="zh-CN" sz="2800" dirty="0" smtClean="0"/>
              <a:t>Web</a:t>
            </a:r>
            <a:r>
              <a:rPr lang="zh-CN" altLang="en-US" sz="2800" dirty="0" smtClean="0"/>
              <a:t>页面操作的方式</a:t>
            </a:r>
            <a:endParaRPr lang="en-US" altLang="zh-CN" sz="2800" dirty="0" smtClean="0"/>
          </a:p>
          <a:p>
            <a:pPr>
              <a:lnSpc>
                <a:spcPct val="150000"/>
              </a:lnSpc>
            </a:pPr>
            <a:r>
              <a:rPr lang="zh-CN" altLang="en-US" sz="2800" dirty="0" smtClean="0"/>
              <a:t>导航的类型：超链接、菜单、按钮、对话框、列表和窗口等</a:t>
            </a:r>
            <a:endParaRPr lang="en-US" altLang="zh-CN" sz="2800" dirty="0" smtClean="0"/>
          </a:p>
          <a:p>
            <a:pPr>
              <a:lnSpc>
                <a:spcPct val="150000"/>
              </a:lnSpc>
            </a:pPr>
            <a:r>
              <a:rPr lang="zh-CN" altLang="en-US" sz="2800" dirty="0" smtClean="0"/>
              <a:t>测试关注点：</a:t>
            </a:r>
            <a:endParaRPr lang="en-US" altLang="zh-CN" sz="2800" dirty="0" smtClean="0"/>
          </a:p>
          <a:p>
            <a:pPr lvl="1">
              <a:lnSpc>
                <a:spcPct val="150000"/>
              </a:lnSpc>
            </a:pPr>
            <a:r>
              <a:rPr lang="zh-CN" altLang="en-US" sz="2400" dirty="0"/>
              <a:t>被测系统</a:t>
            </a:r>
            <a:r>
              <a:rPr lang="zh-CN" altLang="en-US" sz="2400" dirty="0" smtClean="0"/>
              <a:t>是否易于导航，导航是否直观</a:t>
            </a:r>
            <a:endParaRPr lang="en-US" altLang="zh-CN" sz="2400" dirty="0" smtClean="0"/>
          </a:p>
          <a:p>
            <a:pPr lvl="1">
              <a:lnSpc>
                <a:spcPct val="150000"/>
              </a:lnSpc>
            </a:pPr>
            <a:r>
              <a:rPr lang="zh-CN" altLang="en-US" sz="2400" dirty="0"/>
              <a:t>被</a:t>
            </a:r>
            <a:r>
              <a:rPr lang="zh-CN" altLang="en-US" sz="2400" dirty="0" smtClean="0"/>
              <a:t>测系统的主要部分是否可以通过主页进行访问</a:t>
            </a:r>
            <a:endParaRPr lang="en-US" altLang="zh-CN" sz="2400" dirty="0" smtClean="0"/>
          </a:p>
          <a:p>
            <a:pPr lvl="1">
              <a:lnSpc>
                <a:spcPct val="150000"/>
              </a:lnSpc>
            </a:pPr>
            <a:r>
              <a:rPr lang="zh-CN" altLang="en-US" sz="2400" dirty="0"/>
              <a:t>被测</a:t>
            </a:r>
            <a:r>
              <a:rPr lang="zh-CN" altLang="en-US" sz="2400" dirty="0" smtClean="0"/>
              <a:t>系统是否准确</a:t>
            </a:r>
            <a:endParaRPr lang="en-US" altLang="zh-CN" sz="2400" dirty="0" smtClean="0"/>
          </a:p>
          <a:p>
            <a:pPr lvl="1">
              <a:lnSpc>
                <a:spcPct val="150000"/>
              </a:lnSpc>
            </a:pPr>
            <a:r>
              <a:rPr lang="zh-CN" altLang="en-US" sz="2400" dirty="0"/>
              <a:t>被测</a:t>
            </a:r>
            <a:r>
              <a:rPr lang="zh-CN" altLang="en-US" sz="2400" dirty="0" smtClean="0"/>
              <a:t>系统页面结构、导航、菜单、链接的风格是否一致</a:t>
            </a:r>
            <a:endParaRPr lang="en-US" altLang="zh-CN" sz="2400" dirty="0" smtClean="0"/>
          </a:p>
          <a:p>
            <a:pPr>
              <a:lnSpc>
                <a:spcPct val="150000"/>
              </a:lnSpc>
            </a:pPr>
            <a:endParaRPr lang="zh-CN" altLang="en-US" sz="2800" dirty="0"/>
          </a:p>
        </p:txBody>
      </p:sp>
      <p:sp>
        <p:nvSpPr>
          <p:cNvPr id="3" name="标题 2"/>
          <p:cNvSpPr>
            <a:spLocks noGrp="1"/>
          </p:cNvSpPr>
          <p:nvPr>
            <p:ph type="title"/>
          </p:nvPr>
        </p:nvSpPr>
        <p:spPr/>
        <p:txBody>
          <a:bodyPr/>
          <a:lstStyle/>
          <a:p>
            <a:r>
              <a:rPr lang="zh-CN" altLang="en-US" dirty="0" smtClean="0"/>
              <a:t>导航测试</a:t>
            </a:r>
            <a:endParaRPr lang="zh-CN" altLang="en-US" dirty="0"/>
          </a:p>
        </p:txBody>
      </p:sp>
    </p:spTree>
    <p:extLst>
      <p:ext uri="{BB962C8B-B14F-4D97-AF65-F5344CB8AC3E}">
        <p14:creationId xmlns:p14="http://schemas.microsoft.com/office/powerpoint/2010/main" val="2301299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smtClean="0"/>
              <a:t>适当的图片和动画既能起到广告宣传的作用，又能起到美化页面的功能。</a:t>
            </a:r>
            <a:endParaRPr lang="en-US" altLang="zh-CN" dirty="0" smtClean="0"/>
          </a:p>
          <a:p>
            <a:pPr>
              <a:lnSpc>
                <a:spcPct val="150000"/>
              </a:lnSpc>
            </a:pPr>
            <a:r>
              <a:rPr lang="zh-CN" altLang="en-US" dirty="0"/>
              <a:t>一</a:t>
            </a:r>
            <a:r>
              <a:rPr lang="zh-CN" altLang="en-US" dirty="0" smtClean="0"/>
              <a:t>个</a:t>
            </a:r>
            <a:r>
              <a:rPr lang="en-US" altLang="zh-CN" dirty="0" smtClean="0"/>
              <a:t>web</a:t>
            </a:r>
            <a:r>
              <a:rPr lang="zh-CN" altLang="en-US" dirty="0" smtClean="0"/>
              <a:t>系统的图形可以包括图片、动画、边框、颜色、字体、背景、按钮等。</a:t>
            </a:r>
            <a:endParaRPr lang="en-US" altLang="zh-CN" dirty="0" smtClean="0"/>
          </a:p>
        </p:txBody>
      </p:sp>
      <p:sp>
        <p:nvSpPr>
          <p:cNvPr id="3" name="标题 2"/>
          <p:cNvSpPr>
            <a:spLocks noGrp="1"/>
          </p:cNvSpPr>
          <p:nvPr>
            <p:ph type="title"/>
          </p:nvPr>
        </p:nvSpPr>
        <p:spPr/>
        <p:txBody>
          <a:bodyPr/>
          <a:lstStyle/>
          <a:p>
            <a:r>
              <a:rPr lang="en-US" altLang="zh-CN" dirty="0" smtClean="0"/>
              <a:t>UI</a:t>
            </a:r>
            <a:r>
              <a:rPr lang="zh-CN" altLang="en-US" dirty="0" smtClean="0"/>
              <a:t>测试</a:t>
            </a:r>
            <a:endParaRPr lang="zh-CN" altLang="en-US" dirty="0"/>
          </a:p>
        </p:txBody>
      </p:sp>
    </p:spTree>
    <p:extLst>
      <p:ext uri="{BB962C8B-B14F-4D97-AF65-F5344CB8AC3E}">
        <p14:creationId xmlns:p14="http://schemas.microsoft.com/office/powerpoint/2010/main" val="2203752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980728"/>
            <a:ext cx="8229600" cy="5472608"/>
          </a:xfrm>
        </p:spPr>
        <p:txBody>
          <a:bodyPr/>
          <a:lstStyle/>
          <a:p>
            <a:pPr>
              <a:lnSpc>
                <a:spcPct val="150000"/>
              </a:lnSpc>
            </a:pPr>
            <a:r>
              <a:rPr lang="en-US" altLang="zh-CN" dirty="0" smtClean="0"/>
              <a:t>UI</a:t>
            </a:r>
            <a:r>
              <a:rPr lang="zh-CN" altLang="en-US" dirty="0" smtClean="0"/>
              <a:t>图形测试的内容：</a:t>
            </a:r>
            <a:endParaRPr lang="en-US" altLang="zh-CN" dirty="0" smtClean="0"/>
          </a:p>
          <a:p>
            <a:pPr lvl="1">
              <a:lnSpc>
                <a:spcPct val="150000"/>
              </a:lnSpc>
            </a:pPr>
            <a:r>
              <a:rPr lang="zh-CN" altLang="en-US" dirty="0" smtClean="0"/>
              <a:t>确保图形有明确的用途</a:t>
            </a:r>
            <a:r>
              <a:rPr lang="en-US" altLang="zh-CN" dirty="0" smtClean="0"/>
              <a:t>	</a:t>
            </a:r>
          </a:p>
          <a:p>
            <a:pPr lvl="1">
              <a:lnSpc>
                <a:spcPct val="150000"/>
              </a:lnSpc>
            </a:pPr>
            <a:r>
              <a:rPr lang="zh-CN" altLang="en-US" dirty="0" smtClean="0"/>
              <a:t>图片尽量小，并且要清楚地说明某件事情，一般都能链接到某个具体的页面</a:t>
            </a:r>
            <a:endParaRPr lang="en-US" altLang="zh-CN" dirty="0" smtClean="0"/>
          </a:p>
          <a:p>
            <a:pPr lvl="1">
              <a:lnSpc>
                <a:spcPct val="150000"/>
              </a:lnSpc>
            </a:pPr>
            <a:r>
              <a:rPr lang="zh-CN" altLang="en-US" dirty="0" smtClean="0"/>
              <a:t>验证所有页面字体的风格是否一致</a:t>
            </a:r>
            <a:endParaRPr lang="en-US" altLang="zh-CN" dirty="0" smtClean="0"/>
          </a:p>
          <a:p>
            <a:pPr lvl="1">
              <a:lnSpc>
                <a:spcPct val="150000"/>
              </a:lnSpc>
            </a:pPr>
            <a:r>
              <a:rPr lang="zh-CN" altLang="en-US" dirty="0" smtClean="0"/>
              <a:t>背景颜色应该与字体颜色和背景颜色相搭配</a:t>
            </a:r>
            <a:endParaRPr lang="en-US" altLang="zh-CN" dirty="0" smtClean="0"/>
          </a:p>
          <a:p>
            <a:pPr lvl="1">
              <a:lnSpc>
                <a:spcPct val="150000"/>
              </a:lnSpc>
            </a:pPr>
            <a:r>
              <a:rPr lang="zh-CN" altLang="en-US" dirty="0" smtClean="0"/>
              <a:t>图片的大小和质量，一般采用</a:t>
            </a:r>
            <a:r>
              <a:rPr lang="en-US" altLang="zh-CN" dirty="0" smtClean="0"/>
              <a:t>jpg</a:t>
            </a:r>
            <a:r>
              <a:rPr lang="zh-CN" altLang="en-US" dirty="0" smtClean="0"/>
              <a:t>或</a:t>
            </a:r>
            <a:r>
              <a:rPr lang="en-US" altLang="zh-CN" dirty="0" smtClean="0"/>
              <a:t>gif</a:t>
            </a:r>
            <a:r>
              <a:rPr lang="zh-CN" altLang="en-US" dirty="0" smtClean="0"/>
              <a:t>压缩</a:t>
            </a:r>
            <a:endParaRPr lang="en-US" altLang="zh-CN" dirty="0" smtClean="0"/>
          </a:p>
          <a:p>
            <a:pPr lvl="1"/>
            <a:endParaRPr lang="zh-CN" altLang="en-US" dirty="0"/>
          </a:p>
        </p:txBody>
      </p:sp>
      <p:sp>
        <p:nvSpPr>
          <p:cNvPr id="3" name="标题 2"/>
          <p:cNvSpPr>
            <a:spLocks noGrp="1"/>
          </p:cNvSpPr>
          <p:nvPr>
            <p:ph type="title"/>
          </p:nvPr>
        </p:nvSpPr>
        <p:spPr/>
        <p:txBody>
          <a:bodyPr/>
          <a:lstStyle/>
          <a:p>
            <a:r>
              <a:rPr lang="en-US" altLang="zh-CN" dirty="0" smtClean="0"/>
              <a:t>UI</a:t>
            </a:r>
            <a:r>
              <a:rPr lang="zh-CN" altLang="en-US" dirty="0" smtClean="0"/>
              <a:t>图形测试</a:t>
            </a:r>
            <a:endParaRPr lang="zh-CN" altLang="en-US" dirty="0"/>
          </a:p>
        </p:txBody>
      </p:sp>
    </p:spTree>
    <p:extLst>
      <p:ext uri="{BB962C8B-B14F-4D97-AF65-F5344CB8AC3E}">
        <p14:creationId xmlns:p14="http://schemas.microsoft.com/office/powerpoint/2010/main" val="44655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en-US" altLang="zh-CN" dirty="0" smtClean="0"/>
              <a:t>UI</a:t>
            </a:r>
            <a:r>
              <a:rPr lang="zh-CN" altLang="en-US" dirty="0" smtClean="0"/>
              <a:t>文本测试用来检验</a:t>
            </a:r>
            <a:r>
              <a:rPr lang="en-US" altLang="zh-CN" dirty="0" smtClean="0"/>
              <a:t>Web</a:t>
            </a:r>
            <a:r>
              <a:rPr lang="zh-CN" altLang="en-US" dirty="0" smtClean="0"/>
              <a:t>系统提供信息的正确性、准确性和相关性，例如：</a:t>
            </a:r>
            <a:endParaRPr lang="en-US" altLang="zh-CN" dirty="0"/>
          </a:p>
          <a:p>
            <a:pPr lvl="1">
              <a:lnSpc>
                <a:spcPct val="150000"/>
              </a:lnSpc>
            </a:pPr>
            <a:r>
              <a:rPr lang="zh-CN" altLang="en-US" dirty="0" smtClean="0"/>
              <a:t>错误的价格引起法律就纠纷</a:t>
            </a:r>
            <a:endParaRPr lang="en-US" altLang="zh-CN" dirty="0" smtClean="0"/>
          </a:p>
          <a:p>
            <a:pPr lvl="1">
              <a:lnSpc>
                <a:spcPct val="150000"/>
              </a:lnSpc>
            </a:pPr>
            <a:r>
              <a:rPr lang="zh-CN" altLang="en-US" dirty="0" smtClean="0"/>
              <a:t>信息的准确性是指是否有语法拼写错误</a:t>
            </a:r>
            <a:endParaRPr lang="en-US" altLang="zh-CN" dirty="0" smtClean="0"/>
          </a:p>
          <a:p>
            <a:pPr lvl="1">
              <a:lnSpc>
                <a:spcPct val="150000"/>
              </a:lnSpc>
            </a:pPr>
            <a:r>
              <a:rPr lang="zh-CN" altLang="en-US" dirty="0" smtClean="0"/>
              <a:t>相关性是指是否在当前页面可以找到与当前浏览相关的信息列表或入口</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UI</a:t>
            </a:r>
            <a:r>
              <a:rPr lang="zh-CN" altLang="en-US" dirty="0" smtClean="0"/>
              <a:t>文本测试</a:t>
            </a:r>
            <a:endParaRPr lang="zh-CN" altLang="en-US" dirty="0"/>
          </a:p>
        </p:txBody>
      </p:sp>
    </p:spTree>
    <p:extLst>
      <p:ext uri="{BB962C8B-B14F-4D97-AF65-F5344CB8AC3E}">
        <p14:creationId xmlns:p14="http://schemas.microsoft.com/office/powerpoint/2010/main" val="3575237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980728"/>
            <a:ext cx="8229600" cy="5877272"/>
          </a:xfrm>
        </p:spPr>
        <p:txBody>
          <a:bodyPr>
            <a:normAutofit fontScale="62500" lnSpcReduction="20000"/>
          </a:bodyPr>
          <a:lstStyle/>
          <a:p>
            <a:pPr>
              <a:lnSpc>
                <a:spcPct val="170000"/>
              </a:lnSpc>
            </a:pPr>
            <a:r>
              <a:rPr lang="zh-CN" altLang="en-US" dirty="0" smtClean="0"/>
              <a:t>是否应该显示的信息有遗漏</a:t>
            </a:r>
            <a:endParaRPr lang="en-US" altLang="zh-CN" dirty="0" smtClean="0"/>
          </a:p>
          <a:p>
            <a:pPr>
              <a:lnSpc>
                <a:spcPct val="170000"/>
              </a:lnSpc>
            </a:pPr>
            <a:r>
              <a:rPr lang="zh-CN" altLang="en-US" dirty="0" smtClean="0"/>
              <a:t>屏幕没有任何指引信息，用户感觉迷惑</a:t>
            </a:r>
            <a:endParaRPr lang="en-US" altLang="zh-CN" dirty="0" smtClean="0"/>
          </a:p>
          <a:p>
            <a:pPr>
              <a:lnSpc>
                <a:spcPct val="170000"/>
              </a:lnSpc>
            </a:pPr>
            <a:r>
              <a:rPr lang="zh-CN" altLang="en-US" dirty="0" smtClean="0"/>
              <a:t>找不到出处的功能选项</a:t>
            </a:r>
            <a:endParaRPr lang="en-US" altLang="zh-CN" dirty="0" smtClean="0"/>
          </a:p>
          <a:p>
            <a:pPr>
              <a:lnSpc>
                <a:spcPct val="170000"/>
              </a:lnSpc>
            </a:pPr>
            <a:r>
              <a:rPr lang="zh-CN" altLang="en-US" dirty="0" smtClean="0"/>
              <a:t>看起来不可能退出的运行状态</a:t>
            </a:r>
            <a:endParaRPr lang="en-US" altLang="zh-CN" dirty="0" smtClean="0"/>
          </a:p>
          <a:p>
            <a:pPr>
              <a:lnSpc>
                <a:spcPct val="170000"/>
              </a:lnSpc>
            </a:pPr>
            <a:r>
              <a:rPr lang="zh-CN" altLang="en-US" dirty="0" smtClean="0"/>
              <a:t>整个输入域没有光标的指引</a:t>
            </a:r>
            <a:endParaRPr lang="en-US" altLang="zh-CN" dirty="0" smtClean="0"/>
          </a:p>
          <a:p>
            <a:pPr>
              <a:lnSpc>
                <a:spcPct val="170000"/>
              </a:lnSpc>
            </a:pPr>
            <a:r>
              <a:rPr lang="zh-CN" altLang="en-US" dirty="0" smtClean="0"/>
              <a:t>没有对输入做出任何响应</a:t>
            </a:r>
            <a:endParaRPr lang="en-US" altLang="zh-CN" dirty="0" smtClean="0"/>
          </a:p>
          <a:p>
            <a:pPr>
              <a:lnSpc>
                <a:spcPct val="170000"/>
              </a:lnSpc>
            </a:pPr>
            <a:r>
              <a:rPr lang="zh-CN" altLang="en-US" dirty="0" smtClean="0"/>
              <a:t>提示信息不够明确，表述令人疑惑甚至错误</a:t>
            </a:r>
            <a:endParaRPr lang="en-US" altLang="zh-CN" dirty="0" smtClean="0"/>
          </a:p>
          <a:p>
            <a:pPr>
              <a:lnSpc>
                <a:spcPct val="170000"/>
              </a:lnSpc>
            </a:pPr>
            <a:r>
              <a:rPr lang="zh-CN" altLang="en-US" dirty="0" smtClean="0"/>
              <a:t>界面显示错误，有错别字，不正确的色彩搭配</a:t>
            </a:r>
            <a:endParaRPr lang="en-US" altLang="zh-CN" dirty="0" smtClean="0"/>
          </a:p>
          <a:p>
            <a:pPr>
              <a:lnSpc>
                <a:spcPct val="170000"/>
              </a:lnSpc>
            </a:pPr>
            <a:r>
              <a:rPr lang="zh-CN" altLang="en-US" dirty="0" smtClean="0"/>
              <a:t>显示信息令人疑惑，如光标位置错误，光标消失</a:t>
            </a:r>
            <a:endParaRPr lang="en-US" altLang="zh-CN" dirty="0" smtClean="0"/>
          </a:p>
          <a:p>
            <a:pPr>
              <a:lnSpc>
                <a:spcPct val="170000"/>
              </a:lnSpc>
            </a:pPr>
            <a:r>
              <a:rPr lang="zh-CN" altLang="en-US" dirty="0" smtClean="0"/>
              <a:t>菜单布局错误</a:t>
            </a:r>
            <a:endParaRPr lang="en-US" altLang="zh-CN" dirty="0" smtClean="0"/>
          </a:p>
          <a:p>
            <a:pPr>
              <a:lnSpc>
                <a:spcPct val="170000"/>
              </a:lnSpc>
            </a:pPr>
            <a:r>
              <a:rPr lang="zh-CN" altLang="en-US" dirty="0" smtClean="0"/>
              <a:t>显示不完整或模糊不清</a:t>
            </a:r>
            <a:endParaRPr lang="zh-CN" altLang="en-US" dirty="0"/>
          </a:p>
        </p:txBody>
      </p:sp>
      <p:sp>
        <p:nvSpPr>
          <p:cNvPr id="3" name="标题 2"/>
          <p:cNvSpPr>
            <a:spLocks noGrp="1"/>
          </p:cNvSpPr>
          <p:nvPr>
            <p:ph type="title"/>
          </p:nvPr>
        </p:nvSpPr>
        <p:spPr/>
        <p:txBody>
          <a:bodyPr/>
          <a:lstStyle/>
          <a:p>
            <a:r>
              <a:rPr lang="zh-CN" altLang="en-US" dirty="0" smtClean="0"/>
              <a:t>界面测试的关注点</a:t>
            </a:r>
            <a:endParaRPr lang="zh-CN" altLang="en-US" dirty="0"/>
          </a:p>
        </p:txBody>
      </p:sp>
    </p:spTree>
    <p:extLst>
      <p:ext uri="{BB962C8B-B14F-4D97-AF65-F5344CB8AC3E}">
        <p14:creationId xmlns:p14="http://schemas.microsoft.com/office/powerpoint/2010/main" val="240560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Web</a:t>
            </a:r>
            <a:r>
              <a:rPr lang="zh-CN" altLang="en-US" dirty="0" smtClean="0"/>
              <a:t>的发展</a:t>
            </a:r>
            <a:endParaRPr lang="zh-CN" alt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49" y="2573098"/>
            <a:ext cx="5140500" cy="3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758" y="1959756"/>
            <a:ext cx="4278977" cy="349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55576" y="1196752"/>
            <a:ext cx="5700485" cy="461665"/>
          </a:xfrm>
          <a:prstGeom prst="rect">
            <a:avLst/>
          </a:prstGeom>
        </p:spPr>
        <p:txBody>
          <a:bodyPr wrap="square">
            <a:spAutoFit/>
          </a:bodyPr>
          <a:lstStyle/>
          <a:p>
            <a:r>
              <a:rPr lang="zh-CN" altLang="en-US" sz="2400" dirty="0"/>
              <a:t>十几年前：</a:t>
            </a:r>
            <a:r>
              <a:rPr lang="en-US" altLang="zh-CN" sz="2400" dirty="0"/>
              <a:t>Web</a:t>
            </a:r>
            <a:r>
              <a:rPr lang="zh-CN" altLang="en-US" sz="2400" dirty="0"/>
              <a:t>用来展现一个文档</a:t>
            </a:r>
          </a:p>
        </p:txBody>
      </p:sp>
    </p:spTree>
    <p:extLst>
      <p:ext uri="{BB962C8B-B14F-4D97-AF65-F5344CB8AC3E}">
        <p14:creationId xmlns:p14="http://schemas.microsoft.com/office/powerpoint/2010/main" val="132816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Web</a:t>
            </a:r>
            <a:r>
              <a:rPr lang="zh-CN" altLang="en-US" dirty="0"/>
              <a:t>的发展</a:t>
            </a:r>
          </a:p>
        </p:txBody>
      </p:sp>
      <p:sp>
        <p:nvSpPr>
          <p:cNvPr id="4" name="内容占位符 2"/>
          <p:cNvSpPr txBox="1">
            <a:spLocks/>
          </p:cNvSpPr>
          <p:nvPr/>
        </p:nvSpPr>
        <p:spPr>
          <a:xfrm>
            <a:off x="479234" y="1085889"/>
            <a:ext cx="8331069" cy="4873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mtClean="0"/>
              <a:t>现在：</a:t>
            </a:r>
            <a:r>
              <a:rPr lang="en-US" altLang="zh-CN" smtClean="0"/>
              <a:t>Web</a:t>
            </a:r>
            <a:r>
              <a:rPr lang="zh-CN" altLang="en-US" smtClean="0"/>
              <a:t>成为应用程序运行的一个平台</a:t>
            </a:r>
          </a:p>
          <a:p>
            <a:endParaRPr lang="zh-CN" altLang="en-US" dirty="0"/>
          </a:p>
        </p:txBody>
      </p:sp>
      <p:pic>
        <p:nvPicPr>
          <p:cNvPr id="5" name="Picture 3" descr="C:\Documents and Settings\Administrator\Application Data\Tencent\Users\290320527\QQ\WinTemp\RichOle\)[4KXZP9BABU_NCE@{%FYG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952" y="2249093"/>
            <a:ext cx="2786063"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2984" y="3482580"/>
            <a:ext cx="3121819" cy="223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4469" y="2975374"/>
            <a:ext cx="4776788"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6769" y="2486026"/>
            <a:ext cx="4030265" cy="281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57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smtClean="0"/>
              <a:t>互联网的发展</a:t>
            </a:r>
            <a:endParaRPr lang="en-US" altLang="zh-CN" dirty="0" smtClean="0"/>
          </a:p>
          <a:p>
            <a:pPr>
              <a:lnSpc>
                <a:spcPct val="150000"/>
              </a:lnSpc>
            </a:pPr>
            <a:r>
              <a:rPr lang="zh-CN" altLang="en-US" dirty="0" smtClean="0">
                <a:solidFill>
                  <a:srgbClr val="FF0000"/>
                </a:solidFill>
              </a:rPr>
              <a:t>网络</a:t>
            </a:r>
            <a:r>
              <a:rPr lang="zh-CN" altLang="en-US" dirty="0">
                <a:solidFill>
                  <a:srgbClr val="FF0000"/>
                </a:solidFill>
              </a:rPr>
              <a:t>标准体系架构 </a:t>
            </a:r>
            <a:endParaRPr lang="en-US" altLang="zh-CN" dirty="0" smtClean="0">
              <a:solidFill>
                <a:srgbClr val="FF0000"/>
              </a:solidFill>
            </a:endParaRPr>
          </a:p>
          <a:p>
            <a:pPr>
              <a:lnSpc>
                <a:spcPct val="150000"/>
              </a:lnSpc>
            </a:pPr>
            <a:r>
              <a:rPr lang="en-US" altLang="zh-CN" dirty="0" smtClean="0"/>
              <a:t>Web</a:t>
            </a:r>
            <a:r>
              <a:rPr lang="zh-CN" altLang="en-US" dirty="0" smtClean="0"/>
              <a:t>系统测试</a:t>
            </a: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595016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网络应用程序架构</a:t>
            </a:r>
          </a:p>
        </p:txBody>
      </p:sp>
      <p:sp>
        <p:nvSpPr>
          <p:cNvPr id="4" name="内容占位符 2"/>
          <p:cNvSpPr txBox="1">
            <a:spLocks/>
          </p:cNvSpPr>
          <p:nvPr/>
        </p:nvSpPr>
        <p:spPr>
          <a:xfrm>
            <a:off x="479234" y="1085889"/>
            <a:ext cx="8331069" cy="4873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mtClean="0">
                <a:solidFill>
                  <a:srgbClr val="FF0000"/>
                </a:solidFill>
              </a:rPr>
              <a:t>B/S</a:t>
            </a:r>
            <a:r>
              <a:rPr lang="zh-CN" altLang="en-US" smtClean="0">
                <a:solidFill>
                  <a:srgbClr val="FF0000"/>
                </a:solidFill>
              </a:rPr>
              <a:t>架构（</a:t>
            </a:r>
            <a:r>
              <a:rPr lang="en-US" altLang="zh-CN" smtClean="0">
                <a:solidFill>
                  <a:srgbClr val="FF0000"/>
                </a:solidFill>
              </a:rPr>
              <a:t>Browser/Server</a:t>
            </a:r>
            <a:r>
              <a:rPr lang="zh-CN" altLang="en-US" smtClean="0">
                <a:solidFill>
                  <a:srgbClr val="FF0000"/>
                </a:solidFill>
              </a:rPr>
              <a:t>）</a:t>
            </a:r>
            <a:endParaRPr lang="en-US" altLang="zh-CN" smtClean="0">
              <a:solidFill>
                <a:srgbClr val="FF0000"/>
              </a:solidFill>
            </a:endParaRPr>
          </a:p>
          <a:p>
            <a:pPr lvl="1"/>
            <a:r>
              <a:rPr lang="zh-CN" altLang="en-US" smtClean="0"/>
              <a:t>典型应用：</a:t>
            </a:r>
            <a:endParaRPr lang="en-US" altLang="zh-CN" smtClean="0"/>
          </a:p>
          <a:p>
            <a:pPr lvl="2"/>
            <a:r>
              <a:rPr lang="zh-CN" altLang="en-US" smtClean="0"/>
              <a:t>微博</a:t>
            </a:r>
            <a:endParaRPr lang="en-US" altLang="zh-CN" smtClean="0"/>
          </a:p>
          <a:p>
            <a:pPr lvl="2"/>
            <a:r>
              <a:rPr lang="en-US" altLang="zh-CN" smtClean="0"/>
              <a:t>WebQQ</a:t>
            </a:r>
          </a:p>
          <a:p>
            <a:r>
              <a:rPr lang="en-US" altLang="zh-CN" smtClean="0">
                <a:solidFill>
                  <a:srgbClr val="FF0000"/>
                </a:solidFill>
              </a:rPr>
              <a:t>C/S</a:t>
            </a:r>
            <a:r>
              <a:rPr lang="zh-CN" altLang="en-US" smtClean="0">
                <a:solidFill>
                  <a:srgbClr val="FF0000"/>
                </a:solidFill>
              </a:rPr>
              <a:t>架构</a:t>
            </a:r>
            <a:r>
              <a:rPr lang="en-US" altLang="zh-CN" smtClean="0">
                <a:solidFill>
                  <a:srgbClr val="FF0000"/>
                </a:solidFill>
              </a:rPr>
              <a:t>(Client/Server)</a:t>
            </a:r>
          </a:p>
          <a:p>
            <a:pPr lvl="1"/>
            <a:r>
              <a:rPr lang="zh-CN" altLang="en-US" smtClean="0"/>
              <a:t>典型应用：</a:t>
            </a:r>
            <a:endParaRPr lang="en-US" altLang="zh-CN" smtClean="0"/>
          </a:p>
          <a:p>
            <a:pPr lvl="2"/>
            <a:r>
              <a:rPr lang="en-US" altLang="zh-CN" smtClean="0"/>
              <a:t>QQ</a:t>
            </a:r>
          </a:p>
          <a:p>
            <a:pPr lvl="2"/>
            <a:r>
              <a:rPr lang="zh-CN" altLang="en-US" smtClean="0"/>
              <a:t>魔兽世界</a:t>
            </a:r>
            <a:endParaRPr lang="en-US" altLang="zh-CN" smtClean="0"/>
          </a:p>
          <a:p>
            <a:pPr lvl="2"/>
            <a:endParaRPr lang="zh-CN" altLang="en-US" dirty="0"/>
          </a:p>
        </p:txBody>
      </p:sp>
    </p:spTree>
    <p:extLst>
      <p:ext uri="{BB962C8B-B14F-4D97-AF65-F5344CB8AC3E}">
        <p14:creationId xmlns:p14="http://schemas.microsoft.com/office/powerpoint/2010/main" val="4007082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80728"/>
            <a:ext cx="4176464" cy="5688632"/>
          </a:xfrm>
        </p:spPr>
        <p:txBody>
          <a:bodyPr>
            <a:normAutofit fontScale="55000" lnSpcReduction="20000"/>
          </a:bodyPr>
          <a:lstStyle/>
          <a:p>
            <a:pPr>
              <a:lnSpc>
                <a:spcPct val="170000"/>
              </a:lnSpc>
            </a:pPr>
            <a:r>
              <a:rPr lang="en-US" altLang="zh-CN" sz="4400" dirty="0"/>
              <a:t>B/S</a:t>
            </a:r>
            <a:r>
              <a:rPr lang="zh-CN" altLang="en-US" sz="4400" dirty="0"/>
              <a:t>架构</a:t>
            </a:r>
            <a:endParaRPr lang="en-US" altLang="zh-CN" sz="4400" dirty="0"/>
          </a:p>
          <a:p>
            <a:pPr lvl="1">
              <a:lnSpc>
                <a:spcPct val="170000"/>
              </a:lnSpc>
            </a:pPr>
            <a:r>
              <a:rPr lang="zh-CN" altLang="en-US" sz="4000" dirty="0"/>
              <a:t>无需安装特定客户端程序，通过</a:t>
            </a:r>
            <a:r>
              <a:rPr lang="en-US" altLang="zh-CN" sz="4000" dirty="0"/>
              <a:t>URL</a:t>
            </a:r>
            <a:r>
              <a:rPr lang="zh-CN" altLang="en-US" sz="4000" dirty="0"/>
              <a:t>访问</a:t>
            </a:r>
            <a:endParaRPr lang="en-US" altLang="zh-CN" sz="4000" dirty="0"/>
          </a:p>
          <a:p>
            <a:pPr lvl="1">
              <a:lnSpc>
                <a:spcPct val="170000"/>
              </a:lnSpc>
            </a:pPr>
            <a:r>
              <a:rPr lang="zh-CN" altLang="en-US" sz="4000" dirty="0"/>
              <a:t>跨平台能力（</a:t>
            </a:r>
            <a:r>
              <a:rPr lang="en-US" altLang="zh-CN" sz="4000" dirty="0"/>
              <a:t>Windows</a:t>
            </a:r>
            <a:r>
              <a:rPr lang="zh-CN" altLang="en-US" sz="4000" dirty="0"/>
              <a:t>、</a:t>
            </a:r>
            <a:r>
              <a:rPr lang="en-US" altLang="zh-CN" sz="4000" dirty="0"/>
              <a:t>Linux</a:t>
            </a:r>
            <a:r>
              <a:rPr lang="zh-CN" altLang="en-US" sz="4000" dirty="0"/>
              <a:t>、</a:t>
            </a:r>
            <a:r>
              <a:rPr lang="en-US" altLang="zh-CN" sz="4000" dirty="0"/>
              <a:t>Android</a:t>
            </a:r>
            <a:r>
              <a:rPr lang="zh-CN" altLang="en-US" sz="4000" dirty="0"/>
              <a:t>、</a:t>
            </a:r>
            <a:r>
              <a:rPr lang="en-US" altLang="zh-CN" sz="4000" dirty="0" err="1"/>
              <a:t>IOS</a:t>
            </a:r>
            <a:r>
              <a:rPr lang="en-US" altLang="zh-CN" sz="4000" dirty="0"/>
              <a:t>…</a:t>
            </a:r>
            <a:r>
              <a:rPr lang="zh-CN" altLang="en-US" sz="4000" dirty="0"/>
              <a:t>）</a:t>
            </a:r>
            <a:endParaRPr lang="en-US" altLang="zh-CN" sz="4000" dirty="0"/>
          </a:p>
          <a:p>
            <a:pPr lvl="1">
              <a:lnSpc>
                <a:spcPct val="170000"/>
              </a:lnSpc>
            </a:pPr>
            <a:r>
              <a:rPr lang="zh-CN" altLang="en-US" sz="4000" dirty="0"/>
              <a:t>无缝升级，客户端免维护</a:t>
            </a:r>
            <a:endParaRPr lang="en-US" altLang="zh-CN" sz="4000" dirty="0"/>
          </a:p>
          <a:p>
            <a:pPr lvl="1">
              <a:lnSpc>
                <a:spcPct val="170000"/>
              </a:lnSpc>
            </a:pPr>
            <a:r>
              <a:rPr lang="zh-CN" altLang="en-US" sz="4000" dirty="0"/>
              <a:t>不能直接使用客户端硬件资源，用户体验单一</a:t>
            </a:r>
            <a:endParaRPr lang="en-US" altLang="zh-CN" sz="4000" dirty="0"/>
          </a:p>
          <a:p>
            <a:pPr lvl="1">
              <a:lnSpc>
                <a:spcPct val="170000"/>
              </a:lnSpc>
            </a:pPr>
            <a:r>
              <a:rPr lang="en-US" altLang="zh-CN" sz="4000" dirty="0"/>
              <a:t>B/S</a:t>
            </a:r>
            <a:r>
              <a:rPr lang="zh-CN" altLang="en-US" sz="4000" dirty="0"/>
              <a:t>是标准规范的</a:t>
            </a:r>
            <a:endParaRPr lang="en-US" altLang="zh-CN" sz="4000" dirty="0"/>
          </a:p>
          <a:p>
            <a:pPr lvl="1">
              <a:lnSpc>
                <a:spcPct val="170000"/>
              </a:lnSpc>
            </a:pPr>
            <a:r>
              <a:rPr lang="zh-CN" altLang="en-US" sz="4000" dirty="0"/>
              <a:t>核心运算再服务器</a:t>
            </a:r>
            <a:endParaRPr lang="en-US" altLang="zh-CN" sz="4000" dirty="0"/>
          </a:p>
          <a:p>
            <a:pPr lvl="1">
              <a:lnSpc>
                <a:spcPct val="170000"/>
              </a:lnSpc>
            </a:pPr>
            <a:endParaRPr lang="zh-CN" altLang="en-US" sz="4000" dirty="0"/>
          </a:p>
        </p:txBody>
      </p:sp>
      <p:sp>
        <p:nvSpPr>
          <p:cNvPr id="3" name="标题 2"/>
          <p:cNvSpPr>
            <a:spLocks noGrp="1"/>
          </p:cNvSpPr>
          <p:nvPr>
            <p:ph type="title"/>
          </p:nvPr>
        </p:nvSpPr>
        <p:spPr/>
        <p:txBody>
          <a:bodyPr/>
          <a:lstStyle/>
          <a:p>
            <a:r>
              <a:rPr lang="zh-CN" altLang="en-US" dirty="0" smtClean="0"/>
              <a:t>架构特点</a:t>
            </a:r>
            <a:endParaRPr lang="zh-CN" altLang="en-US" dirty="0"/>
          </a:p>
        </p:txBody>
      </p:sp>
      <p:sp>
        <p:nvSpPr>
          <p:cNvPr id="4" name="内容占位符 1"/>
          <p:cNvSpPr txBox="1">
            <a:spLocks/>
          </p:cNvSpPr>
          <p:nvPr/>
        </p:nvSpPr>
        <p:spPr>
          <a:xfrm>
            <a:off x="4427984" y="891759"/>
            <a:ext cx="4536504" cy="5688632"/>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pPr>
            <a:r>
              <a:rPr lang="en-US" altLang="zh-CN" sz="2800" dirty="0" smtClean="0"/>
              <a:t>C/S</a:t>
            </a:r>
            <a:r>
              <a:rPr lang="zh-CN" altLang="en-US" sz="2800" dirty="0" smtClean="0"/>
              <a:t>架构</a:t>
            </a:r>
            <a:endParaRPr lang="en-US" altLang="zh-CN" sz="2800" dirty="0" smtClean="0"/>
          </a:p>
          <a:p>
            <a:pPr lvl="1">
              <a:lnSpc>
                <a:spcPct val="170000"/>
              </a:lnSpc>
            </a:pPr>
            <a:r>
              <a:rPr lang="zh-CN" altLang="en-US" sz="2600" dirty="0" smtClean="0"/>
              <a:t>需要安装特定客户端程序</a:t>
            </a:r>
            <a:endParaRPr lang="en-US" altLang="zh-CN" sz="2600" dirty="0" smtClean="0"/>
          </a:p>
          <a:p>
            <a:pPr lvl="1">
              <a:lnSpc>
                <a:spcPct val="170000"/>
              </a:lnSpc>
            </a:pPr>
            <a:r>
              <a:rPr lang="zh-CN" altLang="en-US" sz="2600" dirty="0" smtClean="0"/>
              <a:t>针对不同平台开发不同版本</a:t>
            </a:r>
            <a:endParaRPr lang="en-US" altLang="zh-CN" sz="2600" dirty="0" smtClean="0"/>
          </a:p>
          <a:p>
            <a:pPr lvl="1">
              <a:lnSpc>
                <a:spcPct val="170000"/>
              </a:lnSpc>
            </a:pPr>
            <a:r>
              <a:rPr lang="zh-CN" altLang="en-US" sz="2600" dirty="0" smtClean="0"/>
              <a:t>升级应用须重新安装</a:t>
            </a:r>
            <a:endParaRPr lang="en-US" altLang="zh-CN" sz="2600" dirty="0" smtClean="0"/>
          </a:p>
          <a:p>
            <a:pPr lvl="1">
              <a:lnSpc>
                <a:spcPct val="170000"/>
              </a:lnSpc>
            </a:pPr>
            <a:r>
              <a:rPr lang="zh-CN" altLang="en-US" sz="2600" dirty="0" smtClean="0"/>
              <a:t>充分应用客户端硬件资源，构建大型</a:t>
            </a:r>
            <a:r>
              <a:rPr lang="en-US" altLang="zh-CN" sz="2600" dirty="0" smtClean="0"/>
              <a:t>3D</a:t>
            </a:r>
            <a:r>
              <a:rPr lang="zh-CN" altLang="en-US" sz="2600" dirty="0" smtClean="0"/>
              <a:t>效果应用</a:t>
            </a:r>
            <a:endParaRPr lang="en-US" altLang="zh-CN" sz="2600" dirty="0" smtClean="0"/>
          </a:p>
          <a:p>
            <a:pPr lvl="1">
              <a:lnSpc>
                <a:spcPct val="170000"/>
              </a:lnSpc>
            </a:pPr>
            <a:r>
              <a:rPr lang="en-US" altLang="zh-CN" sz="2600" dirty="0" smtClean="0"/>
              <a:t>C/S</a:t>
            </a:r>
            <a:r>
              <a:rPr lang="zh-CN" altLang="en-US" sz="2600" dirty="0" smtClean="0"/>
              <a:t>不是标准的，协议，自定义</a:t>
            </a:r>
            <a:endParaRPr lang="en-US" altLang="zh-CN" sz="2600" dirty="0" smtClean="0"/>
          </a:p>
          <a:p>
            <a:pPr lvl="1">
              <a:lnSpc>
                <a:spcPct val="170000"/>
              </a:lnSpc>
            </a:pPr>
            <a:r>
              <a:rPr lang="zh-CN" altLang="en-US" sz="2600" dirty="0" smtClean="0"/>
              <a:t>客户端和服务器端尽可以承担运算职责</a:t>
            </a:r>
            <a:endParaRPr lang="en-US" altLang="zh-CN" sz="2600" dirty="0" smtClean="0"/>
          </a:p>
          <a:p>
            <a:endParaRPr lang="zh-CN" altLang="en-US" dirty="0"/>
          </a:p>
        </p:txBody>
      </p:sp>
    </p:spTree>
    <p:extLst>
      <p:ext uri="{BB962C8B-B14F-4D97-AF65-F5344CB8AC3E}">
        <p14:creationId xmlns:p14="http://schemas.microsoft.com/office/powerpoint/2010/main" val="2310096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网页访问过程</a:t>
            </a:r>
            <a:endParaRPr lang="zh-CN" altLang="en-US" dirty="0"/>
          </a:p>
        </p:txBody>
      </p:sp>
      <p:pic>
        <p:nvPicPr>
          <p:cNvPr id="4" name="Picture 4" descr="D:\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5104" y="1702595"/>
            <a:ext cx="827484" cy="845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7687" y="1775598"/>
            <a:ext cx="271160" cy="2454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descr="D:\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6391" y="2547937"/>
            <a:ext cx="827485" cy="844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78220" y="2652696"/>
            <a:ext cx="206610" cy="2125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D:\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6341" y="4044555"/>
            <a:ext cx="827485" cy="845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43113" y="1411801"/>
            <a:ext cx="1677696" cy="102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8605" y="4124363"/>
            <a:ext cx="291476" cy="2948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rot="20419396">
            <a:off x="2998694" y="2113719"/>
            <a:ext cx="1658724" cy="300082"/>
          </a:xfrm>
          <a:prstGeom prst="rect">
            <a:avLst/>
          </a:prstGeom>
        </p:spPr>
        <p:txBody>
          <a:bodyPr wrap="square">
            <a:spAutoFit/>
          </a:bodyPr>
          <a:lstStyle/>
          <a:p>
            <a:r>
              <a:rPr lang="en-US" altLang="zh-CN" sz="1350" dirty="0"/>
              <a:t>http://www.qq.com/</a:t>
            </a:r>
            <a:endParaRPr lang="zh-CN" altLang="en-US" sz="1350" dirty="0"/>
          </a:p>
        </p:txBody>
      </p:sp>
      <p:pic>
        <p:nvPicPr>
          <p:cNvPr id="1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2137" y="2213969"/>
            <a:ext cx="120015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13874" y="2564606"/>
            <a:ext cx="1632416" cy="102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rot="1556613">
            <a:off x="2856562" y="3601242"/>
            <a:ext cx="2268826" cy="300082"/>
          </a:xfrm>
          <a:prstGeom prst="rect">
            <a:avLst/>
          </a:prstGeom>
        </p:spPr>
        <p:txBody>
          <a:bodyPr wrap="square">
            <a:spAutoFit/>
          </a:bodyPr>
          <a:lstStyle/>
          <a:p>
            <a:r>
              <a:rPr lang="en-US" altLang="zh-CN" sz="1350" dirty="0"/>
              <a:t>http://news.qq.com/a/6.html</a:t>
            </a:r>
            <a:endParaRPr lang="zh-CN" altLang="en-US" sz="1350" dirty="0"/>
          </a:p>
        </p:txBody>
      </p:sp>
      <p:pic>
        <p:nvPicPr>
          <p:cNvPr id="15" name="Picture 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848600" y="4083137"/>
            <a:ext cx="1902129" cy="102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3260320" y="2719392"/>
            <a:ext cx="1664430" cy="300082"/>
          </a:xfrm>
          <a:prstGeom prst="rect">
            <a:avLst/>
          </a:prstGeom>
        </p:spPr>
        <p:txBody>
          <a:bodyPr wrap="square">
            <a:spAutoFit/>
          </a:bodyPr>
          <a:lstStyle/>
          <a:p>
            <a:r>
              <a:rPr lang="en-US" altLang="zh-CN" sz="1350" dirty="0"/>
              <a:t>http://news.qq.com/</a:t>
            </a:r>
            <a:endParaRPr lang="zh-CN" altLang="en-US" sz="1350" dirty="0"/>
          </a:p>
        </p:txBody>
      </p:sp>
      <p:cxnSp>
        <p:nvCxnSpPr>
          <p:cNvPr id="17" name="直接箭头连接符 16"/>
          <p:cNvCxnSpPr>
            <a:cxnSpLocks/>
          </p:cNvCxnSpPr>
          <p:nvPr/>
        </p:nvCxnSpPr>
        <p:spPr>
          <a:xfrm flipH="1" flipV="1">
            <a:off x="2790827" y="3307977"/>
            <a:ext cx="2195513" cy="1010946"/>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1"/>
          </p:cNvCxnSpPr>
          <p:nvPr/>
        </p:nvCxnSpPr>
        <p:spPr>
          <a:xfrm flipH="1">
            <a:off x="2832288" y="2970017"/>
            <a:ext cx="2554100" cy="1"/>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cxnSpLocks/>
          </p:cNvCxnSpPr>
          <p:nvPr/>
        </p:nvCxnSpPr>
        <p:spPr>
          <a:xfrm flipH="1">
            <a:off x="2832290" y="2125267"/>
            <a:ext cx="1802324" cy="540651"/>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18901" y="3667855"/>
            <a:ext cx="2280438" cy="415498"/>
          </a:xfrm>
          <a:prstGeom prst="rect">
            <a:avLst/>
          </a:prstGeom>
          <a:noFill/>
          <a:ln>
            <a:solidFill>
              <a:schemeClr val="bg1">
                <a:lumMod val="85000"/>
              </a:schemeClr>
            </a:solidFill>
          </a:ln>
        </p:spPr>
        <p:txBody>
          <a:bodyPr wrap="square" rtlCol="0">
            <a:spAutoFit/>
          </a:bodyPr>
          <a:lstStyle/>
          <a:p>
            <a:r>
              <a:rPr lang="en-US" altLang="zh-CN" sz="2100" dirty="0">
                <a:solidFill>
                  <a:srgbClr val="FF0000"/>
                </a:solidFill>
              </a:rPr>
              <a:t>Web</a:t>
            </a:r>
            <a:r>
              <a:rPr lang="zh-CN" altLang="en-US" sz="2100" dirty="0">
                <a:solidFill>
                  <a:srgbClr val="FF0000"/>
                </a:solidFill>
              </a:rPr>
              <a:t>服务器</a:t>
            </a:r>
            <a:r>
              <a:rPr lang="en-US" altLang="zh-CN" sz="2100" dirty="0"/>
              <a:t>(Server)</a:t>
            </a:r>
            <a:endParaRPr lang="zh-CN" altLang="en-US" sz="2100" dirty="0"/>
          </a:p>
        </p:txBody>
      </p:sp>
      <p:sp>
        <p:nvSpPr>
          <p:cNvPr id="21" name="TextBox 20"/>
          <p:cNvSpPr txBox="1"/>
          <p:nvPr/>
        </p:nvSpPr>
        <p:spPr>
          <a:xfrm>
            <a:off x="5136498" y="5141704"/>
            <a:ext cx="2709793" cy="415498"/>
          </a:xfrm>
          <a:prstGeom prst="rect">
            <a:avLst/>
          </a:prstGeom>
          <a:noFill/>
          <a:ln>
            <a:solidFill>
              <a:schemeClr val="bg1">
                <a:lumMod val="85000"/>
              </a:schemeClr>
            </a:solidFill>
          </a:ln>
        </p:spPr>
        <p:txBody>
          <a:bodyPr wrap="square" rtlCol="0">
            <a:spAutoFit/>
          </a:bodyPr>
          <a:lstStyle/>
          <a:p>
            <a:r>
              <a:rPr lang="en-US" altLang="zh-CN" sz="2100" dirty="0">
                <a:solidFill>
                  <a:srgbClr val="FF0000"/>
                </a:solidFill>
              </a:rPr>
              <a:t>Web</a:t>
            </a:r>
            <a:r>
              <a:rPr lang="zh-CN" altLang="en-US" sz="2100" dirty="0">
                <a:solidFill>
                  <a:srgbClr val="FF0000"/>
                </a:solidFill>
              </a:rPr>
              <a:t>浏览器</a:t>
            </a:r>
            <a:r>
              <a:rPr lang="zh-CN" altLang="en-US" sz="2100" dirty="0"/>
              <a:t>（</a:t>
            </a:r>
            <a:r>
              <a:rPr lang="en-US" altLang="zh-CN" sz="2100" dirty="0"/>
              <a:t>Browser</a:t>
            </a:r>
            <a:r>
              <a:rPr lang="zh-CN" altLang="en-US" sz="2100" dirty="0"/>
              <a:t>）</a:t>
            </a:r>
          </a:p>
        </p:txBody>
      </p:sp>
      <p:sp>
        <p:nvSpPr>
          <p:cNvPr id="22" name="TextBox 21"/>
          <p:cNvSpPr txBox="1"/>
          <p:nvPr/>
        </p:nvSpPr>
        <p:spPr>
          <a:xfrm>
            <a:off x="3308983" y="1702594"/>
            <a:ext cx="709100" cy="415498"/>
          </a:xfrm>
          <a:prstGeom prst="rect">
            <a:avLst/>
          </a:prstGeom>
          <a:noFill/>
          <a:ln>
            <a:solidFill>
              <a:schemeClr val="bg1">
                <a:lumMod val="85000"/>
              </a:schemeClr>
            </a:solidFill>
          </a:ln>
        </p:spPr>
        <p:txBody>
          <a:bodyPr wrap="square" rtlCol="0">
            <a:spAutoFit/>
          </a:bodyPr>
          <a:lstStyle/>
          <a:p>
            <a:r>
              <a:rPr lang="en-US" altLang="zh-CN" sz="2100" dirty="0">
                <a:solidFill>
                  <a:srgbClr val="FF0000"/>
                </a:solidFill>
              </a:rPr>
              <a:t>URL</a:t>
            </a:r>
            <a:endParaRPr lang="zh-CN" altLang="en-US" sz="2100" dirty="0">
              <a:solidFill>
                <a:srgbClr val="FF0000"/>
              </a:solidFill>
            </a:endParaRPr>
          </a:p>
        </p:txBody>
      </p:sp>
    </p:spTree>
    <p:extLst>
      <p:ext uri="{BB962C8B-B14F-4D97-AF65-F5344CB8AC3E}">
        <p14:creationId xmlns:p14="http://schemas.microsoft.com/office/powerpoint/2010/main" val="3052779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1106</TotalTime>
  <Words>1984</Words>
  <Application>Microsoft Office PowerPoint</Application>
  <PresentationFormat>全屏显示(4:3)</PresentationFormat>
  <Paragraphs>254</Paragraphs>
  <Slides>34</Slides>
  <Notes>15</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moban</vt:lpstr>
      <vt:lpstr>Web测试基础</vt:lpstr>
      <vt:lpstr>本章大纲</vt:lpstr>
      <vt:lpstr>互联网的发展</vt:lpstr>
      <vt:lpstr>Web的发展</vt:lpstr>
      <vt:lpstr>Web的发展</vt:lpstr>
      <vt:lpstr>本章大纲</vt:lpstr>
      <vt:lpstr>网络应用程序架构</vt:lpstr>
      <vt:lpstr>架构特点</vt:lpstr>
      <vt:lpstr>网页访问过程</vt:lpstr>
      <vt:lpstr>网页访问过程</vt:lpstr>
      <vt:lpstr>Web技术之协议-HTTP</vt:lpstr>
      <vt:lpstr>Web技术之语言-HTML</vt:lpstr>
      <vt:lpstr>Web技术之语言-CSS</vt:lpstr>
      <vt:lpstr>Web技术之脚本语言-JavaScript</vt:lpstr>
      <vt:lpstr>Web工作原理</vt:lpstr>
      <vt:lpstr>Web工作原理</vt:lpstr>
      <vt:lpstr>Web客户端技术</vt:lpstr>
      <vt:lpstr>Web客户端技术</vt:lpstr>
      <vt:lpstr>Web服务器技术</vt:lpstr>
      <vt:lpstr>Web服务器技术</vt:lpstr>
      <vt:lpstr>本章大纲</vt:lpstr>
      <vt:lpstr>Web测试概述</vt:lpstr>
      <vt:lpstr>Web测试内容</vt:lpstr>
      <vt:lpstr>功能测试</vt:lpstr>
      <vt:lpstr>功能测试</vt:lpstr>
      <vt:lpstr>单个逻辑功能测试</vt:lpstr>
      <vt:lpstr>单个逻辑功能测试</vt:lpstr>
      <vt:lpstr>Cookies测试</vt:lpstr>
      <vt:lpstr>Cookies测试</vt:lpstr>
      <vt:lpstr>导航测试</vt:lpstr>
      <vt:lpstr>UI测试</vt:lpstr>
      <vt:lpstr>UI图形测试</vt:lpstr>
      <vt:lpstr>UI文本测试</vt:lpstr>
      <vt:lpstr>界面测试的关注点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Web基础</dc:title>
  <cp:lastModifiedBy>admin</cp:lastModifiedBy>
  <cp:revision>197</cp:revision>
  <dcterms:modified xsi:type="dcterms:W3CDTF">2018-06-01T09:57:44Z</dcterms:modified>
</cp:coreProperties>
</file>