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5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63284" autoAdjust="0"/>
  </p:normalViewPr>
  <p:slideViewPr>
    <p:cSldViewPr>
      <p:cViewPr varScale="1">
        <p:scale>
          <a:sx n="43" d="100"/>
          <a:sy n="43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BF45-B3AF-4085-B45B-A7647445776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0F92E-66CF-40E1-8E09-CDA1BA4C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协议的一致性及标准性在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应用中尤为重要，被认可、使用。</a:t>
            </a:r>
            <a:endParaRPr lang="en-US" altLang="zh-CN" dirty="0" smtClean="0"/>
          </a:p>
          <a:p>
            <a:r>
              <a:rPr lang="zh-CN" altLang="en-US" dirty="0" smtClean="0"/>
              <a:t>两台设备进行通信，最基础的协议  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协议，一定要遵循某种规则</a:t>
            </a:r>
            <a:endParaRPr lang="en-US" altLang="zh-CN" dirty="0" smtClean="0"/>
          </a:p>
          <a:p>
            <a:r>
              <a:rPr lang="zh-CN" altLang="en-US" dirty="0" smtClean="0"/>
              <a:t>网络之间 通信，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，蓝牙之间的协议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开放式系统互联参考模型，</a:t>
            </a:r>
            <a:endParaRPr lang="en-US" altLang="zh-CN" dirty="0" smtClean="0"/>
          </a:p>
          <a:p>
            <a:r>
              <a:rPr lang="zh-CN" altLang="en-US" dirty="0" smtClean="0"/>
              <a:t>物理层：怎么理解，实际存在的东西，座机电话，需要电话线。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光纤、同轴电缆、双绞线、网卡、中继器、集线器，从北京到南京，有不同的选择，公路，航线，公路理解为物理层，物理层不存在，无法建立连接，发快递</a:t>
            </a:r>
            <a:endParaRPr lang="en-US" altLang="zh-CN" dirty="0" smtClean="0"/>
          </a:p>
          <a:p>
            <a:r>
              <a:rPr lang="zh-CN" altLang="en-US" sz="1200" dirty="0" smtClean="0">
                <a:latin typeface="+mn-ea"/>
                <a:ea typeface="+mn-ea"/>
              </a:rPr>
              <a:t>数据链路层：公路，街道之间的衔接，虚拟世界存储的内容是数据，存在十字路口，必须面临选择，哪一个方向，错了，需要退回，差错校验</a:t>
            </a:r>
            <a:r>
              <a:rPr lang="en-US" altLang="zh-CN" sz="1200" dirty="0" smtClean="0">
                <a:latin typeface="+mn-ea"/>
                <a:ea typeface="+mn-ea"/>
              </a:rPr>
              <a:t>-----</a:t>
            </a:r>
            <a:r>
              <a:rPr lang="zh-CN" altLang="en-US" dirty="0" smtClean="0"/>
              <a:t>网桥、交换机</a:t>
            </a:r>
          </a:p>
          <a:p>
            <a:r>
              <a:rPr lang="zh-CN" altLang="en-US" sz="1200" dirty="0" smtClean="0">
                <a:latin typeface="+mn-ea"/>
                <a:ea typeface="+mn-ea"/>
              </a:rPr>
              <a:t>网络层：从北京到深圳，庞大的公路网络，选择走高速，也可以不走高速，原来的通路遇到问题，由网络层管理，依据</a:t>
            </a:r>
            <a:r>
              <a:rPr lang="en-US" altLang="zh-CN" sz="1200" dirty="0" smtClean="0">
                <a:latin typeface="+mn-ea"/>
                <a:ea typeface="+mn-ea"/>
              </a:rPr>
              <a:t>IP</a:t>
            </a:r>
            <a:r>
              <a:rPr lang="zh-CN" altLang="en-US" sz="1200" dirty="0" smtClean="0">
                <a:latin typeface="+mn-ea"/>
                <a:ea typeface="+mn-ea"/>
              </a:rPr>
              <a:t>地址来选择路径，目的地、出发地通道的建立</a:t>
            </a:r>
            <a:r>
              <a:rPr lang="en-US" altLang="zh-CN" sz="1200" dirty="0" smtClean="0">
                <a:latin typeface="+mn-ea"/>
                <a:ea typeface="+mn-ea"/>
              </a:rPr>
              <a:t>--------</a:t>
            </a:r>
            <a:r>
              <a:rPr lang="zh-CN" altLang="en-US" dirty="0" smtClean="0"/>
              <a:t>网关、路由器</a:t>
            </a:r>
            <a:endParaRPr lang="en-US" altLang="zh-CN" sz="1200" dirty="0" smtClean="0">
              <a:latin typeface="+mn-ea"/>
              <a:ea typeface="+mn-ea"/>
            </a:endParaRPr>
          </a:p>
          <a:p>
            <a:r>
              <a:rPr lang="zh-CN" altLang="en-US" sz="1200" dirty="0" smtClean="0">
                <a:latin typeface="+mn-ea"/>
                <a:ea typeface="+mn-ea"/>
              </a:rPr>
              <a:t>传输层：</a:t>
            </a:r>
            <a:r>
              <a:rPr lang="en-US" altLang="zh-CN" sz="1200" dirty="0" smtClean="0">
                <a:latin typeface="+mn-ea"/>
                <a:ea typeface="+mn-ea"/>
              </a:rPr>
              <a:t>TCP </a:t>
            </a:r>
            <a:r>
              <a:rPr lang="zh-CN" altLang="en-US" sz="1200" dirty="0" smtClean="0">
                <a:latin typeface="+mn-ea"/>
                <a:ea typeface="+mn-ea"/>
              </a:rPr>
              <a:t>首先确定这条路是通的，发货地才发送。如果目的地不存在，无法建立连接。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  <a:ea typeface="+mn-ea"/>
              </a:rPr>
              <a:t>        </a:t>
            </a:r>
            <a:r>
              <a:rPr lang="en-US" altLang="zh-CN" sz="1200" dirty="0" err="1" smtClean="0">
                <a:latin typeface="+mn-ea"/>
                <a:ea typeface="+mn-ea"/>
              </a:rPr>
              <a:t>UDP</a:t>
            </a:r>
            <a:r>
              <a:rPr lang="zh-CN" altLang="en-US" sz="1200" dirty="0" smtClean="0">
                <a:latin typeface="+mn-ea"/>
                <a:ea typeface="+mn-ea"/>
              </a:rPr>
              <a:t>直接发送，分包发送，不保证一定能收的到，可能丢包</a:t>
            </a:r>
            <a:r>
              <a:rPr lang="en-US" altLang="zh-CN" sz="1200" dirty="0" smtClean="0">
                <a:latin typeface="+mn-ea"/>
                <a:ea typeface="+mn-ea"/>
              </a:rPr>
              <a:t>3-&gt;2--------------------------------------</a:t>
            </a:r>
            <a:r>
              <a:rPr lang="zh-CN" altLang="en-US" sz="1200" dirty="0" smtClean="0">
                <a:latin typeface="+mn-ea"/>
                <a:ea typeface="+mn-ea"/>
              </a:rPr>
              <a:t> 终端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会话层：快递员打电话</a:t>
            </a:r>
            <a:r>
              <a:rPr lang="en-US" altLang="zh-CN" sz="1200" dirty="0" smtClean="0">
                <a:latin typeface="+mn-ea"/>
                <a:ea typeface="+mn-ea"/>
              </a:rPr>
              <a:t>--------------------------------------</a:t>
            </a:r>
            <a:r>
              <a:rPr lang="zh-CN" altLang="en-US" sz="1200" dirty="0" smtClean="0">
                <a:latin typeface="+mn-ea"/>
                <a:ea typeface="+mn-ea"/>
              </a:rPr>
              <a:t> 终端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表示层：拆包，检查 </a:t>
            </a:r>
            <a:r>
              <a:rPr lang="en-US" altLang="zh-CN" sz="1200" dirty="0" smtClean="0">
                <a:latin typeface="+mn-ea"/>
                <a:ea typeface="+mn-ea"/>
              </a:rPr>
              <a:t>--------------------------------------</a:t>
            </a:r>
            <a:r>
              <a:rPr lang="zh-CN" altLang="en-US" sz="1200" dirty="0" smtClean="0">
                <a:latin typeface="+mn-ea"/>
                <a:ea typeface="+mn-ea"/>
              </a:rPr>
              <a:t> 终端</a:t>
            </a:r>
            <a:endParaRPr lang="zh-CN" altLang="en-US" dirty="0" smtClean="0"/>
          </a:p>
          <a:p>
            <a:r>
              <a:rPr lang="zh-CN" altLang="en-US" sz="1200" dirty="0" smtClean="0">
                <a:latin typeface="+mn-ea"/>
                <a:ea typeface="+mn-ea"/>
              </a:rPr>
              <a:t>应用层：使用它</a:t>
            </a:r>
            <a:r>
              <a:rPr lang="en-US" altLang="zh-CN" sz="1200" dirty="0" smtClean="0">
                <a:latin typeface="+mn-ea"/>
                <a:ea typeface="+mn-ea"/>
              </a:rPr>
              <a:t>--------------------------------------</a:t>
            </a:r>
            <a:r>
              <a:rPr lang="zh-CN" altLang="en-US" sz="1200" dirty="0" smtClean="0">
                <a:latin typeface="+mn-ea"/>
                <a:ea typeface="+mn-ea"/>
              </a:rPr>
              <a:t> 终端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：仅当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=1</a:t>
            </a:r>
            <a:r>
              <a:rPr lang="zh-CN" altLang="en-US" dirty="0" smtClean="0"/>
              <a:t>时确认号字段才有效。建立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连接后，所有报文段都必须把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字段置为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SYN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：用于建立和释放连接，当</a:t>
            </a:r>
            <a:r>
              <a:rPr lang="en-US" altLang="zh-CN" dirty="0" err="1" smtClean="0"/>
              <a:t>SYN</a:t>
            </a:r>
            <a:r>
              <a:rPr lang="en-US" altLang="zh-CN" dirty="0" smtClean="0"/>
              <a:t>=1</a:t>
            </a:r>
            <a:r>
              <a:rPr lang="zh-CN" altLang="en-US" dirty="0" smtClean="0"/>
              <a:t>时，表示建立连接。</a:t>
            </a:r>
            <a:endParaRPr lang="en-US" altLang="zh-CN" dirty="0" smtClean="0"/>
          </a:p>
          <a:p>
            <a:r>
              <a:rPr lang="zh-CN" altLang="en-US" dirty="0" smtClean="0"/>
              <a:t>序列数</a:t>
            </a:r>
            <a:r>
              <a:rPr lang="en-US" altLang="zh-CN" dirty="0" err="1" smtClean="0"/>
              <a:t>seq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1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F(FIN)</a:t>
            </a:r>
            <a:r>
              <a:rPr lang="zh-CN" altLang="en-US" dirty="0" smtClean="0"/>
              <a:t>：用于释放连接，当 </a:t>
            </a:r>
            <a:r>
              <a:rPr lang="en-US" altLang="zh-CN" dirty="0" smtClean="0"/>
              <a:t>FIN=1</a:t>
            </a:r>
            <a:r>
              <a:rPr lang="zh-CN" altLang="en-US" dirty="0" smtClean="0"/>
              <a:t>，表明发送方已经发送完毕，要求释放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8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TCP,</a:t>
            </a:r>
            <a:r>
              <a:rPr lang="zh-CN" altLang="en-US" dirty="0" smtClean="0"/>
              <a:t>必须建立连接之后才通信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协议是通信对象共同遵守的规则。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身份证号：前</a:t>
            </a:r>
            <a:r>
              <a:rPr lang="en-US" altLang="zh-CN" sz="2800" dirty="0"/>
              <a:t>6</a:t>
            </a:r>
            <a:r>
              <a:rPr lang="zh-CN" altLang="en-US" sz="2800" dirty="0"/>
              <a:t>位为行政区划分代码，第</a:t>
            </a:r>
            <a:r>
              <a:rPr lang="en-US" altLang="zh-CN" sz="2800" dirty="0"/>
              <a:t>7</a:t>
            </a:r>
            <a:r>
              <a:rPr lang="zh-CN" altLang="en-US" sz="2800" dirty="0"/>
              <a:t>位至</a:t>
            </a:r>
            <a:r>
              <a:rPr lang="en-US" altLang="zh-CN" sz="2800" dirty="0"/>
              <a:t>14</a:t>
            </a:r>
            <a:r>
              <a:rPr lang="zh-CN" altLang="en-US" sz="2800" dirty="0"/>
              <a:t>位为出生日期码，第</a:t>
            </a:r>
            <a:r>
              <a:rPr lang="en-US" altLang="zh-CN" sz="2800" dirty="0"/>
              <a:t>15</a:t>
            </a:r>
            <a:r>
              <a:rPr lang="zh-CN" altLang="en-US" sz="2800" dirty="0"/>
              <a:t>位至</a:t>
            </a:r>
            <a:r>
              <a:rPr lang="en-US" altLang="zh-CN" sz="2800" dirty="0"/>
              <a:t>17</a:t>
            </a:r>
            <a:r>
              <a:rPr lang="zh-CN" altLang="en-US" sz="2800" dirty="0"/>
              <a:t>位为顺序码，第</a:t>
            </a:r>
            <a:r>
              <a:rPr lang="en-US" altLang="zh-CN" sz="2800" dirty="0"/>
              <a:t>18</a:t>
            </a:r>
            <a:r>
              <a:rPr lang="zh-CN" altLang="en-US" sz="2800" dirty="0"/>
              <a:t>位为校验码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在网络通信中，只有遵循一定的</a:t>
            </a:r>
            <a:r>
              <a:rPr lang="zh-CN" altLang="en-US" sz="2800" dirty="0" smtClean="0">
                <a:solidFill>
                  <a:srgbClr val="FF0000"/>
                </a:solidFill>
              </a:rPr>
              <a:t>规则</a:t>
            </a:r>
            <a:r>
              <a:rPr lang="zh-CN" altLang="en-US" sz="2800" dirty="0" smtClean="0"/>
              <a:t>，才能相互交换信息。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5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OSI</a:t>
            </a:r>
            <a:r>
              <a:rPr lang="zh-CN" altLang="en-US" dirty="0"/>
              <a:t>七</a:t>
            </a:r>
            <a:r>
              <a:rPr lang="zh-CN" altLang="en-US" dirty="0" smtClean="0"/>
              <a:t>层模型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80732"/>
              </p:ext>
            </p:extLst>
          </p:nvPr>
        </p:nvGraphicFramePr>
        <p:xfrm>
          <a:off x="323528" y="1052736"/>
          <a:ext cx="8640960" cy="5293323"/>
        </p:xfrm>
        <a:graphic>
          <a:graphicData uri="http://schemas.openxmlformats.org/drawingml/2006/table">
            <a:tbl>
              <a:tblPr/>
              <a:tblGrid>
                <a:gridCol w="2808312"/>
                <a:gridCol w="5832648"/>
              </a:tblGrid>
              <a:tr h="43687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具体</a:t>
                      </a:r>
                      <a:r>
                        <a:rPr lang="en-US" altLang="zh-CN" sz="2400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层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latin typeface="+mn-ea"/>
                          <a:ea typeface="+mn-ea"/>
                        </a:rPr>
                        <a:t>功能与连接方式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9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应用层 </a:t>
                      </a:r>
                      <a:r>
                        <a:rPr lang="en-US" sz="2000" dirty="0">
                          <a:latin typeface="+mn-ea"/>
                          <a:ea typeface="+mn-ea"/>
                        </a:rPr>
                        <a:t>Application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网络服务与使用者应用程序间的一个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接口，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HTTP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HTTPS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SMTP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6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表示层 </a:t>
                      </a:r>
                      <a:r>
                        <a:rPr lang="en-US" sz="2000" dirty="0">
                          <a:latin typeface="+mn-ea"/>
                          <a:ea typeface="+mn-ea"/>
                        </a:rPr>
                        <a:t>Presentation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>
                          <a:latin typeface="+mn-ea"/>
                          <a:ea typeface="+mn-ea"/>
                        </a:rPr>
                        <a:t>数据表示、数据安全、数据压缩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7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会话层 </a:t>
                      </a:r>
                      <a:r>
                        <a:rPr lang="en-US" sz="2000" dirty="0">
                          <a:latin typeface="+mn-ea"/>
                          <a:ea typeface="+mn-ea"/>
                        </a:rPr>
                        <a:t>Session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建立、管理、终止会话，本地与远程主机的会话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9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传输层 </a:t>
                      </a:r>
                      <a:r>
                        <a:rPr lang="en-US" sz="2000" dirty="0">
                          <a:latin typeface="+mn-ea"/>
                          <a:ea typeface="+mn-ea"/>
                        </a:rPr>
                        <a:t>Transport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传输数据的协议，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TCP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UDP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9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网络层 </a:t>
                      </a:r>
                      <a:r>
                        <a:rPr lang="en-US" sz="2000" dirty="0">
                          <a:latin typeface="+mn-ea"/>
                          <a:ea typeface="+mn-ea"/>
                        </a:rPr>
                        <a:t>Network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逻辑地址寻址，不同网络之间的路径选择，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IP-</a:t>
                      </a:r>
                      <a:r>
                        <a:rPr lang="zh-CN" altLang="en-US" sz="2000" smtClean="0">
                          <a:latin typeface="+mn-ea"/>
                          <a:ea typeface="+mn-ea"/>
                        </a:rPr>
                        <a:t>路由器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7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数据链路层 </a:t>
                      </a:r>
                      <a:r>
                        <a:rPr lang="en-US" sz="2000" dirty="0">
                          <a:latin typeface="+mn-ea"/>
                          <a:ea typeface="+mn-ea"/>
                        </a:rPr>
                        <a:t>Data Link</a:t>
                      </a: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逻辑链接、硬件地址寻址、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差错校验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网桥，交换机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0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物理层 </a:t>
                      </a:r>
                      <a:r>
                        <a:rPr lang="en-US" sz="2000" dirty="0" smtClean="0">
                          <a:latin typeface="+mn-ea"/>
                          <a:ea typeface="+mn-ea"/>
                        </a:rPr>
                        <a:t>Physical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建立、维护和取消物理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连接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光纤，网卡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8033" marR="38033" marT="19017" marB="1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820472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TCP/IP-</a:t>
            </a:r>
            <a:r>
              <a:rPr lang="zh-CN" altLang="en-US" dirty="0" smtClean="0"/>
              <a:t>三次握手</a:t>
            </a:r>
            <a:endParaRPr lang="zh-CN" altLang="en-US" dirty="0"/>
          </a:p>
        </p:txBody>
      </p:sp>
      <p:pic>
        <p:nvPicPr>
          <p:cNvPr id="1026" name="Picture 2" descr="https://images2015.cnblogs.com/blog/1061765/201612/1061765-20161211174151304-16681681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672867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2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TCP/IP-</a:t>
            </a:r>
            <a:r>
              <a:rPr lang="zh-CN" altLang="en-US" dirty="0" smtClean="0"/>
              <a:t>四次挥手</a:t>
            </a:r>
            <a:endParaRPr lang="zh-CN" altLang="en-US" dirty="0"/>
          </a:p>
        </p:txBody>
      </p:sp>
      <p:pic>
        <p:nvPicPr>
          <p:cNvPr id="2052" name="Picture 4" descr="https://images2015.cnblogs.com/blog/1061765/201612/1061765-20161211181122866-3339612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658222" cy="522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886989"/>
              </p:ext>
            </p:extLst>
          </p:nvPr>
        </p:nvGraphicFramePr>
        <p:xfrm>
          <a:off x="457200" y="1600200"/>
          <a:ext cx="8363274" cy="296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3240360"/>
                <a:gridCol w="3096346"/>
              </a:tblGrid>
              <a:tr h="782017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294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是否连接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面向连接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面向非连接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4355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传输可靠的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可靠的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不可靠的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236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应用场合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传输大量的数据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传输少量数据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201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速度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慢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快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78180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课程介绍</Template>
  <TotalTime>606</TotalTime>
  <Words>494</Words>
  <Application>Microsoft Office PowerPoint</Application>
  <PresentationFormat>全屏显示(4:3)</PresentationFormat>
  <Paragraphs>70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moban</vt:lpstr>
      <vt:lpstr>网络协议</vt:lpstr>
      <vt:lpstr>网络协议</vt:lpstr>
      <vt:lpstr>OSI七层模型</vt:lpstr>
      <vt:lpstr>TCP/IP-三次握手</vt:lpstr>
      <vt:lpstr>TCP/IP-四次挥手</vt:lpstr>
      <vt:lpstr>TCP和UDP的区别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123</cp:revision>
  <dcterms:modified xsi:type="dcterms:W3CDTF">2018-06-02T00:25:00Z</dcterms:modified>
</cp:coreProperties>
</file>