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6" r:id="rId9"/>
    <p:sldId id="278" r:id="rId10"/>
    <p:sldId id="277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47" autoAdjust="0"/>
  </p:normalViewPr>
  <p:slideViewPr>
    <p:cSldViewPr>
      <p:cViewPr varScale="1">
        <p:scale>
          <a:sx n="51" d="100"/>
          <a:sy n="51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8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smtClean="0"/>
              <a:t>无状态，每一次都是全新的请求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为什么出现，在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协议中才出现，需要一种机制保存用户的身份状态，都是由服务器端产生的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缓存数据库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有一个机制，过期时间，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过期，就自动消失了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的验证需要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带一个字符串，来验证哪一个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、明文传输，安全性差，银行登陆，确认付款的地方，需要下载</a:t>
            </a:r>
            <a:r>
              <a:rPr lang="en-US" altLang="zh-CN" dirty="0" err="1" smtClean="0"/>
              <a:t>activex</a:t>
            </a:r>
            <a:r>
              <a:rPr lang="zh-CN" altLang="en-US" dirty="0" smtClean="0"/>
              <a:t>，用插件进行加密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、无状态协议，浏览器与服务器之间进行数据传输和数据交互过程中，服务器知道我们已经登陆。单纯的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是不能保存状态的，服务器是不会保留我们的状态的。通过</a:t>
            </a:r>
            <a:r>
              <a:rPr lang="en-US" altLang="zh-CN" dirty="0" err="1" smtClean="0"/>
              <a:t>cookie,seesion</a:t>
            </a:r>
            <a:r>
              <a:rPr lang="zh-CN" altLang="en-US" dirty="0" smtClean="0"/>
              <a:t>解决了这个问题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、应用层协议，标准化</a:t>
            </a:r>
            <a:r>
              <a:rPr lang="en-US" altLang="zh-CN" dirty="0" smtClean="0"/>
              <a:t>1.1</a:t>
            </a:r>
            <a:endParaRPr lang="zh-CN" altLang="en-US" dirty="0" smtClean="0"/>
          </a:p>
          <a:p>
            <a:r>
              <a:rPr lang="zh-CN" altLang="en-US" dirty="0" smtClean="0"/>
              <a:t>看到 客户端与服务器端交互的内容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演示</a:t>
            </a:r>
            <a:r>
              <a:rPr lang="en-US" altLang="zh-CN" dirty="0" err="1" smtClean="0"/>
              <a:t>httpwatch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 post</a:t>
            </a:r>
          </a:p>
          <a:p>
            <a:r>
              <a:rPr lang="zh-CN" altLang="en-US" dirty="0" smtClean="0"/>
              <a:t>访问一个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，其实对应多个请求，获得资源，根据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，由浏览器进行渲染</a:t>
            </a:r>
            <a:endParaRPr lang="en-US" altLang="zh-CN" dirty="0" smtClean="0"/>
          </a:p>
          <a:p>
            <a:r>
              <a:rPr lang="zh-CN" altLang="en-US" dirty="0" smtClean="0"/>
              <a:t>请求和响应两部分，包含协议头，协议正文</a:t>
            </a:r>
            <a:endParaRPr lang="en-US" altLang="zh-CN" dirty="0" smtClean="0"/>
          </a:p>
          <a:p>
            <a:r>
              <a:rPr lang="zh-CN" altLang="en-US" dirty="0" smtClean="0"/>
              <a:t>以打电话为例证明响应有多个状态。（成功，停机，不接电话）解释状态码</a:t>
            </a:r>
            <a:r>
              <a:rPr lang="en-US" altLang="zh-CN" dirty="0" smtClean="0"/>
              <a:t>2 3 </a:t>
            </a:r>
            <a:r>
              <a:rPr lang="zh-CN" altLang="en-US" dirty="0" smtClean="0"/>
              <a:t>，输入不存在的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http://main.test.119xiehui.com/Home/Index/1 404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80</a:t>
            </a:r>
            <a:r>
              <a:rPr lang="zh-CN" altLang="en-US" dirty="0" smtClean="0"/>
              <a:t>是默认的</a:t>
            </a:r>
            <a:endParaRPr lang="en-US" altLang="zh-CN" dirty="0" smtClean="0"/>
          </a:p>
          <a:p>
            <a:r>
              <a:rPr lang="zh-CN" altLang="en-US" dirty="0" smtClean="0"/>
              <a:t>不输，浏览器默认是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Upgrade-Insecure-Requests: 1</a:t>
            </a:r>
            <a:r>
              <a:rPr lang="zh-CN" altLang="en-US" dirty="0" smtClean="0"/>
              <a:t>头，告诉服务器，浏览器可以处理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协议，然后服务器返回</a:t>
            </a:r>
            <a:r>
              <a:rPr lang="en-US" altLang="zh-CN" dirty="0" smtClean="0"/>
              <a:t>Content-Security-Policy: upgrade-insecure-requests</a:t>
            </a:r>
            <a:r>
              <a:rPr lang="zh-CN" altLang="en-US" dirty="0" smtClean="0"/>
              <a:t>头，或者通过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头设置，告诉浏览器，对于页面的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资源，请求时可以自动升级到</a:t>
            </a:r>
            <a:r>
              <a:rPr lang="en-US" altLang="zh-CN" dirty="0" err="1" smtClean="0"/>
              <a:t>htt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7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开头，表示自定义的头，可要可不要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适用场合：需要从服务器获取一些内容或数据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如果登录，写日志怎么办？</a:t>
            </a:r>
            <a:endParaRPr lang="en-US" altLang="zh-CN" dirty="0" smtClean="0"/>
          </a:p>
          <a:p>
            <a:r>
              <a:rPr lang="en-US" altLang="zh-CN" dirty="0" smtClean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功能差异</a:t>
            </a:r>
            <a:r>
              <a:rPr lang="en-US" altLang="zh-CN" dirty="0" smtClean="0"/>
              <a:t>:get </a:t>
            </a:r>
            <a:r>
              <a:rPr lang="zh-CN" altLang="en-US" dirty="0" smtClean="0"/>
              <a:t>去服务器端取东西，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推送，向服务器</a:t>
            </a:r>
            <a:r>
              <a:rPr lang="zh-CN" altLang="en-US" baseline="0" dirty="0" smtClean="0"/>
              <a:t>提交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数据传输：</a:t>
            </a:r>
            <a:r>
              <a:rPr lang="en-US" altLang="zh-CN" dirty="0" smtClean="0"/>
              <a:t>get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参数 发送给服务器，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 数据在</a:t>
            </a:r>
            <a:r>
              <a:rPr lang="en-US" altLang="zh-CN" baseline="0" dirty="0" smtClean="0"/>
              <a:t>body</a:t>
            </a:r>
            <a:r>
              <a:rPr lang="zh-CN" altLang="en-US" baseline="0" dirty="0" smtClean="0"/>
              <a:t>中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更安全一些，地址栏显示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，看出用户的参数包含什么，如果包含了用户名，密码，就会被人看见，浏览器历史记录。非常不安全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body</a:t>
            </a:r>
            <a:r>
              <a:rPr lang="zh-CN" altLang="en-US" baseline="0" dirty="0" smtClean="0"/>
              <a:t>部分，浏览器是无法记录的，通过表单或者</a:t>
            </a:r>
            <a:r>
              <a:rPr lang="en-US" altLang="zh-CN" baseline="0" dirty="0" err="1" smtClean="0"/>
              <a:t>ajax</a:t>
            </a:r>
            <a:r>
              <a:rPr lang="zh-CN" altLang="en-US" baseline="0" dirty="0" smtClean="0"/>
              <a:t>发送给服务器。未经过加密，第三方加密工具是可以抓取的。需要抓包分析，理解模块功能，更有帮助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请求时是否成功</a:t>
            </a:r>
            <a:endParaRPr lang="en-US" altLang="zh-CN" dirty="0" smtClean="0"/>
          </a:p>
          <a:p>
            <a:r>
              <a:rPr lang="en-US" altLang="zh-CN" dirty="0" smtClean="0"/>
              <a:t>1** </a:t>
            </a:r>
            <a:r>
              <a:rPr lang="zh-CN" altLang="en-US" dirty="0" smtClean="0"/>
              <a:t>临时响应，中间状态，请求被接受，需要继续处理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客户端的错误，没有权限发送这样的请求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服务器挂了，超时，重启服务</a:t>
            </a:r>
            <a:endParaRPr lang="en-US" altLang="zh-CN" baseline="0" dirty="0" smtClean="0"/>
          </a:p>
          <a:p>
            <a:r>
              <a:rPr lang="en-US" altLang="zh-CN" baseline="0" dirty="0" smtClean="0"/>
              <a:t>2,3,4,5</a:t>
            </a:r>
            <a:r>
              <a:rPr lang="zh-CN" altLang="en-US" baseline="0" dirty="0" smtClean="0"/>
              <a:t>都会遇到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根据状态码排除错误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88840"/>
            <a:ext cx="7126560" cy="1470025"/>
          </a:xfrm>
        </p:spPr>
        <p:txBody>
          <a:bodyPr/>
          <a:lstStyle/>
          <a:p>
            <a:pPr algn="l"/>
            <a:r>
              <a:rPr lang="en-US" altLang="zh-CN" dirty="0"/>
              <a:t>		</a:t>
            </a: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协议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46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Location</a:t>
            </a:r>
            <a:r>
              <a:rPr lang="zh-CN" altLang="en-US" dirty="0" smtClean="0"/>
              <a:t>：告诉浏览器去找谁，配合</a:t>
            </a:r>
            <a:r>
              <a:rPr lang="en-US" altLang="zh-CN" dirty="0" smtClean="0"/>
              <a:t>302</a:t>
            </a:r>
            <a:r>
              <a:rPr lang="zh-CN" altLang="en-US" dirty="0" smtClean="0"/>
              <a:t>状态码使用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Server</a:t>
            </a:r>
            <a:r>
              <a:rPr lang="zh-CN" altLang="en-US" dirty="0" smtClean="0"/>
              <a:t>：告诉浏览器服务器的类型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/>
              <a:t>Content-Encoding</a:t>
            </a:r>
            <a:r>
              <a:rPr lang="zh-CN" altLang="en-US" dirty="0" smtClean="0"/>
              <a:t>：告诉浏览器器回送的数据采用的压缩格式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Content-Type</a:t>
            </a:r>
            <a:r>
              <a:rPr lang="zh-CN" altLang="en-US" dirty="0" smtClean="0"/>
              <a:t>：告诉浏览器回送的数据类型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Last-Modified</a:t>
            </a:r>
            <a:r>
              <a:rPr lang="zh-CN" altLang="en-US" dirty="0" smtClean="0"/>
              <a:t>：告诉浏览器数据的最后修改时间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Refresh</a:t>
            </a:r>
            <a:r>
              <a:rPr lang="zh-CN" altLang="en-US" dirty="0" smtClean="0"/>
              <a:t>：控制浏览器定时刷新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 smtClean="0"/>
              <a:t>-</a:t>
            </a:r>
            <a:r>
              <a:rPr lang="zh-CN" altLang="en-US" dirty="0"/>
              <a:t>响应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05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13579"/>
              </p:ext>
            </p:extLst>
          </p:nvPr>
        </p:nvGraphicFramePr>
        <p:xfrm>
          <a:off x="251520" y="1124744"/>
          <a:ext cx="5184576" cy="509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032448"/>
              </a:tblGrid>
              <a:tr h="460648"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b="0" baseline="0" dirty="0" smtClean="0">
                          <a:solidFill>
                            <a:schemeClr val="tx1"/>
                          </a:solidFill>
                        </a:rPr>
                        <a:t>HTTP /1.1 200 OK</a:t>
                      </a:r>
                      <a:endParaRPr lang="zh-CN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032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Connection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keep-alive</a:t>
                      </a:r>
                    </a:p>
                    <a:p>
                      <a:r>
                        <a:rPr lang="en-US" altLang="zh-CN" sz="1900" dirty="0" smtClean="0"/>
                        <a:t>Content-Encoding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err="1" smtClean="0"/>
                        <a:t>gzip</a:t>
                      </a:r>
                      <a:endParaRPr lang="en-US" altLang="zh-CN" sz="1900" dirty="0" smtClean="0"/>
                    </a:p>
                    <a:p>
                      <a:r>
                        <a:rPr lang="en-US" altLang="zh-CN" sz="1900" dirty="0" smtClean="0"/>
                        <a:t>Content-Language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err="1" smtClean="0"/>
                        <a:t>zh-CN</a:t>
                      </a:r>
                      <a:endParaRPr lang="en-US" altLang="zh-CN" sz="1900" dirty="0" smtClean="0"/>
                    </a:p>
                    <a:p>
                      <a:r>
                        <a:rPr lang="en-US" altLang="zh-CN" sz="1900" dirty="0" smtClean="0"/>
                        <a:t>Content-Type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text/</a:t>
                      </a:r>
                      <a:r>
                        <a:rPr lang="en-US" altLang="zh-CN" sz="1900" dirty="0" err="1" smtClean="0"/>
                        <a:t>html;charset</a:t>
                      </a:r>
                      <a:r>
                        <a:rPr lang="en-US" altLang="zh-CN" sz="1900" dirty="0" smtClean="0"/>
                        <a:t>=UTF-8</a:t>
                      </a:r>
                    </a:p>
                    <a:p>
                      <a:r>
                        <a:rPr lang="en-US" altLang="zh-CN" sz="1900" dirty="0" smtClean="0"/>
                        <a:t>Date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Tue, 06 Feb 2018 06:00:54 GMT</a:t>
                      </a:r>
                    </a:p>
                    <a:p>
                      <a:r>
                        <a:rPr lang="en-US" altLang="zh-CN" sz="1900" dirty="0" smtClean="0"/>
                        <a:t>Server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err="1" smtClean="0"/>
                        <a:t>nginx</a:t>
                      </a:r>
                      <a:endParaRPr lang="en-US" altLang="zh-CN" sz="1900" dirty="0" smtClean="0"/>
                    </a:p>
                    <a:p>
                      <a:r>
                        <a:rPr lang="en-US" altLang="zh-CN" sz="1900" dirty="0" smtClean="0"/>
                        <a:t>Transfer-Encoding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chunked</a:t>
                      </a:r>
                    </a:p>
                    <a:p>
                      <a:r>
                        <a:rPr lang="en-US" altLang="zh-CN" sz="1900" dirty="0" smtClean="0"/>
                        <a:t>Vary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Accept-Encoding</a:t>
                      </a:r>
                    </a:p>
                    <a:p>
                      <a:endParaRPr lang="en-US" sz="19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&lt;html&gt; &lt;head&gt; &lt;meta http-</a:t>
                      </a:r>
                      <a:r>
                        <a:rPr lang="en-US" altLang="zh-CN" sz="1900" dirty="0" err="1" smtClean="0"/>
                        <a:t>equiv</a:t>
                      </a:r>
                      <a:r>
                        <a:rPr lang="en-US" altLang="zh-CN" sz="1900" dirty="0" smtClean="0"/>
                        <a:t>="Content-Type" content="text/html; charset=utf-8"&gt; &lt;title&gt;BLOG&lt;/title&gt; &lt;link </a:t>
                      </a:r>
                      <a:r>
                        <a:rPr lang="en-US" altLang="zh-CN" sz="1900" dirty="0" err="1" smtClean="0"/>
                        <a:t>rel</a:t>
                      </a:r>
                      <a:r>
                        <a:rPr lang="en-US" altLang="zh-CN" sz="1900" dirty="0" smtClean="0"/>
                        <a:t>="</a:t>
                      </a:r>
                      <a:r>
                        <a:rPr lang="en-US" altLang="zh-CN" sz="1900" dirty="0" err="1" smtClean="0"/>
                        <a:t>stylesheet</a:t>
                      </a:r>
                      <a:r>
                        <a:rPr lang="en-US" altLang="zh-CN" sz="1900" dirty="0" smtClean="0"/>
                        <a:t>" </a:t>
                      </a:r>
                      <a:r>
                        <a:rPr lang="en-US" altLang="zh-CN" sz="1900" dirty="0" err="1" smtClean="0"/>
                        <a:t>href</a:t>
                      </a:r>
                      <a:r>
                        <a:rPr lang="en-US" altLang="zh-CN" sz="1900" dirty="0" smtClean="0"/>
                        <a:t>="../</a:t>
                      </a:r>
                      <a:r>
                        <a:rPr lang="en-US" altLang="zh-CN" sz="1900" dirty="0" err="1" smtClean="0"/>
                        <a:t>css</a:t>
                      </a:r>
                      <a:r>
                        <a:rPr lang="en-US" altLang="zh-CN" sz="1900" dirty="0" smtClean="0"/>
                        <a:t>/base.css" /&gt; &lt;link </a:t>
                      </a:r>
                      <a:r>
                        <a:rPr lang="en-US" altLang="zh-CN" sz="1900" dirty="0" err="1" smtClean="0"/>
                        <a:t>rel</a:t>
                      </a:r>
                      <a:r>
                        <a:rPr lang="en-US" altLang="zh-CN" sz="1900" dirty="0" smtClean="0"/>
                        <a:t>="</a:t>
                      </a:r>
                      <a:r>
                        <a:rPr lang="en-US" altLang="zh-CN" sz="1900" dirty="0" err="1" smtClean="0"/>
                        <a:t>stylesheet</a:t>
                      </a:r>
                      <a:r>
                        <a:rPr lang="en-US" altLang="zh-CN" sz="1900" dirty="0" smtClean="0"/>
                        <a:t>" </a:t>
                      </a:r>
                      <a:r>
                        <a:rPr lang="en-US" altLang="zh-CN" sz="1900" dirty="0" err="1" smtClean="0"/>
                        <a:t>href</a:t>
                      </a:r>
                      <a:r>
                        <a:rPr lang="en-US" altLang="zh-CN" sz="1900" dirty="0" smtClean="0"/>
                        <a:t>="../</a:t>
                      </a:r>
                      <a:r>
                        <a:rPr lang="en-US" altLang="zh-CN" sz="1900" dirty="0" err="1" smtClean="0"/>
                        <a:t>css</a:t>
                      </a:r>
                      <a:r>
                        <a:rPr lang="en-US" altLang="zh-CN" sz="1900" dirty="0" smtClean="0"/>
                        <a:t>/login.css" /&gt; </a:t>
                      </a:r>
                      <a:endParaRPr lang="en-US" sz="19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3640" y="1052737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HTTP-Version</a:t>
            </a:r>
          </a:p>
          <a:p>
            <a:r>
              <a:rPr lang="en-US" altLang="zh-CN" sz="2400" dirty="0" smtClean="0"/>
              <a:t>Status Code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2204865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3640" y="4400195"/>
            <a:ext cx="23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根据用户请求返回相应的内容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86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请求方法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371724"/>
            <a:ext cx="2530624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最常用</a:t>
            </a:r>
            <a:endParaRPr lang="en-US" altLang="zh-CN" dirty="0" smtClean="0"/>
          </a:p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请求的方法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781633" y="1371725"/>
            <a:ext cx="2530624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不常用</a:t>
            </a:r>
            <a:endParaRPr lang="en-US" altLang="zh-CN" dirty="0" smtClean="0"/>
          </a:p>
          <a:p>
            <a:r>
              <a:rPr lang="en-US" altLang="zh-CN" dirty="0">
                <a:latin typeface="+mn-ea"/>
              </a:rPr>
              <a:t>OPTIONS</a:t>
            </a:r>
          </a:p>
          <a:p>
            <a:r>
              <a:rPr lang="en-US" altLang="zh-CN" dirty="0">
                <a:latin typeface="+mn-ea"/>
              </a:rPr>
              <a:t>HEAD</a:t>
            </a:r>
          </a:p>
          <a:p>
            <a:r>
              <a:rPr lang="en-US" altLang="zh-CN" dirty="0">
                <a:latin typeface="+mn-ea"/>
              </a:rPr>
              <a:t>PUT </a:t>
            </a:r>
          </a:p>
          <a:p>
            <a:r>
              <a:rPr lang="en-US" altLang="zh-CN" dirty="0">
                <a:latin typeface="+mn-ea"/>
              </a:rPr>
              <a:t>DELETE</a:t>
            </a:r>
          </a:p>
          <a:p>
            <a:r>
              <a:rPr lang="en-US" altLang="zh-CN" dirty="0">
                <a:latin typeface="+mn-ea"/>
              </a:rPr>
              <a:t>TRACE</a:t>
            </a:r>
          </a:p>
          <a:p>
            <a:r>
              <a:rPr lang="en-US" altLang="zh-CN" dirty="0">
                <a:latin typeface="+mn-ea"/>
              </a:rPr>
              <a:t>CONNECT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7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13014"/>
              </p:ext>
            </p:extLst>
          </p:nvPr>
        </p:nvGraphicFramePr>
        <p:xfrm>
          <a:off x="179512" y="1844826"/>
          <a:ext cx="4464496" cy="371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240360"/>
              </a:tblGrid>
              <a:tr h="819783"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b="0" dirty="0" smtClean="0">
                          <a:solidFill>
                            <a:schemeClr val="tx1"/>
                          </a:solidFill>
                        </a:rPr>
                        <a:t>GET /</a:t>
                      </a:r>
                      <a:r>
                        <a:rPr lang="en-US" altLang="zh-CN" sz="1900" b="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900" b="0" dirty="0" smtClean="0">
                          <a:solidFill>
                            <a:schemeClr val="tx1"/>
                          </a:solidFill>
                        </a:rPr>
                        <a:t>/?m=login</a:t>
                      </a:r>
                      <a:r>
                        <a:rPr lang="en-US" altLang="zh-CN" sz="1900" b="0" baseline="0" dirty="0" smtClean="0">
                          <a:solidFill>
                            <a:schemeClr val="tx1"/>
                          </a:solidFill>
                        </a:rPr>
                        <a:t> HTTP/1.1</a:t>
                      </a:r>
                      <a:endParaRPr lang="zh-CN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888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smtClean="0"/>
                        <a:t>Accept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sz="1900" dirty="0" smtClean="0"/>
                        <a:t>text/</a:t>
                      </a:r>
                      <a:r>
                        <a:rPr lang="en-US" sz="1900" dirty="0" err="1" smtClean="0"/>
                        <a:t>html,application</a:t>
                      </a:r>
                      <a:r>
                        <a:rPr lang="en-US" sz="1900" dirty="0" smtClean="0"/>
                        <a:t>/</a:t>
                      </a:r>
                      <a:r>
                        <a:rPr lang="en-US" sz="1900" dirty="0" err="1" smtClean="0"/>
                        <a:t>xhtml+xml</a:t>
                      </a:r>
                      <a:endParaRPr lang="en-US" sz="1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smtClean="0"/>
                        <a:t>Accept-Encoding: </a:t>
                      </a:r>
                      <a:r>
                        <a:rPr lang="en-US" altLang="zh-CN" sz="1900" dirty="0" err="1" smtClean="0"/>
                        <a:t>gzip</a:t>
                      </a:r>
                      <a:r>
                        <a:rPr lang="en-US" altLang="zh-CN" sz="19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/>
                        <a:t>Accept-Language:zh-CN,zh;q</a:t>
                      </a:r>
                      <a:r>
                        <a:rPr lang="en-US" altLang="zh-CN" sz="19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900" dirty="0" smtClean="0"/>
                        <a:t>Host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请求格式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801868"/>
              </p:ext>
            </p:extLst>
          </p:nvPr>
        </p:nvGraphicFramePr>
        <p:xfrm>
          <a:off x="4716016" y="1844824"/>
          <a:ext cx="4114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18656"/>
              </a:tblGrid>
              <a:tr h="375920"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728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&lt;!</a:t>
                      </a:r>
                      <a:r>
                        <a:rPr lang="en-US" altLang="zh-CN" sz="1900" dirty="0" err="1" smtClean="0"/>
                        <a:t>DOCTYPE</a:t>
                      </a:r>
                      <a:r>
                        <a:rPr lang="en-US" altLang="zh-CN" sz="1900" dirty="0" smtClean="0"/>
                        <a:t> html&gt; &lt;html </a:t>
                      </a:r>
                      <a:r>
                        <a:rPr lang="en-US" altLang="zh-CN" sz="1900" dirty="0" err="1" smtClean="0"/>
                        <a:t>lang</a:t>
                      </a:r>
                      <a:r>
                        <a:rPr lang="en-US" altLang="zh-CN" sz="1900" dirty="0" smtClean="0"/>
                        <a:t>="</a:t>
                      </a:r>
                      <a:r>
                        <a:rPr lang="en-US" altLang="zh-CN" sz="1900" dirty="0" err="1" smtClean="0"/>
                        <a:t>zh-CN</a:t>
                      </a:r>
                      <a:r>
                        <a:rPr lang="en-US" altLang="zh-CN" sz="1900" dirty="0" smtClean="0"/>
                        <a:t>"&gt; &lt;head&gt; 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05273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104367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5661248"/>
            <a:ext cx="705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适用场合</a:t>
            </a:r>
            <a:r>
              <a:rPr lang="zh-CN" altLang="en-US" sz="2000" dirty="0"/>
              <a:t>：需要从服务器获取一些内容或数据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04747"/>
              </p:ext>
            </p:extLst>
          </p:nvPr>
        </p:nvGraphicFramePr>
        <p:xfrm>
          <a:off x="28600" y="1571907"/>
          <a:ext cx="490344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463280"/>
              </a:tblGrid>
              <a:tr h="1188720"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9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888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smtClean="0"/>
                        <a:t>Accept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t</a:t>
                      </a:r>
                      <a:r>
                        <a:rPr lang="en-US" sz="1900" dirty="0" smtClean="0"/>
                        <a:t>ext/</a:t>
                      </a:r>
                      <a:r>
                        <a:rPr lang="en-US" sz="1900" dirty="0" err="1" smtClean="0"/>
                        <a:t>html,application</a:t>
                      </a:r>
                      <a:r>
                        <a:rPr lang="en-US" sz="1900" dirty="0" smtClean="0"/>
                        <a:t>/</a:t>
                      </a:r>
                      <a:r>
                        <a:rPr lang="en-US" sz="1900" dirty="0" err="1" smtClean="0"/>
                        <a:t>xhtml+xml</a:t>
                      </a:r>
                      <a:endParaRPr lang="en-US" sz="1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smtClean="0"/>
                        <a:t>Accept-Encoding: </a:t>
                      </a:r>
                      <a:r>
                        <a:rPr lang="en-US" altLang="zh-CN" sz="1900" dirty="0" err="1" smtClean="0"/>
                        <a:t>gzip</a:t>
                      </a:r>
                      <a:r>
                        <a:rPr lang="en-US" altLang="zh-CN" sz="19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/>
                        <a:t>Accept-Language:zh-CN,zh;q</a:t>
                      </a:r>
                      <a:r>
                        <a:rPr lang="en-US" altLang="zh-CN" sz="19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900" dirty="0" smtClean="0"/>
                        <a:t>Host</a:t>
                      </a:r>
                      <a:r>
                        <a:rPr lang="zh-CN" altLang="en-US" sz="1900" dirty="0" smtClean="0"/>
                        <a:t>：</a:t>
                      </a:r>
                      <a:r>
                        <a:rPr lang="en-US" altLang="zh-CN" sz="19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/>
                        <a:t>adminuser</a:t>
                      </a:r>
                      <a:r>
                        <a:rPr lang="en-US" altLang="zh-CN" sz="1900" dirty="0" smtClean="0"/>
                        <a:t>=YWRtaW4%3A&amp;=123456&amp;rempass=0&amp;button=&amp;</a:t>
                      </a:r>
                      <a:r>
                        <a:rPr lang="en-US" altLang="zh-CN" sz="1900" dirty="0" err="1" smtClean="0"/>
                        <a:t>jmpass</a:t>
                      </a:r>
                      <a:r>
                        <a:rPr lang="en-US" altLang="zh-CN" sz="1900" dirty="0" smtClean="0"/>
                        <a:t>=</a:t>
                      </a:r>
                      <a:r>
                        <a:rPr lang="en-US" altLang="zh-CN" sz="1900" dirty="0" err="1" smtClean="0"/>
                        <a:t>false&amp;device</a:t>
                      </a:r>
                      <a:r>
                        <a:rPr lang="en-US" altLang="zh-CN" sz="1900" dirty="0" smtClean="0"/>
                        <a:t>=1517376146707&amp;adminpass=MTIzNDU2</a:t>
                      </a:r>
                      <a:endParaRPr lang="en-US" sz="1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737482"/>
              </p:ext>
            </p:extLst>
          </p:nvPr>
        </p:nvGraphicFramePr>
        <p:xfrm>
          <a:off x="5095369" y="1438768"/>
          <a:ext cx="3682752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375920"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464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9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9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9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sz="19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{"</a:t>
                      </a:r>
                      <a:r>
                        <a:rPr lang="en-US" altLang="zh-CN" sz="1900" dirty="0" err="1" smtClean="0"/>
                        <a:t>success":true,"face":"http</a:t>
                      </a:r>
                      <a:r>
                        <a:rPr lang="en-US" altLang="zh-CN" sz="1900" dirty="0" smtClean="0"/>
                        <a:t>:\/\/localhost:8032\/</a:t>
                      </a:r>
                      <a:r>
                        <a:rPr lang="en-US" altLang="zh-CN" sz="1900" dirty="0" err="1" smtClean="0"/>
                        <a:t>xinhu</a:t>
                      </a:r>
                      <a:r>
                        <a:rPr lang="en-US" altLang="zh-CN" sz="1900" dirty="0" smtClean="0"/>
                        <a:t>\/upload\/face\/1.jpg"}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79967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85399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10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功能差异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数据传输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安全性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状态码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008" y="980728"/>
            <a:ext cx="93610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Status Code </a:t>
            </a:r>
            <a:r>
              <a:rPr lang="zh-CN" altLang="en-US" sz="2400" dirty="0" smtClean="0"/>
              <a:t>表示服务器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响应状态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位数字代码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1XX </a:t>
            </a:r>
            <a:r>
              <a:rPr lang="zh-CN" altLang="en-US" sz="2400" dirty="0" smtClean="0"/>
              <a:t>信息响应类，表示接收到请求并继续处理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2XX </a:t>
            </a:r>
            <a:r>
              <a:rPr lang="zh-CN" altLang="en-US" sz="2400" dirty="0" smtClean="0"/>
              <a:t>处理成功响应类，表示动作被成功接收、理解和接受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3XX </a:t>
            </a:r>
            <a:r>
              <a:rPr lang="zh-CN" altLang="en-US" sz="2400" dirty="0" smtClean="0"/>
              <a:t>重定向响应类，为了完成指定的动作，必须接受进一步的处理</a:t>
            </a:r>
            <a:r>
              <a:rPr lang="en-US" altLang="zh-CN" sz="2400" dirty="0" smtClean="0"/>
              <a:t>	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4XX </a:t>
            </a:r>
            <a:r>
              <a:rPr lang="zh-CN" altLang="en-US" sz="2400" dirty="0" smtClean="0"/>
              <a:t>客户端错误，客户请求包含语法错误或者是不能正确执行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5XX </a:t>
            </a:r>
            <a:r>
              <a:rPr lang="zh-CN" altLang="en-US" sz="2400" dirty="0" smtClean="0"/>
              <a:t>服务器错误，服务器不能正确执行一个正确的请求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5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cookie</a:t>
            </a:r>
            <a:r>
              <a:rPr lang="zh-CN" altLang="en-US" dirty="0" smtClean="0"/>
              <a:t>是一小段文本信息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cookie</a:t>
            </a:r>
            <a:r>
              <a:rPr lang="zh-CN" altLang="en-US" dirty="0" smtClean="0"/>
              <a:t>格式</a:t>
            </a:r>
            <a:r>
              <a:rPr lang="en-US" altLang="zh-CN" dirty="0" err="1" smtClean="0"/>
              <a:t>key:value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cookie</a:t>
            </a:r>
            <a:r>
              <a:rPr lang="zh-CN" altLang="en-US" dirty="0" smtClean="0"/>
              <a:t>的值由服务器端生成，客户端保存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95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8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在客户端的头信息中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ession</a:t>
            </a:r>
            <a:r>
              <a:rPr lang="zh-CN" altLang="en-US" dirty="0" smtClean="0"/>
              <a:t>在服务端存储，文件、数据库都可以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一般来说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的验证需要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带一个字段来表示这个用户是哪一个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，所以当客户端禁用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将失效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2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580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HyperText Transfer Protocol</a:t>
            </a:r>
            <a:endParaRPr lang="en-US" altLang="zh-CN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100" dirty="0" smtClean="0">
                <a:solidFill>
                  <a:srgbClr val="FF0000"/>
                </a:solidFill>
              </a:rPr>
              <a:t>超文本</a:t>
            </a:r>
            <a:r>
              <a:rPr lang="zh-CN" altLang="en-US" sz="3100" dirty="0">
                <a:solidFill>
                  <a:srgbClr val="FF0000"/>
                </a:solidFill>
              </a:rPr>
              <a:t>传输​​协议</a:t>
            </a:r>
            <a:r>
              <a:rPr lang="zh-CN" altLang="en-US" sz="3100" dirty="0"/>
              <a:t>（</a:t>
            </a:r>
            <a:r>
              <a:rPr lang="en-US" altLang="zh-CN" sz="3100" dirty="0"/>
              <a:t>HTTP</a:t>
            </a:r>
            <a:r>
              <a:rPr lang="zh-CN" altLang="en-US" sz="3100" dirty="0"/>
              <a:t>）是用于传输诸如</a:t>
            </a:r>
            <a:r>
              <a:rPr lang="en-US" altLang="zh-CN" sz="3100" dirty="0"/>
              <a:t>HTML</a:t>
            </a:r>
            <a:r>
              <a:rPr lang="zh-CN" altLang="en-US" sz="3100" dirty="0"/>
              <a:t>的超媒体文档的应用层协议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https://developer.mozilla.org/zh-CN/docs/Web/HTTP/Messages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100" dirty="0" smtClean="0"/>
              <a:t>特点：</a:t>
            </a: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100" dirty="0" smtClean="0"/>
              <a:t>1</a:t>
            </a:r>
            <a:r>
              <a:rPr lang="zh-CN" altLang="en-US" sz="3100" dirty="0" smtClean="0"/>
              <a:t>、明文传输</a:t>
            </a: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100" dirty="0" smtClean="0"/>
              <a:t>2</a:t>
            </a:r>
            <a:r>
              <a:rPr lang="zh-CN" altLang="en-US" sz="3100" dirty="0" smtClean="0"/>
              <a:t>、无状态</a:t>
            </a: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100" dirty="0" smtClean="0"/>
              <a:t>3</a:t>
            </a:r>
            <a:r>
              <a:rPr lang="zh-CN" altLang="en-US" sz="3100" dirty="0" smtClean="0"/>
              <a:t>、应用层协议</a:t>
            </a:r>
            <a:endParaRPr lang="en-US" altLang="zh-CN" sz="31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0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1490" y="894496"/>
            <a:ext cx="77403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HTTP</a:t>
            </a:r>
            <a:r>
              <a:rPr lang="zh-CN" altLang="en-US" sz="2800" dirty="0">
                <a:latin typeface="+mn-ea"/>
              </a:rPr>
              <a:t>消息是服务器和客户端之间交换数据的方式。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有两种类型的消息</a:t>
            </a:r>
            <a:r>
              <a:rPr lang="en-US" altLang="zh-CN" sz="2800" dirty="0">
                <a:latin typeface="+mn-ea"/>
              </a:rPr>
              <a:t>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请求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由客户端发送用来触发一个服务器上的动作；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响应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来自服务器的应答。</a:t>
            </a:r>
          </a:p>
        </p:txBody>
      </p:sp>
      <p:sp>
        <p:nvSpPr>
          <p:cNvPr id="4" name="矩形 3"/>
          <p:cNvSpPr/>
          <p:nvPr/>
        </p:nvSpPr>
        <p:spPr>
          <a:xfrm>
            <a:off x="856456" y="4437693"/>
            <a:ext cx="1757064" cy="89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浏览器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4410750"/>
            <a:ext cx="1757064" cy="89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服务器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13520" y="4734789"/>
            <a:ext cx="25345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4293677"/>
            <a:ext cx="298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请求（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13520" y="5085765"/>
            <a:ext cx="2534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5117121"/>
            <a:ext cx="25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协议格式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7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36" y="1556793"/>
            <a:ext cx="95770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http://</a:t>
            </a:r>
            <a:r>
              <a:rPr lang="en-US" altLang="zh-CN" sz="2800" dirty="0" smtClean="0"/>
              <a:t>study-miniblog-new.qa.netease.com:80/login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08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8347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服务器地址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28228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28151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资源地址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8012" y="2564904"/>
            <a:ext cx="1403648" cy="1073483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35696" y="2570820"/>
            <a:ext cx="3636404" cy="1073483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652120" y="2556088"/>
            <a:ext cx="1403648" cy="1073483"/>
          </a:xfrm>
          <a:prstGeom prst="wedgeRoundRectCallout">
            <a:avLst>
              <a:gd name="adj1" fmla="val 17487"/>
              <a:gd name="adj2" fmla="val -1096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7344816" y="2482627"/>
            <a:ext cx="1403648" cy="1073483"/>
          </a:xfrm>
          <a:prstGeom prst="wedgeRoundRectCallout">
            <a:avLst>
              <a:gd name="adj1" fmla="val -46699"/>
              <a:gd name="adj2" fmla="val -100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69757"/>
              </p:ext>
            </p:extLst>
          </p:nvPr>
        </p:nvGraphicFramePr>
        <p:xfrm>
          <a:off x="395536" y="1124745"/>
          <a:ext cx="5554960" cy="419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4320480"/>
              </a:tblGrid>
              <a:tr h="936103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/login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HTTP /1.1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574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Accept:text</a:t>
                      </a:r>
                      <a:r>
                        <a:rPr lang="en-US" sz="2000" b="0" dirty="0" smtClean="0"/>
                        <a:t>/</a:t>
                      </a:r>
                      <a:r>
                        <a:rPr lang="en-US" sz="2000" b="0" dirty="0" err="1" smtClean="0"/>
                        <a:t>html,application</a:t>
                      </a:r>
                      <a:r>
                        <a:rPr lang="en-US" sz="2000" b="0" dirty="0" smtClean="0"/>
                        <a:t>/</a:t>
                      </a:r>
                      <a:r>
                        <a:rPr lang="en-US" sz="2000" b="0" dirty="0" err="1" smtClean="0"/>
                        <a:t>xhtml+xml,application</a:t>
                      </a:r>
                      <a:r>
                        <a:rPr lang="en-US" sz="2000" b="0" dirty="0" smtClean="0"/>
                        <a:t>/</a:t>
                      </a:r>
                      <a:r>
                        <a:rPr lang="en-US" sz="2000" b="0" dirty="0" err="1" smtClean="0"/>
                        <a:t>xml;q</a:t>
                      </a:r>
                      <a:r>
                        <a:rPr lang="en-US" sz="2000" b="0" dirty="0" smtClean="0"/>
                        <a:t>=0.9</a:t>
                      </a:r>
                      <a:r>
                        <a:rPr lang="en-US" sz="2000" b="0" dirty="0"/>
                        <a:t>,*/*;q=0.8</a:t>
                      </a:r>
                    </a:p>
                    <a:p>
                      <a:r>
                        <a:rPr lang="en-US" sz="2000" b="0" dirty="0" err="1" smtClean="0"/>
                        <a:t>Accept-Encoding:gzip</a:t>
                      </a:r>
                      <a:r>
                        <a:rPr lang="en-US" sz="2000" b="0" dirty="0"/>
                        <a:t>, deflate</a:t>
                      </a:r>
                    </a:p>
                    <a:p>
                      <a:r>
                        <a:rPr lang="en-US" sz="2000" b="0" dirty="0" err="1" smtClean="0"/>
                        <a:t>Accept-Language:zh-CN,zh;q</a:t>
                      </a:r>
                      <a:r>
                        <a:rPr lang="en-US" sz="2000" b="0" dirty="0" smtClean="0"/>
                        <a:t>=0.8,en-US;q=0.5,en;q=0.3</a:t>
                      </a:r>
                      <a:endParaRPr lang="en-US" sz="2000" b="0" dirty="0"/>
                    </a:p>
                    <a:p>
                      <a:r>
                        <a:rPr lang="en-US" sz="2000" b="0" dirty="0" err="1" smtClean="0"/>
                        <a:t>Connection:keep-alive</a:t>
                      </a:r>
                      <a:endParaRPr lang="en-US" sz="2000" b="0" dirty="0"/>
                    </a:p>
                    <a:p>
                      <a:r>
                        <a:rPr lang="en-US" sz="2000" b="0" dirty="0" err="1" smtClean="0"/>
                        <a:t>Cookie:mini_blog_token</a:t>
                      </a:r>
                      <a:r>
                        <a:rPr lang="en-US" sz="2000" b="0" dirty="0" smtClean="0"/>
                        <a:t>=null</a:t>
                      </a:r>
                      <a:endParaRPr lang="en-US" sz="2000" b="0" dirty="0"/>
                    </a:p>
                    <a:p>
                      <a:r>
                        <a:rPr lang="en-US" sz="2000" b="0" dirty="0" err="1" smtClean="0"/>
                        <a:t>Host:study-miniblog-new.qa.netease.com</a:t>
                      </a:r>
                      <a:endParaRPr lang="en-US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5688" y="141277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Method  </a:t>
            </a:r>
          </a:p>
          <a:p>
            <a:r>
              <a:rPr lang="en-US" altLang="zh-CN" sz="2400" dirty="0" smtClean="0"/>
              <a:t>Request-URI </a:t>
            </a:r>
          </a:p>
          <a:p>
            <a:r>
              <a:rPr lang="en-US" altLang="zh-CN" sz="2400" dirty="0" smtClean="0"/>
              <a:t>HTTP-Version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429001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</p:spTree>
    <p:extLst>
      <p:ext uri="{BB962C8B-B14F-4D97-AF65-F5344CB8AC3E}">
        <p14:creationId xmlns:p14="http://schemas.microsoft.com/office/powerpoint/2010/main" val="1759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587" y="1340768"/>
            <a:ext cx="9217024" cy="3816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Accept</a:t>
            </a:r>
            <a:r>
              <a:rPr lang="zh-CN" altLang="en-US" sz="2800" dirty="0" smtClean="0"/>
              <a:t>：浏览器告诉服务器它所支持的数据类型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Accept-Charset</a:t>
            </a:r>
            <a:r>
              <a:rPr lang="zh-CN" altLang="en-US" sz="2800" dirty="0" smtClean="0"/>
              <a:t>：浏览器告诉服务器它所采用的字符集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Accept-Encoding</a:t>
            </a:r>
            <a:r>
              <a:rPr lang="zh-CN" altLang="en-US" sz="2800" dirty="0" smtClean="0"/>
              <a:t>：浏览器告诉服务器它所支持的压缩格式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Accept-Language:</a:t>
            </a:r>
            <a:r>
              <a:rPr lang="zh-CN" altLang="en-US" sz="2800" dirty="0"/>
              <a:t>浏览器告诉服务器它</a:t>
            </a:r>
            <a:r>
              <a:rPr lang="zh-CN" altLang="en-US" sz="2800" dirty="0" smtClean="0"/>
              <a:t>所采用的语言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1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45259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600" dirty="0"/>
              <a:t>Host</a:t>
            </a:r>
            <a:r>
              <a:rPr lang="zh-CN" altLang="en-US" sz="2600" dirty="0"/>
              <a:t>：浏览器告诉服务器它想访问服务器哪台主机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2600" dirty="0" err="1"/>
              <a:t>Referer</a:t>
            </a:r>
            <a:r>
              <a:rPr lang="zh-CN" altLang="en-US" sz="2600" dirty="0"/>
              <a:t>：浏览器告诉服务器它从哪个网页过来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2600" dirty="0"/>
              <a:t>User-Agent</a:t>
            </a:r>
            <a:r>
              <a:rPr lang="zh-CN" altLang="en-US" sz="2600" dirty="0"/>
              <a:t>：浏览器告诉服务器它所使用的浏览器类型、版本等信息。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2600" dirty="0"/>
              <a:t>Date</a:t>
            </a:r>
            <a:r>
              <a:rPr lang="zh-CN" altLang="en-US" sz="2600" dirty="0"/>
              <a:t>：浏览器告诉服务器什么时间访问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2600" dirty="0"/>
              <a:t>If-Modified-Since</a:t>
            </a:r>
            <a:r>
              <a:rPr lang="zh-CN" altLang="en-US" sz="2600" dirty="0"/>
              <a:t>：浏览器告诉服务器它所缓存数据时间是多少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9631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课程介绍</Template>
  <TotalTime>263</TotalTime>
  <Words>1305</Words>
  <Application>Microsoft Office PowerPoint</Application>
  <PresentationFormat>全屏显示(4:3)</PresentationFormat>
  <Paragraphs>218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moban</vt:lpstr>
      <vt:lpstr>  HTTP协议</vt:lpstr>
      <vt:lpstr>目录</vt:lpstr>
      <vt:lpstr>HTTP定义</vt:lpstr>
      <vt:lpstr>演示-登录HTTP请求</vt:lpstr>
      <vt:lpstr>目录</vt:lpstr>
      <vt:lpstr>URL格式</vt:lpstr>
      <vt:lpstr>HTTP协议格式-请求（Request）</vt:lpstr>
      <vt:lpstr>HTTP协议-请求头</vt:lpstr>
      <vt:lpstr>HTTP协议-请求头</vt:lpstr>
      <vt:lpstr>HTTP协议-响应头</vt:lpstr>
      <vt:lpstr>HTTP协议格式-响应（Response）</vt:lpstr>
      <vt:lpstr>目录</vt:lpstr>
      <vt:lpstr>HTTP请求的方法</vt:lpstr>
      <vt:lpstr>HTTP请求格式-GET方法</vt:lpstr>
      <vt:lpstr>HTTP请求格式-POST方法</vt:lpstr>
      <vt:lpstr>GET与POST</vt:lpstr>
      <vt:lpstr>目录</vt:lpstr>
      <vt:lpstr>HTTP状态码</vt:lpstr>
      <vt:lpstr>Cookie</vt:lpstr>
      <vt:lpstr>Cookie与Session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93</cp:revision>
  <dcterms:modified xsi:type="dcterms:W3CDTF">2018-06-01T02:38:25Z</dcterms:modified>
</cp:coreProperties>
</file>