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6" r:id="rId2"/>
    <p:sldId id="256" r:id="rId3"/>
    <p:sldId id="272" r:id="rId4"/>
    <p:sldId id="267" r:id="rId5"/>
    <p:sldId id="268" r:id="rId6"/>
    <p:sldId id="269" r:id="rId7"/>
    <p:sldId id="270" r:id="rId8"/>
    <p:sldId id="258" r:id="rId9"/>
    <p:sldId id="271" r:id="rId10"/>
    <p:sldId id="259" r:id="rId11"/>
    <p:sldId id="260" r:id="rId12"/>
    <p:sldId id="274" r:id="rId13"/>
    <p:sldId id="275" r:id="rId14"/>
    <p:sldId id="273"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1" autoAdjust="0"/>
    <p:restoredTop sz="80871" autoAdjust="0"/>
  </p:normalViewPr>
  <p:slideViewPr>
    <p:cSldViewPr>
      <p:cViewPr varScale="1">
        <p:scale>
          <a:sx n="71" d="100"/>
          <a:sy n="71" d="100"/>
        </p:scale>
        <p:origin x="-11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FBF45-B3AF-4085-B45B-A76474457766}" type="datetimeFigureOut">
              <a:rPr lang="zh-CN" altLang="en-US" smtClean="0"/>
              <a:t>2018/6/9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0F92E-66CF-40E1-8E09-CDA1BA4C9C1B}" type="slidenum">
              <a:rPr lang="zh-CN" altLang="en-US" smtClean="0"/>
              <a:t>‹#›</a:t>
            </a:fld>
            <a:endParaRPr lang="zh-CN" altLang="en-US"/>
          </a:p>
        </p:txBody>
      </p:sp>
    </p:spTree>
    <p:extLst>
      <p:ext uri="{BB962C8B-B14F-4D97-AF65-F5344CB8AC3E}">
        <p14:creationId xmlns:p14="http://schemas.microsoft.com/office/powerpoint/2010/main" val="579889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eveloper.51cto.com/art/201207/347525.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压缩对象：</a:t>
            </a:r>
            <a:r>
              <a:rPr lang="en-US" altLang="zh-CN" dirty="0" smtClean="0"/>
              <a:t>HTML</a:t>
            </a:r>
            <a:r>
              <a:rPr lang="zh-CN" altLang="en-US" dirty="0" smtClean="0"/>
              <a:t>、</a:t>
            </a:r>
            <a:r>
              <a:rPr lang="en-US" altLang="zh-CN" dirty="0" err="1" smtClean="0"/>
              <a:t>CSS</a:t>
            </a:r>
            <a:r>
              <a:rPr lang="zh-CN" altLang="en-US" dirty="0" smtClean="0"/>
              <a:t>、</a:t>
            </a:r>
            <a:r>
              <a:rPr lang="en-US" altLang="zh-CN" dirty="0" smtClean="0"/>
              <a:t>JavaScript</a:t>
            </a:r>
            <a:r>
              <a:rPr lang="zh-CN" altLang="en-US" dirty="0" smtClean="0"/>
              <a:t>、其他文本内容</a:t>
            </a:r>
            <a:endParaRPr lang="en-US" altLang="zh-CN" dirty="0" smtClean="0"/>
          </a:p>
          <a:p>
            <a:pPr marL="0" indent="0">
              <a:buNone/>
            </a:pPr>
            <a:r>
              <a:rPr lang="zh-CN" altLang="en-US" dirty="0" smtClean="0"/>
              <a:t>压缩过程：</a:t>
            </a:r>
            <a:r>
              <a:rPr lang="en-US" altLang="zh-CN" dirty="0" smtClean="0"/>
              <a:t>1</a:t>
            </a:r>
            <a:r>
              <a:rPr lang="zh-CN" altLang="en-US" dirty="0" smtClean="0"/>
              <a:t>、减少内容本身的大小（空格，</a:t>
            </a:r>
            <a:r>
              <a:rPr lang="en-US" altLang="zh-CN" dirty="0" smtClean="0"/>
              <a:t>tab</a:t>
            </a:r>
            <a:r>
              <a:rPr lang="zh-CN" altLang="en-US" dirty="0" smtClean="0"/>
              <a:t>键等不可见字符，变量名函数名使用短名称，注释）</a:t>
            </a:r>
            <a:endParaRPr lang="en-US" altLang="zh-CN" dirty="0" smtClean="0"/>
          </a:p>
          <a:p>
            <a:pPr marL="0" indent="0">
              <a:buNone/>
            </a:pPr>
            <a:r>
              <a:rPr lang="en-US" altLang="zh-CN" dirty="0" smtClean="0"/>
              <a:t>2</a:t>
            </a:r>
            <a:r>
              <a:rPr lang="zh-CN" altLang="en-US" dirty="0" smtClean="0"/>
              <a:t>、使用</a:t>
            </a:r>
            <a:r>
              <a:rPr lang="en-US" altLang="zh-CN" dirty="0" err="1" smtClean="0"/>
              <a:t>GZIP</a:t>
            </a:r>
            <a:r>
              <a:rPr lang="zh-CN" altLang="en-US" dirty="0" smtClean="0"/>
              <a:t>在传输过程中压缩</a:t>
            </a:r>
          </a:p>
          <a:p>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2</a:t>
            </a:fld>
            <a:endParaRPr lang="zh-CN" altLang="en-US"/>
          </a:p>
        </p:txBody>
      </p:sp>
    </p:spTree>
    <p:extLst>
      <p:ext uri="{BB962C8B-B14F-4D97-AF65-F5344CB8AC3E}">
        <p14:creationId xmlns:p14="http://schemas.microsoft.com/office/powerpoint/2010/main" val="160326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400" b="1" dirty="0" smtClean="0"/>
              <a:t>浏览器内部工作原理</a:t>
            </a:r>
          </a:p>
          <a:p>
            <a:pPr marL="0" indent="0">
              <a:buNone/>
            </a:pPr>
            <a:r>
              <a:rPr lang="en-US" altLang="zh-CN" sz="1200" dirty="0" smtClean="0"/>
              <a:t>https://www.cnblogs.com/rainy-shurun/p/5603686.html</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8</a:t>
            </a:fld>
            <a:endParaRPr lang="zh-CN" altLang="en-US"/>
          </a:p>
        </p:txBody>
      </p:sp>
    </p:spTree>
    <p:extLst>
      <p:ext uri="{BB962C8B-B14F-4D97-AF65-F5344CB8AC3E}">
        <p14:creationId xmlns:p14="http://schemas.microsoft.com/office/powerpoint/2010/main" val="1378095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400" b="1" dirty="0" smtClean="0"/>
              <a:t>浏览器内部工作原理</a:t>
            </a:r>
          </a:p>
          <a:p>
            <a:pPr marL="0" indent="0">
              <a:buNone/>
            </a:pPr>
            <a:r>
              <a:rPr lang="en-US" altLang="zh-CN" sz="1200" dirty="0" smtClean="0"/>
              <a:t>https://www.cnblogs.com/rainy-shurun/p/5603686.html</a:t>
            </a:r>
            <a:endParaRPr lang="zh-CN" altLang="en-US" sz="1200" smtClean="0"/>
          </a:p>
          <a:p>
            <a:endParaRPr lang="zh-CN" altLang="en-US"/>
          </a:p>
        </p:txBody>
      </p:sp>
      <p:sp>
        <p:nvSpPr>
          <p:cNvPr id="4" name="灯片编号占位符 3"/>
          <p:cNvSpPr>
            <a:spLocks noGrp="1"/>
          </p:cNvSpPr>
          <p:nvPr>
            <p:ph type="sldNum" sz="quarter" idx="10"/>
          </p:nvPr>
        </p:nvSpPr>
        <p:spPr/>
        <p:txBody>
          <a:bodyPr/>
          <a:lstStyle/>
          <a:p>
            <a:fld id="{5580F92E-66CF-40E1-8E09-CDA1BA4C9C1B}" type="slidenum">
              <a:rPr lang="zh-CN" altLang="en-US" smtClean="0"/>
              <a:t>9</a:t>
            </a:fld>
            <a:endParaRPr lang="zh-CN" altLang="en-US"/>
          </a:p>
        </p:txBody>
      </p:sp>
    </p:spTree>
    <p:extLst>
      <p:ext uri="{BB962C8B-B14F-4D97-AF65-F5344CB8AC3E}">
        <p14:creationId xmlns:p14="http://schemas.microsoft.com/office/powerpoint/2010/main" val="137809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http://developer.51cto.com/art/201207/347525.htm</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css</a:t>
            </a:r>
            <a:r>
              <a:rPr lang="zh-CN" altLang="en-US" sz="1200" dirty="0" smtClean="0"/>
              <a:t>表达式</a:t>
            </a:r>
            <a:r>
              <a:rPr lang="en-US" altLang="zh-CN" sz="1200" baseline="0" dirty="0" smtClean="0"/>
              <a:t> </a:t>
            </a:r>
            <a:r>
              <a:rPr lang="zh-CN" altLang="en-US" sz="1200" baseline="0" dirty="0" smtClean="0"/>
              <a:t>浏览器不同，排版不同</a:t>
            </a:r>
            <a:endParaRPr lang="en-US" altLang="zh-CN"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a:t>
            </a:r>
            <a:r>
              <a:rPr lang="en-US" altLang="zh-CN" dirty="0" err="1" smtClean="0"/>
              <a:t>CDN</a:t>
            </a:r>
            <a:r>
              <a:rPr lang="en-US" altLang="zh-CN" dirty="0" smtClean="0"/>
              <a:t>    </a:t>
            </a:r>
            <a:r>
              <a:rPr lang="zh-CN" altLang="en-US" dirty="0" smtClean="0"/>
              <a:t>是区域内的缓存服务器，运营商来做，购买服务就可以了，把静态内容分布到</a:t>
            </a:r>
            <a:r>
              <a:rPr lang="en-US" altLang="zh-CN" dirty="0" err="1" smtClean="0"/>
              <a:t>CDN</a:t>
            </a:r>
            <a:r>
              <a:rPr lang="zh-CN" altLang="en-US" dirty="0" smtClean="0"/>
              <a:t>减少了用户影响时间</a:t>
            </a:r>
            <a:r>
              <a:rPr lang="en-US" altLang="zh-CN" dirty="0" smtClean="0"/>
              <a:t>20%</a:t>
            </a:r>
            <a:r>
              <a:rPr lang="zh-CN" altLang="en-US" dirty="0" smtClean="0"/>
              <a:t>或更多</a:t>
            </a:r>
            <a:endParaRPr lang="en-US" altLang="zh-CN" dirty="0" smtClean="0"/>
          </a:p>
          <a:p>
            <a:r>
              <a:rPr lang="en-US" altLang="zh-CN" dirty="0" smtClean="0"/>
              <a:t>9 DNS</a:t>
            </a:r>
            <a:r>
              <a:rPr lang="zh-CN" altLang="en-US" dirty="0" smtClean="0"/>
              <a:t>解析成</a:t>
            </a:r>
            <a:r>
              <a:rPr lang="en-US" altLang="zh-CN" dirty="0" smtClean="0"/>
              <a:t>IP</a:t>
            </a:r>
            <a:r>
              <a:rPr lang="zh-CN" altLang="en-US" dirty="0" smtClean="0"/>
              <a:t>地址，网页中减少</a:t>
            </a:r>
            <a:r>
              <a:rPr lang="en-US" altLang="zh-CN" dirty="0" smtClean="0"/>
              <a:t>DNS</a:t>
            </a:r>
            <a:r>
              <a:rPr lang="zh-CN" altLang="en-US" dirty="0" smtClean="0"/>
              <a:t>，链接内部网站使用相对路径，外边路径，考虑使用</a:t>
            </a:r>
            <a:r>
              <a:rPr lang="en-US" altLang="zh-CN" dirty="0" smtClean="0"/>
              <a:t>IP</a:t>
            </a:r>
            <a:r>
              <a:rPr lang="zh-CN" altLang="en-US" dirty="0" smtClean="0"/>
              <a:t>地址，子网站</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10</a:t>
            </a:fld>
            <a:endParaRPr lang="zh-CN" altLang="en-US"/>
          </a:p>
        </p:txBody>
      </p:sp>
    </p:spTree>
    <p:extLst>
      <p:ext uri="{BB962C8B-B14F-4D97-AF65-F5344CB8AC3E}">
        <p14:creationId xmlns:p14="http://schemas.microsoft.com/office/powerpoint/2010/main" val="1490207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尽量避免重定向 </a:t>
            </a:r>
            <a:r>
              <a:rPr lang="en-US" altLang="zh-CN" sz="1200" dirty="0" smtClean="0"/>
              <a:t>300 </a:t>
            </a:r>
            <a:r>
              <a:rPr lang="zh-CN" altLang="en-US" sz="1200" dirty="0" smtClean="0"/>
              <a:t>内部链接 </a:t>
            </a:r>
            <a:r>
              <a:rPr lang="en-US" altLang="zh-CN" sz="1200" dirty="0" smtClean="0"/>
              <a:t>https://www.baidu.com/index.html </a:t>
            </a:r>
            <a:r>
              <a:rPr lang="zh-CN" altLang="en-US" sz="1200" dirty="0" smtClean="0"/>
              <a:t>尽可能写出具体的页面</a:t>
            </a:r>
            <a:endParaRPr lang="en-US" altLang="zh-CN" sz="1200" dirty="0" smtClean="0"/>
          </a:p>
          <a:p>
            <a:r>
              <a:rPr lang="zh-CN" altLang="en-US" dirty="0" smtClean="0"/>
              <a:t>不同传参数，达到不同的业务逻辑，有关联性的操作，把操作符当做参数进行传递</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580F92E-66CF-40E1-8E09-CDA1BA4C9C1B}" type="slidenum">
              <a:rPr lang="zh-CN" altLang="en-US" smtClean="0"/>
              <a:t>11</a:t>
            </a:fld>
            <a:endParaRPr lang="zh-CN" altLang="en-US"/>
          </a:p>
        </p:txBody>
      </p:sp>
    </p:spTree>
    <p:extLst>
      <p:ext uri="{BB962C8B-B14F-4D97-AF65-F5344CB8AC3E}">
        <p14:creationId xmlns:p14="http://schemas.microsoft.com/office/powerpoint/2010/main" val="699190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log.csdn.net/luckygll/article/details/743271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4525963"/>
          </a:xfrm>
        </p:spPr>
        <p:txBody>
          <a:bodyPr/>
          <a:lstStyle/>
          <a:p>
            <a:r>
              <a:rPr lang="zh-CN" altLang="en-US" dirty="0" smtClean="0"/>
              <a:t>性能瓶颈（</a:t>
            </a:r>
            <a:r>
              <a:rPr lang="en-US" altLang="zh-CN" dirty="0" err="1" smtClean="0"/>
              <a:t>MVC</a:t>
            </a:r>
            <a:r>
              <a:rPr lang="zh-CN" altLang="en-US" dirty="0" smtClean="0"/>
              <a:t>）</a:t>
            </a:r>
            <a:endParaRPr lang="en-US" altLang="zh-CN" dirty="0" smtClean="0"/>
          </a:p>
          <a:p>
            <a:pPr lvl="1"/>
            <a:r>
              <a:rPr lang="zh-CN" altLang="en-US" dirty="0" smtClean="0"/>
              <a:t>前端：</a:t>
            </a:r>
            <a:r>
              <a:rPr lang="en-US" altLang="zh-CN" dirty="0" smtClean="0"/>
              <a:t>HTML </a:t>
            </a:r>
            <a:r>
              <a:rPr lang="en-US" altLang="zh-CN" dirty="0" err="1" smtClean="0"/>
              <a:t>CSS</a:t>
            </a:r>
            <a:r>
              <a:rPr lang="en-US" altLang="zh-CN" dirty="0" smtClean="0"/>
              <a:t> JavaScript</a:t>
            </a:r>
          </a:p>
          <a:p>
            <a:pPr lvl="1"/>
            <a:r>
              <a:rPr lang="zh-CN" altLang="en-US" dirty="0" smtClean="0"/>
              <a:t>后台：算法（并发）</a:t>
            </a:r>
            <a:endParaRPr lang="en-US" altLang="zh-CN" dirty="0" smtClean="0"/>
          </a:p>
          <a:p>
            <a:pPr lvl="1"/>
            <a:r>
              <a:rPr lang="zh-CN" altLang="en-US" dirty="0" smtClean="0"/>
              <a:t>数据库：存储过程</a:t>
            </a:r>
            <a:r>
              <a:rPr lang="zh-CN" altLang="en-US" dirty="0"/>
              <a:t>（并发）</a:t>
            </a:r>
            <a:endParaRPr lang="en-US" altLang="zh-CN" dirty="0"/>
          </a:p>
          <a:p>
            <a:pPr lvl="1"/>
            <a:r>
              <a:rPr lang="zh-CN" altLang="en-US" dirty="0" smtClean="0"/>
              <a:t>网络带宽：</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01411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yahoo </a:t>
            </a:r>
            <a:r>
              <a:rPr lang="zh-CN" altLang="en-US" dirty="0"/>
              <a:t>前端分析</a:t>
            </a:r>
            <a:r>
              <a:rPr lang="zh-CN" altLang="en-US" dirty="0" smtClean="0"/>
              <a:t>要点</a:t>
            </a:r>
            <a:endParaRPr lang="zh-CN" altLang="en-US" dirty="0"/>
          </a:p>
        </p:txBody>
      </p:sp>
      <p:sp>
        <p:nvSpPr>
          <p:cNvPr id="3" name="内容占位符 2"/>
          <p:cNvSpPr>
            <a:spLocks noGrp="1"/>
          </p:cNvSpPr>
          <p:nvPr>
            <p:ph idx="1"/>
          </p:nvPr>
        </p:nvSpPr>
        <p:spPr>
          <a:xfrm>
            <a:off x="467544" y="980728"/>
            <a:ext cx="8229600" cy="4525963"/>
          </a:xfrm>
        </p:spPr>
        <p:txBody>
          <a:bodyPr>
            <a:noAutofit/>
          </a:bodyPr>
          <a:lstStyle/>
          <a:p>
            <a:pPr marL="0" indent="0">
              <a:lnSpc>
                <a:spcPct val="150000"/>
              </a:lnSpc>
              <a:buNone/>
            </a:pPr>
            <a:r>
              <a:rPr lang="en-US" altLang="zh-CN" sz="2400" dirty="0" smtClean="0"/>
              <a:t>1.</a:t>
            </a:r>
            <a:r>
              <a:rPr lang="zh-CN" altLang="en-US" sz="2400" dirty="0"/>
              <a:t>尽可能的减少 </a:t>
            </a:r>
            <a:r>
              <a:rPr lang="en-US" altLang="zh-CN" sz="2400" dirty="0"/>
              <a:t>HTTP </a:t>
            </a:r>
            <a:r>
              <a:rPr lang="zh-CN" altLang="en-US" sz="2400" dirty="0"/>
              <a:t>的请求</a:t>
            </a:r>
            <a:r>
              <a:rPr lang="zh-CN" altLang="en-US" sz="2400" dirty="0" smtClean="0"/>
              <a:t>数</a:t>
            </a:r>
            <a:endParaRPr lang="en-US" altLang="zh-CN" sz="2400" dirty="0" smtClean="0"/>
          </a:p>
          <a:p>
            <a:pPr marL="0" indent="0">
              <a:lnSpc>
                <a:spcPct val="150000"/>
              </a:lnSpc>
              <a:buNone/>
            </a:pPr>
            <a:r>
              <a:rPr lang="en-US" altLang="zh-CN" sz="2400" dirty="0" smtClean="0"/>
              <a:t>2.</a:t>
            </a:r>
            <a:r>
              <a:rPr lang="zh-CN" altLang="en-US" sz="2400" dirty="0" smtClean="0"/>
              <a:t>使用</a:t>
            </a:r>
            <a:r>
              <a:rPr lang="en-US" altLang="zh-CN" sz="2400" dirty="0" err="1"/>
              <a:t>CDN</a:t>
            </a:r>
            <a:r>
              <a:rPr lang="zh-CN" altLang="en-US" sz="2400" dirty="0"/>
              <a:t>（内容分发</a:t>
            </a:r>
            <a:r>
              <a:rPr lang="zh-CN" altLang="en-US" sz="2400" dirty="0" smtClean="0"/>
              <a:t>网络）</a:t>
            </a:r>
            <a:endParaRPr lang="en-US" altLang="zh-CN" sz="2400" dirty="0" smtClean="0"/>
          </a:p>
          <a:p>
            <a:pPr marL="0" indent="0">
              <a:lnSpc>
                <a:spcPct val="150000"/>
              </a:lnSpc>
              <a:buNone/>
            </a:pPr>
            <a:r>
              <a:rPr lang="en-US" altLang="zh-CN" sz="2400" dirty="0"/>
              <a:t>3</a:t>
            </a:r>
            <a:r>
              <a:rPr lang="en-US" altLang="zh-CN" sz="2400" dirty="0" smtClean="0"/>
              <a:t>.</a:t>
            </a:r>
            <a:r>
              <a:rPr lang="zh-CN" altLang="en-US" sz="2400" dirty="0"/>
              <a:t>尽可能的</a:t>
            </a:r>
            <a:r>
              <a:rPr lang="zh-CN" altLang="en-US" sz="2400" dirty="0" smtClean="0"/>
              <a:t>用缓存</a:t>
            </a:r>
            <a:r>
              <a:rPr lang="zh-CN" altLang="en-US" sz="2400" dirty="0"/>
              <a:t>，浏览器缓存</a:t>
            </a:r>
            <a:r>
              <a:rPr lang="zh-CN" altLang="en-US" sz="2400" dirty="0" smtClean="0"/>
              <a:t>机制</a:t>
            </a:r>
            <a:endParaRPr lang="en-US" altLang="zh-CN" sz="2400" dirty="0" smtClean="0"/>
          </a:p>
          <a:p>
            <a:pPr marL="0" indent="0">
              <a:lnSpc>
                <a:spcPct val="150000"/>
              </a:lnSpc>
              <a:buNone/>
            </a:pPr>
            <a:r>
              <a:rPr lang="en-US" altLang="zh-CN" sz="2400" dirty="0"/>
              <a:t>4</a:t>
            </a:r>
            <a:r>
              <a:rPr lang="en-US" altLang="zh-CN" sz="2400" dirty="0" smtClean="0"/>
              <a:t>.</a:t>
            </a:r>
            <a:r>
              <a:rPr lang="zh-CN" altLang="en-US" sz="2400" dirty="0" smtClean="0"/>
              <a:t>利用</a:t>
            </a:r>
            <a:r>
              <a:rPr lang="en-US" altLang="zh-CN" sz="2400" dirty="0" err="1"/>
              <a:t>GZIP</a:t>
            </a:r>
            <a:r>
              <a:rPr lang="zh-CN" altLang="en-US" sz="2400" dirty="0" smtClean="0"/>
              <a:t>压缩，针对文本类资源（</a:t>
            </a:r>
            <a:r>
              <a:rPr lang="en-US" altLang="zh-CN" sz="2400" dirty="0" err="1" smtClean="0"/>
              <a:t>css,js,html</a:t>
            </a:r>
            <a:r>
              <a:rPr lang="zh-CN" altLang="en-US" sz="2400" dirty="0" smtClean="0"/>
              <a:t>）</a:t>
            </a:r>
            <a:endParaRPr lang="en-US" altLang="zh-CN" sz="2400" dirty="0" smtClean="0"/>
          </a:p>
          <a:p>
            <a:pPr marL="0" indent="0">
              <a:lnSpc>
                <a:spcPct val="150000"/>
              </a:lnSpc>
              <a:buNone/>
            </a:pPr>
            <a:r>
              <a:rPr lang="en-US" altLang="zh-CN" sz="2400" dirty="0"/>
              <a:t>5.</a:t>
            </a:r>
            <a:r>
              <a:rPr lang="zh-CN" altLang="en-US" sz="2400" dirty="0"/>
              <a:t>尽可能将</a:t>
            </a:r>
            <a:r>
              <a:rPr lang="en-US" altLang="zh-CN" sz="2400" dirty="0" err="1"/>
              <a:t>css</a:t>
            </a:r>
            <a:r>
              <a:rPr lang="zh-CN" altLang="en-US" sz="2400" dirty="0"/>
              <a:t>放</a:t>
            </a:r>
            <a:r>
              <a:rPr lang="zh-CN" altLang="en-US" sz="2400" dirty="0" smtClean="0"/>
              <a:t>在</a:t>
            </a:r>
            <a:r>
              <a:rPr lang="en-US" altLang="zh-CN" sz="2400" dirty="0" smtClean="0"/>
              <a:t>HTML</a:t>
            </a:r>
            <a:r>
              <a:rPr lang="zh-CN" altLang="en-US" sz="2400" dirty="0" smtClean="0"/>
              <a:t>开头</a:t>
            </a:r>
            <a:r>
              <a:rPr lang="zh-CN" altLang="en-US" sz="2400" dirty="0"/>
              <a:t> </a:t>
            </a:r>
            <a:endParaRPr lang="en-US" altLang="zh-CN" sz="2400" dirty="0"/>
          </a:p>
          <a:p>
            <a:pPr marL="0" indent="0">
              <a:lnSpc>
                <a:spcPct val="150000"/>
              </a:lnSpc>
              <a:buNone/>
            </a:pPr>
            <a:r>
              <a:rPr lang="en-US" altLang="zh-CN" sz="2400" dirty="0"/>
              <a:t>6.</a:t>
            </a:r>
            <a:r>
              <a:rPr lang="zh-CN" altLang="en-US" sz="2400" dirty="0"/>
              <a:t>尽可能</a:t>
            </a:r>
            <a:r>
              <a:rPr lang="zh-CN" altLang="en-US" sz="2400" dirty="0" smtClean="0"/>
              <a:t>将</a:t>
            </a:r>
            <a:r>
              <a:rPr lang="en-US" altLang="zh-CN" sz="2400" dirty="0" err="1" smtClean="0"/>
              <a:t>javascript</a:t>
            </a:r>
            <a:r>
              <a:rPr lang="zh-CN" altLang="en-US" sz="2400" dirty="0"/>
              <a:t>放在</a:t>
            </a:r>
            <a:r>
              <a:rPr lang="zh-CN" altLang="en-US" sz="2400" dirty="0" smtClean="0"/>
              <a:t>页面</a:t>
            </a:r>
            <a:r>
              <a:rPr lang="zh-CN" altLang="en-US" sz="2400" dirty="0"/>
              <a:t>结尾 </a:t>
            </a:r>
            <a:endParaRPr lang="en-US" altLang="zh-CN" sz="2400" dirty="0"/>
          </a:p>
          <a:p>
            <a:pPr marL="0" indent="0">
              <a:lnSpc>
                <a:spcPct val="150000"/>
              </a:lnSpc>
              <a:buNone/>
            </a:pPr>
            <a:r>
              <a:rPr lang="en-US" altLang="zh-CN" sz="2400" dirty="0"/>
              <a:t>7.</a:t>
            </a:r>
            <a:r>
              <a:rPr lang="zh-CN" altLang="en-US" sz="2400" dirty="0"/>
              <a:t>把</a:t>
            </a:r>
            <a:r>
              <a:rPr lang="en-US" altLang="zh-CN" sz="2400" dirty="0" err="1"/>
              <a:t>javascript</a:t>
            </a:r>
            <a:r>
              <a:rPr lang="zh-CN" altLang="en-US" sz="2400" dirty="0"/>
              <a:t>和</a:t>
            </a:r>
            <a:r>
              <a:rPr lang="en-US" altLang="zh-CN" sz="2400" dirty="0" err="1"/>
              <a:t>css</a:t>
            </a:r>
            <a:r>
              <a:rPr lang="zh-CN" altLang="en-US" sz="2400" dirty="0"/>
              <a:t>都放到外部文件中</a:t>
            </a:r>
            <a:endParaRPr lang="en-US" altLang="zh-CN" sz="2400" dirty="0"/>
          </a:p>
          <a:p>
            <a:pPr marL="0" indent="0">
              <a:lnSpc>
                <a:spcPct val="150000"/>
              </a:lnSpc>
              <a:buNone/>
            </a:pPr>
            <a:r>
              <a:rPr lang="en-US" altLang="zh-CN" sz="2400" dirty="0"/>
              <a:t>8.</a:t>
            </a:r>
            <a:r>
              <a:rPr lang="zh-CN" altLang="en-US" sz="2400" dirty="0" smtClean="0"/>
              <a:t>尽量避免</a:t>
            </a:r>
            <a:r>
              <a:rPr lang="en-US" altLang="zh-CN" sz="2400" dirty="0" err="1"/>
              <a:t>css</a:t>
            </a:r>
            <a:r>
              <a:rPr lang="zh-CN" altLang="en-US" sz="2400" dirty="0"/>
              <a:t>表达式</a:t>
            </a:r>
            <a:endParaRPr lang="en-US" altLang="zh-CN" sz="2400" dirty="0"/>
          </a:p>
          <a:p>
            <a:pPr marL="0" indent="0">
              <a:lnSpc>
                <a:spcPct val="150000"/>
              </a:lnSpc>
              <a:buNone/>
            </a:pPr>
            <a:r>
              <a:rPr lang="en-US" altLang="zh-CN" sz="2400" dirty="0"/>
              <a:t>9.</a:t>
            </a:r>
            <a:r>
              <a:rPr lang="zh-CN" altLang="en-US" sz="2400" dirty="0" smtClean="0"/>
              <a:t>尽量减少</a:t>
            </a:r>
            <a:r>
              <a:rPr lang="en-US" altLang="zh-CN" sz="2400" dirty="0" err="1"/>
              <a:t>dns</a:t>
            </a:r>
            <a:r>
              <a:rPr lang="zh-CN" altLang="en-US" sz="2400" dirty="0"/>
              <a:t>查找</a:t>
            </a:r>
          </a:p>
        </p:txBody>
      </p:sp>
    </p:spTree>
    <p:extLst>
      <p:ext uri="{BB962C8B-B14F-4D97-AF65-F5344CB8AC3E}">
        <p14:creationId xmlns:p14="http://schemas.microsoft.com/office/powerpoint/2010/main" val="106847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yahoo </a:t>
            </a:r>
            <a:r>
              <a:rPr lang="zh-CN" altLang="en-US" dirty="0"/>
              <a:t>前端分析要点</a:t>
            </a:r>
          </a:p>
        </p:txBody>
      </p:sp>
      <p:sp>
        <p:nvSpPr>
          <p:cNvPr id="3" name="内容占位符 2"/>
          <p:cNvSpPr>
            <a:spLocks noGrp="1"/>
          </p:cNvSpPr>
          <p:nvPr>
            <p:ph idx="1"/>
          </p:nvPr>
        </p:nvSpPr>
        <p:spPr>
          <a:xfrm>
            <a:off x="467544" y="1196752"/>
            <a:ext cx="8229600" cy="4525963"/>
          </a:xfrm>
        </p:spPr>
        <p:txBody>
          <a:bodyPr>
            <a:normAutofit/>
          </a:bodyPr>
          <a:lstStyle/>
          <a:p>
            <a:pPr marL="0" indent="0">
              <a:lnSpc>
                <a:spcPct val="150000"/>
              </a:lnSpc>
              <a:buNone/>
            </a:pPr>
            <a:r>
              <a:rPr lang="en-US" altLang="zh-CN" sz="2800" dirty="0" smtClean="0"/>
              <a:t>10.</a:t>
            </a:r>
            <a:r>
              <a:rPr lang="zh-CN" altLang="en-US" sz="2800" dirty="0"/>
              <a:t>尽量避免</a:t>
            </a:r>
            <a:r>
              <a:rPr lang="zh-CN" altLang="en-US" sz="2800" dirty="0" smtClean="0"/>
              <a:t>重定向</a:t>
            </a:r>
            <a:endParaRPr lang="en-US" altLang="zh-CN" sz="2800" dirty="0" smtClean="0"/>
          </a:p>
          <a:p>
            <a:pPr marL="0" indent="0">
              <a:lnSpc>
                <a:spcPct val="150000"/>
              </a:lnSpc>
              <a:buNone/>
            </a:pPr>
            <a:r>
              <a:rPr lang="en-US" altLang="zh-CN" sz="2800" dirty="0" smtClean="0"/>
              <a:t>11.</a:t>
            </a:r>
            <a:r>
              <a:rPr lang="zh-CN" altLang="en-US" sz="2800" dirty="0" smtClean="0"/>
              <a:t>压缩 </a:t>
            </a:r>
            <a:r>
              <a:rPr lang="en-US" altLang="zh-CN" sz="2800" dirty="0"/>
              <a:t>JavaScript </a:t>
            </a:r>
            <a:r>
              <a:rPr lang="zh-CN" altLang="en-US" sz="2800" dirty="0"/>
              <a:t>和 </a:t>
            </a:r>
            <a:r>
              <a:rPr lang="en-US" altLang="zh-CN" sz="2800" dirty="0" err="1" smtClean="0"/>
              <a:t>CSS</a:t>
            </a:r>
            <a:r>
              <a:rPr lang="en-US" altLang="zh-CN" sz="2800" dirty="0" smtClean="0"/>
              <a:t>  tab </a:t>
            </a:r>
            <a:r>
              <a:rPr lang="zh-CN" altLang="en-US" sz="2800" dirty="0" smtClean="0"/>
              <a:t>空格，命名</a:t>
            </a:r>
            <a:r>
              <a:rPr lang="en-US" altLang="zh-CN" sz="2800" dirty="0" smtClean="0"/>
              <a:t>  </a:t>
            </a:r>
            <a:endParaRPr lang="en-US" altLang="zh-CN" sz="2800" dirty="0"/>
          </a:p>
          <a:p>
            <a:pPr marL="0" indent="0">
              <a:lnSpc>
                <a:spcPct val="150000"/>
              </a:lnSpc>
              <a:buNone/>
            </a:pPr>
            <a:r>
              <a:rPr lang="en-US" altLang="zh-CN" sz="2800" dirty="0" smtClean="0"/>
              <a:t>12.</a:t>
            </a:r>
            <a:r>
              <a:rPr lang="zh-CN" altLang="en-US" sz="2800" dirty="0"/>
              <a:t>移除重复的脚本</a:t>
            </a:r>
            <a:endParaRPr lang="en-US" altLang="zh-CN" sz="2800" dirty="0"/>
          </a:p>
          <a:p>
            <a:pPr marL="0" indent="0">
              <a:lnSpc>
                <a:spcPct val="150000"/>
              </a:lnSpc>
              <a:buNone/>
            </a:pPr>
            <a:r>
              <a:rPr lang="en-US" altLang="zh-CN" sz="2800" dirty="0" smtClean="0"/>
              <a:t>13.</a:t>
            </a:r>
            <a:r>
              <a:rPr lang="zh-CN" altLang="en-US" sz="2800" dirty="0"/>
              <a:t>使用</a:t>
            </a:r>
            <a:r>
              <a:rPr lang="en-US" altLang="zh-CN" sz="2800" dirty="0"/>
              <a:t>Ajax</a:t>
            </a:r>
            <a:r>
              <a:rPr lang="zh-CN" altLang="en-US" sz="2800" dirty="0"/>
              <a:t>请求：局部刷新</a:t>
            </a:r>
            <a:endParaRPr lang="en-US" altLang="zh-CN" sz="2800" dirty="0"/>
          </a:p>
        </p:txBody>
      </p:sp>
    </p:spTree>
    <p:extLst>
      <p:ext uri="{BB962C8B-B14F-4D97-AF65-F5344CB8AC3E}">
        <p14:creationId xmlns:p14="http://schemas.microsoft.com/office/powerpoint/2010/main" val="3400686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400" dirty="0"/>
              <a:t>合并图片</a:t>
            </a:r>
            <a:endParaRPr lang="en-US" altLang="zh-CN" sz="2400" dirty="0"/>
          </a:p>
          <a:p>
            <a:pPr>
              <a:lnSpc>
                <a:spcPct val="150000"/>
              </a:lnSpc>
            </a:pPr>
            <a:r>
              <a:rPr lang="zh-CN" altLang="en-US" sz="2400" dirty="0"/>
              <a:t>合并</a:t>
            </a:r>
            <a:r>
              <a:rPr lang="en-US" altLang="zh-CN" sz="2400" dirty="0" err="1"/>
              <a:t>js</a:t>
            </a:r>
            <a:endParaRPr lang="en-US" altLang="zh-CN" sz="2400" dirty="0"/>
          </a:p>
          <a:p>
            <a:pPr>
              <a:lnSpc>
                <a:spcPct val="150000"/>
              </a:lnSpc>
            </a:pPr>
            <a:r>
              <a:rPr lang="zh-CN" altLang="en-US" sz="2400" dirty="0"/>
              <a:t>合并</a:t>
            </a:r>
            <a:r>
              <a:rPr lang="en-US" altLang="zh-CN" sz="2400" dirty="0" err="1"/>
              <a:t>css</a:t>
            </a:r>
            <a:endParaRPr lang="en-US" altLang="zh-CN" sz="2400" dirty="0"/>
          </a:p>
          <a:p>
            <a:pPr>
              <a:lnSpc>
                <a:spcPct val="150000"/>
              </a:lnSpc>
            </a:pPr>
            <a:r>
              <a:rPr lang="zh-CN" altLang="en-US" sz="2400" dirty="0"/>
              <a:t>去掉不必要的请求连接</a:t>
            </a:r>
            <a:endParaRPr lang="en-US" altLang="zh-CN" sz="2400" dirty="0"/>
          </a:p>
          <a:p>
            <a:pPr>
              <a:lnSpc>
                <a:spcPct val="150000"/>
              </a:lnSpc>
            </a:pPr>
            <a:r>
              <a:rPr lang="zh-CN" altLang="en-US" sz="2400" dirty="0"/>
              <a:t>使用缓存</a:t>
            </a:r>
            <a:endParaRPr lang="en-US" altLang="zh-CN" sz="2400" dirty="0"/>
          </a:p>
        </p:txBody>
      </p:sp>
      <p:sp>
        <p:nvSpPr>
          <p:cNvPr id="3" name="标题 2"/>
          <p:cNvSpPr>
            <a:spLocks noGrp="1"/>
          </p:cNvSpPr>
          <p:nvPr>
            <p:ph type="title"/>
          </p:nvPr>
        </p:nvSpPr>
        <p:spPr/>
        <p:txBody>
          <a:bodyPr>
            <a:normAutofit/>
          </a:bodyPr>
          <a:lstStyle/>
          <a:p>
            <a:r>
              <a:rPr lang="zh-CN" altLang="en-US" dirty="0"/>
              <a:t>减少 </a:t>
            </a:r>
            <a:r>
              <a:rPr lang="en-US" altLang="zh-CN" dirty="0"/>
              <a:t>HTTP </a:t>
            </a:r>
            <a:r>
              <a:rPr lang="zh-CN" altLang="en-US" dirty="0"/>
              <a:t>的</a:t>
            </a:r>
            <a:r>
              <a:rPr lang="zh-CN" altLang="en-US" dirty="0" smtClean="0"/>
              <a:t>请求</a:t>
            </a:r>
            <a:endParaRPr lang="zh-CN" altLang="en-US" dirty="0"/>
          </a:p>
        </p:txBody>
      </p:sp>
    </p:spTree>
    <p:extLst>
      <p:ext uri="{BB962C8B-B14F-4D97-AF65-F5344CB8AC3E}">
        <p14:creationId xmlns:p14="http://schemas.microsoft.com/office/powerpoint/2010/main" val="1344382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166018"/>
            <a:ext cx="8712968" cy="4525963"/>
          </a:xfrm>
        </p:spPr>
        <p:txBody>
          <a:bodyPr>
            <a:noAutofit/>
          </a:bodyPr>
          <a:lstStyle/>
          <a:p>
            <a:pPr>
              <a:lnSpc>
                <a:spcPct val="150000"/>
              </a:lnSpc>
              <a:spcBef>
                <a:spcPts val="0"/>
              </a:spcBef>
            </a:pPr>
            <a:r>
              <a:rPr lang="zh-CN" altLang="en-US" sz="2800" dirty="0"/>
              <a:t>尽可能使用</a:t>
            </a:r>
            <a:r>
              <a:rPr lang="en-US" altLang="zh-CN" sz="2800" dirty="0" err="1"/>
              <a:t>PNG</a:t>
            </a:r>
            <a:r>
              <a:rPr lang="zh-CN" altLang="en-US" sz="2800" dirty="0"/>
              <a:t>格式图片，体积小</a:t>
            </a:r>
            <a:endParaRPr lang="en-US" altLang="zh-CN" sz="2800" dirty="0"/>
          </a:p>
          <a:p>
            <a:pPr>
              <a:lnSpc>
                <a:spcPct val="150000"/>
              </a:lnSpc>
              <a:spcBef>
                <a:spcPts val="0"/>
              </a:spcBef>
            </a:pPr>
            <a:r>
              <a:rPr lang="en-US" altLang="zh-CN" sz="2800" dirty="0" err="1"/>
              <a:t>png</a:t>
            </a:r>
            <a:r>
              <a:rPr lang="zh-CN" altLang="en-US" sz="2800" dirty="0"/>
              <a:t>使用</a:t>
            </a:r>
            <a:r>
              <a:rPr lang="en-US" altLang="zh-CN" sz="2800" dirty="0" err="1"/>
              <a:t>pngcrush</a:t>
            </a:r>
            <a:r>
              <a:rPr lang="zh-CN" altLang="en-US" sz="2800" dirty="0"/>
              <a:t>优化 </a:t>
            </a:r>
            <a:r>
              <a:rPr lang="en-US" altLang="zh-CN" sz="2800" dirty="0"/>
              <a:t>jpg</a:t>
            </a:r>
            <a:r>
              <a:rPr lang="zh-CN" altLang="en-US" sz="2800" dirty="0"/>
              <a:t>使用</a:t>
            </a:r>
            <a:r>
              <a:rPr lang="en-US" altLang="zh-CN" sz="2800" dirty="0"/>
              <a:t> </a:t>
            </a:r>
            <a:r>
              <a:rPr lang="en-US" altLang="zh-CN" sz="2800" dirty="0" err="1"/>
              <a:t>jpegtran</a:t>
            </a:r>
            <a:r>
              <a:rPr lang="zh-CN" altLang="en-US" sz="2800" dirty="0"/>
              <a:t>优化</a:t>
            </a:r>
            <a:endParaRPr lang="en-US" altLang="zh-CN" sz="2800" dirty="0"/>
          </a:p>
          <a:p>
            <a:pPr>
              <a:lnSpc>
                <a:spcPct val="150000"/>
              </a:lnSpc>
              <a:spcBef>
                <a:spcPts val="0"/>
              </a:spcBef>
            </a:pPr>
            <a:r>
              <a:rPr lang="zh-CN" altLang="en-US" sz="2800" dirty="0" smtClean="0"/>
              <a:t>使用</a:t>
            </a:r>
            <a:r>
              <a:rPr lang="en-US" altLang="zh-CN" sz="2800" dirty="0" err="1"/>
              <a:t>CSS</a:t>
            </a:r>
            <a:r>
              <a:rPr lang="en-US" altLang="zh-CN" sz="2800" dirty="0"/>
              <a:t> Sprites</a:t>
            </a:r>
            <a:r>
              <a:rPr lang="zh-CN" altLang="en-US" sz="2800" dirty="0"/>
              <a:t>，</a:t>
            </a:r>
            <a:r>
              <a:rPr lang="en-US" altLang="zh-CN" sz="2800" dirty="0" err="1"/>
              <a:t>QQ</a:t>
            </a:r>
            <a:r>
              <a:rPr lang="zh-CN" altLang="en-US" sz="2800" dirty="0"/>
              <a:t>中的表情在鼠标没有经过的时候，都是从一张图片上绝对定位出来的，只有在鼠标放到某一张表情时，才会从服务器上下载</a:t>
            </a:r>
            <a:r>
              <a:rPr lang="en-US" altLang="zh-CN" sz="2800" dirty="0"/>
              <a:t>gif</a:t>
            </a:r>
            <a:r>
              <a:rPr lang="zh-CN" altLang="en-US" sz="2800" dirty="0"/>
              <a:t>图片，这样可以减少</a:t>
            </a:r>
            <a:r>
              <a:rPr lang="en-US" altLang="zh-CN" sz="2800" dirty="0"/>
              <a:t>HTTP</a:t>
            </a:r>
            <a:r>
              <a:rPr lang="zh-CN" altLang="en-US" sz="2800" dirty="0"/>
              <a:t>请求与下载</a:t>
            </a:r>
            <a:r>
              <a:rPr lang="zh-CN" altLang="en-US" sz="2800" dirty="0" smtClean="0"/>
              <a:t>量。</a:t>
            </a:r>
            <a:endParaRPr lang="zh-CN" altLang="en-US" sz="2800" dirty="0"/>
          </a:p>
        </p:txBody>
      </p:sp>
      <p:sp>
        <p:nvSpPr>
          <p:cNvPr id="3" name="标题 2"/>
          <p:cNvSpPr>
            <a:spLocks noGrp="1"/>
          </p:cNvSpPr>
          <p:nvPr>
            <p:ph type="title"/>
          </p:nvPr>
        </p:nvSpPr>
        <p:spPr/>
        <p:txBody>
          <a:bodyPr/>
          <a:lstStyle/>
          <a:p>
            <a:r>
              <a:rPr lang="zh-CN" altLang="en-US" dirty="0"/>
              <a:t>减少</a:t>
            </a:r>
            <a:r>
              <a:rPr lang="en-US" altLang="zh-CN" dirty="0"/>
              <a:t>HTTP</a:t>
            </a:r>
            <a:r>
              <a:rPr lang="zh-CN" altLang="en-US" dirty="0"/>
              <a:t>请求</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4365104"/>
            <a:ext cx="2784618" cy="1821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09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4525963"/>
          </a:xfrm>
        </p:spPr>
        <p:txBody>
          <a:bodyPr>
            <a:normAutofit lnSpcReduction="10000"/>
          </a:bodyPr>
          <a:lstStyle/>
          <a:p>
            <a:pPr>
              <a:lnSpc>
                <a:spcPct val="150000"/>
              </a:lnSpc>
            </a:pPr>
            <a:r>
              <a:rPr lang="en-US" altLang="zh-CN" sz="2400" dirty="0" smtClean="0"/>
              <a:t>Firebug</a:t>
            </a:r>
            <a:r>
              <a:rPr lang="zh-CN" altLang="en-US" sz="2400" dirty="0" smtClean="0"/>
              <a:t>集</a:t>
            </a:r>
            <a:r>
              <a:rPr lang="en-US" altLang="zh-CN" sz="2400" dirty="0"/>
              <a:t>HTML</a:t>
            </a:r>
            <a:r>
              <a:rPr lang="zh-CN" altLang="en-US" sz="2400" dirty="0"/>
              <a:t>查看和编辑、</a:t>
            </a:r>
            <a:r>
              <a:rPr lang="en-US" altLang="zh-CN" sz="2400" dirty="0" err="1"/>
              <a:t>Javascript</a:t>
            </a:r>
            <a:r>
              <a:rPr lang="zh-CN" altLang="en-US" sz="2400" dirty="0"/>
              <a:t>控制台、网络状况监视器于一体，是开发</a:t>
            </a:r>
            <a:r>
              <a:rPr lang="en-US" altLang="zh-CN" sz="2400" dirty="0"/>
              <a:t>JavaScript</a:t>
            </a:r>
            <a:r>
              <a:rPr lang="zh-CN" altLang="en-US" sz="2400" dirty="0"/>
              <a:t>、</a:t>
            </a:r>
            <a:r>
              <a:rPr lang="en-US" altLang="zh-CN" sz="2400" dirty="0" err="1"/>
              <a:t>CSS</a:t>
            </a:r>
            <a:r>
              <a:rPr lang="zh-CN" altLang="en-US" sz="2400" dirty="0"/>
              <a:t>、</a:t>
            </a:r>
            <a:r>
              <a:rPr lang="en-US" altLang="zh-CN" sz="2400" dirty="0"/>
              <a:t>HTML</a:t>
            </a:r>
            <a:r>
              <a:rPr lang="zh-CN" altLang="en-US" sz="2400" dirty="0"/>
              <a:t>和</a:t>
            </a:r>
            <a:r>
              <a:rPr lang="en-US" altLang="zh-CN" sz="2400" dirty="0"/>
              <a:t>Ajax</a:t>
            </a:r>
            <a:r>
              <a:rPr lang="zh-CN" altLang="en-US" sz="2400" dirty="0"/>
              <a:t>的得力</a:t>
            </a:r>
            <a:r>
              <a:rPr lang="zh-CN" altLang="en-US" sz="2400" dirty="0" smtClean="0"/>
              <a:t>助手</a:t>
            </a:r>
            <a:r>
              <a:rPr lang="en-US" altLang="zh-CN" sz="2400" dirty="0" smtClean="0"/>
              <a:t>,</a:t>
            </a:r>
            <a:r>
              <a:rPr lang="zh-CN" altLang="en-US" sz="2400" dirty="0" smtClean="0"/>
              <a:t>从</a:t>
            </a:r>
            <a:r>
              <a:rPr lang="zh-CN" altLang="en-US" sz="2400" dirty="0"/>
              <a:t>各个不同的角度剖析</a:t>
            </a:r>
            <a:r>
              <a:rPr lang="en-US" altLang="zh-CN" sz="2400" dirty="0"/>
              <a:t>Web</a:t>
            </a:r>
            <a:r>
              <a:rPr lang="zh-CN" altLang="en-US" sz="2400" dirty="0"/>
              <a:t>页面内部的细节层面，给</a:t>
            </a:r>
            <a:r>
              <a:rPr lang="en-US" altLang="zh-CN" sz="2400" dirty="0"/>
              <a:t>Web</a:t>
            </a:r>
            <a:r>
              <a:rPr lang="zh-CN" altLang="en-US" sz="2400" dirty="0"/>
              <a:t>开发者带来很大的便利</a:t>
            </a:r>
            <a:r>
              <a:rPr lang="zh-CN" altLang="en-US" sz="2400" dirty="0" smtClean="0"/>
              <a:t>。</a:t>
            </a:r>
            <a:endParaRPr lang="en-US" altLang="zh-CN" sz="2400" dirty="0" smtClean="0"/>
          </a:p>
          <a:p>
            <a:pPr>
              <a:lnSpc>
                <a:spcPct val="150000"/>
              </a:lnSpc>
            </a:pPr>
            <a:r>
              <a:rPr lang="en-US" altLang="zh-CN" sz="2400" dirty="0" err="1"/>
              <a:t>YSlow</a:t>
            </a:r>
            <a:r>
              <a:rPr lang="zh-CN" altLang="en-US" sz="2400" dirty="0"/>
              <a:t>可以对网站的页面进行分析，并告诉你为了提高网站性能，如何基于某些规则而进行优化</a:t>
            </a:r>
            <a:r>
              <a:rPr lang="zh-CN" altLang="en-US" sz="2400" dirty="0" smtClean="0"/>
              <a:t>。</a:t>
            </a:r>
            <a:r>
              <a:rPr lang="en-US" altLang="zh-CN" sz="2400" dirty="0" err="1" smtClean="0"/>
              <a:t>YSlow</a:t>
            </a:r>
            <a:r>
              <a:rPr lang="zh-CN" altLang="en-US" sz="2400" dirty="0"/>
              <a:t>可以分析任何网站，并为每一个规则产生一个整体报告，如果页面可以进行优化，则</a:t>
            </a:r>
            <a:r>
              <a:rPr lang="en-US" altLang="zh-CN" sz="2400" dirty="0" err="1"/>
              <a:t>YSlow</a:t>
            </a:r>
            <a:r>
              <a:rPr lang="zh-CN" altLang="en-US" sz="2400" dirty="0"/>
              <a:t>会列出具体的修改意见。</a:t>
            </a:r>
          </a:p>
          <a:p>
            <a:endParaRPr lang="zh-CN" altLang="en-US" dirty="0"/>
          </a:p>
        </p:txBody>
      </p:sp>
      <p:sp>
        <p:nvSpPr>
          <p:cNvPr id="3" name="标题 2"/>
          <p:cNvSpPr>
            <a:spLocks noGrp="1"/>
          </p:cNvSpPr>
          <p:nvPr>
            <p:ph type="title"/>
          </p:nvPr>
        </p:nvSpPr>
        <p:spPr/>
        <p:txBody>
          <a:bodyPr/>
          <a:lstStyle/>
          <a:p>
            <a:r>
              <a:rPr lang="zh-CN" altLang="en-US" dirty="0" smtClean="0"/>
              <a:t>前端分析工具</a:t>
            </a:r>
            <a:endParaRPr lang="zh-CN" altLang="en-US" dirty="0"/>
          </a:p>
        </p:txBody>
      </p:sp>
    </p:spTree>
    <p:extLst>
      <p:ext uri="{BB962C8B-B14F-4D97-AF65-F5344CB8AC3E}">
        <p14:creationId xmlns:p14="http://schemas.microsoft.com/office/powerpoint/2010/main" val="3770925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Web</a:t>
            </a:r>
            <a:r>
              <a:rPr lang="zh-CN" altLang="en-US" dirty="0" smtClean="0"/>
              <a:t>前端分析</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34865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2736"/>
            <a:ext cx="8229600" cy="4525963"/>
          </a:xfrm>
        </p:spPr>
        <p:txBody>
          <a:bodyPr>
            <a:normAutofit/>
          </a:bodyPr>
          <a:lstStyle/>
          <a:p>
            <a:pPr>
              <a:lnSpc>
                <a:spcPct val="150000"/>
              </a:lnSpc>
            </a:pPr>
            <a:r>
              <a:rPr lang="zh-CN" altLang="en-US" sz="2800" dirty="0" smtClean="0"/>
              <a:t>首先，关注前端的性能对整体的提升有很大帮助，如果我们可以将后端的响应时间缩短一半，整体的响应时间只能减少</a:t>
            </a:r>
            <a:r>
              <a:rPr lang="en-US" altLang="zh-CN" sz="2800" dirty="0" smtClean="0"/>
              <a:t>5%-10%</a:t>
            </a:r>
            <a:r>
              <a:rPr lang="zh-CN" altLang="en-US" sz="2800" dirty="0" smtClean="0"/>
              <a:t>。但如果我们关注前端的性能，则整体的响应时间可以减少</a:t>
            </a:r>
            <a:r>
              <a:rPr lang="en-US" altLang="zh-CN" sz="2800" dirty="0" smtClean="0"/>
              <a:t>40%-45%</a:t>
            </a:r>
            <a:r>
              <a:rPr lang="zh-CN" altLang="en-US" sz="2800" dirty="0" smtClean="0"/>
              <a:t>。</a:t>
            </a:r>
            <a:endParaRPr lang="en-US" altLang="zh-CN" sz="2800" dirty="0" smtClean="0"/>
          </a:p>
          <a:p>
            <a:pPr>
              <a:lnSpc>
                <a:spcPct val="150000"/>
              </a:lnSpc>
            </a:pPr>
            <a:r>
              <a:rPr lang="zh-CN" altLang="en-US" sz="2800" dirty="0" smtClean="0"/>
              <a:t>其次，对前端的改造比起后端来说工作量要小的多，他带来的性价比却是很实在的。</a:t>
            </a:r>
            <a:endParaRPr lang="zh-CN" altLang="en-US" sz="2800" dirty="0"/>
          </a:p>
        </p:txBody>
      </p:sp>
      <p:sp>
        <p:nvSpPr>
          <p:cNvPr id="3" name="标题 2"/>
          <p:cNvSpPr>
            <a:spLocks noGrp="1"/>
          </p:cNvSpPr>
          <p:nvPr>
            <p:ph type="title"/>
          </p:nvPr>
        </p:nvSpPr>
        <p:spPr/>
        <p:txBody>
          <a:bodyPr/>
          <a:lstStyle/>
          <a:p>
            <a:r>
              <a:rPr lang="zh-CN" altLang="en-US" dirty="0"/>
              <a:t>前端性能分析</a:t>
            </a:r>
          </a:p>
        </p:txBody>
      </p:sp>
    </p:spTree>
    <p:extLst>
      <p:ext uri="{BB962C8B-B14F-4D97-AF65-F5344CB8AC3E}">
        <p14:creationId xmlns:p14="http://schemas.microsoft.com/office/powerpoint/2010/main" val="3658733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568952" cy="4525963"/>
          </a:xfrm>
        </p:spPr>
        <p:txBody>
          <a:bodyPr>
            <a:noAutofit/>
          </a:bodyPr>
          <a:lstStyle/>
          <a:p>
            <a:pPr>
              <a:lnSpc>
                <a:spcPct val="150000"/>
              </a:lnSpc>
            </a:pPr>
            <a:r>
              <a:rPr lang="zh-CN" altLang="en-US" sz="2400" dirty="0" smtClean="0"/>
              <a:t>一个</a:t>
            </a:r>
            <a:r>
              <a:rPr lang="en-US" altLang="zh-CN" sz="2400" dirty="0" smtClean="0"/>
              <a:t>Web</a:t>
            </a:r>
            <a:r>
              <a:rPr lang="zh-CN" altLang="en-US" sz="2400" dirty="0" smtClean="0"/>
              <a:t>系统，对于用户，希望提供良好的用户体验，无论是响应速度，还是资源消耗。在实施测试活动时，需要考虑被测对象的前端性能与并发性能。</a:t>
            </a:r>
            <a:endParaRPr lang="en-US" altLang="zh-CN" sz="2400" dirty="0" smtClean="0"/>
          </a:p>
          <a:p>
            <a:pPr>
              <a:lnSpc>
                <a:spcPct val="150000"/>
              </a:lnSpc>
            </a:pPr>
            <a:r>
              <a:rPr lang="zh-CN" altLang="en-US" sz="2400" dirty="0" smtClean="0"/>
              <a:t>页面容量</a:t>
            </a:r>
            <a:endParaRPr lang="en-US" altLang="zh-CN" sz="2400" dirty="0" smtClean="0"/>
          </a:p>
          <a:p>
            <a:pPr lvl="1">
              <a:lnSpc>
                <a:spcPct val="150000"/>
              </a:lnSpc>
            </a:pPr>
            <a:r>
              <a:rPr lang="zh-CN" altLang="en-US" sz="2400" dirty="0" smtClean="0"/>
              <a:t>用户每次请求的响应数据都需要经过下载，本地浏览器渲染后展示。因此，页面容量的大小直接影响下载速度，决定用户的体验。</a:t>
            </a:r>
            <a:endParaRPr lang="en-US" altLang="zh-CN" sz="2400" dirty="0" smtClean="0"/>
          </a:p>
          <a:p>
            <a:pPr lvl="1">
              <a:lnSpc>
                <a:spcPct val="150000"/>
              </a:lnSpc>
            </a:pPr>
            <a:r>
              <a:rPr lang="zh-CN" altLang="en-US" sz="2400" dirty="0" smtClean="0"/>
              <a:t>很多公司有相应的页面设计规范。如“非首页静态页面含图片字节不超过</a:t>
            </a:r>
            <a:r>
              <a:rPr lang="en-US" altLang="zh-CN" sz="2400" dirty="0" smtClean="0"/>
              <a:t>60KB</a:t>
            </a:r>
            <a:r>
              <a:rPr lang="zh-CN" altLang="en-US" sz="2400" dirty="0" smtClean="0"/>
              <a:t>、全尺寸</a:t>
            </a:r>
            <a:r>
              <a:rPr lang="en-US" altLang="zh-CN" sz="2400" dirty="0" smtClean="0"/>
              <a:t>banner</a:t>
            </a:r>
            <a:r>
              <a:rPr lang="zh-CN" altLang="en-US" sz="2400" dirty="0" smtClean="0"/>
              <a:t>不超过</a:t>
            </a:r>
            <a:r>
              <a:rPr lang="en-US" altLang="zh-CN" sz="2400" dirty="0" smtClean="0"/>
              <a:t>14KB</a:t>
            </a:r>
            <a:r>
              <a:rPr lang="zh-CN" altLang="en-US" sz="2400" dirty="0" smtClean="0"/>
              <a:t>、竖边广高不超过</a:t>
            </a:r>
            <a:r>
              <a:rPr lang="en-US" altLang="zh-CN" sz="2400" dirty="0" smtClean="0"/>
              <a:t>25KB</a:t>
            </a:r>
            <a:r>
              <a:rPr lang="zh-CN" altLang="en-US" sz="2400" dirty="0" smtClean="0"/>
              <a:t>”等。</a:t>
            </a:r>
            <a:endParaRPr lang="zh-CN" altLang="en-US" sz="2400" dirty="0"/>
          </a:p>
        </p:txBody>
      </p:sp>
      <p:sp>
        <p:nvSpPr>
          <p:cNvPr id="3" name="标题 2"/>
          <p:cNvSpPr>
            <a:spLocks noGrp="1"/>
          </p:cNvSpPr>
          <p:nvPr>
            <p:ph type="title"/>
          </p:nvPr>
        </p:nvSpPr>
        <p:spPr/>
        <p:txBody>
          <a:bodyPr/>
          <a:lstStyle/>
          <a:p>
            <a:r>
              <a:rPr lang="zh-CN" altLang="en-US" dirty="0" smtClean="0"/>
              <a:t>前端性能分析</a:t>
            </a:r>
            <a:endParaRPr lang="zh-CN" altLang="en-US" dirty="0"/>
          </a:p>
        </p:txBody>
      </p:sp>
    </p:spTree>
    <p:extLst>
      <p:ext uri="{BB962C8B-B14F-4D97-AF65-F5344CB8AC3E}">
        <p14:creationId xmlns:p14="http://schemas.microsoft.com/office/powerpoint/2010/main" val="665940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9918" y="1052736"/>
            <a:ext cx="8229600" cy="4525963"/>
          </a:xfrm>
        </p:spPr>
        <p:txBody>
          <a:bodyPr>
            <a:normAutofit lnSpcReduction="10000"/>
          </a:bodyPr>
          <a:lstStyle/>
          <a:p>
            <a:pPr>
              <a:lnSpc>
                <a:spcPct val="150000"/>
              </a:lnSpc>
            </a:pPr>
            <a:r>
              <a:rPr lang="zh-CN" altLang="en-US" sz="2400" dirty="0" smtClean="0"/>
              <a:t>资源数量</a:t>
            </a:r>
            <a:endParaRPr lang="en-US" altLang="zh-CN" sz="2400" dirty="0" smtClean="0"/>
          </a:p>
          <a:p>
            <a:pPr lvl="1">
              <a:lnSpc>
                <a:spcPct val="150000"/>
              </a:lnSpc>
            </a:pPr>
            <a:r>
              <a:rPr lang="zh-CN" altLang="en-US" sz="2400" dirty="0" smtClean="0"/>
              <a:t>在</a:t>
            </a:r>
            <a:r>
              <a:rPr lang="zh-CN" altLang="en-US" sz="2400" dirty="0"/>
              <a:t>服务器传输过程中，如果资源文件太多，同样会降低网络的传输速度，因此杜绝无效资源文件在服务器与客户端传输。测试工程师需要确认每一个资源是否需要，并杜绝在过程中出现</a:t>
            </a:r>
            <a:r>
              <a:rPr lang="en-US" altLang="zh-CN" sz="2400" dirty="0"/>
              <a:t>404</a:t>
            </a:r>
            <a:r>
              <a:rPr lang="zh-CN" altLang="en-US" sz="2400" dirty="0"/>
              <a:t>错误。</a:t>
            </a:r>
            <a:endParaRPr lang="en-US" altLang="zh-CN" sz="2400" dirty="0"/>
          </a:p>
          <a:p>
            <a:pPr lvl="1">
              <a:lnSpc>
                <a:spcPct val="150000"/>
              </a:lnSpc>
            </a:pPr>
            <a:r>
              <a:rPr lang="zh-CN" altLang="en-US" sz="2400" dirty="0"/>
              <a:t>针对每一个请求，其</a:t>
            </a:r>
            <a:r>
              <a:rPr lang="en-US" altLang="zh-CN" sz="2400" dirty="0"/>
              <a:t>HTTP</a:t>
            </a:r>
            <a:r>
              <a:rPr lang="zh-CN" altLang="en-US" sz="2400" dirty="0"/>
              <a:t>状态应该是</a:t>
            </a:r>
            <a:r>
              <a:rPr lang="en-US" altLang="zh-CN" sz="2400" dirty="0"/>
              <a:t>200</a:t>
            </a:r>
            <a:r>
              <a:rPr lang="zh-CN" altLang="en-US" sz="2400" dirty="0"/>
              <a:t>，如果出现</a:t>
            </a:r>
            <a:r>
              <a:rPr lang="en-US" altLang="zh-CN" sz="2400" dirty="0"/>
              <a:t>404</a:t>
            </a:r>
            <a:r>
              <a:rPr lang="zh-CN" altLang="en-US" sz="2400" dirty="0"/>
              <a:t>、</a:t>
            </a:r>
            <a:r>
              <a:rPr lang="en-US" altLang="zh-CN" sz="2400" dirty="0"/>
              <a:t>500</a:t>
            </a:r>
            <a:r>
              <a:rPr lang="zh-CN" altLang="en-US" sz="2400" dirty="0"/>
              <a:t>类的返回，则说明资源文件出现了错误，视为</a:t>
            </a:r>
            <a:r>
              <a:rPr lang="en-US" altLang="zh-CN" sz="2400" dirty="0"/>
              <a:t>BUG</a:t>
            </a:r>
            <a:r>
              <a:rPr lang="zh-CN" altLang="en-US" sz="2400" dirty="0"/>
              <a:t>。</a:t>
            </a:r>
          </a:p>
        </p:txBody>
      </p:sp>
      <p:sp>
        <p:nvSpPr>
          <p:cNvPr id="3" name="标题 2"/>
          <p:cNvSpPr>
            <a:spLocks noGrp="1"/>
          </p:cNvSpPr>
          <p:nvPr>
            <p:ph type="title"/>
          </p:nvPr>
        </p:nvSpPr>
        <p:spPr/>
        <p:txBody>
          <a:bodyPr/>
          <a:lstStyle/>
          <a:p>
            <a:r>
              <a:rPr lang="zh-CN" altLang="en-US" dirty="0"/>
              <a:t>前端性能分析</a:t>
            </a:r>
          </a:p>
        </p:txBody>
      </p:sp>
    </p:spTree>
    <p:extLst>
      <p:ext uri="{BB962C8B-B14F-4D97-AF65-F5344CB8AC3E}">
        <p14:creationId xmlns:p14="http://schemas.microsoft.com/office/powerpoint/2010/main" val="4242184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4525963"/>
          </a:xfrm>
        </p:spPr>
        <p:txBody>
          <a:bodyPr/>
          <a:lstStyle/>
          <a:p>
            <a:pPr>
              <a:lnSpc>
                <a:spcPct val="150000"/>
              </a:lnSpc>
            </a:pPr>
            <a:r>
              <a:rPr lang="zh-CN" altLang="en-US" sz="2400" dirty="0"/>
              <a:t>本地缓存</a:t>
            </a:r>
            <a:endParaRPr lang="en-US" altLang="zh-CN" sz="2400" dirty="0"/>
          </a:p>
          <a:p>
            <a:pPr lvl="1">
              <a:lnSpc>
                <a:spcPct val="150000"/>
              </a:lnSpc>
            </a:pPr>
            <a:r>
              <a:rPr lang="zh-CN" altLang="en-US" sz="2400" dirty="0"/>
              <a:t>在大型业务系统中，通常</a:t>
            </a:r>
            <a:r>
              <a:rPr lang="zh-CN" altLang="en-US" sz="2400" dirty="0" smtClean="0"/>
              <a:t>会将动态</a:t>
            </a:r>
            <a:r>
              <a:rPr lang="zh-CN" altLang="en-US" sz="2400" dirty="0"/>
              <a:t>的业务响应转化为静态文件传输至客户端并写入缓存，当用户再次访问时，可根据实际情况从本地的</a:t>
            </a:r>
            <a:r>
              <a:rPr lang="en-US" altLang="zh-CN" sz="2400" dirty="0"/>
              <a:t>Cache</a:t>
            </a:r>
            <a:r>
              <a:rPr lang="zh-CN" altLang="en-US" sz="2400" dirty="0"/>
              <a:t>文件读取，以此加快访问</a:t>
            </a:r>
            <a:r>
              <a:rPr lang="zh-CN" altLang="en-US" sz="2400" dirty="0" smtClean="0"/>
              <a:t>感受，减轻服务器压力。测试工程师可通过测试工具检测本地缓存设置对访问速度的影响。</a:t>
            </a:r>
            <a:endParaRPr lang="zh-CN" altLang="en-US" sz="2400" dirty="0"/>
          </a:p>
        </p:txBody>
      </p:sp>
      <p:sp>
        <p:nvSpPr>
          <p:cNvPr id="3" name="标题 2"/>
          <p:cNvSpPr>
            <a:spLocks noGrp="1"/>
          </p:cNvSpPr>
          <p:nvPr>
            <p:ph type="title"/>
          </p:nvPr>
        </p:nvSpPr>
        <p:spPr/>
        <p:txBody>
          <a:bodyPr>
            <a:normAutofit/>
          </a:bodyPr>
          <a:lstStyle/>
          <a:p>
            <a:r>
              <a:rPr lang="zh-CN" altLang="en-US" dirty="0"/>
              <a:t>前端性能分析</a:t>
            </a:r>
          </a:p>
        </p:txBody>
      </p:sp>
    </p:spTree>
    <p:extLst>
      <p:ext uri="{BB962C8B-B14F-4D97-AF65-F5344CB8AC3E}">
        <p14:creationId xmlns:p14="http://schemas.microsoft.com/office/powerpoint/2010/main" val="1488039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6406" y="1166018"/>
            <a:ext cx="8229600" cy="4525963"/>
          </a:xfrm>
        </p:spPr>
        <p:txBody>
          <a:bodyPr>
            <a:normAutofit/>
          </a:bodyPr>
          <a:lstStyle/>
          <a:p>
            <a:pPr>
              <a:lnSpc>
                <a:spcPct val="150000"/>
              </a:lnSpc>
            </a:pPr>
            <a:r>
              <a:rPr lang="zh-CN" altLang="en-US" sz="2400" dirty="0"/>
              <a:t>请求数量</a:t>
            </a:r>
            <a:endParaRPr lang="en-US" altLang="zh-CN" sz="2400" dirty="0"/>
          </a:p>
          <a:p>
            <a:pPr lvl="1">
              <a:lnSpc>
                <a:spcPct val="150000"/>
              </a:lnSpc>
            </a:pPr>
            <a:r>
              <a:rPr lang="zh-CN" altLang="en-US" sz="2400" dirty="0"/>
              <a:t>雅虎的</a:t>
            </a:r>
            <a:r>
              <a:rPr lang="en-US" altLang="zh-CN" sz="2400" dirty="0"/>
              <a:t>34</a:t>
            </a:r>
            <a:r>
              <a:rPr lang="zh-CN" altLang="en-US" sz="2400" dirty="0"/>
              <a:t>条准则，其中一条是减少</a:t>
            </a:r>
            <a:r>
              <a:rPr lang="en-US" altLang="zh-CN" sz="2400" dirty="0"/>
              <a:t>HTTP</a:t>
            </a:r>
            <a:r>
              <a:rPr lang="zh-CN" altLang="en-US" sz="2400" dirty="0"/>
              <a:t>请求。优点：减少</a:t>
            </a:r>
            <a:r>
              <a:rPr lang="en-US" altLang="zh-CN" sz="2400" dirty="0"/>
              <a:t>DNS</a:t>
            </a:r>
            <a:r>
              <a:rPr lang="zh-CN" altLang="en-US" sz="2400" dirty="0"/>
              <a:t>请求所耗费的时间、减少服务器压力、减少</a:t>
            </a:r>
            <a:r>
              <a:rPr lang="en-US" altLang="zh-CN" sz="2400" dirty="0"/>
              <a:t>HTTP</a:t>
            </a:r>
            <a:r>
              <a:rPr lang="zh-CN" altLang="en-US" sz="2400" dirty="0"/>
              <a:t>请求头。因此测试工程师在实际测试时可关注程序员是否按照规范切实减少了相关请求的数量，从而优化前端性能。</a:t>
            </a:r>
          </a:p>
        </p:txBody>
      </p:sp>
      <p:sp>
        <p:nvSpPr>
          <p:cNvPr id="3" name="标题 2"/>
          <p:cNvSpPr>
            <a:spLocks noGrp="1"/>
          </p:cNvSpPr>
          <p:nvPr>
            <p:ph type="title"/>
          </p:nvPr>
        </p:nvSpPr>
        <p:spPr/>
        <p:txBody>
          <a:bodyPr/>
          <a:lstStyle/>
          <a:p>
            <a:r>
              <a:rPr lang="zh-CN" altLang="en-US" dirty="0"/>
              <a:t>前端性能分析</a:t>
            </a:r>
          </a:p>
        </p:txBody>
      </p:sp>
    </p:spTree>
    <p:extLst>
      <p:ext uri="{BB962C8B-B14F-4D97-AF65-F5344CB8AC3E}">
        <p14:creationId xmlns:p14="http://schemas.microsoft.com/office/powerpoint/2010/main" val="688078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前端分析测试要点</a:t>
            </a:r>
            <a:endParaRPr lang="zh-CN" altLang="en-US" dirty="0"/>
          </a:p>
        </p:txBody>
      </p:sp>
      <p:sp>
        <p:nvSpPr>
          <p:cNvPr id="3" name="内容占位符 2"/>
          <p:cNvSpPr>
            <a:spLocks noGrp="1"/>
          </p:cNvSpPr>
          <p:nvPr>
            <p:ph idx="1"/>
          </p:nvPr>
        </p:nvSpPr>
        <p:spPr>
          <a:xfrm>
            <a:off x="107504" y="1340768"/>
            <a:ext cx="9145016" cy="5517232"/>
          </a:xfrm>
        </p:spPr>
        <p:txBody>
          <a:bodyPr>
            <a:normAutofit/>
          </a:bodyPr>
          <a:lstStyle/>
          <a:p>
            <a:pPr marL="0" indent="0">
              <a:buNone/>
            </a:pPr>
            <a:r>
              <a:rPr lang="en-US" altLang="zh-CN" sz="2800" b="1" dirty="0"/>
              <a:t>HTML</a:t>
            </a:r>
            <a:r>
              <a:rPr lang="zh-CN" altLang="en-US" sz="2800" b="1" dirty="0"/>
              <a:t>在浏览器里的渲染原理</a:t>
            </a:r>
          </a:p>
          <a:p>
            <a:pPr marL="0" indent="0">
              <a:buNone/>
            </a:pPr>
            <a:r>
              <a:rPr lang="en-US" altLang="zh-CN" sz="2400" dirty="0" smtClean="0">
                <a:hlinkClick r:id="rId3"/>
              </a:rPr>
              <a:t>http</a:t>
            </a:r>
            <a:r>
              <a:rPr lang="en-US" altLang="zh-CN" sz="2400" dirty="0">
                <a:hlinkClick r:id="rId3"/>
              </a:rPr>
              <a:t>://</a:t>
            </a:r>
            <a:r>
              <a:rPr lang="en-US" altLang="zh-CN" sz="2400" dirty="0" smtClean="0">
                <a:hlinkClick r:id="rId3"/>
              </a:rPr>
              <a:t>blog.csdn.net/luckygll/article/details/7432713</a:t>
            </a:r>
            <a:endParaRPr lang="en-US" altLang="zh-CN" sz="2400" dirty="0" smtClean="0"/>
          </a:p>
          <a:p>
            <a:pPr marL="0" indent="0">
              <a:buNone/>
            </a:pPr>
            <a:r>
              <a:rPr lang="en-US" altLang="zh-CN" sz="2400" dirty="0"/>
              <a:t>&lt;html </a:t>
            </a:r>
            <a:r>
              <a:rPr lang="en-US" altLang="zh-CN" sz="2400" dirty="0" err="1"/>
              <a:t>xmlns</a:t>
            </a:r>
            <a:r>
              <a:rPr lang="en-US" altLang="zh-CN" sz="2400" dirty="0"/>
              <a:t>="http://www.w3.org/1999/xhtml"&gt; &lt;head </a:t>
            </a:r>
            <a:r>
              <a:rPr lang="en-US" altLang="zh-CN" sz="2400" dirty="0" err="1"/>
              <a:t>runat</a:t>
            </a:r>
            <a:r>
              <a:rPr lang="en-US" altLang="zh-CN" sz="2400" dirty="0"/>
              <a:t>="server"&gt; </a:t>
            </a:r>
            <a:endParaRPr lang="en-US" altLang="zh-CN" sz="2400" dirty="0" smtClean="0"/>
          </a:p>
          <a:p>
            <a:pPr marL="0" indent="0">
              <a:buNone/>
            </a:pPr>
            <a:r>
              <a:rPr lang="en-US" altLang="zh-CN" sz="2400" dirty="0" smtClean="0"/>
              <a:t>&lt;</a:t>
            </a:r>
            <a:r>
              <a:rPr lang="en-US" altLang="zh-CN" sz="2400" dirty="0"/>
              <a:t>title&gt;</a:t>
            </a:r>
            <a:r>
              <a:rPr lang="zh-CN" altLang="en-US" sz="2400" dirty="0"/>
              <a:t>标题</a:t>
            </a:r>
            <a:r>
              <a:rPr lang="en-US" altLang="zh-CN" sz="2400" dirty="0"/>
              <a:t>&lt;/title</a:t>
            </a:r>
            <a:r>
              <a:rPr lang="en-US" altLang="zh-CN" sz="2400" dirty="0" smtClean="0"/>
              <a:t>&gt;</a:t>
            </a:r>
          </a:p>
          <a:p>
            <a:pPr marL="0" indent="0">
              <a:buNone/>
            </a:pPr>
            <a:r>
              <a:rPr lang="en-US" altLang="zh-CN" sz="2400" dirty="0" smtClean="0"/>
              <a:t> </a:t>
            </a:r>
            <a:r>
              <a:rPr lang="en-US" altLang="zh-CN" sz="2400" dirty="0"/>
              <a:t>&lt;link </a:t>
            </a:r>
            <a:r>
              <a:rPr lang="en-US" altLang="zh-CN" sz="2400" dirty="0" err="1"/>
              <a:t>href</a:t>
            </a:r>
            <a:r>
              <a:rPr lang="en-US" altLang="zh-CN" sz="2400" dirty="0"/>
              <a:t>="../</a:t>
            </a:r>
            <a:r>
              <a:rPr lang="en-US" altLang="zh-CN" sz="2400" dirty="0" err="1"/>
              <a:t>css</a:t>
            </a:r>
            <a:r>
              <a:rPr lang="en-US" altLang="zh-CN" sz="2400" dirty="0"/>
              <a:t>/css.css" </a:t>
            </a:r>
            <a:r>
              <a:rPr lang="en-US" altLang="zh-CN" sz="2400" dirty="0" err="1"/>
              <a:t>rel</a:t>
            </a:r>
            <a:r>
              <a:rPr lang="en-US" altLang="zh-CN" sz="2400" dirty="0"/>
              <a:t>="</a:t>
            </a:r>
            <a:r>
              <a:rPr lang="en-US" altLang="zh-CN" sz="2400" dirty="0" err="1"/>
              <a:t>Stylesheet</a:t>
            </a:r>
            <a:r>
              <a:rPr lang="en-US" altLang="zh-CN" sz="2400" dirty="0"/>
              <a:t>" type="text/</a:t>
            </a:r>
            <a:r>
              <a:rPr lang="en-US" altLang="zh-CN" sz="2400" dirty="0" err="1"/>
              <a:t>css</a:t>
            </a:r>
            <a:r>
              <a:rPr lang="en-US" altLang="zh-CN" sz="2400" dirty="0"/>
              <a:t>" /&gt; </a:t>
            </a:r>
            <a:endParaRPr lang="en-US" altLang="zh-CN" sz="2400" dirty="0" smtClean="0"/>
          </a:p>
          <a:p>
            <a:pPr marL="0" indent="0">
              <a:buNone/>
            </a:pPr>
            <a:r>
              <a:rPr lang="en-US" altLang="zh-CN" sz="2400" dirty="0" smtClean="0"/>
              <a:t>&lt;/</a:t>
            </a:r>
            <a:r>
              <a:rPr lang="en-US" altLang="zh-CN" sz="2400" dirty="0"/>
              <a:t>head&gt; </a:t>
            </a:r>
            <a:endParaRPr lang="en-US" altLang="zh-CN" sz="2400" dirty="0" smtClean="0"/>
          </a:p>
          <a:p>
            <a:pPr marL="0" indent="0">
              <a:buNone/>
            </a:pPr>
            <a:r>
              <a:rPr lang="en-US" altLang="zh-CN" sz="2400" dirty="0" smtClean="0"/>
              <a:t>&lt;</a:t>
            </a:r>
            <a:r>
              <a:rPr lang="en-US" altLang="zh-CN" sz="2400" dirty="0"/>
              <a:t>body&gt; &lt;div&gt; &lt;/div&gt; &lt;</a:t>
            </a:r>
            <a:r>
              <a:rPr lang="en-US" altLang="zh-CN" sz="2400" dirty="0" err="1"/>
              <a:t>img</a:t>
            </a:r>
            <a:r>
              <a:rPr lang="en-US" altLang="zh-CN" sz="2400" dirty="0"/>
              <a:t> </a:t>
            </a:r>
            <a:r>
              <a:rPr lang="en-US" altLang="zh-CN" sz="2400" dirty="0" err="1"/>
              <a:t>src</a:t>
            </a:r>
            <a:r>
              <a:rPr lang="en-US" altLang="zh-CN" sz="2400" dirty="0"/>
              <a:t>="images/test.jpg" alt="</a:t>
            </a:r>
            <a:r>
              <a:rPr lang="zh-CN" altLang="en-US" sz="2400" dirty="0"/>
              <a:t>示例图片</a:t>
            </a:r>
            <a:r>
              <a:rPr lang="en-US" altLang="zh-CN" sz="2400" dirty="0"/>
              <a:t>"</a:t>
            </a:r>
            <a:r>
              <a:rPr lang="zh-CN" altLang="en-US" sz="2400" dirty="0"/>
              <a:t> </a:t>
            </a:r>
            <a:r>
              <a:rPr lang="en-US" altLang="zh-CN" sz="2400" dirty="0"/>
              <a:t>/&gt;</a:t>
            </a:r>
            <a:r>
              <a:rPr lang="zh-CN" altLang="en-US" sz="2400" dirty="0"/>
              <a:t> </a:t>
            </a:r>
            <a:endParaRPr lang="en-US" altLang="zh-CN" sz="2400" dirty="0" smtClean="0"/>
          </a:p>
          <a:p>
            <a:pPr marL="0" indent="0">
              <a:buNone/>
            </a:pPr>
            <a:r>
              <a:rPr lang="en-US" altLang="zh-CN" sz="2400" dirty="0" smtClean="0"/>
              <a:t>&lt;</a:t>
            </a:r>
            <a:r>
              <a:rPr lang="en-US" altLang="zh-CN" sz="2400" dirty="0" err="1"/>
              <a:t>br</a:t>
            </a:r>
            <a:r>
              <a:rPr lang="en-US" altLang="zh-CN" sz="2400" dirty="0"/>
              <a:t> /&gt; &lt;p&gt; &lt;/p&gt; &lt;/body&gt; </a:t>
            </a:r>
            <a:endParaRPr lang="en-US" altLang="zh-CN" sz="2400" dirty="0" smtClean="0"/>
          </a:p>
          <a:p>
            <a:pPr marL="0" indent="0">
              <a:buNone/>
            </a:pPr>
            <a:r>
              <a:rPr lang="en-US" altLang="zh-CN" sz="2400" dirty="0" smtClean="0"/>
              <a:t>&lt;</a:t>
            </a:r>
            <a:r>
              <a:rPr lang="en-US" altLang="zh-CN" sz="2400" dirty="0"/>
              <a:t>script type="text/</a:t>
            </a:r>
            <a:r>
              <a:rPr lang="en-US" altLang="zh-CN" sz="2400" dirty="0" err="1"/>
              <a:t>javascript</a:t>
            </a:r>
            <a:r>
              <a:rPr lang="en-US" altLang="zh-CN" sz="2400" dirty="0"/>
              <a:t>" </a:t>
            </a:r>
            <a:r>
              <a:rPr lang="en-US" altLang="zh-CN" sz="2400" dirty="0" err="1"/>
              <a:t>src</a:t>
            </a:r>
            <a:r>
              <a:rPr lang="en-US" altLang="zh-CN" sz="2400" dirty="0"/>
              <a:t>="</a:t>
            </a:r>
            <a:r>
              <a:rPr lang="en-US" altLang="zh-CN" sz="2400" dirty="0" err="1"/>
              <a:t>js</a:t>
            </a:r>
            <a:r>
              <a:rPr lang="en-US" altLang="zh-CN" sz="2400" dirty="0"/>
              <a:t>/js.js"&gt;&lt;/script&gt; &lt;/html&gt;</a:t>
            </a:r>
            <a:endParaRPr lang="en-US" altLang="zh-CN" sz="2400" dirty="0" smtClean="0"/>
          </a:p>
        </p:txBody>
      </p:sp>
    </p:spTree>
    <p:extLst>
      <p:ext uri="{BB962C8B-B14F-4D97-AF65-F5344CB8AC3E}">
        <p14:creationId xmlns:p14="http://schemas.microsoft.com/office/powerpoint/2010/main" val="4151392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前端分析测试要点</a:t>
            </a:r>
            <a:endParaRPr lang="zh-CN" altLang="en-US" dirty="0"/>
          </a:p>
        </p:txBody>
      </p:sp>
      <p:sp>
        <p:nvSpPr>
          <p:cNvPr id="3" name="内容占位符 2"/>
          <p:cNvSpPr>
            <a:spLocks noGrp="1"/>
          </p:cNvSpPr>
          <p:nvPr>
            <p:ph idx="1"/>
          </p:nvPr>
        </p:nvSpPr>
        <p:spPr>
          <a:xfrm>
            <a:off x="0" y="980728"/>
            <a:ext cx="9145016" cy="6120680"/>
          </a:xfrm>
        </p:spPr>
        <p:txBody>
          <a:bodyPr>
            <a:normAutofit fontScale="77500" lnSpcReduction="20000"/>
          </a:bodyPr>
          <a:lstStyle/>
          <a:p>
            <a:pPr marL="0" indent="0">
              <a:lnSpc>
                <a:spcPct val="120000"/>
              </a:lnSpc>
              <a:spcBef>
                <a:spcPts val="0"/>
              </a:spcBef>
              <a:buNone/>
            </a:pPr>
            <a:r>
              <a:rPr lang="zh-CN" altLang="en-US" sz="2400" dirty="0" smtClean="0"/>
              <a:t>页面</a:t>
            </a:r>
            <a:r>
              <a:rPr lang="zh-CN" altLang="en-US" sz="2400" dirty="0"/>
              <a:t>渲染就是浏览器将</a:t>
            </a:r>
            <a:r>
              <a:rPr lang="en-US" altLang="zh-CN" sz="2400" dirty="0"/>
              <a:t>html</a:t>
            </a:r>
            <a:r>
              <a:rPr lang="zh-CN" altLang="en-US" sz="2400" dirty="0"/>
              <a:t>代码根据</a:t>
            </a:r>
            <a:r>
              <a:rPr lang="en-US" altLang="zh-CN" sz="2400" dirty="0" err="1"/>
              <a:t>CSS</a:t>
            </a:r>
            <a:r>
              <a:rPr lang="zh-CN" altLang="en-US" sz="2400" dirty="0"/>
              <a:t>定义的规则显示在浏览器窗口中的这个过程</a:t>
            </a:r>
            <a:r>
              <a:rPr lang="zh-CN" altLang="en-US" sz="2400" dirty="0" smtClean="0"/>
              <a:t>。</a:t>
            </a:r>
            <a:endParaRPr lang="en-US" altLang="zh-CN" sz="2400" dirty="0" smtClean="0"/>
          </a:p>
          <a:p>
            <a:pPr marL="0" indent="0">
              <a:lnSpc>
                <a:spcPct val="120000"/>
              </a:lnSpc>
              <a:spcBef>
                <a:spcPts val="0"/>
              </a:spcBef>
              <a:buNone/>
            </a:pPr>
            <a:r>
              <a:rPr lang="en-US" altLang="zh-CN" sz="2400" dirty="0"/>
              <a:t>1.</a:t>
            </a:r>
            <a:r>
              <a:rPr lang="zh-CN" altLang="en-US" sz="2400" dirty="0"/>
              <a:t>客户端浏览器开始从用户向服务器发出请求，服务器响应的将如上的</a:t>
            </a:r>
            <a:r>
              <a:rPr lang="en-US" altLang="zh-CN" sz="2400" dirty="0"/>
              <a:t>HTML</a:t>
            </a:r>
            <a:r>
              <a:rPr lang="zh-CN" altLang="en-US" sz="2400" dirty="0"/>
              <a:t>返回给请求的客户端浏览器中。 </a:t>
            </a:r>
            <a:endParaRPr lang="en-US" altLang="zh-CN" sz="2400" dirty="0" smtClean="0"/>
          </a:p>
          <a:p>
            <a:pPr marL="0" indent="0">
              <a:lnSpc>
                <a:spcPct val="120000"/>
              </a:lnSpc>
              <a:spcBef>
                <a:spcPts val="0"/>
              </a:spcBef>
              <a:buNone/>
            </a:pPr>
            <a:r>
              <a:rPr lang="en-US" altLang="zh-CN" sz="2400" dirty="0" smtClean="0"/>
              <a:t>2</a:t>
            </a:r>
            <a:r>
              <a:rPr lang="en-US" altLang="zh-CN" sz="2400" dirty="0"/>
              <a:t>.</a:t>
            </a:r>
            <a:r>
              <a:rPr lang="zh-CN" altLang="en-US" sz="2400" dirty="0"/>
              <a:t>加载从</a:t>
            </a:r>
            <a:r>
              <a:rPr lang="en-US" altLang="zh-CN" sz="2400" dirty="0"/>
              <a:t>&lt;html&gt;</a:t>
            </a:r>
            <a:r>
              <a:rPr lang="zh-CN" altLang="en-US" sz="2400" dirty="0"/>
              <a:t>标签开始，并发现</a:t>
            </a:r>
            <a:r>
              <a:rPr lang="en-US" altLang="zh-CN" sz="2400" dirty="0"/>
              <a:t>&lt;head&gt;</a:t>
            </a:r>
            <a:r>
              <a:rPr lang="zh-CN" altLang="en-US" sz="2400" dirty="0"/>
              <a:t>标签内有个外部样式文件要加载 </a:t>
            </a:r>
            <a:r>
              <a:rPr lang="en-US" altLang="zh-CN" sz="2400" dirty="0"/>
              <a:t>&lt;link</a:t>
            </a:r>
            <a:r>
              <a:rPr lang="zh-CN" altLang="en-US" sz="2400" dirty="0"/>
              <a:t> </a:t>
            </a:r>
            <a:r>
              <a:rPr lang="en-US" altLang="zh-CN" sz="2400" dirty="0" err="1"/>
              <a:t>href</a:t>
            </a:r>
            <a:r>
              <a:rPr lang="en-US" altLang="zh-CN" sz="2400" dirty="0"/>
              <a:t>="../</a:t>
            </a:r>
            <a:r>
              <a:rPr lang="en-US" altLang="zh-CN" sz="2400" dirty="0" err="1"/>
              <a:t>css</a:t>
            </a:r>
            <a:r>
              <a:rPr lang="en-US" altLang="zh-CN" sz="2400" dirty="0"/>
              <a:t>/css.css"</a:t>
            </a:r>
            <a:r>
              <a:rPr lang="zh-CN" altLang="en-US" sz="2400" dirty="0"/>
              <a:t> </a:t>
            </a:r>
            <a:r>
              <a:rPr lang="en-US" altLang="zh-CN" sz="2400" dirty="0" err="1"/>
              <a:t>rel</a:t>
            </a:r>
            <a:r>
              <a:rPr lang="en-US" altLang="zh-CN" sz="2400" dirty="0"/>
              <a:t>="</a:t>
            </a:r>
            <a:r>
              <a:rPr lang="en-US" altLang="zh-CN" sz="2400" dirty="0" err="1"/>
              <a:t>Stylesheet</a:t>
            </a:r>
            <a:r>
              <a:rPr lang="en-US" altLang="zh-CN" sz="2400" dirty="0"/>
              <a:t>"</a:t>
            </a:r>
            <a:r>
              <a:rPr lang="zh-CN" altLang="en-US" sz="2400" dirty="0"/>
              <a:t> </a:t>
            </a:r>
            <a:r>
              <a:rPr lang="en-US" altLang="zh-CN" sz="2400" dirty="0"/>
              <a:t>type="text/</a:t>
            </a:r>
            <a:r>
              <a:rPr lang="en-US" altLang="zh-CN" sz="2400" dirty="0" err="1"/>
              <a:t>css</a:t>
            </a:r>
            <a:r>
              <a:rPr lang="en-US" altLang="zh-CN" sz="2400" dirty="0"/>
              <a:t>"</a:t>
            </a:r>
            <a:r>
              <a:rPr lang="zh-CN" altLang="en-US" sz="2400" dirty="0"/>
              <a:t> </a:t>
            </a:r>
            <a:r>
              <a:rPr lang="en-US" altLang="zh-CN" sz="2400" dirty="0"/>
              <a:t>/&gt;</a:t>
            </a:r>
            <a:r>
              <a:rPr lang="zh-CN" altLang="en-US" sz="2400" dirty="0"/>
              <a:t> </a:t>
            </a:r>
            <a:endParaRPr lang="en-US" altLang="zh-CN" sz="2400" dirty="0" smtClean="0"/>
          </a:p>
          <a:p>
            <a:pPr marL="0" indent="0">
              <a:lnSpc>
                <a:spcPct val="120000"/>
              </a:lnSpc>
              <a:spcBef>
                <a:spcPts val="0"/>
              </a:spcBef>
              <a:buNone/>
            </a:pPr>
            <a:r>
              <a:rPr lang="en-US" altLang="zh-CN" sz="2400" dirty="0" smtClean="0"/>
              <a:t>3</a:t>
            </a:r>
            <a:r>
              <a:rPr lang="en-US" altLang="zh-CN" sz="2400" dirty="0"/>
              <a:t>.</a:t>
            </a:r>
            <a:r>
              <a:rPr lang="zh-CN" altLang="en-US" sz="2400" dirty="0"/>
              <a:t>这时客户端浏览器又向服务器发出一个请求加载</a:t>
            </a:r>
            <a:r>
              <a:rPr lang="en-US" altLang="zh-CN" sz="2400" dirty="0"/>
              <a:t>css.css</a:t>
            </a:r>
            <a:r>
              <a:rPr lang="zh-CN" altLang="en-US" sz="2400" dirty="0"/>
              <a:t>文件，服务器响应。 </a:t>
            </a:r>
            <a:endParaRPr lang="en-US" altLang="zh-CN" sz="2400" dirty="0" smtClean="0"/>
          </a:p>
          <a:p>
            <a:pPr marL="0" indent="0">
              <a:lnSpc>
                <a:spcPct val="120000"/>
              </a:lnSpc>
              <a:spcBef>
                <a:spcPts val="0"/>
              </a:spcBef>
              <a:buNone/>
            </a:pPr>
            <a:r>
              <a:rPr lang="en-US" altLang="zh-CN" sz="2400" dirty="0" smtClean="0"/>
              <a:t>4</a:t>
            </a:r>
            <a:r>
              <a:rPr lang="en-US" altLang="zh-CN" sz="2400" dirty="0"/>
              <a:t>.</a:t>
            </a:r>
            <a:r>
              <a:rPr lang="zh-CN" altLang="en-US" sz="2400" dirty="0"/>
              <a:t>此时客户端浏览器继续加载</a:t>
            </a:r>
            <a:r>
              <a:rPr lang="en-US" altLang="zh-CN" sz="2400" dirty="0"/>
              <a:t>html</a:t>
            </a:r>
            <a:r>
              <a:rPr lang="zh-CN" altLang="en-US" sz="2400" dirty="0"/>
              <a:t>文件里</a:t>
            </a:r>
            <a:r>
              <a:rPr lang="en-US" altLang="zh-CN" sz="2400" dirty="0"/>
              <a:t>&lt;body&gt;</a:t>
            </a:r>
            <a:r>
              <a:rPr lang="zh-CN" altLang="en-US" sz="2400" dirty="0"/>
              <a:t>里的标签，在</a:t>
            </a:r>
            <a:r>
              <a:rPr lang="en-US" altLang="zh-CN" sz="2400" dirty="0"/>
              <a:t>css.css</a:t>
            </a:r>
            <a:r>
              <a:rPr lang="zh-CN" altLang="en-US" sz="2400" dirty="0"/>
              <a:t>文件加载完后，同时开始渲染页面</a:t>
            </a:r>
            <a:r>
              <a:rPr lang="zh-CN" altLang="en-US" sz="2400" dirty="0" smtClean="0"/>
              <a:t>。</a:t>
            </a:r>
            <a:endParaRPr lang="en-US" altLang="zh-CN" sz="2400" dirty="0" smtClean="0"/>
          </a:p>
          <a:p>
            <a:pPr marL="0" indent="0">
              <a:lnSpc>
                <a:spcPct val="120000"/>
              </a:lnSpc>
              <a:spcBef>
                <a:spcPts val="0"/>
              </a:spcBef>
              <a:buNone/>
            </a:pPr>
            <a:r>
              <a:rPr lang="en-US" altLang="zh-CN" sz="2400" dirty="0" smtClean="0"/>
              <a:t>5</a:t>
            </a:r>
            <a:r>
              <a:rPr lang="en-US" altLang="zh-CN" sz="2400" dirty="0"/>
              <a:t>.</a:t>
            </a:r>
            <a:r>
              <a:rPr lang="zh-CN" altLang="en-US" sz="2400" dirty="0"/>
              <a:t>客户端浏览器在</a:t>
            </a:r>
            <a:r>
              <a:rPr lang="en-US" altLang="zh-CN" sz="2400" dirty="0"/>
              <a:t>&lt;body&gt;</a:t>
            </a:r>
            <a:r>
              <a:rPr lang="zh-CN" altLang="en-US" sz="2400" dirty="0"/>
              <a:t>里的标签中发现一个</a:t>
            </a:r>
            <a:r>
              <a:rPr lang="en-US" altLang="zh-CN" sz="2400" dirty="0"/>
              <a:t>&lt;</a:t>
            </a:r>
            <a:r>
              <a:rPr lang="en-US" altLang="zh-CN" sz="2400" dirty="0" err="1"/>
              <a:t>img</a:t>
            </a:r>
            <a:r>
              <a:rPr lang="en-US" altLang="zh-CN" sz="2400" dirty="0"/>
              <a:t>&gt;</a:t>
            </a:r>
            <a:r>
              <a:rPr lang="zh-CN" altLang="en-US" sz="2400" dirty="0"/>
              <a:t>标签并且引用了服务器进而的一张名为</a:t>
            </a:r>
            <a:r>
              <a:rPr lang="en-US" altLang="zh-CN" sz="2400" dirty="0"/>
              <a:t>test.jpg</a:t>
            </a:r>
            <a:r>
              <a:rPr lang="zh-CN" altLang="en-US" sz="2400" dirty="0"/>
              <a:t>的图片</a:t>
            </a:r>
            <a:r>
              <a:rPr lang="en-US" altLang="zh-CN" sz="2400" dirty="0"/>
              <a:t>.</a:t>
            </a:r>
            <a:r>
              <a:rPr lang="zh-CN" altLang="en-US" sz="2400" dirty="0"/>
              <a:t>客户端浏览器又向服务器发出一次请求。而浏览器不会因为此时正在加载</a:t>
            </a:r>
            <a:r>
              <a:rPr lang="en-US" altLang="zh-CN" sz="2400" dirty="0"/>
              <a:t>&lt;</a:t>
            </a:r>
            <a:r>
              <a:rPr lang="en-US" altLang="zh-CN" sz="2400" dirty="0" err="1"/>
              <a:t>img</a:t>
            </a:r>
            <a:r>
              <a:rPr lang="en-US" altLang="zh-CN" sz="2400" dirty="0"/>
              <a:t>&gt;</a:t>
            </a:r>
            <a:r>
              <a:rPr lang="zh-CN" altLang="en-US" sz="2400" dirty="0"/>
              <a:t>标签里的图片而停止等待图片加载完，浏览器继续渲染还未完成的部分。 </a:t>
            </a:r>
            <a:endParaRPr lang="en-US" altLang="zh-CN" sz="2400" dirty="0" smtClean="0"/>
          </a:p>
          <a:p>
            <a:pPr marL="0" indent="0">
              <a:lnSpc>
                <a:spcPct val="120000"/>
              </a:lnSpc>
              <a:spcBef>
                <a:spcPts val="0"/>
              </a:spcBef>
              <a:buNone/>
            </a:pPr>
            <a:r>
              <a:rPr lang="en-US" altLang="zh-CN" sz="2400" dirty="0" smtClean="0"/>
              <a:t>6</a:t>
            </a:r>
            <a:r>
              <a:rPr lang="en-US" altLang="zh-CN" sz="2400" dirty="0"/>
              <a:t>.&lt;</a:t>
            </a:r>
            <a:r>
              <a:rPr lang="en-US" altLang="zh-CN" sz="2400" dirty="0" err="1"/>
              <a:t>img</a:t>
            </a:r>
            <a:r>
              <a:rPr lang="en-US" altLang="zh-CN" sz="2400" dirty="0"/>
              <a:t>&gt;</a:t>
            </a:r>
            <a:r>
              <a:rPr lang="zh-CN" altLang="en-US" sz="2400" dirty="0"/>
              <a:t>标签里的图片加载完了，则要显示出来，同时图片会占有一定的面积，又会影响到后面的布局，浏览器不得不又回来重新渲染一次这部分。 </a:t>
            </a:r>
            <a:endParaRPr lang="en-US" altLang="zh-CN" sz="2400" dirty="0" smtClean="0"/>
          </a:p>
          <a:p>
            <a:pPr marL="0" indent="0">
              <a:lnSpc>
                <a:spcPct val="120000"/>
              </a:lnSpc>
              <a:spcBef>
                <a:spcPts val="0"/>
              </a:spcBef>
              <a:buNone/>
            </a:pPr>
            <a:r>
              <a:rPr lang="en-US" altLang="zh-CN" sz="2400" dirty="0" smtClean="0"/>
              <a:t>7</a:t>
            </a:r>
            <a:r>
              <a:rPr lang="en-US" altLang="zh-CN" sz="2400" dirty="0"/>
              <a:t>.</a:t>
            </a:r>
            <a:r>
              <a:rPr lang="zh-CN" altLang="en-US" sz="2400" dirty="0"/>
              <a:t>总算把</a:t>
            </a:r>
            <a:r>
              <a:rPr lang="en-US" altLang="zh-CN" sz="2400" dirty="0"/>
              <a:t>body</a:t>
            </a:r>
            <a:r>
              <a:rPr lang="zh-CN" altLang="en-US" sz="2400" dirty="0"/>
              <a:t>里的标签加载及渲染完后，浏览器又发现了一段代码： </a:t>
            </a:r>
            <a:r>
              <a:rPr lang="en-US" altLang="zh-CN" sz="2400" dirty="0"/>
              <a:t>&lt;script type="text/</a:t>
            </a:r>
            <a:r>
              <a:rPr lang="en-US" altLang="zh-CN" sz="2400" dirty="0" err="1"/>
              <a:t>javascript</a:t>
            </a:r>
            <a:r>
              <a:rPr lang="en-US" altLang="zh-CN" sz="2400" dirty="0"/>
              <a:t>"</a:t>
            </a:r>
            <a:r>
              <a:rPr lang="zh-CN" altLang="en-US" sz="2400" dirty="0"/>
              <a:t> </a:t>
            </a:r>
            <a:r>
              <a:rPr lang="en-US" altLang="zh-CN" sz="2400" dirty="0" err="1"/>
              <a:t>src</a:t>
            </a:r>
            <a:r>
              <a:rPr lang="en-US" altLang="zh-CN" sz="2400" dirty="0"/>
              <a:t>="</a:t>
            </a:r>
            <a:r>
              <a:rPr lang="en-US" altLang="zh-CN" sz="2400" dirty="0" err="1"/>
              <a:t>js</a:t>
            </a:r>
            <a:r>
              <a:rPr lang="en-US" altLang="zh-CN" sz="2400" dirty="0"/>
              <a:t>/js.js"&gt;&lt;/script&gt; </a:t>
            </a:r>
            <a:endParaRPr lang="en-US" altLang="zh-CN" sz="2400" dirty="0" smtClean="0"/>
          </a:p>
          <a:p>
            <a:pPr marL="0" indent="0">
              <a:lnSpc>
                <a:spcPct val="120000"/>
              </a:lnSpc>
              <a:spcBef>
                <a:spcPts val="0"/>
              </a:spcBef>
              <a:buNone/>
            </a:pPr>
            <a:r>
              <a:rPr lang="en-US" altLang="zh-CN" sz="2400" dirty="0" smtClean="0"/>
              <a:t>8</a:t>
            </a:r>
            <a:r>
              <a:rPr lang="en-US" altLang="zh-CN" sz="2400" dirty="0"/>
              <a:t>.</a:t>
            </a:r>
            <a:r>
              <a:rPr lang="zh-CN" altLang="en-US" sz="2400" dirty="0"/>
              <a:t>浏览器又立刻向服务器发出请求加载</a:t>
            </a:r>
            <a:r>
              <a:rPr lang="en-US" altLang="zh-CN" sz="2400" dirty="0"/>
              <a:t>js.js</a:t>
            </a:r>
            <a:r>
              <a:rPr lang="zh-CN" altLang="en-US" sz="2400" dirty="0"/>
              <a:t>文件，服务器响应。 </a:t>
            </a:r>
            <a:endParaRPr lang="en-US" altLang="zh-CN" sz="2400" dirty="0" smtClean="0"/>
          </a:p>
          <a:p>
            <a:pPr marL="0" indent="0">
              <a:lnSpc>
                <a:spcPct val="120000"/>
              </a:lnSpc>
              <a:spcBef>
                <a:spcPts val="0"/>
              </a:spcBef>
              <a:buNone/>
            </a:pPr>
            <a:r>
              <a:rPr lang="en-US" altLang="zh-CN" sz="2400" dirty="0" smtClean="0"/>
              <a:t>9</a:t>
            </a:r>
            <a:r>
              <a:rPr lang="en-US" altLang="zh-CN" sz="2400" dirty="0"/>
              <a:t>.</a:t>
            </a:r>
            <a:r>
              <a:rPr lang="zh-CN" altLang="en-US" sz="2400" dirty="0"/>
              <a:t>浏览器又在</a:t>
            </a:r>
            <a:r>
              <a:rPr lang="en-US" altLang="zh-CN" sz="2400" dirty="0"/>
              <a:t>js.js</a:t>
            </a:r>
            <a:r>
              <a:rPr lang="zh-CN" altLang="en-US" sz="2400" dirty="0"/>
              <a:t>文件中发现了一段代码是让</a:t>
            </a:r>
            <a:r>
              <a:rPr lang="en-US" altLang="zh-CN" sz="2400" dirty="0"/>
              <a:t>&lt;div&gt;</a:t>
            </a:r>
            <a:r>
              <a:rPr lang="zh-CN" altLang="en-US" sz="2400" dirty="0"/>
              <a:t>标签隐藏的代码，此时浏览器又要重新去渲染被隐藏的</a:t>
            </a:r>
            <a:r>
              <a:rPr lang="en-US" altLang="zh-CN" sz="2400" dirty="0"/>
              <a:t>&lt;div&gt;</a:t>
            </a:r>
            <a:r>
              <a:rPr lang="zh-CN" altLang="en-US" sz="2400" dirty="0"/>
              <a:t>部分。 </a:t>
            </a:r>
            <a:endParaRPr lang="en-US" altLang="zh-CN" sz="2400" dirty="0" smtClean="0"/>
          </a:p>
          <a:p>
            <a:pPr marL="0" indent="0">
              <a:lnSpc>
                <a:spcPct val="120000"/>
              </a:lnSpc>
              <a:spcBef>
                <a:spcPts val="0"/>
              </a:spcBef>
              <a:buNone/>
            </a:pPr>
            <a:r>
              <a:rPr lang="en-US" altLang="zh-CN" sz="2400" dirty="0" smtClean="0"/>
              <a:t>10</a:t>
            </a:r>
            <a:r>
              <a:rPr lang="en-US" altLang="zh-CN" sz="2400" dirty="0"/>
              <a:t>.</a:t>
            </a:r>
            <a:r>
              <a:rPr lang="zh-CN" altLang="en-US" sz="2400" dirty="0"/>
              <a:t>最后到浏览器发现了</a:t>
            </a:r>
            <a:r>
              <a:rPr lang="en-US" altLang="zh-CN" sz="2400" dirty="0"/>
              <a:t>&lt;/html&gt;</a:t>
            </a:r>
            <a:r>
              <a:rPr lang="zh-CN" altLang="en-US" sz="2400" dirty="0"/>
              <a:t>为止。</a:t>
            </a:r>
          </a:p>
          <a:p>
            <a:pPr marL="0" indent="0">
              <a:buNone/>
            </a:pPr>
            <a:endParaRPr lang="en-US" altLang="zh-CN" sz="2400" dirty="0" smtClean="0"/>
          </a:p>
        </p:txBody>
      </p:sp>
    </p:spTree>
    <p:extLst>
      <p:ext uri="{BB962C8B-B14F-4D97-AF65-F5344CB8AC3E}">
        <p14:creationId xmlns:p14="http://schemas.microsoft.com/office/powerpoint/2010/main" val="797238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 课程介绍</Template>
  <TotalTime>238</TotalTime>
  <Words>1379</Words>
  <Application>Microsoft Office PowerPoint</Application>
  <PresentationFormat>全屏显示(4:3)</PresentationFormat>
  <Paragraphs>92</Paragraphs>
  <Slides>14</Slides>
  <Notes>5</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moban</vt:lpstr>
      <vt:lpstr>PowerPoint 演示文稿</vt:lpstr>
      <vt:lpstr>Web前端分析</vt:lpstr>
      <vt:lpstr>前端性能分析</vt:lpstr>
      <vt:lpstr>前端性能分析</vt:lpstr>
      <vt:lpstr>前端性能分析</vt:lpstr>
      <vt:lpstr>前端性能分析</vt:lpstr>
      <vt:lpstr>前端性能分析</vt:lpstr>
      <vt:lpstr>Web前端分析测试要点</vt:lpstr>
      <vt:lpstr>Web前端分析测试要点</vt:lpstr>
      <vt:lpstr>yahoo 前端分析要点</vt:lpstr>
      <vt:lpstr>yahoo 前端分析要点</vt:lpstr>
      <vt:lpstr>减少 HTTP 的请求</vt:lpstr>
      <vt:lpstr>减少HTTP请求</vt:lpstr>
      <vt:lpstr>前端分析工具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Web基础</dc:title>
  <cp:lastModifiedBy>admin</cp:lastModifiedBy>
  <cp:revision>76</cp:revision>
  <dcterms:modified xsi:type="dcterms:W3CDTF">2018-06-09T01:39:58Z</dcterms:modified>
</cp:coreProperties>
</file>