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6" r:id="rId3"/>
    <p:sldId id="291" r:id="rId4"/>
    <p:sldId id="319" r:id="rId5"/>
    <p:sldId id="289" r:id="rId6"/>
    <p:sldId id="292" r:id="rId7"/>
    <p:sldId id="294" r:id="rId8"/>
    <p:sldId id="293" r:id="rId9"/>
    <p:sldId id="298" r:id="rId10"/>
    <p:sldId id="321" r:id="rId11"/>
    <p:sldId id="274" r:id="rId12"/>
    <p:sldId id="275" r:id="rId13"/>
    <p:sldId id="320" r:id="rId14"/>
    <p:sldId id="327" r:id="rId15"/>
    <p:sldId id="328" r:id="rId16"/>
    <p:sldId id="277" r:id="rId17"/>
    <p:sldId id="279" r:id="rId18"/>
    <p:sldId id="278" r:id="rId19"/>
    <p:sldId id="280" r:id="rId20"/>
    <p:sldId id="270" r:id="rId21"/>
    <p:sldId id="312" r:id="rId22"/>
    <p:sldId id="316" r:id="rId23"/>
    <p:sldId id="313" r:id="rId24"/>
    <p:sldId id="308" r:id="rId25"/>
    <p:sldId id="309" r:id="rId26"/>
    <p:sldId id="310" r:id="rId27"/>
    <p:sldId id="317" r:id="rId28"/>
    <p:sldId id="326" r:id="rId29"/>
    <p:sldId id="322" r:id="rId30"/>
    <p:sldId id="323" r:id="rId31"/>
    <p:sldId id="324" r:id="rId32"/>
    <p:sldId id="32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60" autoAdjust="0"/>
  </p:normalViewPr>
  <p:slideViewPr>
    <p:cSldViewPr>
      <p:cViewPr>
        <p:scale>
          <a:sx n="66" d="100"/>
          <a:sy n="66" d="100"/>
        </p:scale>
        <p:origin x="-127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978A1-5185-438F-B027-9F347D47CCF2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357AF48-B375-4E19-BEE6-B52B3406EB4C}">
      <dgm:prSet phldrT="[文本]" custT="1"/>
      <dgm:spPr/>
      <dgm:t>
        <a:bodyPr/>
        <a:lstStyle/>
        <a:p>
          <a:r>
            <a:rPr lang="zh-CN" altLang="en-US" sz="2000" dirty="0" smtClean="0"/>
            <a:t>数据库管理系统</a:t>
          </a:r>
          <a:r>
            <a:rPr lang="en-US" altLang="zh-CN" sz="2000" dirty="0" smtClean="0"/>
            <a:t>/</a:t>
          </a:r>
          <a:r>
            <a:rPr lang="zh-CN" altLang="en-US" sz="2000" dirty="0" smtClean="0"/>
            <a:t>数据库</a:t>
          </a:r>
          <a:endParaRPr lang="zh-CN" altLang="en-US" sz="2000" dirty="0"/>
        </a:p>
      </dgm:t>
    </dgm:pt>
    <dgm:pt modelId="{F566FF6F-D8E5-4206-9014-5AA638B136C3}" type="parTrans" cxnId="{57622400-05B5-478B-9111-812AF86A1522}">
      <dgm:prSet/>
      <dgm:spPr/>
      <dgm:t>
        <a:bodyPr/>
        <a:lstStyle/>
        <a:p>
          <a:endParaRPr lang="zh-CN" altLang="en-US"/>
        </a:p>
      </dgm:t>
    </dgm:pt>
    <dgm:pt modelId="{775F1E0D-C456-4AB5-B779-F8C241079964}" type="sibTrans" cxnId="{57622400-05B5-478B-9111-812AF86A1522}">
      <dgm:prSet/>
      <dgm:spPr/>
      <dgm:t>
        <a:bodyPr/>
        <a:lstStyle/>
        <a:p>
          <a:r>
            <a:rPr lang="zh-CN" altLang="en-US" dirty="0" smtClean="0"/>
            <a:t>数据库服务器</a:t>
          </a:r>
          <a:endParaRPr lang="zh-CN" altLang="en-US" dirty="0"/>
        </a:p>
      </dgm:t>
    </dgm:pt>
    <dgm:pt modelId="{6B4CBB64-BEE1-4D9C-AEC1-1AD966F6C241}" type="asst">
      <dgm:prSet phldrT="[文本]" custT="1"/>
      <dgm:spPr/>
      <dgm:t>
        <a:bodyPr/>
        <a:lstStyle/>
        <a:p>
          <a:r>
            <a:rPr lang="zh-CN" altLang="en-US" sz="2800" dirty="0" smtClean="0"/>
            <a:t>网站</a:t>
          </a:r>
          <a:endParaRPr lang="zh-CN" altLang="en-US" sz="2800" dirty="0"/>
        </a:p>
      </dgm:t>
    </dgm:pt>
    <dgm:pt modelId="{0D8272C2-A9B1-4844-AD4A-C6482297A513}" type="parTrans" cxnId="{ABD6FDEB-E267-45A9-B5A6-BB7AB702D791}">
      <dgm:prSet/>
      <dgm:spPr/>
      <dgm:t>
        <a:bodyPr/>
        <a:lstStyle/>
        <a:p>
          <a:endParaRPr lang="zh-CN" altLang="en-US"/>
        </a:p>
      </dgm:t>
    </dgm:pt>
    <dgm:pt modelId="{D6E50E41-86B5-49E9-BC61-8848C5B5ED9B}" type="sibTrans" cxnId="{ABD6FDEB-E267-45A9-B5A6-BB7AB702D791}">
      <dgm:prSet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服务器</a:t>
          </a:r>
          <a:endParaRPr lang="zh-CN" altLang="en-US" dirty="0"/>
        </a:p>
      </dgm:t>
    </dgm:pt>
    <dgm:pt modelId="{E110F8D7-1F21-4067-A6AA-DF40CCA48783}">
      <dgm:prSet phldrT="[文本]" custT="1"/>
      <dgm:spPr/>
      <dgm:t>
        <a:bodyPr/>
        <a:lstStyle/>
        <a:p>
          <a:r>
            <a:rPr lang="zh-CN" altLang="en-US" sz="2400" dirty="0" smtClean="0"/>
            <a:t>客户端</a:t>
          </a:r>
          <a:endParaRPr lang="zh-CN" altLang="en-US" sz="2400" dirty="0"/>
        </a:p>
      </dgm:t>
    </dgm:pt>
    <dgm:pt modelId="{179F2EBB-5841-442A-870B-389FE9DEFCDF}" type="parTrans" cxnId="{196C9D4C-E0E3-428F-85CA-9EF715EB920B}">
      <dgm:prSet/>
      <dgm:spPr/>
      <dgm:t>
        <a:bodyPr/>
        <a:lstStyle/>
        <a:p>
          <a:endParaRPr lang="zh-CN" altLang="en-US"/>
        </a:p>
      </dgm:t>
    </dgm:pt>
    <dgm:pt modelId="{86C73518-A4CF-4D80-A250-7A2454E1F6F3}" type="sibTrans" cxnId="{196C9D4C-E0E3-428F-85CA-9EF715EB920B}">
      <dgm:prSet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1</a:t>
          </a:r>
          <a:r>
            <a:rPr lang="zh-CN" altLang="en-US" dirty="0" smtClean="0"/>
            <a:t>的</a:t>
          </a:r>
          <a:r>
            <a:rPr lang="en-US" altLang="zh-CN" dirty="0" smtClean="0"/>
            <a:t>PC</a:t>
          </a:r>
          <a:endParaRPr lang="zh-CN" altLang="en-US" dirty="0"/>
        </a:p>
      </dgm:t>
    </dgm:pt>
    <dgm:pt modelId="{AA9CA349-B7C3-4473-B2D7-EBF99F92C3FD}">
      <dgm:prSet phldrT="[文本]" custT="1"/>
      <dgm:spPr/>
      <dgm:t>
        <a:bodyPr/>
        <a:lstStyle/>
        <a:p>
          <a:r>
            <a:rPr lang="zh-CN" altLang="en-US" sz="2400" dirty="0" smtClean="0"/>
            <a:t>客户端</a:t>
          </a:r>
          <a:endParaRPr lang="zh-CN" altLang="en-US" sz="2400" dirty="0"/>
        </a:p>
      </dgm:t>
    </dgm:pt>
    <dgm:pt modelId="{AD3BB30C-8D41-4244-A437-7CD3C3D7FFCA}" type="parTrans" cxnId="{812C3B6E-8234-44C5-968D-8727D0D41301}">
      <dgm:prSet/>
      <dgm:spPr/>
      <dgm:t>
        <a:bodyPr/>
        <a:lstStyle/>
        <a:p>
          <a:endParaRPr lang="zh-CN" altLang="en-US"/>
        </a:p>
      </dgm:t>
    </dgm:pt>
    <dgm:pt modelId="{1C0E51AC-88A4-4D59-A46A-2C747D34EECE}" type="sibTrans" cxnId="{812C3B6E-8234-44C5-968D-8727D0D41301}">
      <dgm:prSet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2</a:t>
          </a:r>
          <a:r>
            <a:rPr lang="zh-CN" altLang="en-US" dirty="0" smtClean="0"/>
            <a:t>的</a:t>
          </a:r>
          <a:r>
            <a:rPr lang="en-US" altLang="zh-CN" dirty="0" smtClean="0"/>
            <a:t>PC</a:t>
          </a:r>
          <a:endParaRPr lang="zh-CN" altLang="en-US" dirty="0"/>
        </a:p>
      </dgm:t>
    </dgm:pt>
    <dgm:pt modelId="{A9C96DE4-46A3-420B-A1D1-D9804BA70731}">
      <dgm:prSet phldrT="[文本]" custT="1"/>
      <dgm:spPr/>
      <dgm:t>
        <a:bodyPr/>
        <a:lstStyle/>
        <a:p>
          <a:r>
            <a:rPr lang="zh-CN" altLang="en-US" sz="2400" dirty="0" smtClean="0"/>
            <a:t>客户端</a:t>
          </a:r>
          <a:endParaRPr lang="zh-CN" altLang="en-US" sz="2400" dirty="0"/>
        </a:p>
      </dgm:t>
    </dgm:pt>
    <dgm:pt modelId="{15064CD2-9922-40F4-AF0A-178D43335D9D}" type="parTrans" cxnId="{06DF2A6B-DFDA-4576-8A03-6F01E048D434}">
      <dgm:prSet/>
      <dgm:spPr/>
      <dgm:t>
        <a:bodyPr/>
        <a:lstStyle/>
        <a:p>
          <a:endParaRPr lang="zh-CN" altLang="en-US"/>
        </a:p>
      </dgm:t>
    </dgm:pt>
    <dgm:pt modelId="{5807B4E0-003C-4C0C-90F0-F4C2ED21CEA3}" type="sibTrans" cxnId="{06DF2A6B-DFDA-4576-8A03-6F01E048D434}">
      <dgm:prSet/>
      <dgm:spPr/>
      <dgm:t>
        <a:bodyPr/>
        <a:lstStyle/>
        <a:p>
          <a:r>
            <a:rPr lang="zh-CN" altLang="en-US" dirty="0" smtClean="0"/>
            <a:t>黑客的</a:t>
          </a:r>
          <a:r>
            <a:rPr lang="en-US" altLang="zh-CN" dirty="0" smtClean="0"/>
            <a:t>PC</a:t>
          </a:r>
          <a:endParaRPr lang="zh-CN" altLang="en-US" dirty="0"/>
        </a:p>
      </dgm:t>
    </dgm:pt>
    <dgm:pt modelId="{127604A9-334B-43D6-A57B-9671B4D27DAF}" type="pres">
      <dgm:prSet presAssocID="{B51978A1-5185-438F-B027-9F347D47CC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479DB21-968E-46CA-9CB2-7B8B8C59B263}" type="pres">
      <dgm:prSet presAssocID="{1357AF48-B375-4E19-BEE6-B52B3406EB4C}" presName="hierRoot1" presStyleCnt="0">
        <dgm:presLayoutVars>
          <dgm:hierBranch val="init"/>
        </dgm:presLayoutVars>
      </dgm:prSet>
      <dgm:spPr/>
    </dgm:pt>
    <dgm:pt modelId="{EA166B51-C510-409A-9807-2AC1B4603369}" type="pres">
      <dgm:prSet presAssocID="{1357AF48-B375-4E19-BEE6-B52B3406EB4C}" presName="rootComposite1" presStyleCnt="0"/>
      <dgm:spPr/>
    </dgm:pt>
    <dgm:pt modelId="{FCEA6F22-210E-4A16-93A9-18AD2E33FFA2}" type="pres">
      <dgm:prSet presAssocID="{1357AF48-B375-4E19-BEE6-B52B3406EB4C}" presName="rootText1" presStyleLbl="node0" presStyleIdx="0" presStyleCnt="1" custScaleX="14831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16E5EC-D7A3-4442-9478-7C44B919DE6E}" type="pres">
      <dgm:prSet presAssocID="{1357AF48-B375-4E19-BEE6-B52B3406EB4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74768B5-75A3-4E35-B75D-4F930A77876E}" type="pres">
      <dgm:prSet presAssocID="{1357AF48-B375-4E19-BEE6-B52B3406EB4C}" presName="rootConnector1" presStyleLbl="node1" presStyleIdx="0" presStyleCnt="3"/>
      <dgm:spPr/>
      <dgm:t>
        <a:bodyPr/>
        <a:lstStyle/>
        <a:p>
          <a:endParaRPr lang="zh-CN" altLang="en-US"/>
        </a:p>
      </dgm:t>
    </dgm:pt>
    <dgm:pt modelId="{16DB555A-D10D-4024-8286-3F485232F489}" type="pres">
      <dgm:prSet presAssocID="{1357AF48-B375-4E19-BEE6-B52B3406EB4C}" presName="hierChild2" presStyleCnt="0"/>
      <dgm:spPr/>
    </dgm:pt>
    <dgm:pt modelId="{766471AB-F440-439C-9A82-03B257E4F840}" type="pres">
      <dgm:prSet presAssocID="{179F2EBB-5841-442A-870B-389FE9DEFCDF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CB43F356-4603-41A5-B54C-BC16FABAF7AE}" type="pres">
      <dgm:prSet presAssocID="{E110F8D7-1F21-4067-A6AA-DF40CCA48783}" presName="hierRoot2" presStyleCnt="0">
        <dgm:presLayoutVars>
          <dgm:hierBranch val="init"/>
        </dgm:presLayoutVars>
      </dgm:prSet>
      <dgm:spPr/>
    </dgm:pt>
    <dgm:pt modelId="{B3802E74-65DA-491D-8F2A-F6994A9CFE08}" type="pres">
      <dgm:prSet presAssocID="{E110F8D7-1F21-4067-A6AA-DF40CCA48783}" presName="rootComposite" presStyleCnt="0"/>
      <dgm:spPr/>
    </dgm:pt>
    <dgm:pt modelId="{D4B7A93B-5415-4FE5-A936-F56076B56D42}" type="pres">
      <dgm:prSet presAssocID="{E110F8D7-1F21-4067-A6AA-DF40CCA48783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EC7C47-EB71-49C6-A64E-39BC503EA244}" type="pres">
      <dgm:prSet presAssocID="{E110F8D7-1F21-4067-A6AA-DF40CCA48783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9646F8D-D50C-4795-BC17-F35C6C2928EE}" type="pres">
      <dgm:prSet presAssocID="{E110F8D7-1F21-4067-A6AA-DF40CCA48783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7784C8F1-FB08-4B94-835C-0AFAAACF1F1E}" type="pres">
      <dgm:prSet presAssocID="{E110F8D7-1F21-4067-A6AA-DF40CCA48783}" presName="hierChild4" presStyleCnt="0"/>
      <dgm:spPr/>
    </dgm:pt>
    <dgm:pt modelId="{BAC1B5F9-4681-464A-ADC0-C7FD92FF9A36}" type="pres">
      <dgm:prSet presAssocID="{E110F8D7-1F21-4067-A6AA-DF40CCA48783}" presName="hierChild5" presStyleCnt="0"/>
      <dgm:spPr/>
    </dgm:pt>
    <dgm:pt modelId="{4C9DD160-5EBB-4112-9CBC-EF44B8EFB87D}" type="pres">
      <dgm:prSet presAssocID="{AD3BB30C-8D41-4244-A437-7CD3C3D7FFCA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434410F1-11F0-49D1-9E42-C4863FA94A15}" type="pres">
      <dgm:prSet presAssocID="{AA9CA349-B7C3-4473-B2D7-EBF99F92C3FD}" presName="hierRoot2" presStyleCnt="0">
        <dgm:presLayoutVars>
          <dgm:hierBranch val="init"/>
        </dgm:presLayoutVars>
      </dgm:prSet>
      <dgm:spPr/>
    </dgm:pt>
    <dgm:pt modelId="{F846C842-6BF3-416A-905C-941E75EA36C4}" type="pres">
      <dgm:prSet presAssocID="{AA9CA349-B7C3-4473-B2D7-EBF99F92C3FD}" presName="rootComposite" presStyleCnt="0"/>
      <dgm:spPr/>
    </dgm:pt>
    <dgm:pt modelId="{68FE00AC-BA23-48A8-82CE-F02F0491E82E}" type="pres">
      <dgm:prSet presAssocID="{AA9CA349-B7C3-4473-B2D7-EBF99F92C3F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15196E-9BA6-40B6-92E8-2B8EA87373AA}" type="pres">
      <dgm:prSet presAssocID="{AA9CA349-B7C3-4473-B2D7-EBF99F92C3F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F10A4B7-148C-4411-993B-50BAE1A51BBD}" type="pres">
      <dgm:prSet presAssocID="{AA9CA349-B7C3-4473-B2D7-EBF99F92C3FD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D44E8DC7-32A8-4454-95CE-BF2E01C46A6B}" type="pres">
      <dgm:prSet presAssocID="{AA9CA349-B7C3-4473-B2D7-EBF99F92C3FD}" presName="hierChild4" presStyleCnt="0"/>
      <dgm:spPr/>
    </dgm:pt>
    <dgm:pt modelId="{91FE4B5A-FBF9-47BE-A78F-D88DC844C28F}" type="pres">
      <dgm:prSet presAssocID="{AA9CA349-B7C3-4473-B2D7-EBF99F92C3FD}" presName="hierChild5" presStyleCnt="0"/>
      <dgm:spPr/>
    </dgm:pt>
    <dgm:pt modelId="{3161AFCB-9C8A-44BE-90D4-B7CB8513D62C}" type="pres">
      <dgm:prSet presAssocID="{15064CD2-9922-40F4-AF0A-178D43335D9D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F7A16201-5CB9-49C6-B091-3F34D600F604}" type="pres">
      <dgm:prSet presAssocID="{A9C96DE4-46A3-420B-A1D1-D9804BA70731}" presName="hierRoot2" presStyleCnt="0">
        <dgm:presLayoutVars>
          <dgm:hierBranch val="init"/>
        </dgm:presLayoutVars>
      </dgm:prSet>
      <dgm:spPr/>
    </dgm:pt>
    <dgm:pt modelId="{1FBF0C21-7F37-4933-8CE7-52F3BAAEBAE8}" type="pres">
      <dgm:prSet presAssocID="{A9C96DE4-46A3-420B-A1D1-D9804BA70731}" presName="rootComposite" presStyleCnt="0"/>
      <dgm:spPr/>
    </dgm:pt>
    <dgm:pt modelId="{B4A0EB66-CB9E-4CEB-9A10-7E1FAE2122E1}" type="pres">
      <dgm:prSet presAssocID="{A9C96DE4-46A3-420B-A1D1-D9804BA70731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2B1533-688E-4447-8B49-046BD2545259}" type="pres">
      <dgm:prSet presAssocID="{A9C96DE4-46A3-420B-A1D1-D9804BA70731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6BFBEF1-AD0A-4158-86E4-B30181332883}" type="pres">
      <dgm:prSet presAssocID="{A9C96DE4-46A3-420B-A1D1-D9804BA70731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C89AF9D9-F06B-44FC-B188-8CD80DD0D440}" type="pres">
      <dgm:prSet presAssocID="{A9C96DE4-46A3-420B-A1D1-D9804BA70731}" presName="hierChild4" presStyleCnt="0"/>
      <dgm:spPr/>
    </dgm:pt>
    <dgm:pt modelId="{7A993E7E-B1B8-48D6-B325-B65D8A30C5F7}" type="pres">
      <dgm:prSet presAssocID="{A9C96DE4-46A3-420B-A1D1-D9804BA70731}" presName="hierChild5" presStyleCnt="0"/>
      <dgm:spPr/>
    </dgm:pt>
    <dgm:pt modelId="{1A86C67D-DE04-4CDC-832C-5BD2EA39311F}" type="pres">
      <dgm:prSet presAssocID="{1357AF48-B375-4E19-BEE6-B52B3406EB4C}" presName="hierChild3" presStyleCnt="0"/>
      <dgm:spPr/>
    </dgm:pt>
    <dgm:pt modelId="{0E935C0B-00AA-48E6-9062-53308C955031}" type="pres">
      <dgm:prSet presAssocID="{0D8272C2-A9B1-4844-AD4A-C6482297A513}" presName="Name96" presStyleLbl="parChTrans1D2" presStyleIdx="3" presStyleCnt="4"/>
      <dgm:spPr/>
      <dgm:t>
        <a:bodyPr/>
        <a:lstStyle/>
        <a:p>
          <a:endParaRPr lang="zh-CN" altLang="en-US"/>
        </a:p>
      </dgm:t>
    </dgm:pt>
    <dgm:pt modelId="{40A0ABD0-8AE5-46B4-95AC-2DE375EE60AA}" type="pres">
      <dgm:prSet presAssocID="{6B4CBB64-BEE1-4D9C-AEC1-1AD966F6C241}" presName="hierRoot3" presStyleCnt="0">
        <dgm:presLayoutVars>
          <dgm:hierBranch val="init"/>
        </dgm:presLayoutVars>
      </dgm:prSet>
      <dgm:spPr/>
    </dgm:pt>
    <dgm:pt modelId="{106CF8B4-7812-4A43-95E0-890992525C0D}" type="pres">
      <dgm:prSet presAssocID="{6B4CBB64-BEE1-4D9C-AEC1-1AD966F6C241}" presName="rootComposite3" presStyleCnt="0"/>
      <dgm:spPr/>
    </dgm:pt>
    <dgm:pt modelId="{6B422153-C4A8-41B3-A116-EACB9284FF2F}" type="pres">
      <dgm:prSet presAssocID="{6B4CBB64-BEE1-4D9C-AEC1-1AD966F6C24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7F8693-2C88-4660-A613-997D7EE27D98}" type="pres">
      <dgm:prSet presAssocID="{6B4CBB64-BEE1-4D9C-AEC1-1AD966F6C241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E9E29BC-C997-4557-9F87-0E3E17070AC8}" type="pres">
      <dgm:prSet presAssocID="{6B4CBB64-BEE1-4D9C-AEC1-1AD966F6C241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DFF55701-8138-4974-910A-9CBC303002B4}" type="pres">
      <dgm:prSet presAssocID="{6B4CBB64-BEE1-4D9C-AEC1-1AD966F6C241}" presName="hierChild6" presStyleCnt="0"/>
      <dgm:spPr/>
    </dgm:pt>
    <dgm:pt modelId="{1CAB730B-BA06-4285-ADD8-4A59C58567CD}" type="pres">
      <dgm:prSet presAssocID="{6B4CBB64-BEE1-4D9C-AEC1-1AD966F6C241}" presName="hierChild7" presStyleCnt="0"/>
      <dgm:spPr/>
    </dgm:pt>
  </dgm:ptLst>
  <dgm:cxnLst>
    <dgm:cxn modelId="{593E47BE-C209-4447-9AFD-2F3FB1DC275F}" type="presOf" srcId="{1357AF48-B375-4E19-BEE6-B52B3406EB4C}" destId="{FCEA6F22-210E-4A16-93A9-18AD2E33FFA2}" srcOrd="0" destOrd="0" presId="urn:microsoft.com/office/officeart/2008/layout/NameandTitleOrganizationalChart"/>
    <dgm:cxn modelId="{57622400-05B5-478B-9111-812AF86A1522}" srcId="{B51978A1-5185-438F-B027-9F347D47CCF2}" destId="{1357AF48-B375-4E19-BEE6-B52B3406EB4C}" srcOrd="0" destOrd="0" parTransId="{F566FF6F-D8E5-4206-9014-5AA638B136C3}" sibTransId="{775F1E0D-C456-4AB5-B779-F8C241079964}"/>
    <dgm:cxn modelId="{E83E0925-30BD-42A1-960E-56F4EBA824E1}" type="presOf" srcId="{5807B4E0-003C-4C0C-90F0-F4C2ED21CEA3}" destId="{E82B1533-688E-4447-8B49-046BD2545259}" srcOrd="0" destOrd="0" presId="urn:microsoft.com/office/officeart/2008/layout/NameandTitleOrganizationalChart"/>
    <dgm:cxn modelId="{196C9D4C-E0E3-428F-85CA-9EF715EB920B}" srcId="{1357AF48-B375-4E19-BEE6-B52B3406EB4C}" destId="{E110F8D7-1F21-4067-A6AA-DF40CCA48783}" srcOrd="1" destOrd="0" parTransId="{179F2EBB-5841-442A-870B-389FE9DEFCDF}" sibTransId="{86C73518-A4CF-4D80-A250-7A2454E1F6F3}"/>
    <dgm:cxn modelId="{06DF2A6B-DFDA-4576-8A03-6F01E048D434}" srcId="{1357AF48-B375-4E19-BEE6-B52B3406EB4C}" destId="{A9C96DE4-46A3-420B-A1D1-D9804BA70731}" srcOrd="3" destOrd="0" parTransId="{15064CD2-9922-40F4-AF0A-178D43335D9D}" sibTransId="{5807B4E0-003C-4C0C-90F0-F4C2ED21CEA3}"/>
    <dgm:cxn modelId="{4BA3283F-6A94-46D9-A160-EE7241A43DAB}" type="presOf" srcId="{B51978A1-5185-438F-B027-9F347D47CCF2}" destId="{127604A9-334B-43D6-A57B-9671B4D27DAF}" srcOrd="0" destOrd="0" presId="urn:microsoft.com/office/officeart/2008/layout/NameandTitleOrganizationalChart"/>
    <dgm:cxn modelId="{ABD6FDEB-E267-45A9-B5A6-BB7AB702D791}" srcId="{1357AF48-B375-4E19-BEE6-B52B3406EB4C}" destId="{6B4CBB64-BEE1-4D9C-AEC1-1AD966F6C241}" srcOrd="0" destOrd="0" parTransId="{0D8272C2-A9B1-4844-AD4A-C6482297A513}" sibTransId="{D6E50E41-86B5-49E9-BC61-8848C5B5ED9B}"/>
    <dgm:cxn modelId="{25B43B7A-4E24-46C2-BA85-86171862ED67}" type="presOf" srcId="{775F1E0D-C456-4AB5-B779-F8C241079964}" destId="{EC16E5EC-D7A3-4442-9478-7C44B919DE6E}" srcOrd="0" destOrd="0" presId="urn:microsoft.com/office/officeart/2008/layout/NameandTitleOrganizationalChart"/>
    <dgm:cxn modelId="{68C92AAB-DC84-447B-AD88-55A7C5FE8EA0}" type="presOf" srcId="{0D8272C2-A9B1-4844-AD4A-C6482297A513}" destId="{0E935C0B-00AA-48E6-9062-53308C955031}" srcOrd="0" destOrd="0" presId="urn:microsoft.com/office/officeart/2008/layout/NameandTitleOrganizationalChart"/>
    <dgm:cxn modelId="{2D7F2844-0FC0-4D22-A1B4-BA2EF22D4FEF}" type="presOf" srcId="{E110F8D7-1F21-4067-A6AA-DF40CCA48783}" destId="{D4B7A93B-5415-4FE5-A936-F56076B56D42}" srcOrd="0" destOrd="0" presId="urn:microsoft.com/office/officeart/2008/layout/NameandTitleOrganizationalChart"/>
    <dgm:cxn modelId="{4C12CEC3-04CE-40A8-A281-F05CC4525C94}" type="presOf" srcId="{A9C96DE4-46A3-420B-A1D1-D9804BA70731}" destId="{B4A0EB66-CB9E-4CEB-9A10-7E1FAE2122E1}" srcOrd="0" destOrd="0" presId="urn:microsoft.com/office/officeart/2008/layout/NameandTitleOrganizationalChart"/>
    <dgm:cxn modelId="{618BC5D2-5447-498D-8339-938805D3133F}" type="presOf" srcId="{E110F8D7-1F21-4067-A6AA-DF40CCA48783}" destId="{09646F8D-D50C-4795-BC17-F35C6C2928EE}" srcOrd="1" destOrd="0" presId="urn:microsoft.com/office/officeart/2008/layout/NameandTitleOrganizationalChart"/>
    <dgm:cxn modelId="{AC48761F-20FA-4179-9C6A-15B37E016834}" type="presOf" srcId="{AA9CA349-B7C3-4473-B2D7-EBF99F92C3FD}" destId="{5F10A4B7-148C-4411-993B-50BAE1A51BBD}" srcOrd="1" destOrd="0" presId="urn:microsoft.com/office/officeart/2008/layout/NameandTitleOrganizationalChart"/>
    <dgm:cxn modelId="{AE84DA37-8C53-4BD6-884E-849AB32B31F5}" type="presOf" srcId="{1C0E51AC-88A4-4D59-A46A-2C747D34EECE}" destId="{BF15196E-9BA6-40B6-92E8-2B8EA87373AA}" srcOrd="0" destOrd="0" presId="urn:microsoft.com/office/officeart/2008/layout/NameandTitleOrganizationalChart"/>
    <dgm:cxn modelId="{812C3B6E-8234-44C5-968D-8727D0D41301}" srcId="{1357AF48-B375-4E19-BEE6-B52B3406EB4C}" destId="{AA9CA349-B7C3-4473-B2D7-EBF99F92C3FD}" srcOrd="2" destOrd="0" parTransId="{AD3BB30C-8D41-4244-A437-7CD3C3D7FFCA}" sibTransId="{1C0E51AC-88A4-4D59-A46A-2C747D34EECE}"/>
    <dgm:cxn modelId="{1F82B288-919F-4F67-A7BC-1DAEE4542B79}" type="presOf" srcId="{1357AF48-B375-4E19-BEE6-B52B3406EB4C}" destId="{D74768B5-75A3-4E35-B75D-4F930A77876E}" srcOrd="1" destOrd="0" presId="urn:microsoft.com/office/officeart/2008/layout/NameandTitleOrganizationalChart"/>
    <dgm:cxn modelId="{E0F09A0D-C143-4A26-8587-5BB017FF52AA}" type="presOf" srcId="{179F2EBB-5841-442A-870B-389FE9DEFCDF}" destId="{766471AB-F440-439C-9A82-03B257E4F840}" srcOrd="0" destOrd="0" presId="urn:microsoft.com/office/officeart/2008/layout/NameandTitleOrganizationalChart"/>
    <dgm:cxn modelId="{5D5B84C9-5301-47A3-BE50-DFF2CFAD8AFE}" type="presOf" srcId="{6B4CBB64-BEE1-4D9C-AEC1-1AD966F6C241}" destId="{6B422153-C4A8-41B3-A116-EACB9284FF2F}" srcOrd="0" destOrd="0" presId="urn:microsoft.com/office/officeart/2008/layout/NameandTitleOrganizationalChart"/>
    <dgm:cxn modelId="{B69642BC-A906-41AF-898D-156648866331}" type="presOf" srcId="{D6E50E41-86B5-49E9-BC61-8848C5B5ED9B}" destId="{197F8693-2C88-4660-A613-997D7EE27D98}" srcOrd="0" destOrd="0" presId="urn:microsoft.com/office/officeart/2008/layout/NameandTitleOrganizationalChart"/>
    <dgm:cxn modelId="{CCC805FC-DEAC-4DEE-8C4F-EBA5B7C8E01A}" type="presOf" srcId="{A9C96DE4-46A3-420B-A1D1-D9804BA70731}" destId="{F6BFBEF1-AD0A-4158-86E4-B30181332883}" srcOrd="1" destOrd="0" presId="urn:microsoft.com/office/officeart/2008/layout/NameandTitleOrganizationalChart"/>
    <dgm:cxn modelId="{AA271E4E-334E-4327-8957-57F42D879D63}" type="presOf" srcId="{AD3BB30C-8D41-4244-A437-7CD3C3D7FFCA}" destId="{4C9DD160-5EBB-4112-9CBC-EF44B8EFB87D}" srcOrd="0" destOrd="0" presId="urn:microsoft.com/office/officeart/2008/layout/NameandTitleOrganizationalChart"/>
    <dgm:cxn modelId="{5A161B4C-DAAB-4BA6-A801-322480C23A77}" type="presOf" srcId="{AA9CA349-B7C3-4473-B2D7-EBF99F92C3FD}" destId="{68FE00AC-BA23-48A8-82CE-F02F0491E82E}" srcOrd="0" destOrd="0" presId="urn:microsoft.com/office/officeart/2008/layout/NameandTitleOrganizationalChart"/>
    <dgm:cxn modelId="{1EA4A998-8814-4252-BF1C-111ACCC5C83D}" type="presOf" srcId="{6B4CBB64-BEE1-4D9C-AEC1-1AD966F6C241}" destId="{DE9E29BC-C997-4557-9F87-0E3E17070AC8}" srcOrd="1" destOrd="0" presId="urn:microsoft.com/office/officeart/2008/layout/NameandTitleOrganizationalChart"/>
    <dgm:cxn modelId="{37CC0ECF-C364-4CBC-A3CA-B32CE4898F97}" type="presOf" srcId="{86C73518-A4CF-4D80-A250-7A2454E1F6F3}" destId="{A6EC7C47-EB71-49C6-A64E-39BC503EA244}" srcOrd="0" destOrd="0" presId="urn:microsoft.com/office/officeart/2008/layout/NameandTitleOrganizationalChart"/>
    <dgm:cxn modelId="{28700996-E862-43C5-B6BA-4B026D560E1A}" type="presOf" srcId="{15064CD2-9922-40F4-AF0A-178D43335D9D}" destId="{3161AFCB-9C8A-44BE-90D4-B7CB8513D62C}" srcOrd="0" destOrd="0" presId="urn:microsoft.com/office/officeart/2008/layout/NameandTitleOrganizationalChart"/>
    <dgm:cxn modelId="{5F2EB68B-0290-4F6E-928D-921DF74ED510}" type="presParOf" srcId="{127604A9-334B-43D6-A57B-9671B4D27DAF}" destId="{B479DB21-968E-46CA-9CB2-7B8B8C59B263}" srcOrd="0" destOrd="0" presId="urn:microsoft.com/office/officeart/2008/layout/NameandTitleOrganizationalChart"/>
    <dgm:cxn modelId="{AC3D919C-2529-49CE-9297-E29E2DB5F67B}" type="presParOf" srcId="{B479DB21-968E-46CA-9CB2-7B8B8C59B263}" destId="{EA166B51-C510-409A-9807-2AC1B4603369}" srcOrd="0" destOrd="0" presId="urn:microsoft.com/office/officeart/2008/layout/NameandTitleOrganizationalChart"/>
    <dgm:cxn modelId="{8558DA59-2BA7-4D6A-A295-6AE8D43E55CF}" type="presParOf" srcId="{EA166B51-C510-409A-9807-2AC1B4603369}" destId="{FCEA6F22-210E-4A16-93A9-18AD2E33FFA2}" srcOrd="0" destOrd="0" presId="urn:microsoft.com/office/officeart/2008/layout/NameandTitleOrganizationalChart"/>
    <dgm:cxn modelId="{029A5BFC-CB42-4043-A093-F8E1DCBD52B4}" type="presParOf" srcId="{EA166B51-C510-409A-9807-2AC1B4603369}" destId="{EC16E5EC-D7A3-4442-9478-7C44B919DE6E}" srcOrd="1" destOrd="0" presId="urn:microsoft.com/office/officeart/2008/layout/NameandTitleOrganizationalChart"/>
    <dgm:cxn modelId="{77490461-AD3A-4256-8D3E-A906FC808D87}" type="presParOf" srcId="{EA166B51-C510-409A-9807-2AC1B4603369}" destId="{D74768B5-75A3-4E35-B75D-4F930A77876E}" srcOrd="2" destOrd="0" presId="urn:microsoft.com/office/officeart/2008/layout/NameandTitleOrganizationalChart"/>
    <dgm:cxn modelId="{AB6B529C-B56A-4D76-B556-6DF7DA1A69C3}" type="presParOf" srcId="{B479DB21-968E-46CA-9CB2-7B8B8C59B263}" destId="{16DB555A-D10D-4024-8286-3F485232F489}" srcOrd="1" destOrd="0" presId="urn:microsoft.com/office/officeart/2008/layout/NameandTitleOrganizationalChart"/>
    <dgm:cxn modelId="{2B2CF74F-09A4-4216-BD67-35CEE36BBDE1}" type="presParOf" srcId="{16DB555A-D10D-4024-8286-3F485232F489}" destId="{766471AB-F440-439C-9A82-03B257E4F840}" srcOrd="0" destOrd="0" presId="urn:microsoft.com/office/officeart/2008/layout/NameandTitleOrganizationalChart"/>
    <dgm:cxn modelId="{ED9CC0A9-2417-4FAF-9445-FFD55AE91945}" type="presParOf" srcId="{16DB555A-D10D-4024-8286-3F485232F489}" destId="{CB43F356-4603-41A5-B54C-BC16FABAF7AE}" srcOrd="1" destOrd="0" presId="urn:microsoft.com/office/officeart/2008/layout/NameandTitleOrganizationalChart"/>
    <dgm:cxn modelId="{62A784FE-4A51-4DCD-A113-8EC671C5254D}" type="presParOf" srcId="{CB43F356-4603-41A5-B54C-BC16FABAF7AE}" destId="{B3802E74-65DA-491D-8F2A-F6994A9CFE08}" srcOrd="0" destOrd="0" presId="urn:microsoft.com/office/officeart/2008/layout/NameandTitleOrganizationalChart"/>
    <dgm:cxn modelId="{DD4AB99B-B42D-4282-ABAF-E2207A375260}" type="presParOf" srcId="{B3802E74-65DA-491D-8F2A-F6994A9CFE08}" destId="{D4B7A93B-5415-4FE5-A936-F56076B56D42}" srcOrd="0" destOrd="0" presId="urn:microsoft.com/office/officeart/2008/layout/NameandTitleOrganizationalChart"/>
    <dgm:cxn modelId="{8D8D6ABC-1B6C-4425-9725-97AC68425055}" type="presParOf" srcId="{B3802E74-65DA-491D-8F2A-F6994A9CFE08}" destId="{A6EC7C47-EB71-49C6-A64E-39BC503EA244}" srcOrd="1" destOrd="0" presId="urn:microsoft.com/office/officeart/2008/layout/NameandTitleOrganizationalChart"/>
    <dgm:cxn modelId="{F78748D4-5F22-4A05-8B9C-8C36E8FF9625}" type="presParOf" srcId="{B3802E74-65DA-491D-8F2A-F6994A9CFE08}" destId="{09646F8D-D50C-4795-BC17-F35C6C2928EE}" srcOrd="2" destOrd="0" presId="urn:microsoft.com/office/officeart/2008/layout/NameandTitleOrganizationalChart"/>
    <dgm:cxn modelId="{77942B0A-32ED-426F-9067-267C37D12CF2}" type="presParOf" srcId="{CB43F356-4603-41A5-B54C-BC16FABAF7AE}" destId="{7784C8F1-FB08-4B94-835C-0AFAAACF1F1E}" srcOrd="1" destOrd="0" presId="urn:microsoft.com/office/officeart/2008/layout/NameandTitleOrganizationalChart"/>
    <dgm:cxn modelId="{305D5DF8-84B7-4E28-962D-A1CEB118E7FD}" type="presParOf" srcId="{CB43F356-4603-41A5-B54C-BC16FABAF7AE}" destId="{BAC1B5F9-4681-464A-ADC0-C7FD92FF9A36}" srcOrd="2" destOrd="0" presId="urn:microsoft.com/office/officeart/2008/layout/NameandTitleOrganizationalChart"/>
    <dgm:cxn modelId="{95A8B58A-D10A-4C81-A904-D1B19645A561}" type="presParOf" srcId="{16DB555A-D10D-4024-8286-3F485232F489}" destId="{4C9DD160-5EBB-4112-9CBC-EF44B8EFB87D}" srcOrd="2" destOrd="0" presId="urn:microsoft.com/office/officeart/2008/layout/NameandTitleOrganizationalChart"/>
    <dgm:cxn modelId="{BD6A861C-DE9A-40EB-B6BE-2DD17CDDE49C}" type="presParOf" srcId="{16DB555A-D10D-4024-8286-3F485232F489}" destId="{434410F1-11F0-49D1-9E42-C4863FA94A15}" srcOrd="3" destOrd="0" presId="urn:microsoft.com/office/officeart/2008/layout/NameandTitleOrganizationalChart"/>
    <dgm:cxn modelId="{877E92D0-7D46-4551-B58D-0AD26631C65C}" type="presParOf" srcId="{434410F1-11F0-49D1-9E42-C4863FA94A15}" destId="{F846C842-6BF3-416A-905C-941E75EA36C4}" srcOrd="0" destOrd="0" presId="urn:microsoft.com/office/officeart/2008/layout/NameandTitleOrganizationalChart"/>
    <dgm:cxn modelId="{07EE79A4-C203-4DD4-B2C8-B913CE1DCF86}" type="presParOf" srcId="{F846C842-6BF3-416A-905C-941E75EA36C4}" destId="{68FE00AC-BA23-48A8-82CE-F02F0491E82E}" srcOrd="0" destOrd="0" presId="urn:microsoft.com/office/officeart/2008/layout/NameandTitleOrganizationalChart"/>
    <dgm:cxn modelId="{9FF98A1A-F4DC-4A16-8398-587B3914E4B1}" type="presParOf" srcId="{F846C842-6BF3-416A-905C-941E75EA36C4}" destId="{BF15196E-9BA6-40B6-92E8-2B8EA87373AA}" srcOrd="1" destOrd="0" presId="urn:microsoft.com/office/officeart/2008/layout/NameandTitleOrganizationalChart"/>
    <dgm:cxn modelId="{F1C02879-D05D-4216-8331-EB0B98A2437E}" type="presParOf" srcId="{F846C842-6BF3-416A-905C-941E75EA36C4}" destId="{5F10A4B7-148C-4411-993B-50BAE1A51BBD}" srcOrd="2" destOrd="0" presId="urn:microsoft.com/office/officeart/2008/layout/NameandTitleOrganizationalChart"/>
    <dgm:cxn modelId="{7991ABF9-49D1-430C-9009-80422A993BD8}" type="presParOf" srcId="{434410F1-11F0-49D1-9E42-C4863FA94A15}" destId="{D44E8DC7-32A8-4454-95CE-BF2E01C46A6B}" srcOrd="1" destOrd="0" presId="urn:microsoft.com/office/officeart/2008/layout/NameandTitleOrganizationalChart"/>
    <dgm:cxn modelId="{E94862B5-80CE-4A6F-A6B6-603C4E29822E}" type="presParOf" srcId="{434410F1-11F0-49D1-9E42-C4863FA94A15}" destId="{91FE4B5A-FBF9-47BE-A78F-D88DC844C28F}" srcOrd="2" destOrd="0" presId="urn:microsoft.com/office/officeart/2008/layout/NameandTitleOrganizationalChart"/>
    <dgm:cxn modelId="{6A48E94E-F55F-421E-8BAC-7AC6A6AB0D98}" type="presParOf" srcId="{16DB555A-D10D-4024-8286-3F485232F489}" destId="{3161AFCB-9C8A-44BE-90D4-B7CB8513D62C}" srcOrd="4" destOrd="0" presId="urn:microsoft.com/office/officeart/2008/layout/NameandTitleOrganizationalChart"/>
    <dgm:cxn modelId="{1244169A-277B-4C81-AF6E-E8A2DDA7AF67}" type="presParOf" srcId="{16DB555A-D10D-4024-8286-3F485232F489}" destId="{F7A16201-5CB9-49C6-B091-3F34D600F604}" srcOrd="5" destOrd="0" presId="urn:microsoft.com/office/officeart/2008/layout/NameandTitleOrganizationalChart"/>
    <dgm:cxn modelId="{374BECD2-1875-4483-B550-B074E79581BB}" type="presParOf" srcId="{F7A16201-5CB9-49C6-B091-3F34D600F604}" destId="{1FBF0C21-7F37-4933-8CE7-52F3BAAEBAE8}" srcOrd="0" destOrd="0" presId="urn:microsoft.com/office/officeart/2008/layout/NameandTitleOrganizationalChart"/>
    <dgm:cxn modelId="{3449394E-62D3-42B9-96DC-1A323B4BD84F}" type="presParOf" srcId="{1FBF0C21-7F37-4933-8CE7-52F3BAAEBAE8}" destId="{B4A0EB66-CB9E-4CEB-9A10-7E1FAE2122E1}" srcOrd="0" destOrd="0" presId="urn:microsoft.com/office/officeart/2008/layout/NameandTitleOrganizationalChart"/>
    <dgm:cxn modelId="{050F8664-3F38-4D7D-AC6F-F00219C3546C}" type="presParOf" srcId="{1FBF0C21-7F37-4933-8CE7-52F3BAAEBAE8}" destId="{E82B1533-688E-4447-8B49-046BD2545259}" srcOrd="1" destOrd="0" presId="urn:microsoft.com/office/officeart/2008/layout/NameandTitleOrganizationalChart"/>
    <dgm:cxn modelId="{017E3575-6EF8-4267-9705-A8163A03B20B}" type="presParOf" srcId="{1FBF0C21-7F37-4933-8CE7-52F3BAAEBAE8}" destId="{F6BFBEF1-AD0A-4158-86E4-B30181332883}" srcOrd="2" destOrd="0" presId="urn:microsoft.com/office/officeart/2008/layout/NameandTitleOrganizationalChart"/>
    <dgm:cxn modelId="{20E93949-6180-4DAE-92BB-1503C6FAE04B}" type="presParOf" srcId="{F7A16201-5CB9-49C6-B091-3F34D600F604}" destId="{C89AF9D9-F06B-44FC-B188-8CD80DD0D440}" srcOrd="1" destOrd="0" presId="urn:microsoft.com/office/officeart/2008/layout/NameandTitleOrganizationalChart"/>
    <dgm:cxn modelId="{68E75A76-E8DC-4872-8582-3B0552C21BF5}" type="presParOf" srcId="{F7A16201-5CB9-49C6-B091-3F34D600F604}" destId="{7A993E7E-B1B8-48D6-B325-B65D8A30C5F7}" srcOrd="2" destOrd="0" presId="urn:microsoft.com/office/officeart/2008/layout/NameandTitleOrganizationalChart"/>
    <dgm:cxn modelId="{7F5CF41D-E656-4C1B-8A84-DDFD62507C82}" type="presParOf" srcId="{B479DB21-968E-46CA-9CB2-7B8B8C59B263}" destId="{1A86C67D-DE04-4CDC-832C-5BD2EA39311F}" srcOrd="2" destOrd="0" presId="urn:microsoft.com/office/officeart/2008/layout/NameandTitleOrganizationalChart"/>
    <dgm:cxn modelId="{BAD0A202-858C-49C4-9ACB-918914696AF9}" type="presParOf" srcId="{1A86C67D-DE04-4CDC-832C-5BD2EA39311F}" destId="{0E935C0B-00AA-48E6-9062-53308C955031}" srcOrd="0" destOrd="0" presId="urn:microsoft.com/office/officeart/2008/layout/NameandTitleOrganizationalChart"/>
    <dgm:cxn modelId="{4875FB82-AAF5-4B55-AEF1-FBC7C7EDA3B3}" type="presParOf" srcId="{1A86C67D-DE04-4CDC-832C-5BD2EA39311F}" destId="{40A0ABD0-8AE5-46B4-95AC-2DE375EE60AA}" srcOrd="1" destOrd="0" presId="urn:microsoft.com/office/officeart/2008/layout/NameandTitleOrganizationalChart"/>
    <dgm:cxn modelId="{933CC614-25A9-4437-8C1A-F0A92A32B7F5}" type="presParOf" srcId="{40A0ABD0-8AE5-46B4-95AC-2DE375EE60AA}" destId="{106CF8B4-7812-4A43-95E0-890992525C0D}" srcOrd="0" destOrd="0" presId="urn:microsoft.com/office/officeart/2008/layout/NameandTitleOrganizationalChart"/>
    <dgm:cxn modelId="{56DB7634-70DF-4BC8-A049-A7ECBD351931}" type="presParOf" srcId="{106CF8B4-7812-4A43-95E0-890992525C0D}" destId="{6B422153-C4A8-41B3-A116-EACB9284FF2F}" srcOrd="0" destOrd="0" presId="urn:microsoft.com/office/officeart/2008/layout/NameandTitleOrganizationalChart"/>
    <dgm:cxn modelId="{6EB9FDA3-692F-4796-803E-F0E24FC3C174}" type="presParOf" srcId="{106CF8B4-7812-4A43-95E0-890992525C0D}" destId="{197F8693-2C88-4660-A613-997D7EE27D98}" srcOrd="1" destOrd="0" presId="urn:microsoft.com/office/officeart/2008/layout/NameandTitleOrganizationalChart"/>
    <dgm:cxn modelId="{334D0E30-8DAC-4F63-BC83-B7CFBD38923C}" type="presParOf" srcId="{106CF8B4-7812-4A43-95E0-890992525C0D}" destId="{DE9E29BC-C997-4557-9F87-0E3E17070AC8}" srcOrd="2" destOrd="0" presId="urn:microsoft.com/office/officeart/2008/layout/NameandTitleOrganizationalChart"/>
    <dgm:cxn modelId="{4AD87598-4FBF-428E-BFCD-6E4C724AF29C}" type="presParOf" srcId="{40A0ABD0-8AE5-46B4-95AC-2DE375EE60AA}" destId="{DFF55701-8138-4974-910A-9CBC303002B4}" srcOrd="1" destOrd="0" presId="urn:microsoft.com/office/officeart/2008/layout/NameandTitleOrganizationalChart"/>
    <dgm:cxn modelId="{EA6865FE-CBC2-4536-9717-6EEA57CBE0A5}" type="presParOf" srcId="{40A0ABD0-8AE5-46B4-95AC-2DE375EE60AA}" destId="{1CAB730B-BA06-4285-ADD8-4A59C58567C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35C0B-00AA-48E6-9062-53308C955031}">
      <dsp:nvSpPr>
        <dsp:cNvPr id="0" name=""/>
        <dsp:cNvSpPr/>
      </dsp:nvSpPr>
      <dsp:spPr>
        <a:xfrm>
          <a:off x="3413766" y="861841"/>
          <a:ext cx="366653" cy="926599"/>
        </a:xfrm>
        <a:custGeom>
          <a:avLst/>
          <a:gdLst/>
          <a:ahLst/>
          <a:cxnLst/>
          <a:rect l="0" t="0" r="0" b="0"/>
          <a:pathLst>
            <a:path>
              <a:moveTo>
                <a:pt x="366653" y="0"/>
              </a:moveTo>
              <a:lnTo>
                <a:pt x="366653" y="926599"/>
              </a:lnTo>
              <a:lnTo>
                <a:pt x="0" y="9265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1AFCB-9C8A-44BE-90D4-B7CB8513D62C}">
      <dsp:nvSpPr>
        <dsp:cNvPr id="0" name=""/>
        <dsp:cNvSpPr/>
      </dsp:nvSpPr>
      <dsp:spPr>
        <a:xfrm>
          <a:off x="3780420" y="861841"/>
          <a:ext cx="2144729" cy="1853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595"/>
              </a:lnTo>
              <a:lnTo>
                <a:pt x="2144729" y="1652595"/>
              </a:lnTo>
              <a:lnTo>
                <a:pt x="2144729" y="18531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DD160-5EBB-4112-9CBC-EF44B8EFB87D}">
      <dsp:nvSpPr>
        <dsp:cNvPr id="0" name=""/>
        <dsp:cNvSpPr/>
      </dsp:nvSpPr>
      <dsp:spPr>
        <a:xfrm>
          <a:off x="3651675" y="861841"/>
          <a:ext cx="91440" cy="1853199"/>
        </a:xfrm>
        <a:custGeom>
          <a:avLst/>
          <a:gdLst/>
          <a:ahLst/>
          <a:cxnLst/>
          <a:rect l="0" t="0" r="0" b="0"/>
          <a:pathLst>
            <a:path>
              <a:moveTo>
                <a:pt x="128744" y="0"/>
              </a:moveTo>
              <a:lnTo>
                <a:pt x="128744" y="1652595"/>
              </a:lnTo>
              <a:lnTo>
                <a:pt x="45720" y="1652595"/>
              </a:lnTo>
              <a:lnTo>
                <a:pt x="45720" y="18531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471AB-F440-439C-9A82-03B257E4F840}">
      <dsp:nvSpPr>
        <dsp:cNvPr id="0" name=""/>
        <dsp:cNvSpPr/>
      </dsp:nvSpPr>
      <dsp:spPr>
        <a:xfrm>
          <a:off x="1469640" y="861841"/>
          <a:ext cx="2310779" cy="1853199"/>
        </a:xfrm>
        <a:custGeom>
          <a:avLst/>
          <a:gdLst/>
          <a:ahLst/>
          <a:cxnLst/>
          <a:rect l="0" t="0" r="0" b="0"/>
          <a:pathLst>
            <a:path>
              <a:moveTo>
                <a:pt x="2310779" y="0"/>
              </a:moveTo>
              <a:lnTo>
                <a:pt x="2310779" y="1652595"/>
              </a:lnTo>
              <a:lnTo>
                <a:pt x="0" y="1652595"/>
              </a:lnTo>
              <a:lnTo>
                <a:pt x="0" y="18531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A6F22-210E-4A16-93A9-18AD2E33FFA2}">
      <dsp:nvSpPr>
        <dsp:cNvPr id="0" name=""/>
        <dsp:cNvSpPr/>
      </dsp:nvSpPr>
      <dsp:spPr>
        <a:xfrm>
          <a:off x="2549012" y="2109"/>
          <a:ext cx="2462815" cy="8597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1318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数据库管理系统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数据库</a:t>
          </a:r>
          <a:endParaRPr lang="zh-CN" altLang="en-US" sz="2000" kern="1200" dirty="0"/>
        </a:p>
      </dsp:txBody>
      <dsp:txXfrm>
        <a:off x="2549012" y="2109"/>
        <a:ext cx="2462815" cy="859731"/>
      </dsp:txXfrm>
    </dsp:sp>
    <dsp:sp modelId="{EC16E5EC-D7A3-4442-9478-7C44B919DE6E}">
      <dsp:nvSpPr>
        <dsp:cNvPr id="0" name=""/>
        <dsp:cNvSpPr/>
      </dsp:nvSpPr>
      <dsp:spPr>
        <a:xfrm>
          <a:off x="3282270" y="670789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数据库服务器</a:t>
          </a:r>
          <a:endParaRPr lang="zh-CN" altLang="en-US" sz="1700" kern="1200" dirty="0"/>
        </a:p>
      </dsp:txBody>
      <dsp:txXfrm>
        <a:off x="3282270" y="670789"/>
        <a:ext cx="1494447" cy="286577"/>
      </dsp:txXfrm>
    </dsp:sp>
    <dsp:sp modelId="{D4B7A93B-5415-4FE5-A936-F56076B56D42}">
      <dsp:nvSpPr>
        <dsp:cNvPr id="0" name=""/>
        <dsp:cNvSpPr/>
      </dsp:nvSpPr>
      <dsp:spPr>
        <a:xfrm>
          <a:off x="639391" y="2715040"/>
          <a:ext cx="1660496" cy="8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客户端</a:t>
          </a:r>
          <a:endParaRPr lang="zh-CN" altLang="en-US" sz="2400" kern="1200" dirty="0"/>
        </a:p>
      </dsp:txBody>
      <dsp:txXfrm>
        <a:off x="639391" y="2715040"/>
        <a:ext cx="1660496" cy="859731"/>
      </dsp:txXfrm>
    </dsp:sp>
    <dsp:sp modelId="{A6EC7C47-EB71-49C6-A64E-39BC503EA244}">
      <dsp:nvSpPr>
        <dsp:cNvPr id="0" name=""/>
        <dsp:cNvSpPr/>
      </dsp:nvSpPr>
      <dsp:spPr>
        <a:xfrm>
          <a:off x="971491" y="3383721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</a:t>
          </a:r>
          <a:r>
            <a:rPr lang="en-US" altLang="zh-CN" sz="1700" kern="1200" dirty="0" smtClean="0"/>
            <a:t>1</a:t>
          </a:r>
          <a:r>
            <a:rPr lang="zh-CN" altLang="en-US" sz="1700" kern="1200" dirty="0" smtClean="0"/>
            <a:t>的</a:t>
          </a:r>
          <a:r>
            <a:rPr lang="en-US" altLang="zh-CN" sz="1700" kern="1200" dirty="0" smtClean="0"/>
            <a:t>PC</a:t>
          </a:r>
          <a:endParaRPr lang="zh-CN" altLang="en-US" sz="1700" kern="1200" dirty="0"/>
        </a:p>
      </dsp:txBody>
      <dsp:txXfrm>
        <a:off x="971491" y="3383721"/>
        <a:ext cx="1494447" cy="286577"/>
      </dsp:txXfrm>
    </dsp:sp>
    <dsp:sp modelId="{68FE00AC-BA23-48A8-82CE-F02F0491E82E}">
      <dsp:nvSpPr>
        <dsp:cNvPr id="0" name=""/>
        <dsp:cNvSpPr/>
      </dsp:nvSpPr>
      <dsp:spPr>
        <a:xfrm>
          <a:off x="2867146" y="2715040"/>
          <a:ext cx="1660496" cy="859731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客户端</a:t>
          </a:r>
          <a:endParaRPr lang="zh-CN" altLang="en-US" sz="2400" kern="1200" dirty="0"/>
        </a:p>
      </dsp:txBody>
      <dsp:txXfrm>
        <a:off x="2867146" y="2715040"/>
        <a:ext cx="1660496" cy="859731"/>
      </dsp:txXfrm>
    </dsp:sp>
    <dsp:sp modelId="{BF15196E-9BA6-40B6-92E8-2B8EA87373AA}">
      <dsp:nvSpPr>
        <dsp:cNvPr id="0" name=""/>
        <dsp:cNvSpPr/>
      </dsp:nvSpPr>
      <dsp:spPr>
        <a:xfrm>
          <a:off x="3199246" y="3383721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</a:t>
          </a:r>
          <a:r>
            <a:rPr lang="en-US" altLang="zh-CN" sz="1700" kern="1200" dirty="0" smtClean="0"/>
            <a:t>2</a:t>
          </a:r>
          <a:r>
            <a:rPr lang="zh-CN" altLang="en-US" sz="1700" kern="1200" dirty="0" smtClean="0"/>
            <a:t>的</a:t>
          </a:r>
          <a:r>
            <a:rPr lang="en-US" altLang="zh-CN" sz="1700" kern="1200" dirty="0" smtClean="0"/>
            <a:t>PC</a:t>
          </a:r>
          <a:endParaRPr lang="zh-CN" altLang="en-US" sz="1700" kern="1200" dirty="0"/>
        </a:p>
      </dsp:txBody>
      <dsp:txXfrm>
        <a:off x="3199246" y="3383721"/>
        <a:ext cx="1494447" cy="286577"/>
      </dsp:txXfrm>
    </dsp:sp>
    <dsp:sp modelId="{B4A0EB66-CB9E-4CEB-9A10-7E1FAE2122E1}">
      <dsp:nvSpPr>
        <dsp:cNvPr id="0" name=""/>
        <dsp:cNvSpPr/>
      </dsp:nvSpPr>
      <dsp:spPr>
        <a:xfrm>
          <a:off x="5094901" y="2715040"/>
          <a:ext cx="1660496" cy="85973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2131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客户端</a:t>
          </a:r>
          <a:endParaRPr lang="zh-CN" altLang="en-US" sz="2400" kern="1200" dirty="0"/>
        </a:p>
      </dsp:txBody>
      <dsp:txXfrm>
        <a:off x="5094901" y="2715040"/>
        <a:ext cx="1660496" cy="859731"/>
      </dsp:txXfrm>
    </dsp:sp>
    <dsp:sp modelId="{E82B1533-688E-4447-8B49-046BD2545259}">
      <dsp:nvSpPr>
        <dsp:cNvPr id="0" name=""/>
        <dsp:cNvSpPr/>
      </dsp:nvSpPr>
      <dsp:spPr>
        <a:xfrm>
          <a:off x="5427000" y="3383721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黑客的</a:t>
          </a:r>
          <a:r>
            <a:rPr lang="en-US" altLang="zh-CN" sz="1700" kern="1200" dirty="0" smtClean="0"/>
            <a:t>PC</a:t>
          </a:r>
          <a:endParaRPr lang="zh-CN" altLang="en-US" sz="1700" kern="1200" dirty="0"/>
        </a:p>
      </dsp:txBody>
      <dsp:txXfrm>
        <a:off x="5427000" y="3383721"/>
        <a:ext cx="1494447" cy="286577"/>
      </dsp:txXfrm>
    </dsp:sp>
    <dsp:sp modelId="{6B422153-C4A8-41B3-A116-EACB9284FF2F}">
      <dsp:nvSpPr>
        <dsp:cNvPr id="0" name=""/>
        <dsp:cNvSpPr/>
      </dsp:nvSpPr>
      <dsp:spPr>
        <a:xfrm>
          <a:off x="1753269" y="1358575"/>
          <a:ext cx="1660496" cy="8597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2131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网站</a:t>
          </a:r>
          <a:endParaRPr lang="zh-CN" altLang="en-US" sz="2800" kern="1200" dirty="0"/>
        </a:p>
      </dsp:txBody>
      <dsp:txXfrm>
        <a:off x="1753269" y="1358575"/>
        <a:ext cx="1660496" cy="859731"/>
      </dsp:txXfrm>
    </dsp:sp>
    <dsp:sp modelId="{197F8693-2C88-4660-A613-997D7EE27D98}">
      <dsp:nvSpPr>
        <dsp:cNvPr id="0" name=""/>
        <dsp:cNvSpPr/>
      </dsp:nvSpPr>
      <dsp:spPr>
        <a:xfrm>
          <a:off x="2085368" y="2027255"/>
          <a:ext cx="1494447" cy="2865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WEB</a:t>
          </a:r>
          <a:r>
            <a:rPr lang="zh-CN" altLang="en-US" sz="1700" kern="1200" dirty="0" smtClean="0"/>
            <a:t>服务器</a:t>
          </a:r>
          <a:endParaRPr lang="zh-CN" altLang="en-US" sz="1700" kern="1200" dirty="0"/>
        </a:p>
      </dsp:txBody>
      <dsp:txXfrm>
        <a:off x="2085368" y="2027255"/>
        <a:ext cx="1494447" cy="28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55A3-6053-4F3D-95CD-A3D4A7E48A86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41C2-6D7C-4ECE-988F-08B56D85D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1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63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对所有输入数据进行严格检查和过滤（字符串，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script</a:t>
            </a:r>
            <a:r>
              <a:rPr lang="zh-CN" altLang="en-US" dirty="0" smtClean="0">
                <a:latin typeface="Cambria Math" pitchFamily="18" charset="0"/>
              </a:rPr>
              <a:t>、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iframe</a:t>
            </a:r>
            <a:r>
              <a:rPr lang="zh-CN" altLang="en-US" dirty="0" smtClean="0"/>
              <a:t>等富文本，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Cookie</a:t>
            </a:r>
            <a:r>
              <a:rPr lang="zh-CN" altLang="en-US" dirty="0" smtClean="0"/>
              <a:t>中变量，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Header</a:t>
            </a:r>
            <a:r>
              <a:rPr lang="zh-CN" altLang="en-US" dirty="0" smtClean="0"/>
              <a:t>变量等）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不仅要验证数据的类型，还要验证其格式、长度、范围和内容。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不要仅仅在客户端做数据的验证与过滤，关键的过滤步骤在服务端进行。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对输出的数据也要检查，数据库里的值有可能会在一个大网站的多处都有输出，即使在输入做了编码等操作，在各处的输出点时也要进行安全检查。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在发布应用程序之前测试所有已知的威胁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6AFF-548E-408F-B37B-02D1EE566E2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通过后缀名验证，非常有问题的，上传后可以修改回来，只是基本的过滤</a:t>
            </a:r>
            <a:endParaRPr lang="en-US" altLang="zh-CN" dirty="0" smtClean="0"/>
          </a:p>
          <a:p>
            <a:r>
              <a:rPr lang="zh-CN" altLang="en-US" dirty="0" smtClean="0"/>
              <a:t>通过二进制判断文件类型。</a:t>
            </a:r>
            <a:r>
              <a:rPr lang="en-US" altLang="zh-CN" dirty="0" smtClean="0"/>
              <a:t>mp3,word,</a:t>
            </a:r>
            <a:r>
              <a:rPr lang="zh-CN" altLang="en-US" dirty="0" smtClean="0"/>
              <a:t>压缩包，文件头，文件结尾，获取是否是有效的</a:t>
            </a:r>
            <a:r>
              <a:rPr lang="en-US" altLang="zh-CN" dirty="0" smtClean="0"/>
              <a:t>mp3</a:t>
            </a:r>
            <a:r>
              <a:rPr lang="zh-CN" altLang="en-US" dirty="0" smtClean="0"/>
              <a:t>类型，只是复杂一些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3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用户数据的流失，修改，修改官网的首页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3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页面被篡改，数据被窃取或者修改，利用安全测试技术，找到漏洞，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地址参数注入的方式，上传目录具有可开启执行权限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绕开界面，直接向服务器发送数据包，输入的类型，需要同时前端，后台的验证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5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8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/>
              <a:t>登录失败后的限制策略</a:t>
            </a:r>
            <a:endParaRPr lang="en-US" altLang="zh-CN" sz="44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/>
              <a:t>登录失败后的限制策略</a:t>
            </a:r>
            <a:endParaRPr lang="en-US" altLang="zh-CN" sz="44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3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x’;update</a:t>
            </a:r>
            <a:r>
              <a:rPr lang="en-US" altLang="zh-CN" dirty="0" smtClean="0"/>
              <a:t> user set password=‘111111’#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041C2-6D7C-4ECE-988F-08B56D85D5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7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漏洞描述和类型分开，在描述处加个图</a:t>
            </a:r>
            <a:r>
              <a:rPr lang="en-US" altLang="zh-CN" dirty="0" smtClean="0"/>
              <a:t>~~~</a:t>
            </a:r>
          </a:p>
          <a:p>
            <a:r>
              <a:rPr lang="en-US" altLang="zh-CN" dirty="0" smtClean="0"/>
              <a:t>Malicious</a:t>
            </a:r>
            <a:r>
              <a:rPr lang="zh-CN" altLang="en-US" dirty="0" smtClean="0"/>
              <a:t>：恶意的</a:t>
            </a:r>
            <a:endParaRPr lang="en-US" altLang="zh-CN" dirty="0" smtClean="0"/>
          </a:p>
          <a:p>
            <a:r>
              <a:rPr lang="en-US" altLang="zh-CN" dirty="0" smtClean="0"/>
              <a:t>Arbitrary</a:t>
            </a:r>
            <a:r>
              <a:rPr lang="zh-CN" altLang="en-US" dirty="0" smtClean="0"/>
              <a:t>：任意的</a:t>
            </a:r>
            <a:endParaRPr lang="en-US" altLang="zh-CN" dirty="0" smtClean="0"/>
          </a:p>
          <a:p>
            <a:r>
              <a:rPr lang="en-US" altLang="zh-CN" dirty="0" smtClean="0"/>
              <a:t>Exploit</a:t>
            </a:r>
            <a:r>
              <a:rPr lang="zh-CN" altLang="en-US" dirty="0" smtClean="0"/>
              <a:t>：利用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6AFF-548E-408F-B37B-02D1EE566E2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5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980728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example/sqli/Article.php?id=2&amp;type=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安全测试</a:t>
            </a:r>
          </a:p>
        </p:txBody>
      </p:sp>
    </p:spTree>
    <p:extLst>
      <p:ext uri="{BB962C8B-B14F-4D97-AF65-F5344CB8AC3E}">
        <p14:creationId xmlns:p14="http://schemas.microsoft.com/office/powerpoint/2010/main" val="10751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98072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dirty="0" err="1"/>
              <a:t>DDOS</a:t>
            </a:r>
            <a:endParaRPr lang="en-US" altLang="zh-CN" sz="4400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err="1"/>
              <a:t>SYN</a:t>
            </a:r>
            <a:r>
              <a:rPr lang="zh-CN" altLang="en-US" dirty="0"/>
              <a:t>变种攻击</a:t>
            </a:r>
            <a:endParaRPr lang="en-US" altLang="zh-CN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TCP</a:t>
            </a:r>
            <a:r>
              <a:rPr lang="zh-CN" altLang="en-US" dirty="0"/>
              <a:t>混乱数据包攻击</a:t>
            </a:r>
            <a:endParaRPr lang="en-US" altLang="zh-CN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针对用</a:t>
            </a:r>
            <a:r>
              <a:rPr lang="en-US" altLang="zh-CN" dirty="0" err="1"/>
              <a:t>UDP</a:t>
            </a:r>
            <a:r>
              <a:rPr lang="zh-CN" altLang="en-US" dirty="0"/>
              <a:t>协议的攻击</a:t>
            </a:r>
            <a:endParaRPr lang="en-US" altLang="zh-CN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针对</a:t>
            </a:r>
            <a:r>
              <a:rPr lang="en-US" altLang="zh-CN" dirty="0"/>
              <a:t>WEB Server</a:t>
            </a:r>
            <a:r>
              <a:rPr lang="zh-CN" altLang="en-US" dirty="0"/>
              <a:t>的多连接攻击</a:t>
            </a:r>
            <a:endParaRPr lang="en-US" altLang="zh-CN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针对</a:t>
            </a:r>
            <a:r>
              <a:rPr lang="en-US" altLang="zh-CN" dirty="0"/>
              <a:t>WEB Server</a:t>
            </a:r>
            <a:r>
              <a:rPr lang="zh-CN" altLang="en-US" dirty="0"/>
              <a:t>的变种攻击</a:t>
            </a:r>
            <a:endParaRPr lang="en-US" altLang="zh-CN" dirty="0"/>
          </a:p>
          <a:p>
            <a:pPr marL="68580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针对游戏服务器的攻击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无论何种手法进行</a:t>
            </a:r>
            <a:r>
              <a:rPr lang="en-US" altLang="zh-CN" dirty="0"/>
              <a:t>DOS</a:t>
            </a:r>
            <a:r>
              <a:rPr lang="zh-CN" altLang="en-US" dirty="0"/>
              <a:t>攻击，其基本原理均是基于网络协议来进行的，只有深入理解网络协议、理解网络应用系统是如何运行的，才能真正的把产品的不安全因素测试出来。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拒绝服务攻击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2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95619"/>
              </p:ext>
            </p:extLst>
          </p:nvPr>
        </p:nvGraphicFramePr>
        <p:xfrm>
          <a:off x="755576" y="1556792"/>
          <a:ext cx="756084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1937184" y="5933338"/>
            <a:ext cx="6781800" cy="47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一个简单拓扑图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23828" y="4812089"/>
            <a:ext cx="273630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+mj-ea"/>
                <a:ea typeface="+mj-ea"/>
              </a:rPr>
              <a:t>客 户 端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023828" y="1571729"/>
            <a:ext cx="2736304" cy="57606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+mj-ea"/>
                <a:ea typeface="+mj-ea"/>
              </a:rPr>
              <a:t>数 据 库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23828" y="3227913"/>
            <a:ext cx="2736304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j-ea"/>
                <a:ea typeface="+mj-ea"/>
              </a:rPr>
              <a:t>脚</a:t>
            </a:r>
            <a:r>
              <a:rPr lang="zh-CN" altLang="en-US" dirty="0" smtClean="0">
                <a:latin typeface="+mj-ea"/>
                <a:ea typeface="+mj-ea"/>
              </a:rPr>
              <a:t>本引擎 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03548" y="4596065"/>
            <a:ext cx="1786038" cy="702369"/>
          </a:xfrm>
          <a:prstGeom prst="cloudCallout">
            <a:avLst>
              <a:gd name="adj1" fmla="val 86714"/>
              <a:gd name="adj2" fmla="val 193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+mn-ea"/>
              </a:rPr>
              <a:t>用户</a:t>
            </a:r>
            <a:r>
              <a:rPr lang="zh-CN" altLang="en-US" sz="1100" dirty="0" smtClean="0">
                <a:latin typeface="+mn-ea"/>
              </a:rPr>
              <a:t>想要查看</a:t>
            </a:r>
            <a:r>
              <a:rPr lang="en-US" altLang="zh-CN" sz="1100" dirty="0" err="1">
                <a:latin typeface="+mn-ea"/>
              </a:rPr>
              <a:t>newsid</a:t>
            </a:r>
            <a:r>
              <a:rPr lang="zh-CN" altLang="en-US" sz="1100" dirty="0" smtClean="0">
                <a:latin typeface="+mn-ea"/>
              </a:rPr>
              <a:t>为</a:t>
            </a:r>
            <a:r>
              <a:rPr lang="en-US" altLang="zh-CN" sz="1100" dirty="0" smtClean="0">
                <a:latin typeface="+mn-ea"/>
              </a:rPr>
              <a:t>91</a:t>
            </a:r>
            <a:r>
              <a:rPr lang="zh-CN" altLang="en-US" sz="1100" dirty="0" smtClean="0">
                <a:latin typeface="+mn-ea"/>
              </a:rPr>
              <a:t>的新闻</a:t>
            </a:r>
            <a:endParaRPr lang="zh-CN" altLang="en-US" sz="1100" dirty="0">
              <a:latin typeface="+mn-ea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3377247" y="3875985"/>
            <a:ext cx="504056" cy="792088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请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endParaRPr lang="en-US" altLang="zh-CN" sz="1000" dirty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求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833196" y="3875985"/>
            <a:ext cx="494888" cy="79208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返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endParaRPr lang="en-US" altLang="zh-CN" sz="1000" dirty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回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1007604" y="3659961"/>
            <a:ext cx="1642022" cy="718541"/>
          </a:xfrm>
          <a:prstGeom prst="cloudCallout">
            <a:avLst>
              <a:gd name="adj1" fmla="val 98337"/>
              <a:gd name="adj2" fmla="val 467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solidFill>
                  <a:schemeClr val="bg2">
                    <a:lumMod val="10000"/>
                  </a:schemeClr>
                </a:solidFill>
                <a:ea typeface="+mj-ea"/>
              </a:rPr>
              <a:t>http://</a:t>
            </a:r>
            <a:r>
              <a:rPr lang="en-US" altLang="zh-CN" sz="1100" dirty="0" smtClean="0">
                <a:solidFill>
                  <a:schemeClr val="bg2">
                    <a:lumMod val="10000"/>
                  </a:schemeClr>
                </a:solidFill>
                <a:ea typeface="+mj-ea"/>
              </a:rPr>
              <a:t>c.chyan.com/index.php?newsid=91</a:t>
            </a:r>
            <a:endParaRPr lang="zh-CN" altLang="en-US" sz="1100" dirty="0">
              <a:solidFill>
                <a:schemeClr val="bg2">
                  <a:lumMod val="10000"/>
                </a:schemeClr>
              </a:solidFill>
              <a:ea typeface="+mj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377247" y="2287904"/>
            <a:ext cx="504056" cy="792088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请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endParaRPr lang="en-US" altLang="zh-CN" sz="1000" dirty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求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833196" y="2287904"/>
            <a:ext cx="494888" cy="79208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返</a:t>
            </a:r>
            <a:endParaRPr lang="en-US" altLang="zh-CN" sz="1000" dirty="0" smtClean="0">
              <a:latin typeface="+mj-ea"/>
              <a:ea typeface="+mj-ea"/>
            </a:endParaRPr>
          </a:p>
          <a:p>
            <a:pPr algn="ctr"/>
            <a:endParaRPr lang="en-US" altLang="zh-CN" sz="1000" dirty="0">
              <a:latin typeface="+mj-ea"/>
              <a:ea typeface="+mj-ea"/>
            </a:endParaRPr>
          </a:p>
          <a:p>
            <a:pPr algn="ctr"/>
            <a:r>
              <a:rPr lang="zh-CN" altLang="en-US" sz="1000" dirty="0" smtClean="0">
                <a:latin typeface="+mj-ea"/>
                <a:ea typeface="+mj-ea"/>
              </a:rPr>
              <a:t>回</a:t>
            </a:r>
            <a:endParaRPr lang="zh-CN" altLang="en-US" sz="1000" dirty="0">
              <a:latin typeface="+mj-ea"/>
              <a:ea typeface="+mj-ea"/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503548" y="2507833"/>
            <a:ext cx="1944216" cy="936105"/>
          </a:xfrm>
          <a:prstGeom prst="cloudCallout">
            <a:avLst>
              <a:gd name="adj1" fmla="val 76059"/>
              <a:gd name="adj2" fmla="val 401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dirty="0" smtClean="0">
              <a:latin typeface="+mj-ea"/>
              <a:ea typeface="+mj-ea"/>
            </a:endParaRPr>
          </a:p>
          <a:p>
            <a:pPr algn="ctr"/>
            <a:r>
              <a:rPr lang="zh-CN" altLang="en-US" sz="800" dirty="0" smtClean="0">
                <a:latin typeface="+mn-ea"/>
              </a:rPr>
              <a:t>获取参数</a:t>
            </a:r>
            <a:r>
              <a:rPr lang="en-US" altLang="zh-CN" sz="800" dirty="0" err="1" smtClean="0">
                <a:latin typeface="+mn-ea"/>
              </a:rPr>
              <a:t>newsid</a:t>
            </a:r>
            <a:r>
              <a:rPr lang="zh-CN" altLang="en-US" sz="800" dirty="0" smtClean="0">
                <a:latin typeface="+mn-ea"/>
              </a:rPr>
              <a:t>的值为</a:t>
            </a:r>
            <a:r>
              <a:rPr lang="en-US" altLang="zh-CN" sz="800" dirty="0" smtClean="0">
                <a:latin typeface="+mn-ea"/>
              </a:rPr>
              <a:t>91</a:t>
            </a:r>
            <a:r>
              <a:rPr lang="zh-CN" altLang="en-US" sz="800" dirty="0" smtClean="0">
                <a:latin typeface="+mn-ea"/>
              </a:rPr>
              <a:t>，动态构造</a:t>
            </a:r>
            <a:r>
              <a:rPr lang="en-US" altLang="zh-CN" sz="800" dirty="0" smtClean="0">
                <a:latin typeface="+mn-ea"/>
              </a:rPr>
              <a:t>SQL</a:t>
            </a:r>
            <a:r>
              <a:rPr lang="zh-CN" altLang="en-US" sz="800" dirty="0" smtClean="0">
                <a:latin typeface="+mn-ea"/>
              </a:rPr>
              <a:t>语句：</a:t>
            </a:r>
            <a:r>
              <a:rPr lang="en-US" altLang="zh-CN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800" dirty="0">
                <a:solidFill>
                  <a:srgbClr val="C00000"/>
                </a:solidFill>
                <a:latin typeface="+mj-ea"/>
                <a:ea typeface="+mj-ea"/>
              </a:rPr>
              <a:t>Select * from NEWS where </a:t>
            </a:r>
            <a:r>
              <a:rPr lang="en-US" altLang="zh-CN" sz="800" dirty="0" err="1">
                <a:solidFill>
                  <a:srgbClr val="C00000"/>
                </a:solidFill>
                <a:latin typeface="+mj-ea"/>
                <a:ea typeface="+mj-ea"/>
              </a:rPr>
              <a:t>newsid</a:t>
            </a:r>
            <a:r>
              <a:rPr lang="en-US" altLang="zh-CN" sz="800" dirty="0">
                <a:solidFill>
                  <a:srgbClr val="C00000"/>
                </a:solidFill>
                <a:latin typeface="+mj-ea"/>
                <a:ea typeface="+mj-ea"/>
              </a:rPr>
              <a:t>=91 </a:t>
            </a:r>
            <a:r>
              <a:rPr lang="zh-CN" altLang="en-US" sz="800" dirty="0" smtClean="0">
                <a:latin typeface="+mn-ea"/>
              </a:rPr>
              <a:t>，</a:t>
            </a:r>
            <a:r>
              <a:rPr lang="zh-CN" altLang="en-US" sz="800" dirty="0">
                <a:latin typeface="+mn-ea"/>
              </a:rPr>
              <a:t>向</a:t>
            </a:r>
            <a:r>
              <a:rPr lang="zh-CN" altLang="en-US" sz="800" dirty="0" smtClean="0">
                <a:latin typeface="+mn-ea"/>
              </a:rPr>
              <a:t>数据库发起查询请求</a:t>
            </a:r>
            <a:endParaRPr lang="zh-CN" altLang="en-US" sz="800" dirty="0">
              <a:latin typeface="+mj-ea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88393" y="1500490"/>
            <a:ext cx="1642022" cy="787414"/>
          </a:xfrm>
          <a:prstGeom prst="cloudCallout">
            <a:avLst>
              <a:gd name="adj1" fmla="val 82426"/>
              <a:gd name="adj2" fmla="val 17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+mn-ea"/>
              </a:rPr>
              <a:t>在</a:t>
            </a:r>
            <a:r>
              <a:rPr lang="en-US" altLang="zh-CN" sz="1100" dirty="0" smtClean="0">
                <a:latin typeface="+mn-ea"/>
              </a:rPr>
              <a:t>NEWS</a:t>
            </a:r>
            <a:r>
              <a:rPr lang="zh-CN" altLang="en-US" sz="1100" dirty="0" smtClean="0">
                <a:latin typeface="+mn-ea"/>
              </a:rPr>
              <a:t>表中查询</a:t>
            </a:r>
            <a:r>
              <a:rPr lang="en-US" altLang="zh-CN" sz="1100" dirty="0" err="1" smtClean="0">
                <a:latin typeface="+mn-ea"/>
              </a:rPr>
              <a:t>newsid</a:t>
            </a:r>
            <a:r>
              <a:rPr lang="zh-CN" altLang="en-US" sz="1100" dirty="0" smtClean="0">
                <a:latin typeface="+mn-ea"/>
              </a:rPr>
              <a:t>为</a:t>
            </a:r>
            <a:r>
              <a:rPr lang="en-US" altLang="zh-CN" sz="1100" dirty="0" smtClean="0">
                <a:latin typeface="+mn-ea"/>
              </a:rPr>
              <a:t>91</a:t>
            </a:r>
            <a:r>
              <a:rPr lang="zh-CN" altLang="en-US" sz="1100" dirty="0" smtClean="0">
                <a:latin typeface="+mn-ea"/>
              </a:rPr>
              <a:t>的所有记录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6480212" y="1812205"/>
            <a:ext cx="1642022" cy="718541"/>
          </a:xfrm>
          <a:prstGeom prst="cloudCallout">
            <a:avLst>
              <a:gd name="adj1" fmla="val -90080"/>
              <a:gd name="adj2" fmla="val -422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+mj-ea"/>
              </a:rPr>
              <a:t>返回</a:t>
            </a:r>
            <a:r>
              <a:rPr lang="zh-CN" altLang="en-US" sz="1100" dirty="0" smtClean="0">
                <a:latin typeface="+mj-ea"/>
              </a:rPr>
              <a:t>查询到的所有记录</a:t>
            </a:r>
            <a:endParaRPr lang="zh-CN" altLang="en-US" sz="1100" dirty="0">
              <a:latin typeface="+mj-ea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6480212" y="2867873"/>
            <a:ext cx="2160240" cy="1188132"/>
          </a:xfrm>
          <a:prstGeom prst="cloudCallout">
            <a:avLst>
              <a:gd name="adj1" fmla="val -79716"/>
              <a:gd name="adj2" fmla="val -24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+mj-ea"/>
              </a:rPr>
              <a:t>处理返回的所有记录，如过滤和编码特殊字符等，生成</a:t>
            </a:r>
            <a:r>
              <a:rPr lang="zh-CN" altLang="en-US" sz="1100" dirty="0">
                <a:latin typeface="+mj-ea"/>
              </a:rPr>
              <a:t>静</a:t>
            </a:r>
            <a:r>
              <a:rPr lang="zh-CN" altLang="en-US" sz="1100" dirty="0" smtClean="0">
                <a:latin typeface="+mj-ea"/>
              </a:rPr>
              <a:t>态网页并返回给客户端</a:t>
            </a:r>
            <a:endParaRPr lang="zh-CN" altLang="en-US" sz="1100" dirty="0">
              <a:latin typeface="+mj-ea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6480212" y="4541484"/>
            <a:ext cx="2016224" cy="816026"/>
          </a:xfrm>
          <a:prstGeom prst="cloudCallout">
            <a:avLst>
              <a:gd name="adj1" fmla="val -83339"/>
              <a:gd name="adj2" fmla="val 103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+mj-ea"/>
              </a:rPr>
              <a:t>将网站返回的网页展示给用户</a:t>
            </a:r>
            <a:endParaRPr lang="zh-CN" altLang="en-US" sz="1100" dirty="0">
              <a:latin typeface="+mj-ea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937184" y="5933338"/>
            <a:ext cx="6781800" cy="47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mtClean="0">
                <a:solidFill>
                  <a:srgbClr val="FF0000"/>
                </a:solidFill>
              </a:rPr>
              <a:t>动态网页如何生成？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64" y="1844824"/>
            <a:ext cx="2595879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124744"/>
            <a:ext cx="7543800" cy="7612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示例演示</a:t>
            </a:r>
            <a:r>
              <a:rPr lang="en-US" altLang="zh-CN" sz="2400" dirty="0" smtClean="0"/>
              <a:t>: </a:t>
            </a:r>
          </a:p>
          <a:p>
            <a:pPr marL="0" indent="0">
              <a:buNone/>
            </a:pPr>
            <a:r>
              <a:rPr lang="en-US" altLang="zh-CN" dirty="0"/>
              <a:t>http://localhost:8032/agileone/index.php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05934" y="2132856"/>
            <a:ext cx="3334018" cy="7612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b="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 baseline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思考提问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SQL</a:t>
            </a:r>
            <a:r>
              <a:rPr lang="zh-CN" altLang="en-US" dirty="0" smtClean="0"/>
              <a:t>注入漏洞的成因是什么</a:t>
            </a:r>
            <a:r>
              <a:rPr lang="en-US" altLang="zh-CN" dirty="0" smtClean="0"/>
              <a:t>?</a:t>
            </a:r>
            <a:endParaRPr lang="en-US" altLang="zh-CN" dirty="0" smtClean="0">
              <a:hlinkClick r:id="rId4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99592" y="3604233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数据与代码未严格分离；用户</a:t>
            </a:r>
            <a:r>
              <a:rPr lang="zh-CN" altLang="en-US" sz="1600" dirty="0"/>
              <a:t>提交的参数数据未做充分检查</a:t>
            </a:r>
            <a:r>
              <a:rPr lang="zh-CN" altLang="en-US" sz="1600" dirty="0" smtClean="0"/>
              <a:t>过滤即被代入到</a:t>
            </a:r>
            <a:r>
              <a:rPr lang="en-US" altLang="zh-CN" sz="1600" dirty="0" smtClean="0"/>
              <a:t>SQL</a:t>
            </a:r>
            <a:r>
              <a:rPr lang="zh-CN" altLang="en-US" sz="1600" dirty="0"/>
              <a:t>命</a:t>
            </a:r>
            <a:r>
              <a:rPr lang="zh-CN" altLang="en-US" sz="1600" dirty="0" smtClean="0"/>
              <a:t>令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，改变了原有</a:t>
            </a:r>
            <a:r>
              <a:rPr lang="en-US" altLang="zh-CN" sz="1600" dirty="0" smtClean="0"/>
              <a:t>SQL</a:t>
            </a:r>
            <a:r>
              <a:rPr lang="zh-CN" altLang="en-US" sz="1600" dirty="0"/>
              <a:t>命</a:t>
            </a:r>
            <a:r>
              <a:rPr lang="zh-CN" altLang="en-US" sz="1600" dirty="0" smtClean="0"/>
              <a:t>令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“语义”，且成功被数据库执行。</a:t>
            </a:r>
          </a:p>
          <a:p>
            <a:endParaRPr lang="zh-CN" altLang="en-US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15008" y="3103766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b="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100" kern="1200" baseline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SQL</a:t>
            </a:r>
            <a:r>
              <a:rPr lang="zh-CN" altLang="en-US" sz="2400" dirty="0" smtClean="0"/>
              <a:t>注入漏洞的成因</a:t>
            </a:r>
            <a:r>
              <a:rPr lang="en-US" altLang="zh-CN" sz="2400" dirty="0" smtClean="0"/>
              <a:t>: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937184" y="5933338"/>
            <a:ext cx="6781800" cy="4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en-US" altLang="zh-CN" kern="0" dirty="0" smtClean="0">
                <a:solidFill>
                  <a:srgbClr val="FF0000"/>
                </a:solidFill>
              </a:rPr>
              <a:t>SQL</a:t>
            </a:r>
            <a:r>
              <a:rPr lang="zh-CN" altLang="en-US" kern="0" dirty="0" smtClean="0">
                <a:solidFill>
                  <a:srgbClr val="FF0000"/>
                </a:solidFill>
              </a:rPr>
              <a:t>注入式怎样形成的？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1136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1' or </a:t>
            </a:r>
            <a:r>
              <a:rPr lang="en-US" altLang="zh-CN" dirty="0" err="1"/>
              <a:t>userid</a:t>
            </a:r>
            <a:r>
              <a:rPr lang="en-US" altLang="zh-CN" dirty="0"/>
              <a:t> =1 </a:t>
            </a:r>
            <a:r>
              <a:rPr lang="en-US" altLang="zh-CN" dirty="0" smtClean="0"/>
              <a:t>#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* from user where username =‘$username’ and password=‘$password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 * from user where username </a:t>
            </a:r>
            <a:r>
              <a:rPr lang="en-US" altLang="zh-CN" dirty="0" smtClean="0"/>
              <a:t>=‘</a:t>
            </a:r>
            <a:r>
              <a:rPr lang="en-US" altLang="zh-CN" dirty="0"/>
              <a:t>1’or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en-US" altLang="zh-CN" dirty="0"/>
              <a:t>=1 </a:t>
            </a:r>
            <a:r>
              <a:rPr lang="en-US" altLang="zh-CN" dirty="0" smtClean="0"/>
              <a:t>#’ </a:t>
            </a:r>
            <a:r>
              <a:rPr lang="en-US" altLang="zh-CN" dirty="0"/>
              <a:t>and password=‘$password’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select * from user where username =‘$username’ and password=‘$password’</a:t>
            </a:r>
          </a:p>
          <a:p>
            <a:r>
              <a:rPr lang="en-US" altLang="zh-CN" dirty="0"/>
              <a:t>$username=</a:t>
            </a:r>
            <a:r>
              <a:rPr lang="en-US" altLang="zh-CN" dirty="0"/>
              <a:t>x ' or </a:t>
            </a:r>
            <a:r>
              <a:rPr lang="en-US" altLang="zh-CN" dirty="0" err="1"/>
              <a:t>userid</a:t>
            </a:r>
            <a:r>
              <a:rPr lang="en-US" altLang="zh-CN" dirty="0"/>
              <a:t> =1 #'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username,password</a:t>
            </a:r>
            <a:r>
              <a:rPr lang="en-US" altLang="zh-CN" dirty="0"/>
              <a:t> from user where username =‘$username’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/>
              <a:t>if(count()==1)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/>
              <a:t>if(password =$password)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登录成功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 err="1"/>
              <a:t>x’;update</a:t>
            </a:r>
            <a:r>
              <a:rPr lang="en-US" altLang="zh-CN" dirty="0"/>
              <a:t> user set password=‘</a:t>
            </a:r>
            <a:r>
              <a:rPr lang="en-US" altLang="zh-CN" dirty="0" smtClean="0"/>
              <a:t>111111’where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=1 #’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安全漏洞之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908720"/>
            <a:ext cx="88569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漏洞描述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dirty="0"/>
              <a:t>很多应用程序都使用数据库来存储信息。</a:t>
            </a:r>
            <a:r>
              <a:rPr lang="en-US" altLang="zh-CN" dirty="0"/>
              <a:t>SQL</a:t>
            </a:r>
            <a:r>
              <a:rPr lang="zh-CN" altLang="en-US" dirty="0"/>
              <a:t>命令就是前端应用程序和后端数据库之间的接口。攻击者可利用应用程序根据提交的数据动态生成</a:t>
            </a:r>
            <a:r>
              <a:rPr lang="en-US" altLang="zh-CN" dirty="0"/>
              <a:t>SQL</a:t>
            </a:r>
            <a:r>
              <a:rPr lang="zh-CN" altLang="en-US" dirty="0"/>
              <a:t>命令的特性，在</a:t>
            </a:r>
            <a:r>
              <a:rPr lang="en-US" altLang="zh-CN" dirty="0"/>
              <a:t>URL</a:t>
            </a:r>
            <a:r>
              <a:rPr lang="zh-CN" altLang="en-US" dirty="0"/>
              <a:t>、表单域，或者其他的输入域中输入自己的</a:t>
            </a:r>
            <a:r>
              <a:rPr lang="en-US" altLang="zh-CN" dirty="0"/>
              <a:t>SQL</a:t>
            </a:r>
            <a:r>
              <a:rPr lang="zh-CN" altLang="en-US" dirty="0"/>
              <a:t>命令，改变</a:t>
            </a:r>
            <a:r>
              <a:rPr lang="en-US" altLang="zh-CN" dirty="0"/>
              <a:t>SQL</a:t>
            </a:r>
            <a:r>
              <a:rPr lang="zh-CN" altLang="en-US" dirty="0"/>
              <a:t>命令的操作，将被修改的</a:t>
            </a:r>
            <a:r>
              <a:rPr lang="en-US" altLang="zh-CN" dirty="0"/>
              <a:t>SQL</a:t>
            </a:r>
            <a:r>
              <a:rPr lang="zh-CN" altLang="en-US" dirty="0"/>
              <a:t>命令注入到后端数据库引擎</a:t>
            </a:r>
            <a:r>
              <a:rPr lang="zh-CN" altLang="en-US" dirty="0" smtClean="0"/>
              <a:t>执行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9"/>
          <p:cNvGrpSpPr/>
          <p:nvPr/>
        </p:nvGrpSpPr>
        <p:grpSpPr>
          <a:xfrm>
            <a:off x="323528" y="2780928"/>
            <a:ext cx="8568952" cy="3528392"/>
            <a:chOff x="323528" y="2420888"/>
            <a:chExt cx="8568952" cy="3528392"/>
          </a:xfrm>
        </p:grpSpPr>
        <p:sp>
          <p:nvSpPr>
            <p:cNvPr id="17" name="矩形 16"/>
            <p:cNvSpPr/>
            <p:nvPr/>
          </p:nvSpPr>
          <p:spPr bwMode="auto">
            <a:xfrm>
              <a:off x="323528" y="2420888"/>
              <a:ext cx="8568952" cy="35283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2532960"/>
              <a:ext cx="84969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String query="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SELECT  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id FROM 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user_table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WHERE"+ "username='"+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username+"'AND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"+ "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password='"+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password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+"'";</a:t>
              </a:r>
              <a:endParaRPr lang="en-US" altLang="zh-CN" dirty="0">
                <a:latin typeface="Cambria Math" pitchFamily="18" charset="0"/>
                <a:ea typeface="Cambria Math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latin typeface="Cambria Math" pitchFamily="18" charset="0"/>
                  <a:ea typeface="Cambria Math" pitchFamily="18" charset="0"/>
                </a:rPr>
                <a:t>攻击者可以注入其他的查询语句，例如把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username</a:t>
              </a:r>
              <a:r>
                <a:rPr lang="zh-CN" altLang="en-US" dirty="0">
                  <a:latin typeface="Cambria Math" pitchFamily="18" charset="0"/>
                  <a:ea typeface="Cambria Math" pitchFamily="18" charset="0"/>
                </a:rPr>
                <a:t>设为：</a:t>
              </a:r>
              <a:r>
                <a:rPr lang="en-US" altLang="zh-CN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’OR1=1;DROPTABLE </a:t>
              </a:r>
              <a:r>
                <a:rPr lang="en-US" altLang="zh-CN" dirty="0" err="1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user_data</a:t>
              </a:r>
              <a:r>
                <a:rPr lang="en-US" altLang="zh-CN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;--</a:t>
              </a:r>
              <a:r>
                <a:rPr lang="zh-CN" altLang="en-US" dirty="0">
                  <a:latin typeface="Cambria Math" pitchFamily="18" charset="0"/>
                  <a:ea typeface="Cambria Math" pitchFamily="18" charset="0"/>
                </a:rPr>
                <a:t>这个查询将变为：</a:t>
              </a:r>
              <a:endParaRPr lang="en-US" altLang="zh-CN" dirty="0">
                <a:latin typeface="Cambria Math" pitchFamily="18" charset="0"/>
                <a:ea typeface="Cambria Math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SELECT id FROM 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user_table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WHERE username='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'OR1=1;DROPTABLE </a:t>
              </a:r>
              <a:r>
                <a:rPr lang="en-US" altLang="zh-CN" dirty="0" err="1" smtClean="0">
                  <a:latin typeface="Cambria Math" pitchFamily="18" charset="0"/>
                  <a:ea typeface="Cambria Math" pitchFamily="18" charset="0"/>
                </a:rPr>
                <a:t>user_table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;</a:t>
              </a:r>
              <a:r>
                <a:rPr lang="en-US" altLang="zh-CN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--'AND password</a:t>
              </a:r>
              <a:r>
                <a:rPr lang="en-US" altLang="zh-CN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= 'x'; </a:t>
              </a:r>
              <a:r>
                <a:rPr lang="zh-CN" altLang="en-US" dirty="0">
                  <a:latin typeface="Cambria Math" pitchFamily="18" charset="0"/>
                </a:rPr>
                <a:t>它相当于： </a:t>
              </a:r>
              <a:endParaRPr lang="en-US" altLang="zh-CN" dirty="0">
                <a:latin typeface="Cambria Math" pitchFamily="18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SELECT id FROM 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user_table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WHERE username='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'OR1=1;</a:t>
              </a:r>
              <a:r>
                <a:rPr lang="en-US" altLang="zh-CN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DROPTABLE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rPr>
                <a:t>user_table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;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/>
                <a:t>这个语句将执行句法上完全正确的</a:t>
              </a:r>
              <a:r>
                <a:rPr lang="en-US" altLang="zh-CN" dirty="0"/>
                <a:t>SELECT</a:t>
              </a:r>
              <a:r>
                <a:rPr lang="zh-CN" altLang="en-US" dirty="0"/>
                <a:t>语句，并利用</a:t>
              </a:r>
              <a:r>
                <a:rPr lang="en-US" altLang="zh-CN" dirty="0"/>
                <a:t>SQLDROP</a:t>
              </a:r>
              <a:r>
                <a:rPr lang="zh-CN" altLang="en-US" dirty="0"/>
                <a:t>命令清空</a:t>
              </a:r>
              <a:r>
                <a:rPr lang="en-US" altLang="zh-CN" dirty="0" err="1"/>
                <a:t>user_table</a:t>
              </a:r>
              <a:r>
                <a:rPr lang="zh-CN" altLang="en-US" dirty="0"/>
                <a:t>。</a:t>
              </a:r>
              <a:endParaRPr lang="en-US" altLang="zh-CN" dirty="0">
                <a:latin typeface="Cambria Math" pitchFamily="18" charset="0"/>
                <a:ea typeface="Cambria Math" pitchFamily="18" charset="0"/>
              </a:endParaRPr>
            </a:p>
            <a:p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1520" y="2380818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3072" y="4933528"/>
            <a:ext cx="8407400" cy="1447800"/>
            <a:chOff x="413072" y="4933528"/>
            <a:chExt cx="8407400" cy="1447800"/>
          </a:xfrm>
        </p:grpSpPr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413072" y="4933528"/>
              <a:ext cx="8407400" cy="1447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9E4C1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808000"/>
              </a:solidFill>
              <a:round/>
              <a:headEnd/>
              <a:tailEnd/>
            </a:ln>
          </p:spPr>
          <p:txBody>
            <a:bodyPr wrap="none" lIns="2520000" anchor="ctr"/>
            <a:lstStyle/>
            <a:p>
              <a:pPr marL="355600" indent="-355600">
                <a:buClr>
                  <a:srgbClr val="808000"/>
                </a:buClr>
                <a:buSzPct val="75000"/>
                <a:buFont typeface="Wingdings" pitchFamily="2" charset="2"/>
                <a:buChar char="l"/>
              </a:pPr>
              <a:r>
                <a:rPr lang="zh-CN" altLang="en-US" dirty="0" smtClean="0">
                  <a:solidFill>
                    <a:srgbClr val="000000"/>
                  </a:solidFill>
                </a:rPr>
                <a:t>大型互联网分站中：百度、腾讯、新浪、联通、电信</a:t>
              </a:r>
              <a:endParaRPr lang="en-US" altLang="zh-CN" dirty="0" smtClean="0">
                <a:solidFill>
                  <a:srgbClr val="000000"/>
                </a:solidFill>
              </a:endParaRPr>
            </a:p>
            <a:p>
              <a:pPr marL="355600" indent="-355600">
                <a:buClr>
                  <a:srgbClr val="808000"/>
                </a:buClr>
                <a:buSzPct val="75000"/>
                <a:buFont typeface="Wingdings" pitchFamily="2" charset="2"/>
                <a:buChar char="l"/>
              </a:pPr>
              <a:r>
                <a:rPr lang="zh-CN" altLang="en-US" dirty="0" smtClean="0">
                  <a:solidFill>
                    <a:srgbClr val="000000"/>
                  </a:solidFill>
                </a:rPr>
                <a:t>管理系统后台登陆：政府网站、企业网站</a:t>
              </a:r>
              <a:endParaRPr lang="en-US" altLang="zh-CN" dirty="0" smtClean="0">
                <a:solidFill>
                  <a:srgbClr val="000000"/>
                </a:solidFill>
              </a:endParaRPr>
            </a:p>
            <a:p>
              <a:pPr marL="355600" indent="-355600">
                <a:buClr>
                  <a:srgbClr val="808000"/>
                </a:buClr>
                <a:buSzPct val="75000"/>
                <a:buFont typeface="Wingdings" pitchFamily="2" charset="2"/>
                <a:buChar char="l"/>
              </a:pPr>
              <a:r>
                <a:rPr lang="en-US" altLang="zh-CN" dirty="0" smtClean="0">
                  <a:solidFill>
                    <a:srgbClr val="000000"/>
                  </a:solidFill>
                </a:rPr>
                <a:t>Id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查询请求：论坛帖子、商品、文章</a:t>
              </a:r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489272" y="5009728"/>
              <a:ext cx="2298700" cy="1282700"/>
            </a:xfrm>
            <a:prstGeom prst="roundRect">
              <a:avLst>
                <a:gd name="adj" fmla="val 14051"/>
              </a:avLst>
            </a:prstGeom>
            <a:gradFill rotWithShape="1">
              <a:gsLst>
                <a:gs pos="0">
                  <a:srgbClr val="8080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808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t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现状</a:t>
              </a:r>
            </a:p>
          </p:txBody>
        </p:sp>
        <p:sp>
          <p:nvSpPr>
            <p:cNvPr id="24" name="PubPieSlice"/>
            <p:cNvSpPr>
              <a:spLocks noEditPoints="1" noChangeArrowheads="1"/>
            </p:cNvSpPr>
            <p:nvPr/>
          </p:nvSpPr>
          <p:spPr bwMode="auto">
            <a:xfrm>
              <a:off x="1421184" y="5013176"/>
              <a:ext cx="1149350" cy="1149350"/>
            </a:xfrm>
            <a:custGeom>
              <a:avLst/>
              <a:gdLst>
                <a:gd name="G0" fmla="+- 0 0 0"/>
                <a:gd name="G1" fmla="sin 10800 17694720"/>
                <a:gd name="G2" fmla="cos 10800 17694720"/>
                <a:gd name="G3" fmla="sin 10800 0"/>
                <a:gd name="G4" fmla="cos 10800 0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10799 w 21600"/>
                <a:gd name="T1" fmla="*/ 0 h 21600"/>
                <a:gd name="T2" fmla="*/ 10800 w 21600"/>
                <a:gd name="T3" fmla="*/ 10800 h 21600"/>
                <a:gd name="T4" fmla="*/ 21600 w 21600"/>
                <a:gd name="T5" fmla="*/ 10800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799" y="0"/>
                  </a:moveTo>
                  <a:cubicBezTo>
                    <a:pt x="4834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8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安全漏洞之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307901"/>
            <a:ext cx="6552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手工方法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利用工具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Havij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Pangolin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Sqlmap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3866667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  <p:grpSp>
        <p:nvGrpSpPr>
          <p:cNvPr id="4" name="组合 49"/>
          <p:cNvGrpSpPr/>
          <p:nvPr/>
        </p:nvGrpSpPr>
        <p:grpSpPr>
          <a:xfrm>
            <a:off x="5436096" y="3734655"/>
            <a:ext cx="3784241" cy="990489"/>
            <a:chOff x="5436096" y="3734655"/>
            <a:chExt cx="3784241" cy="990489"/>
          </a:xfrm>
        </p:grpSpPr>
        <p:sp>
          <p:nvSpPr>
            <p:cNvPr id="5" name="TextBox 4"/>
            <p:cNvSpPr txBox="1"/>
            <p:nvPr/>
          </p:nvSpPr>
          <p:spPr>
            <a:xfrm>
              <a:off x="6132091" y="3734655"/>
              <a:ext cx="2262158" cy="36933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修改或控制操作系统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6096" y="4078813"/>
              <a:ext cx="3784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例如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xp_cmdshell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"net stop </a:t>
              </a:r>
              <a:r>
                <a:rPr lang="en-US" altLang="zh-CN" dirty="0" err="1" smtClean="0">
                  <a:latin typeface="Cambria Math" pitchFamily="18" charset="0"/>
                  <a:ea typeface="Cambria Math" pitchFamily="18" charset="0"/>
                </a:rPr>
                <a:t>iisadmin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“</a:t>
              </a:r>
            </a:p>
            <a:p>
              <a:r>
                <a:rPr lang="zh-CN" altLang="en-US" dirty="0" smtClean="0"/>
                <a:t>可</a:t>
              </a:r>
              <a:r>
                <a:rPr lang="zh-CN" altLang="en-US" dirty="0"/>
                <a:t>停止服务器的</a:t>
              </a:r>
              <a:r>
                <a:rPr lang="en-US" altLang="zh-CN" dirty="0"/>
                <a:t>IIS</a:t>
              </a:r>
              <a:r>
                <a:rPr lang="zh-CN" altLang="en-US" dirty="0"/>
                <a:t>服务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620551" y="3919321"/>
              <a:ext cx="5012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组合 52"/>
          <p:cNvGrpSpPr/>
          <p:nvPr/>
        </p:nvGrpSpPr>
        <p:grpSpPr>
          <a:xfrm>
            <a:off x="-49500" y="1068574"/>
            <a:ext cx="3734068" cy="992274"/>
            <a:chOff x="-49500" y="1068574"/>
            <a:chExt cx="3734068" cy="992274"/>
          </a:xfrm>
        </p:grpSpPr>
        <p:cxnSp>
          <p:nvCxnSpPr>
            <p:cNvPr id="9" name="直接箭头连接符 8"/>
            <p:cNvCxnSpPr>
              <a:stCxn id="29" idx="6"/>
            </p:cNvCxnSpPr>
            <p:nvPr/>
          </p:nvCxnSpPr>
          <p:spPr>
            <a:xfrm flipH="1" flipV="1">
              <a:off x="3236648" y="1568640"/>
              <a:ext cx="447920" cy="492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43608" y="1068574"/>
              <a:ext cx="2031325" cy="369332"/>
            </a:xfrm>
            <a:prstGeom prst="rect">
              <a:avLst/>
            </a:prstGeom>
            <a:solidFill>
              <a:srgbClr val="FF6600"/>
            </a:solidFill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泄露数据表中数据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49500" y="1419322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个人用户名、密码，账户等信息</a:t>
              </a:r>
              <a:endParaRPr lang="zh-CN" altLang="en-US" dirty="0"/>
            </a:p>
          </p:txBody>
        </p:sp>
      </p:grpSp>
      <p:sp>
        <p:nvSpPr>
          <p:cNvPr id="12" name="椭圆 11"/>
          <p:cNvSpPr/>
          <p:nvPr/>
        </p:nvSpPr>
        <p:spPr>
          <a:xfrm>
            <a:off x="8082056" y="8334664"/>
            <a:ext cx="1143008" cy="11430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endParaRPr lang="zh-CN" altLang="en-US" dirty="0"/>
          </a:p>
        </p:txBody>
      </p:sp>
      <p:grpSp>
        <p:nvGrpSpPr>
          <p:cNvPr id="13" name="组合 1"/>
          <p:cNvGrpSpPr/>
          <p:nvPr/>
        </p:nvGrpSpPr>
        <p:grpSpPr>
          <a:xfrm>
            <a:off x="4513497" y="1268760"/>
            <a:ext cx="4306975" cy="926984"/>
            <a:chOff x="3103340" y="4839992"/>
            <a:chExt cx="4306975" cy="926984"/>
          </a:xfrm>
        </p:grpSpPr>
        <p:grpSp>
          <p:nvGrpSpPr>
            <p:cNvPr id="14" name="组合 19"/>
            <p:cNvGrpSpPr/>
            <p:nvPr/>
          </p:nvGrpSpPr>
          <p:grpSpPr>
            <a:xfrm>
              <a:off x="3103340" y="4839992"/>
              <a:ext cx="3158297" cy="926984"/>
              <a:chOff x="4643438" y="2460624"/>
              <a:chExt cx="3158297" cy="825500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V="1">
                <a:off x="4643438" y="2804306"/>
                <a:ext cx="857256" cy="481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9577" y="2460624"/>
                <a:ext cx="2262158" cy="36933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数据结构被黑客探知</a:t>
                </a:r>
                <a:endParaRPr lang="zh-CN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90331" y="5200032"/>
              <a:ext cx="3219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例如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SELECT * FROM 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sys.tables</a:t>
              </a:r>
              <a:endParaRPr lang="zh-CN" altLang="en-US" dirty="0">
                <a:latin typeface="Cambria Math" pitchFamily="18" charset="0"/>
              </a:endParaRPr>
            </a:p>
          </p:txBody>
        </p:sp>
      </p:grpSp>
      <p:grpSp>
        <p:nvGrpSpPr>
          <p:cNvPr id="18" name="组合 53"/>
          <p:cNvGrpSpPr/>
          <p:nvPr/>
        </p:nvGrpSpPr>
        <p:grpSpPr>
          <a:xfrm>
            <a:off x="3405213" y="4805163"/>
            <a:ext cx="5641288" cy="1535728"/>
            <a:chOff x="3744799" y="4466304"/>
            <a:chExt cx="5641288" cy="153572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165316" y="4466304"/>
              <a:ext cx="1400127" cy="1064412"/>
            </a:xfrm>
            <a:prstGeom prst="straightConnector1">
              <a:avLst/>
            </a:prstGeom>
            <a:solidFill>
              <a:srgbClr val="FF6600"/>
            </a:solidFill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44799" y="5632700"/>
              <a:ext cx="5641288" cy="36933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华文新魏" pitchFamily="2" charset="-122"/>
                  <a:sym typeface="Wingdings" panose="05000000000000000000" pitchFamily="2" charset="2"/>
                </a:rPr>
                <a:t>“Update </a:t>
              </a:r>
              <a:r>
                <a:rPr lang="zh-CN" altLang="en-US" b="1" dirty="0">
                  <a:solidFill>
                    <a:schemeClr val="bg1"/>
                  </a:solidFill>
                  <a:ea typeface="华文新魏" pitchFamily="2" charset="-122"/>
                  <a:sym typeface="Wingdings" panose="05000000000000000000" pitchFamily="2" charset="2"/>
                </a:rPr>
                <a:t>工资 </a:t>
              </a:r>
              <a:r>
                <a:rPr lang="en-US" altLang="zh-CN" b="1" dirty="0">
                  <a:solidFill>
                    <a:schemeClr val="bg1"/>
                  </a:solidFill>
                  <a:ea typeface="华文新魏" pitchFamily="2" charset="-122"/>
                  <a:sym typeface="Wingdings" panose="05000000000000000000" pitchFamily="2" charset="2"/>
                </a:rPr>
                <a:t>Set Money=Money *”. $_GET[‘</a:t>
              </a:r>
              <a:r>
                <a:rPr lang="zh-CN" altLang="en-US" b="1" dirty="0">
                  <a:solidFill>
                    <a:schemeClr val="bg1"/>
                  </a:solidFill>
                  <a:ea typeface="华文新魏" pitchFamily="2" charset="-122"/>
                  <a:sym typeface="Wingdings" panose="05000000000000000000" pitchFamily="2" charset="2"/>
                </a:rPr>
                <a:t>努力</a:t>
              </a:r>
              <a:r>
                <a:rPr lang="en-US" altLang="zh-CN" b="1" dirty="0">
                  <a:solidFill>
                    <a:schemeClr val="bg1"/>
                  </a:solidFill>
                  <a:ea typeface="华文新魏" pitchFamily="2" charset="-122"/>
                  <a:sym typeface="Wingdings" panose="05000000000000000000" pitchFamily="2" charset="2"/>
                </a:rPr>
                <a:t>’];</a:t>
              </a:r>
              <a:endParaRPr lang="en-US" altLang="zh-CN" b="1" dirty="0">
                <a:solidFill>
                  <a:schemeClr val="bg1"/>
                </a:solidFill>
                <a:ea typeface="华文新魏" pitchFamily="2" charset="-122"/>
              </a:endParaRPr>
            </a:p>
          </p:txBody>
        </p:sp>
      </p:grpSp>
      <p:grpSp>
        <p:nvGrpSpPr>
          <p:cNvPr id="21" name="组合 48"/>
          <p:cNvGrpSpPr/>
          <p:nvPr/>
        </p:nvGrpSpPr>
        <p:grpSpPr>
          <a:xfrm>
            <a:off x="5533360" y="2483604"/>
            <a:ext cx="3647152" cy="729372"/>
            <a:chOff x="5533360" y="2483604"/>
            <a:chExt cx="3647152" cy="729372"/>
          </a:xfrm>
        </p:grpSpPr>
        <p:sp>
          <p:nvSpPr>
            <p:cNvPr id="22" name="TextBox 21"/>
            <p:cNvSpPr txBox="1"/>
            <p:nvPr/>
          </p:nvSpPr>
          <p:spPr>
            <a:xfrm>
              <a:off x="5533360" y="2483604"/>
              <a:ext cx="3647152" cy="36933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网页中加入恶意链接，放置木马等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5603964" y="2931284"/>
              <a:ext cx="408196" cy="209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25857" y="284364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Cambria Math" pitchFamily="18" charset="0"/>
                </a:rPr>
                <a:t>取得系统较高权限后</a:t>
              </a:r>
              <a:endParaRPr lang="zh-CN" altLang="en-US" dirty="0">
                <a:latin typeface="Cambria Math" pitchFamily="18" charset="0"/>
              </a:endParaRPr>
            </a:p>
          </p:txBody>
        </p:sp>
      </p:grpSp>
      <p:grpSp>
        <p:nvGrpSpPr>
          <p:cNvPr id="25" name="组合 51"/>
          <p:cNvGrpSpPr/>
          <p:nvPr/>
        </p:nvGrpSpPr>
        <p:grpSpPr>
          <a:xfrm>
            <a:off x="35496" y="2829600"/>
            <a:ext cx="3234601" cy="1556685"/>
            <a:chOff x="35496" y="2829600"/>
            <a:chExt cx="3234601" cy="1556685"/>
          </a:xfrm>
        </p:grpSpPr>
        <p:cxnSp>
          <p:nvCxnSpPr>
            <p:cNvPr id="26" name="直接箭头连接符 25"/>
            <p:cNvCxnSpPr>
              <a:stCxn id="29" idx="5"/>
            </p:cNvCxnSpPr>
            <p:nvPr/>
          </p:nvCxnSpPr>
          <p:spPr>
            <a:xfrm flipH="1">
              <a:off x="2375756" y="2829600"/>
              <a:ext cx="540060" cy="624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496" y="3464337"/>
              <a:ext cx="2723823" cy="36933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破坏硬盘数据，系统瘫痪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234" y="4016953"/>
              <a:ext cx="319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例如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xp_cmdshell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"FORMAT C:"</a:t>
              </a:r>
              <a:endParaRPr lang="zh-CN" altLang="en-US" dirty="0">
                <a:latin typeface="Cambria Math" pitchFamily="18" charset="0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invGray">
          <a:xfrm>
            <a:off x="2915816" y="2060848"/>
            <a:ext cx="2624891" cy="2624891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152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236648" y="2927846"/>
            <a:ext cx="21443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zh-CN" sz="3200" b="1" dirty="0" smtClean="0">
                <a:latin typeface="Arial Black" pitchFamily="34" charset="0"/>
                <a:ea typeface="宋体" charset="-122"/>
              </a:rPr>
              <a:t>SQL</a:t>
            </a:r>
            <a:r>
              <a:rPr lang="zh-CN" altLang="en-US" sz="3200" b="1" dirty="0" smtClean="0">
                <a:latin typeface="Arial Black" pitchFamily="34" charset="0"/>
                <a:ea typeface="宋体" charset="-122"/>
              </a:rPr>
              <a:t>注入危害</a:t>
            </a:r>
            <a:endParaRPr lang="en-GB" altLang="zh-CN" sz="3200" b="1" dirty="0">
              <a:latin typeface="Arial Black" pitchFamily="34" charset="0"/>
              <a:ea typeface="宋体" charset="-122"/>
            </a:endParaRPr>
          </a:p>
        </p:txBody>
      </p:sp>
      <p:grpSp>
        <p:nvGrpSpPr>
          <p:cNvPr id="31" name="组合 50"/>
          <p:cNvGrpSpPr/>
          <p:nvPr/>
        </p:nvGrpSpPr>
        <p:grpSpPr>
          <a:xfrm>
            <a:off x="210329" y="4725144"/>
            <a:ext cx="4615687" cy="1513763"/>
            <a:chOff x="210329" y="4725144"/>
            <a:chExt cx="4615687" cy="1513763"/>
          </a:xfrm>
        </p:grpSpPr>
        <p:cxnSp>
          <p:nvCxnSpPr>
            <p:cNvPr id="32" name="直接箭头连接符 31"/>
            <p:cNvCxnSpPr/>
            <p:nvPr/>
          </p:nvCxnSpPr>
          <p:spPr>
            <a:xfrm flipH="1">
              <a:off x="2853184" y="4725144"/>
              <a:ext cx="789996" cy="471453"/>
            </a:xfrm>
            <a:prstGeom prst="straightConnector1">
              <a:avLst/>
            </a:prstGeom>
            <a:solidFill>
              <a:srgbClr val="FF6600"/>
            </a:solidFill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58497" y="5223244"/>
              <a:ext cx="2262158" cy="369332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系统管理账号被篡改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0329" y="5592576"/>
              <a:ext cx="4615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Cambria Math" pitchFamily="18" charset="0"/>
                </a:rPr>
                <a:t>攻击数据库服务器，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ALTER 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LOGIN 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sa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 WITH </a:t>
              </a:r>
              <a:endParaRPr lang="en-US" altLang="zh-CN" dirty="0" smtClean="0">
                <a:latin typeface="Cambria Math" pitchFamily="18" charset="0"/>
                <a:ea typeface="Cambria Math" pitchFamily="18" charset="0"/>
              </a:endParaRPr>
            </a:p>
            <a:p>
              <a:r>
                <a:rPr lang="en-US" altLang="zh-CN" dirty="0" smtClean="0">
                  <a:latin typeface="Cambria Math" pitchFamily="18" charset="0"/>
                  <a:ea typeface="Cambria Math" pitchFamily="18" charset="0"/>
                </a:rPr>
                <a:t>PASSWORD</a:t>
              </a:r>
              <a:r>
                <a:rPr lang="en-US" altLang="zh-CN" dirty="0">
                  <a:latin typeface="Cambria Math" pitchFamily="18" charset="0"/>
                  <a:ea typeface="Cambria Math" pitchFamily="18" charset="0"/>
                </a:rPr>
                <a:t>='</a:t>
              </a:r>
              <a:r>
                <a:rPr lang="en-US" altLang="zh-CN" dirty="0" err="1">
                  <a:latin typeface="Cambria Math" pitchFamily="18" charset="0"/>
                  <a:ea typeface="Cambria Math" pitchFamily="18" charset="0"/>
                </a:rPr>
                <a:t>xxxxxx</a:t>
              </a:r>
              <a:r>
                <a:rPr lang="en-US" altLang="zh-CN" dirty="0"/>
                <a:t>'</a:t>
              </a:r>
              <a:endParaRPr lang="zh-CN" altLang="en-US" dirty="0"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3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3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95928" y="1052736"/>
            <a:ext cx="828000" cy="5016127"/>
            <a:chOff x="3095928" y="1052736"/>
            <a:chExt cx="828000" cy="5016127"/>
          </a:xfrm>
        </p:grpSpPr>
        <p:sp>
          <p:nvSpPr>
            <p:cNvPr id="5" name="右箭头 4"/>
            <p:cNvSpPr/>
            <p:nvPr/>
          </p:nvSpPr>
          <p:spPr bwMode="auto">
            <a:xfrm>
              <a:off x="3095928" y="1052736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095928" y="1844816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3095928" y="2672856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 bwMode="auto">
            <a:xfrm>
              <a:off x="3095928" y="3392936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3095928" y="4185024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095928" y="4908164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095928" y="5600863"/>
              <a:ext cx="828000" cy="468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</p:grpSp>
      <p:grpSp>
        <p:nvGrpSpPr>
          <p:cNvPr id="12" name="组合 5"/>
          <p:cNvGrpSpPr/>
          <p:nvPr/>
        </p:nvGrpSpPr>
        <p:grpSpPr>
          <a:xfrm>
            <a:off x="4139952" y="1115452"/>
            <a:ext cx="4032448" cy="4915128"/>
            <a:chOff x="4139952" y="1115452"/>
            <a:chExt cx="4032448" cy="4915128"/>
          </a:xfrm>
        </p:grpSpPr>
        <p:sp>
          <p:nvSpPr>
            <p:cNvPr id="13" name="TextBox 12"/>
            <p:cNvSpPr txBox="1"/>
            <p:nvPr/>
          </p:nvSpPr>
          <p:spPr>
            <a:xfrm>
              <a:off x="4211960" y="1115452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参数化查询语句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1960" y="1907540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转义过滤特殊字符（</a:t>
              </a:r>
              <a:r>
                <a:rPr lang="en-US" altLang="zh-CN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’ ” \ &lt; &gt; &amp; * ; </a:t>
              </a:r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等）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9329" y="2708920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固定每种数据的类型（</a:t>
              </a:r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id :</a:t>
              </a:r>
              <a:r>
                <a:rPr lang="en-US" altLang="zh-CN" b="1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US" altLang="zh-CN" b="1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int</a:t>
              </a:r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）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9329" y="3429000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限制</a:t>
              </a:r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输入数据的长度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4198414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网站每层编码统一（</a:t>
              </a:r>
              <a:r>
                <a:rPr lang="en-US" altLang="zh-CN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UTF-8</a:t>
              </a:r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编码）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7291" y="494116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避免网站显示</a:t>
              </a:r>
              <a:r>
                <a:rPr lang="en-US" altLang="zh-CN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Cambria Math" pitchFamily="18" charset="0"/>
                  <a:ea typeface="Cambria Math" pitchFamily="18" charset="0"/>
                </a:rPr>
                <a:t>SQL</a:t>
              </a:r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错误信息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47291" y="5661248"/>
              <a:ext cx="3960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网站发布前进行漏洞检测</a:t>
              </a:r>
              <a:endPara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20" name="组合 7"/>
          <p:cNvGrpSpPr/>
          <p:nvPr/>
        </p:nvGrpSpPr>
        <p:grpSpPr>
          <a:xfrm>
            <a:off x="179512" y="1363116"/>
            <a:ext cx="2736304" cy="3779048"/>
            <a:chOff x="179512" y="1363116"/>
            <a:chExt cx="2736304" cy="377904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1" y="1363116"/>
              <a:ext cx="2657475" cy="333375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 bwMode="auto">
            <a:xfrm>
              <a:off x="179512" y="4567746"/>
              <a:ext cx="2736304" cy="5744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67744" y="2389834"/>
            <a:ext cx="6336704" cy="2736000"/>
            <a:chOff x="2699792" y="1628799"/>
            <a:chExt cx="6336704" cy="2736000"/>
          </a:xfrm>
        </p:grpSpPr>
        <p:sp>
          <p:nvSpPr>
            <p:cNvPr id="25" name="矩形 24"/>
            <p:cNvSpPr/>
            <p:nvPr/>
          </p:nvSpPr>
          <p:spPr bwMode="auto">
            <a:xfrm>
              <a:off x="2699792" y="1628799"/>
              <a:ext cx="6336704" cy="2736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353" y="1712149"/>
              <a:ext cx="6257143" cy="73333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2780928"/>
              <a:ext cx="6095239" cy="14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5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网站打不开了</a:t>
            </a:r>
            <a:endParaRPr lang="en-US" altLang="zh-CN" dirty="0"/>
          </a:p>
          <a:p>
            <a:r>
              <a:rPr lang="zh-CN" altLang="en-US" dirty="0"/>
              <a:t>网站首页上多了一则小广告</a:t>
            </a:r>
            <a:endParaRPr lang="en-US" altLang="zh-CN" dirty="0"/>
          </a:p>
          <a:p>
            <a:r>
              <a:rPr lang="zh-CN" altLang="en-US" dirty="0"/>
              <a:t>网站被挂木马了</a:t>
            </a:r>
            <a:endParaRPr lang="en-US" altLang="zh-CN" dirty="0"/>
          </a:p>
          <a:p>
            <a:r>
              <a:rPr lang="zh-CN" altLang="en-US" dirty="0"/>
              <a:t>我的账号密码怎么失效了</a:t>
            </a:r>
            <a:endParaRPr lang="en-US" altLang="zh-CN" dirty="0"/>
          </a:p>
          <a:p>
            <a:r>
              <a:rPr lang="zh-CN" altLang="en-US" dirty="0"/>
              <a:t>后台管理系统被入侵了</a:t>
            </a:r>
            <a:endParaRPr lang="en-US" altLang="zh-CN" dirty="0"/>
          </a:p>
          <a:p>
            <a:r>
              <a:rPr lang="zh-CN" altLang="en-US" dirty="0"/>
              <a:t>内网被渗透了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Web</a:t>
            </a:r>
            <a:r>
              <a:rPr lang="zh-CN" altLang="en-US" dirty="0"/>
              <a:t>安全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3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400" dirty="0"/>
              <a:t>SQL</a:t>
            </a:r>
            <a:r>
              <a:rPr lang="zh-CN" altLang="en-US" sz="4400" dirty="0"/>
              <a:t>注入是比较普遍使用的一种攻击手段</a:t>
            </a:r>
            <a:endParaRPr lang="en-US" altLang="zh-CN" sz="4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永远不要信任用户的输入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对单引号和双引号进行转换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永远不要使用动态拼装</a:t>
            </a:r>
            <a:r>
              <a:rPr lang="en-US" altLang="zh-CN" dirty="0"/>
              <a:t>SQL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用户不要使用管理员权限的数据库连接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不要把机密信息直接存放，加密敏感信息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应用的异常信息应该给出尽可能少的提示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将服务器设置修改为支持自动将单引号和双引号进行转义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4940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/>
              <a:t>XSS</a:t>
            </a:r>
            <a:r>
              <a:rPr lang="zh-CN" altLang="en-US" sz="2600" dirty="0"/>
              <a:t>主要的攻击对象是系统用户，不会对系统服务器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XSS</a:t>
            </a:r>
            <a:r>
              <a:rPr lang="zh-CN" altLang="en-US" sz="2600" dirty="0"/>
              <a:t>漏洞描述</a:t>
            </a:r>
            <a:endParaRPr lang="en-US" altLang="zh-CN" sz="2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	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跨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站脚本攻击（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Cross-site scripting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，通常简称为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XSS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600" dirty="0">
                <a:latin typeface="宋体" pitchFamily="2" charset="-122"/>
                <a:ea typeface="宋体" pitchFamily="2" charset="-122"/>
              </a:rPr>
              <a:t>它指的是恶意攻击者往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zh-CN" sz="2600" dirty="0">
                <a:latin typeface="宋体" pitchFamily="2" charset="-122"/>
                <a:ea typeface="宋体" pitchFamily="2" charset="-122"/>
              </a:rPr>
              <a:t>页面里插入</a:t>
            </a:r>
            <a:r>
              <a:rPr lang="zh-CN" altLang="zh-CN" sz="2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恶意</a:t>
            </a:r>
            <a:r>
              <a:rPr lang="en-US" altLang="zh-CN" sz="2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zh-CN" sz="2600" dirty="0">
                <a:latin typeface="宋体" pitchFamily="2" charset="-122"/>
                <a:ea typeface="宋体" pitchFamily="2" charset="-122"/>
              </a:rPr>
              <a:t>代码，当用户浏览该页时，嵌入其中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zh-CN" sz="2600" dirty="0">
                <a:latin typeface="宋体" pitchFamily="2" charset="-122"/>
                <a:ea typeface="宋体" pitchFamily="2" charset="-122"/>
              </a:rPr>
              <a:t>里面的</a:t>
            </a:r>
            <a:r>
              <a:rPr lang="en-US" altLang="zh-CN" sz="2600" dirty="0">
                <a:latin typeface="宋体" pitchFamily="2" charset="-122"/>
                <a:ea typeface="宋体" pitchFamily="2" charset="-122"/>
              </a:rPr>
              <a:t>html</a:t>
            </a:r>
            <a:r>
              <a:rPr lang="zh-CN" altLang="zh-CN" sz="2600" dirty="0">
                <a:latin typeface="宋体" pitchFamily="2" charset="-122"/>
                <a:ea typeface="宋体" pitchFamily="2" charset="-122"/>
              </a:rPr>
              <a:t>代码会被执行，从而达到恶意用户的特殊目的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600" dirty="0"/>
              <a:t>如获取用户</a:t>
            </a:r>
            <a:r>
              <a:rPr lang="en-US" altLang="zh-CN" sz="2600" dirty="0">
                <a:solidFill>
                  <a:srgbClr val="FF0000"/>
                </a:solidFill>
              </a:rPr>
              <a:t>Cookie</a:t>
            </a:r>
            <a:r>
              <a:rPr lang="zh-CN" altLang="en-US" sz="2600" dirty="0" smtClean="0">
                <a:solidFill>
                  <a:srgbClr val="FF0000"/>
                </a:solidFill>
              </a:rPr>
              <a:t>信息</a:t>
            </a:r>
            <a:r>
              <a:rPr lang="zh-CN" altLang="en-US" sz="2600" dirty="0" smtClean="0">
                <a:solidFill>
                  <a:srgbClr val="C00000"/>
                </a:solidFill>
              </a:rPr>
              <a:t>。</a:t>
            </a:r>
            <a:endParaRPr lang="en-US" altLang="zh-CN" sz="2600" b="1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dirty="0"/>
              <a:t>跨站攻击</a:t>
            </a:r>
          </a:p>
        </p:txBody>
      </p:sp>
    </p:spTree>
    <p:extLst>
      <p:ext uri="{BB962C8B-B14F-4D97-AF65-F5344CB8AC3E}">
        <p14:creationId xmlns:p14="http://schemas.microsoft.com/office/powerpoint/2010/main" val="23667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7578453" cy="57563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11760" y="0"/>
            <a:ext cx="33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XSS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2272872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56792"/>
            <a:ext cx="9001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Impact" pitchFamily="34" charset="0"/>
              <a:buChar char="–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反射型（</a:t>
            </a: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 Non-persistent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Referer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参数未加处理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直接输出到页面执行。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最为常见的，攻击者主要利用此类型通过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、热度非常大的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论坛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、或者有针对性的某一用户发送一个隐藏性的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，让受害者进行点击触发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Impact" pitchFamily="34" charset="0"/>
              <a:buChar char="–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存储型（</a:t>
            </a:r>
            <a:r>
              <a:rPr lang="en-US" altLang="zh-CN" b="1" dirty="0"/>
              <a:t> </a:t>
            </a: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Persistent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由攻击者输入恶意数据保存在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，再由服务器脚本程序从数据库中读取数据，然后显示在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公共显示的固定页面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上，那么所有浏览该页面的用户都会被攻击。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攻击性非常大，危险也非常大。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论坛评论，发表日志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等场景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Impact" pitchFamily="34" charset="0"/>
              <a:buChar char="–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型（</a:t>
            </a:r>
            <a:r>
              <a:rPr lang="en-US" altLang="zh-CN" b="1" dirty="0"/>
              <a:t> </a:t>
            </a:r>
            <a:r>
              <a:rPr lang="en-US" altLang="zh-CN" b="1" dirty="0">
                <a:latin typeface="Cambria Math" pitchFamily="18" charset="0"/>
                <a:ea typeface="Cambria Math" pitchFamily="18" charset="0"/>
              </a:rPr>
              <a:t>DOM-based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动态创建、输出到页面造成的。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较难发现，危险也非常大，常出现在查看大图，点击播放音乐，自动播放音乐等场景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r>
              <a:rPr lang="en-US" altLang="zh-CN" dirty="0"/>
              <a:t>      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628572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14866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手工方法：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用例填入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输入框</a:t>
            </a:r>
            <a:r>
              <a:rPr lang="zh-CN" altLang="en-US" dirty="0" smtClean="0">
                <a:latin typeface="+mn-ea"/>
              </a:rPr>
              <a:t>，查看对应的字符是否执行或相关字符如</a:t>
            </a:r>
            <a:r>
              <a:rPr lang="en-US" altLang="zh-CN" dirty="0" smtClean="0">
                <a:latin typeface="+mn-ea"/>
              </a:rPr>
              <a:t>"'\/&amp;&lt;&gt; </a:t>
            </a:r>
            <a:r>
              <a:rPr lang="zh-CN" altLang="en-US" dirty="0" smtClean="0">
                <a:latin typeface="+mn-ea"/>
              </a:rPr>
              <a:t>是否已被过滤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899592" y="2348880"/>
            <a:ext cx="7920880" cy="3247619"/>
            <a:chOff x="179512" y="1710318"/>
            <a:chExt cx="7920880" cy="32476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58" y="1710318"/>
              <a:ext cx="6133334" cy="3247619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 bwMode="auto">
            <a:xfrm>
              <a:off x="179512" y="2192086"/>
              <a:ext cx="1353655" cy="817245"/>
            </a:xfrm>
            <a:prstGeom prst="round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dirty="0" smtClean="0">
                  <a:latin typeface="方正大黑简体" pitchFamily="2" charset="-122"/>
                  <a:ea typeface="方正大黑简体" pitchFamily="2" charset="-122"/>
                </a:rPr>
                <a:t>安全性测试手册</a:t>
              </a:r>
              <a:r>
                <a:rPr lang="en-US" altLang="zh-CN" sz="1400" b="1" dirty="0" smtClean="0">
                  <a:latin typeface="方正大黑简体" pitchFamily="2" charset="-122"/>
                  <a:ea typeface="方正大黑简体" pitchFamily="2" charset="-122"/>
                </a:rPr>
                <a:t>-&gt;Web</a:t>
              </a:r>
              <a:r>
                <a:rPr lang="zh-CN" altLang="en-US" sz="1400" b="1" dirty="0" smtClean="0">
                  <a:latin typeface="方正大黑简体" pitchFamily="2" charset="-122"/>
                  <a:ea typeface="方正大黑简体" pitchFamily="2" charset="-122"/>
                </a:rPr>
                <a:t>技术安全用例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effectLst/>
                <a:latin typeface="方正大黑简体" pitchFamily="2" charset="-122"/>
                <a:ea typeface="方正大黑简体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1533167" y="2600708"/>
              <a:ext cx="433891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07504" y="171031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利用工具</a:t>
            </a:r>
            <a:r>
              <a:rPr lang="zh-CN" altLang="en-US" dirty="0"/>
              <a:t>：</a:t>
            </a:r>
            <a:r>
              <a:rPr lang="en-US" altLang="zh-CN" dirty="0" err="1"/>
              <a:t>Appscan</a:t>
            </a:r>
            <a:r>
              <a:rPr lang="zh-CN" altLang="en-US" dirty="0"/>
              <a:t>、</a:t>
            </a:r>
            <a:r>
              <a:rPr lang="en-US" altLang="zh-CN" dirty="0"/>
              <a:t>WVS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插件（</a:t>
            </a:r>
            <a:r>
              <a:rPr lang="en-US" altLang="zh-CN" dirty="0" err="1"/>
              <a:t>Httpfox</a:t>
            </a:r>
            <a:r>
              <a:rPr lang="zh-CN" altLang="en-US" dirty="0"/>
              <a:t>、</a:t>
            </a:r>
            <a:r>
              <a:rPr lang="en-US" altLang="zh-CN" dirty="0" err="1"/>
              <a:t>Hackbar</a:t>
            </a:r>
            <a:r>
              <a:rPr lang="zh-CN" altLang="en-US" dirty="0"/>
              <a:t>、</a:t>
            </a:r>
            <a:r>
              <a:rPr lang="en-US" altLang="zh-CN" dirty="0"/>
              <a:t>Tamper Data</a:t>
            </a:r>
            <a:r>
              <a:rPr lang="zh-CN" altLang="en-US" dirty="0"/>
              <a:t>等）</a:t>
            </a:r>
            <a:endParaRPr lang="en-US" altLang="zh-CN" dirty="0"/>
          </a:p>
        </p:txBody>
      </p:sp>
      <p:sp>
        <p:nvSpPr>
          <p:cNvPr id="12" name="TextBox 4"/>
          <p:cNvSpPr txBox="1"/>
          <p:nvPr/>
        </p:nvSpPr>
        <p:spPr>
          <a:xfrm>
            <a:off x="-8317" y="383721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b="1" dirty="0" smtClean="0"/>
              <a:t>XSS</a:t>
            </a:r>
            <a:r>
              <a:rPr lang="zh-CN" altLang="en-US" b="1" dirty="0" smtClean="0"/>
              <a:t>盲打平台</a:t>
            </a:r>
            <a:endParaRPr lang="en-US" altLang="zh-CN" b="1" dirty="0"/>
          </a:p>
          <a:p>
            <a:r>
              <a:rPr lang="zh-CN" altLang="en-US" dirty="0" smtClean="0"/>
              <a:t>    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1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4047" y="4572008"/>
            <a:ext cx="1332000" cy="39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5219908"/>
            <a:ext cx="13320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107964" y="1071546"/>
            <a:ext cx="6629005" cy="3357586"/>
            <a:chOff x="1107964" y="1071546"/>
            <a:chExt cx="6629005" cy="335758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179666" y="4000504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1750906" y="3143248"/>
              <a:ext cx="1357322" cy="7143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XSS Filter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4250442" y="414338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3778064" y="3071810"/>
              <a:ext cx="1357322" cy="71438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扫描器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0800000" flipV="1">
              <a:off x="5322806" y="4000504"/>
              <a:ext cx="42862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822872" y="3143248"/>
              <a:ext cx="1357322" cy="7143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WAF</a:t>
              </a:r>
              <a:r>
                <a:rPr lang="zh-CN" altLang="en-US" dirty="0"/>
                <a:t>产品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964" y="2571744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但是危害越来越小</a:t>
              </a:r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8294" y="2285992"/>
              <a:ext cx="1786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但是容易被扫</a:t>
              </a:r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79996" y="2571744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但是容易被</a:t>
              </a:r>
              <a:r>
                <a:rPr lang="zh-CN" altLang="en-US" dirty="0"/>
                <a:t>杀掉</a:t>
              </a:r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7620" y="1071546"/>
              <a:ext cx="110799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广泛存在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4109154" y="185736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 flipV="1">
              <a:off x="2822476" y="1571612"/>
              <a:ext cx="100013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037054" y="1500174"/>
              <a:ext cx="1071570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851920" y="5805264"/>
            <a:ext cx="1296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3"/>
          </p:cNvCxnSpPr>
          <p:nvPr/>
        </p:nvCxnSpPr>
        <p:spPr bwMode="auto">
          <a:xfrm>
            <a:off x="5183920" y="5404574"/>
            <a:ext cx="5968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2872" y="5229200"/>
            <a:ext cx="31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大量存在，部分被扫描出来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3"/>
          </p:cNvCxnSpPr>
          <p:nvPr/>
        </p:nvCxnSpPr>
        <p:spPr bwMode="auto">
          <a:xfrm>
            <a:off x="5147920" y="5989930"/>
            <a:ext cx="65154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99468" y="5814556"/>
            <a:ext cx="31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部分存在，很难扫描出来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315508"/>
            <a:ext cx="12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/>
              <a:t>现状</a:t>
            </a:r>
          </a:p>
        </p:txBody>
      </p:sp>
    </p:spTree>
    <p:extLst>
      <p:ext uri="{BB962C8B-B14F-4D97-AF65-F5344CB8AC3E}">
        <p14:creationId xmlns:p14="http://schemas.microsoft.com/office/powerpoint/2010/main" val="37315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 animBg="1"/>
      <p:bldP spid="22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23" idx="1"/>
          </p:cNvCxnSpPr>
          <p:nvPr/>
        </p:nvCxnSpPr>
        <p:spPr>
          <a:xfrm>
            <a:off x="4443409" y="3998449"/>
            <a:ext cx="855473" cy="849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6" idx="3"/>
          </p:cNvCxnSpPr>
          <p:nvPr/>
        </p:nvCxnSpPr>
        <p:spPr>
          <a:xfrm flipH="1" flipV="1">
            <a:off x="2875328" y="3071668"/>
            <a:ext cx="1036284" cy="68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7332" y="2887002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88" y="33392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私密信息</a:t>
            </a:r>
            <a:r>
              <a:rPr lang="zh-CN" altLang="en-US" dirty="0"/>
              <a:t>：</a:t>
            </a:r>
            <a:r>
              <a:rPr lang="zh-CN" altLang="en-US" dirty="0" smtClean="0"/>
              <a:t>日志，相片，邮件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2016" y="4284201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7128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后台地址，管理员帐号信息</a:t>
            </a:r>
            <a:endParaRPr lang="en-US" altLang="zh-CN" dirty="0" smtClean="0"/>
          </a:p>
          <a:p>
            <a:r>
              <a:rPr lang="zh-CN" altLang="en-US" dirty="0" smtClean="0"/>
              <a:t>甚至直接通过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3"/>
          </p:cNvCxnSpPr>
          <p:nvPr/>
        </p:nvCxnSpPr>
        <p:spPr>
          <a:xfrm flipH="1">
            <a:off x="2930012" y="4069887"/>
            <a:ext cx="1370521" cy="39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5669" y="4645778"/>
            <a:ext cx="0" cy="143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99739" y="2196539"/>
            <a:ext cx="0" cy="1874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7023" y="6084004"/>
            <a:ext cx="20313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其他危害。。。。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525010" y="3200489"/>
            <a:ext cx="1551046" cy="1453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XSS</a:t>
            </a: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危害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23"/>
          <p:cNvGrpSpPr/>
          <p:nvPr/>
        </p:nvGrpSpPr>
        <p:grpSpPr>
          <a:xfrm>
            <a:off x="4848911" y="2052523"/>
            <a:ext cx="1888375" cy="1432767"/>
            <a:chOff x="4759198" y="1797732"/>
            <a:chExt cx="1888375" cy="1432767"/>
          </a:xfrm>
        </p:grpSpPr>
        <p:cxnSp>
          <p:nvCxnSpPr>
            <p:cNvPr id="16" name="直接箭头连接符 15"/>
            <p:cNvCxnSpPr>
              <a:stCxn id="14" idx="7"/>
              <a:endCxn id="17" idx="1"/>
            </p:cNvCxnSpPr>
            <p:nvPr/>
          </p:nvCxnSpPr>
          <p:spPr>
            <a:xfrm flipV="1">
              <a:off x="4759198" y="1982398"/>
              <a:ext cx="780379" cy="12481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39577" y="1797732"/>
              <a:ext cx="110799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钓鱼欺骗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>
          <a:xfrm>
            <a:off x="5076056" y="3555399"/>
            <a:ext cx="1852082" cy="1155375"/>
            <a:chOff x="4756608" y="2285992"/>
            <a:chExt cx="1852082" cy="1155375"/>
          </a:xfrm>
        </p:grpSpPr>
        <p:cxnSp>
          <p:nvCxnSpPr>
            <p:cNvPr id="19" name="直接箭头连接符 18"/>
            <p:cNvCxnSpPr>
              <a:stCxn id="14" idx="6"/>
            </p:cNvCxnSpPr>
            <p:nvPr/>
          </p:nvCxnSpPr>
          <p:spPr>
            <a:xfrm flipV="1">
              <a:off x="4756608" y="3356771"/>
              <a:ext cx="601210" cy="84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00694" y="2285992"/>
              <a:ext cx="110799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网站挂马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33083" y="2425337"/>
            <a:ext cx="2637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重定向到其他网站上，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注入钓鱼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目标网站的表单输入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3211" y="387915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嵌入隐藏的恶意网站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8882" y="4663377"/>
            <a:ext cx="10615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蠕虫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43375" y="4995559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打广告、刷流量、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攻击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3020" y="1764491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发送垃圾信息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769" y="219653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借用身份发送大量的垃圾信息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26899"/>
            <a:ext cx="331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4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2490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b="1" dirty="0" smtClean="0"/>
              <a:t>防范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属性值为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Httponly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对所有输入数据进行严格检查和过滤（字符串，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iframe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等富文本，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中变量，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变量等）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验证：类型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验证与过滤位置：客户端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服务端（关键）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输出的数据也要检查，数据库里的值有可能会在一个大网站的多处都有输出，即使在输入做了编码等操作，在各处的输出点时也要进行安全检查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–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发布应用程序之前测试所有已知的威胁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8557"/>
            <a:ext cx="3133334" cy="1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79" y="4506549"/>
            <a:ext cx="3380953" cy="13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74701"/>
            <a:ext cx="2742857" cy="8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874701"/>
            <a:ext cx="2809524" cy="809524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7" idx="3"/>
          </p:cNvCxnSpPr>
          <p:nvPr/>
        </p:nvCxnSpPr>
        <p:spPr bwMode="auto">
          <a:xfrm>
            <a:off x="3672886" y="5221414"/>
            <a:ext cx="100179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3087671" y="6306749"/>
            <a:ext cx="100179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15816" y="204604"/>
            <a:ext cx="33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XSS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93330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980728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避免</a:t>
            </a:r>
            <a:r>
              <a:rPr lang="zh-CN" altLang="en-US" dirty="0" smtClean="0"/>
              <a:t>文件</a:t>
            </a:r>
            <a:r>
              <a:rPr lang="zh-CN" altLang="en-US" dirty="0"/>
              <a:t>上传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文件类型进行过滤，一定</a:t>
            </a:r>
            <a:r>
              <a:rPr lang="zh-CN" altLang="en-US" sz="2400" dirty="0">
                <a:solidFill>
                  <a:srgbClr val="FF0000"/>
                </a:solidFill>
              </a:rPr>
              <a:t>不允许用户上传可执行</a:t>
            </a:r>
            <a:r>
              <a:rPr lang="zh-CN" altLang="en-US" sz="2400" dirty="0"/>
              <a:t>的程序或代码（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、</a:t>
            </a:r>
            <a:r>
              <a:rPr lang="en-US" altLang="zh-CN" sz="2400" dirty="0"/>
              <a:t>bat</a:t>
            </a:r>
            <a:r>
              <a:rPr lang="zh-CN" altLang="en-US" sz="2400" dirty="0"/>
              <a:t>、</a:t>
            </a:r>
            <a:r>
              <a:rPr lang="en-US" altLang="zh-CN" sz="2400" dirty="0"/>
              <a:t>exe</a:t>
            </a:r>
            <a:r>
              <a:rPr lang="zh-CN" altLang="en-US" sz="2400" dirty="0"/>
              <a:t>、</a:t>
            </a:r>
            <a:r>
              <a:rPr lang="en-US" altLang="zh-CN" sz="2400" dirty="0" err="1" smtClean="0"/>
              <a:t>vbs</a:t>
            </a:r>
            <a:r>
              <a:rPr lang="zh-CN" altLang="en-US" sz="2400" smtClean="0"/>
              <a:t>），文件内容进行检查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修改服务器核心参数，禁止脚本引擎运行系统命令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不能</a:t>
            </a:r>
            <a:r>
              <a:rPr lang="zh-CN" altLang="en-US" sz="2400" dirty="0"/>
              <a:t>单纯只是在客户端使用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对文件类型进行判断，而应该在服务器端也进行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文件上传的大小必须有限制，且同一个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地址上传的频率</a:t>
            </a:r>
            <a:endParaRPr lang="en-US" altLang="zh-CN" sz="2400" dirty="0"/>
          </a:p>
          <a:p>
            <a:pPr marL="2857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随机重命名上传的文件</a:t>
            </a:r>
            <a:endParaRPr lang="en-US" altLang="zh-CN" sz="2400" dirty="0"/>
          </a:p>
          <a:p>
            <a:pPr marL="2857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上传目录</a:t>
            </a:r>
            <a:r>
              <a:rPr lang="zh-CN" altLang="en-US" sz="2400" dirty="0" smtClean="0"/>
              <a:t>不应该开启</a:t>
            </a:r>
            <a:r>
              <a:rPr lang="zh-CN" altLang="en-US" sz="2400" dirty="0"/>
              <a:t>执行权限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</a:t>
            </a:r>
            <a:r>
              <a:rPr lang="zh-CN" altLang="en-US"/>
              <a:t>上</a:t>
            </a:r>
            <a:r>
              <a:rPr lang="zh-CN" altLang="en-US" smtClean="0"/>
              <a:t>传漏洞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Cookie</a:t>
            </a:r>
            <a:r>
              <a:rPr lang="zh-CN" altLang="en-US" smtClean="0">
                <a:ea typeface="宋体" charset="-122"/>
              </a:rPr>
              <a:t>的安全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宋体" charset="-122"/>
              </a:rPr>
              <a:t>简介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en-US" altLang="zh-CN" b="1" smtClean="0">
                <a:ea typeface="宋体" charset="-122"/>
              </a:rPr>
              <a:t>Cookie</a:t>
            </a:r>
            <a:r>
              <a:rPr lang="zh-CN" altLang="en-US" b="1" smtClean="0">
                <a:ea typeface="宋体" charset="-122"/>
              </a:rPr>
              <a:t>是</a:t>
            </a:r>
            <a:r>
              <a:rPr lang="en-US" altLang="zh-CN" b="1" smtClean="0">
                <a:ea typeface="宋体" charset="-122"/>
              </a:rPr>
              <a:t>Netscape</a:t>
            </a:r>
            <a:r>
              <a:rPr lang="zh-CN" altLang="en-US" b="1" smtClean="0">
                <a:ea typeface="宋体" charset="-122"/>
              </a:rPr>
              <a:t>的一个重大发明，当用户访问网站时，它能够在访问者的机器保存一段信息，可以用来标识各种属性。当用户再次访问这个网站的时候，它又能够读出这些信息，这样</a:t>
            </a:r>
            <a:r>
              <a:rPr lang="en-US" altLang="zh-CN" b="1" smtClean="0">
                <a:ea typeface="宋体" charset="-122"/>
              </a:rPr>
              <a:t>WEB</a:t>
            </a:r>
            <a:r>
              <a:rPr lang="zh-CN" altLang="en-US" b="1" smtClean="0">
                <a:ea typeface="宋体" charset="-122"/>
              </a:rPr>
              <a:t>程序就能知道该用户上次的操作</a:t>
            </a:r>
          </a:p>
          <a:p>
            <a:pPr lvl="1"/>
            <a:r>
              <a:rPr lang="en-US" altLang="zh-CN" b="1" smtClean="0">
                <a:ea typeface="宋体" charset="-122"/>
              </a:rPr>
              <a:t>Cookie</a:t>
            </a:r>
            <a:r>
              <a:rPr lang="zh-CN" altLang="en-US" b="1" smtClean="0">
                <a:ea typeface="宋体" charset="-122"/>
              </a:rPr>
              <a:t>大大提高了用户体验，被广泛使用</a:t>
            </a:r>
          </a:p>
          <a:p>
            <a:pPr eaLnBrk="1" hangingPunct="1"/>
            <a:endParaRPr lang="en-US" altLang="zh-CN" b="1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http://www.wooyun.org/upload/201112/211632394c7545f822fdde364a4e7941970cb71d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340768"/>
            <a:ext cx="4772457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0061" y="23699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我们身边的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安全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问题</a:t>
            </a: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276872"/>
            <a:ext cx="5643306" cy="3833813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88" y="3030498"/>
            <a:ext cx="4880863" cy="383381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528" y="1340768"/>
            <a:ext cx="3816424" cy="223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CSDN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京东数据库泄露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酒店开房信息泄露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。。。。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69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Cookie</a:t>
            </a:r>
            <a:r>
              <a:rPr lang="zh-CN" altLang="en-US" smtClean="0">
                <a:ea typeface="宋体" charset="-122"/>
              </a:rPr>
              <a:t>的安全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的欺骗</a:t>
            </a:r>
            <a:endParaRPr lang="en-US" altLang="zh-CN" b="1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是纯客户端数据，非常容易伪造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文件型的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可以直接改浏览器的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文件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通过</a:t>
            </a:r>
            <a:r>
              <a:rPr lang="en-US" altLang="zh-CN" b="1" dirty="0" smtClean="0">
                <a:ea typeface="宋体" charset="-122"/>
              </a:rPr>
              <a:t>curl</a:t>
            </a:r>
            <a:r>
              <a:rPr lang="zh-CN" altLang="en-US" b="1" dirty="0" smtClean="0">
                <a:ea typeface="宋体" charset="-122"/>
              </a:rPr>
              <a:t>或</a:t>
            </a:r>
            <a:r>
              <a:rPr lang="en-US" altLang="zh-CN" b="1" dirty="0" err="1" smtClean="0">
                <a:ea typeface="宋体" charset="-122"/>
              </a:rPr>
              <a:t>firefox</a:t>
            </a:r>
            <a:r>
              <a:rPr lang="zh-CN" altLang="en-US" b="1" dirty="0" smtClean="0">
                <a:ea typeface="宋体" charset="-122"/>
              </a:rPr>
              <a:t>的</a:t>
            </a:r>
            <a:r>
              <a:rPr lang="en-US" altLang="zh-CN" b="1" dirty="0" err="1" smtClean="0">
                <a:ea typeface="宋体" charset="-122"/>
              </a:rPr>
              <a:t>LiveHTTPHeaders</a:t>
            </a:r>
            <a:r>
              <a:rPr lang="zh-CN" altLang="en-US" b="1" dirty="0" smtClean="0">
                <a:ea typeface="宋体" charset="-122"/>
              </a:rPr>
              <a:t>插件可以轻松伪造各种类型的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数据</a:t>
            </a:r>
          </a:p>
          <a:p>
            <a:pPr eaLnBrk="1" hangingPunct="1"/>
            <a:endParaRPr lang="en-US" altLang="zh-CN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3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Cookie</a:t>
            </a:r>
            <a:r>
              <a:rPr lang="zh-CN" altLang="en-US" smtClean="0">
                <a:ea typeface="宋体" charset="-122"/>
              </a:rPr>
              <a:t>的安全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使用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时应注意的问题</a:t>
            </a:r>
            <a:endParaRPr lang="en-US" altLang="zh-CN" b="1" dirty="0" smtClean="0">
              <a:ea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尽量不要用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明文存储敏感信息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数据加密后保存到客户端的</a:t>
            </a:r>
            <a:r>
              <a:rPr lang="en-US" altLang="zh-CN" b="1" dirty="0" smtClean="0">
                <a:ea typeface="宋体" charset="-122"/>
              </a:rPr>
              <a:t>Cookie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ea typeface="宋体" charset="-122"/>
              </a:rPr>
              <a:t>为</a:t>
            </a:r>
            <a:r>
              <a:rPr lang="en-US" altLang="zh-CN" b="1" dirty="0" smtClean="0">
                <a:ea typeface="宋体" charset="-122"/>
              </a:rPr>
              <a:t>Cookie</a:t>
            </a:r>
            <a:r>
              <a:rPr lang="zh-CN" altLang="en-US" b="1" dirty="0" smtClean="0">
                <a:ea typeface="宋体" charset="-122"/>
              </a:rPr>
              <a:t>设置适当的有效时间</a:t>
            </a:r>
          </a:p>
          <a:p>
            <a:pPr eaLnBrk="1" hangingPunct="1"/>
            <a:endParaRPr lang="en-US" altLang="zh-CN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400" dirty="0"/>
              <a:t>Session</a:t>
            </a:r>
            <a:r>
              <a:rPr lang="zh-CN" altLang="en-US" sz="4400" dirty="0"/>
              <a:t>和</a:t>
            </a:r>
            <a:r>
              <a:rPr lang="en-US" altLang="zh-CN" sz="4400" dirty="0"/>
              <a:t>Cookie</a:t>
            </a:r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对客户端生产</a:t>
            </a:r>
            <a:r>
              <a:rPr lang="en-US" altLang="zh-CN" dirty="0"/>
              <a:t>session ID</a:t>
            </a:r>
            <a:r>
              <a:rPr lang="zh-CN" altLang="en-US" dirty="0"/>
              <a:t>时最好与</a:t>
            </a:r>
            <a:r>
              <a:rPr lang="en-US" altLang="zh-CN" dirty="0"/>
              <a:t>IP</a:t>
            </a:r>
            <a:r>
              <a:rPr lang="zh-CN" altLang="en-US" dirty="0"/>
              <a:t>地址进行绑定，避免非法客户端获取到别人的</a:t>
            </a:r>
            <a:r>
              <a:rPr lang="en-US" altLang="zh-CN" dirty="0"/>
              <a:t>Session ID</a:t>
            </a:r>
            <a:r>
              <a:rPr lang="zh-CN" altLang="en-US" dirty="0"/>
              <a:t>后来冒充合法用户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Cookie</a:t>
            </a:r>
            <a:r>
              <a:rPr lang="zh-CN" altLang="en-US" dirty="0"/>
              <a:t>的信息由于是保存在客户端的，是公开的，所以对关键信息需要加密处理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一些重要的具有控制功能的数据不能保存在</a:t>
            </a:r>
            <a:r>
              <a:rPr lang="en-US" altLang="zh-CN" dirty="0"/>
              <a:t>Cookie</a:t>
            </a:r>
            <a:r>
              <a:rPr lang="zh-CN" altLang="en-US" dirty="0"/>
              <a:t>中，必须保存在</a:t>
            </a:r>
            <a:r>
              <a:rPr lang="en-US" altLang="zh-CN" dirty="0"/>
              <a:t>Session</a:t>
            </a:r>
            <a:r>
              <a:rPr lang="zh-CN" altLang="en-US" dirty="0"/>
              <a:t>中，避免人为的篡改</a:t>
            </a:r>
            <a:r>
              <a:rPr lang="en-US" altLang="zh-CN" dirty="0"/>
              <a:t>Cookie</a:t>
            </a:r>
            <a:r>
              <a:rPr lang="zh-CN" altLang="en-US" dirty="0"/>
              <a:t>非法获取到系统控制权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安全漏洞之</a:t>
            </a:r>
            <a:r>
              <a:rPr lang="en-US" altLang="zh-CN" dirty="0"/>
              <a:t>Session</a:t>
            </a:r>
            <a:r>
              <a:rPr lang="zh-CN" altLang="en-US" dirty="0"/>
              <a:t>和</a:t>
            </a:r>
            <a:r>
              <a:rPr lang="en-US" altLang="zh-CN" dirty="0"/>
              <a:t>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人员安全意识薄弱，代码拷贝，组件滥用，没有安全编码规范，导致产品存在安全隐患</a:t>
            </a:r>
            <a:endParaRPr lang="en-US" altLang="zh-CN" dirty="0"/>
          </a:p>
          <a:p>
            <a:r>
              <a:rPr lang="zh-CN" altLang="en-US" dirty="0"/>
              <a:t>运维人员缺乏基础安全配置导致安全问题，临时版本随意上线、系统和相关组件没有定期更新，导致产品出现安全问题</a:t>
            </a:r>
            <a:endParaRPr lang="en-US" altLang="zh-CN" dirty="0"/>
          </a:p>
          <a:p>
            <a:r>
              <a:rPr lang="zh-CN" altLang="en-US" dirty="0"/>
              <a:t>架构设计时未充分考虑安全需求，架构采取不安全的外部开源代码、插件、</a:t>
            </a:r>
            <a:r>
              <a:rPr lang="en-US" altLang="zh-CN" dirty="0"/>
              <a:t>CMS</a:t>
            </a:r>
            <a:r>
              <a:rPr lang="zh-CN" altLang="en-US" dirty="0"/>
              <a:t>、论坛系统等，导致了产品存在安全缺陷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1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Web</a:t>
            </a:r>
            <a:r>
              <a:rPr lang="zh-CN" altLang="en-US" dirty="0"/>
              <a:t>安全测试就是要提供证据表明，在面对敌意和恶意输入的时候，</a:t>
            </a:r>
            <a:r>
              <a:rPr lang="en-US" altLang="zh-CN" dirty="0"/>
              <a:t>web</a:t>
            </a:r>
            <a:r>
              <a:rPr lang="zh-CN" altLang="en-US" dirty="0"/>
              <a:t>系统应用仍然能够充分地满足它的需求。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              -----《web</a:t>
            </a:r>
            <a:r>
              <a:rPr lang="zh-CN" altLang="en-US" dirty="0"/>
              <a:t>安全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安全测试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700808"/>
            <a:ext cx="6037221" cy="38338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9712" y="38213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安全分类</a:t>
            </a:r>
          </a:p>
        </p:txBody>
      </p:sp>
    </p:spTree>
    <p:extLst>
      <p:ext uri="{BB962C8B-B14F-4D97-AF65-F5344CB8AC3E}">
        <p14:creationId xmlns:p14="http://schemas.microsoft.com/office/powerpoint/2010/main" val="2193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24300" y="1446089"/>
            <a:ext cx="3606800" cy="37449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7EBDB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348038" y="1126332"/>
            <a:ext cx="565150" cy="649287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defRPr/>
            </a:pPr>
            <a:r>
              <a:rPr kumimoji="1"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DotumChe" pitchFamily="49" charset="-127"/>
              </a:rPr>
              <a:t>I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2863" y="1124744"/>
            <a:ext cx="4629150" cy="649288"/>
          </a:xfrm>
          <a:prstGeom prst="rect">
            <a:avLst/>
          </a:prstGeom>
          <a:solidFill>
            <a:srgbClr val="CADBEE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5738" eaLnBrk="0" fontAlgn="t" hangingPunct="0">
              <a:defRPr/>
            </a:pPr>
            <a:endParaRPr lang="en-US" altLang="ko-KR" sz="1400">
              <a:effectLst>
                <a:outerShdw blurRad="38100" dist="38100" dir="2700000" algn="tl">
                  <a:srgbClr val="FFFFFF"/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348038" y="2132856"/>
            <a:ext cx="565150" cy="649288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defRPr/>
            </a:pPr>
            <a:r>
              <a:rPr kumimoji="1"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DotumChe" pitchFamily="49" charset="-127"/>
              </a:rPr>
              <a:t>II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830638" y="2132856"/>
            <a:ext cx="4629150" cy="649288"/>
          </a:xfrm>
          <a:prstGeom prst="rect">
            <a:avLst/>
          </a:prstGeom>
          <a:solidFill>
            <a:srgbClr val="CADBEE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5738" eaLnBrk="0" fontAlgn="t" hangingPunct="0">
              <a:defRPr/>
            </a:pPr>
            <a:endParaRPr lang="en-US" altLang="ko-KR" sz="1400" b="1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348038" y="3139753"/>
            <a:ext cx="566737" cy="649287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defRPr/>
            </a:pPr>
            <a:r>
              <a:rPr kumimoji="1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DotumChe" pitchFamily="49" charset="-127"/>
              </a:rPr>
              <a:t>III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832225" y="3139753"/>
            <a:ext cx="4629150" cy="649287"/>
          </a:xfrm>
          <a:prstGeom prst="rect">
            <a:avLst/>
          </a:prstGeom>
          <a:solidFill>
            <a:srgbClr val="CADBEE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5738" eaLnBrk="0" fontAlgn="t" hangingPunct="0">
              <a:defRPr/>
            </a:pPr>
            <a:endParaRPr kumimoji="1" lang="en-US" altLang="ko-KR" sz="1400" b="1" dirty="0">
              <a:solidFill>
                <a:srgbClr val="00669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03290" y="4147864"/>
            <a:ext cx="4629150" cy="649288"/>
          </a:xfrm>
          <a:prstGeom prst="rect">
            <a:avLst/>
          </a:prstGeom>
          <a:solidFill>
            <a:srgbClr val="CADBEE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latinLnBrk="1"/>
            <a:r>
              <a:rPr kumimoji="1" lang="en-US" altLang="zh-CN" sz="2000" b="1" dirty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XSS</a:t>
            </a:r>
            <a:r>
              <a:rPr kumimoji="1" lang="zh-CN" altLang="en-US" sz="2000" b="1" dirty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跨站攻击</a:t>
            </a:r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3852863" y="1197769"/>
            <a:ext cx="439102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gray">
          <a:xfrm>
            <a:off x="3852863" y="2205881"/>
            <a:ext cx="439102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en-US" altLang="zh-CN" sz="2000" b="1" dirty="0" err="1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DDOS</a:t>
            </a:r>
            <a:r>
              <a:rPr kumimoji="1" lang="zh-CN" altLang="en-US" sz="2000" b="1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拒绝服务攻击</a:t>
            </a:r>
            <a:endParaRPr kumimoji="1" lang="ko-KR" altLang="en-US" sz="2000" b="1" dirty="0">
              <a:solidFill>
                <a:srgbClr val="0033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gray">
          <a:xfrm>
            <a:off x="3922713" y="3212778"/>
            <a:ext cx="432117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3924300" y="4219302"/>
            <a:ext cx="40322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 flipH="1">
            <a:off x="1263650" y="1341438"/>
            <a:ext cx="1685925" cy="4460875"/>
            <a:chOff x="2225" y="2177"/>
            <a:chExt cx="580" cy="3028"/>
          </a:xfrm>
        </p:grpSpPr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 rot="5400000" flipH="1" flipV="1">
              <a:off x="751" y="3651"/>
              <a:ext cx="3028" cy="79"/>
            </a:xfrm>
            <a:custGeom>
              <a:avLst/>
              <a:gdLst>
                <a:gd name="G0" fmla="+- 1226 0 0"/>
                <a:gd name="G1" fmla="+- 21600 0 1226"/>
                <a:gd name="G2" fmla="*/ 1226 1 2"/>
                <a:gd name="G3" fmla="+- 21600 0 G2"/>
                <a:gd name="G4" fmla="+/ 1226 21600 2"/>
                <a:gd name="G5" fmla="+/ G1 0 2"/>
                <a:gd name="G6" fmla="*/ 21600 21600 1226"/>
                <a:gd name="G7" fmla="*/ G6 1 2"/>
                <a:gd name="G8" fmla="+- 21600 0 G7"/>
                <a:gd name="G9" fmla="*/ 21600 1 2"/>
                <a:gd name="G10" fmla="+- 1226 0 G9"/>
                <a:gd name="G11" fmla="?: G10 G8 0"/>
                <a:gd name="G12" fmla="?: G10 G7 21600"/>
                <a:gd name="T0" fmla="*/ 20987 w 21600"/>
                <a:gd name="T1" fmla="*/ 10800 h 21600"/>
                <a:gd name="T2" fmla="*/ 10800 w 21600"/>
                <a:gd name="T3" fmla="*/ 21600 h 21600"/>
                <a:gd name="T4" fmla="*/ 613 w 21600"/>
                <a:gd name="T5" fmla="*/ 10800 h 21600"/>
                <a:gd name="T6" fmla="*/ 10800 w 21600"/>
                <a:gd name="T7" fmla="*/ 0 h 21600"/>
                <a:gd name="T8" fmla="*/ 2413 w 21600"/>
                <a:gd name="T9" fmla="*/ 2413 h 21600"/>
                <a:gd name="T10" fmla="*/ 19187 w 21600"/>
                <a:gd name="T11" fmla="*/ 1918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26" y="21600"/>
                  </a:lnTo>
                  <a:lnTo>
                    <a:pt x="2037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9804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AutoShape 17"/>
            <p:cNvSpPr>
              <a:spLocks noChangeArrowheads="1"/>
            </p:cNvSpPr>
            <p:nvPr/>
          </p:nvSpPr>
          <p:spPr bwMode="auto">
            <a:xfrm rot="5400000" flipH="1" flipV="1">
              <a:off x="1028" y="3438"/>
              <a:ext cx="3028" cy="5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51 w 21600"/>
                <a:gd name="T13" fmla="*/ 4653 h 21600"/>
                <a:gd name="T14" fmla="*/ 16949 w 21600"/>
                <a:gd name="T15" fmla="*/ 169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8BACB3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 rot="5400000">
              <a:off x="1376" y="3456"/>
              <a:ext cx="2341" cy="516"/>
              <a:chOff x="1205" y="2250"/>
              <a:chExt cx="2180" cy="262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1564" y="2250"/>
                <a:ext cx="688" cy="262"/>
                <a:chOff x="1564" y="2250"/>
                <a:chExt cx="688" cy="262"/>
              </a:xfrm>
            </p:grpSpPr>
            <p:sp>
              <p:nvSpPr>
                <p:cNvPr id="4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564" y="2261"/>
                  <a:ext cx="406" cy="251"/>
                </a:xfrm>
                <a:prstGeom prst="line">
                  <a:avLst/>
                </a:prstGeom>
                <a:no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930" y="2250"/>
                  <a:ext cx="213" cy="262"/>
                </a:xfrm>
                <a:prstGeom prst="line">
                  <a:avLst/>
                </a:prstGeom>
                <a:no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186" y="2261"/>
                  <a:ext cx="66" cy="251"/>
                </a:xfrm>
                <a:prstGeom prst="line">
                  <a:avLst/>
                </a:prstGeom>
                <a:noFill/>
                <a:ln w="12700">
                  <a:solidFill>
                    <a:srgbClr val="A4A4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2619" y="2261"/>
                <a:ext cx="406" cy="251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2446" y="2250"/>
                <a:ext cx="212" cy="262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2337" y="2261"/>
                <a:ext cx="67" cy="251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 flipV="1">
                <a:off x="1205" y="2259"/>
                <a:ext cx="624" cy="253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 flipH="1" flipV="1">
                <a:off x="2764" y="2259"/>
                <a:ext cx="621" cy="253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 rot="5400000">
              <a:off x="1245" y="3547"/>
              <a:ext cx="2641" cy="291"/>
              <a:chOff x="1046" y="2297"/>
              <a:chExt cx="2459" cy="148"/>
            </a:xfrm>
          </p:grpSpPr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046" y="2445"/>
                <a:ext cx="2459" cy="0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1205" y="2385"/>
                <a:ext cx="2149" cy="0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1374" y="2340"/>
                <a:ext cx="1817" cy="0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1493" y="2297"/>
                <a:ext cx="1568" cy="0"/>
              </a:xfrm>
              <a:prstGeom prst="line">
                <a:avLst/>
              </a:prstGeom>
              <a:noFill/>
              <a:ln w="12700">
                <a:solidFill>
                  <a:srgbClr val="A4A4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95288" y="2725738"/>
            <a:ext cx="1550987" cy="1911350"/>
            <a:chOff x="480" y="3072"/>
            <a:chExt cx="678" cy="1092"/>
          </a:xfrm>
        </p:grpSpPr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562" y="3840"/>
              <a:ext cx="507" cy="324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Oval 35"/>
            <p:cNvSpPr>
              <a:spLocks noChangeArrowheads="1"/>
            </p:cNvSpPr>
            <p:nvPr/>
          </p:nvSpPr>
          <p:spPr bwMode="auto">
            <a:xfrm>
              <a:off x="480" y="3072"/>
              <a:ext cx="678" cy="91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437556" y="3140968"/>
            <a:ext cx="1398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zh-CN" altLang="en-US" sz="2400" b="1" dirty="0" smtClean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常见安全</a:t>
            </a:r>
            <a:endParaRPr kumimoji="1" lang="en-US" altLang="zh-CN" sz="2400" b="1" dirty="0" smtClean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  <a:p>
            <a:pPr algn="ctr" latinLnBrk="1"/>
            <a:r>
              <a:rPr kumimoji="1" lang="zh-CN" altLang="en-US" sz="2400" b="1" dirty="0" smtClean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漏洞</a:t>
            </a:r>
            <a:endParaRPr kumimoji="1" lang="ko-KR" altLang="en-US" sz="24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3347095" y="5099793"/>
            <a:ext cx="566737" cy="649288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defRPr/>
            </a:pPr>
            <a:r>
              <a:rPr kumimoji="1"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HY강B" pitchFamily="18" charset="-127"/>
              </a:rPr>
              <a:t>V</a:t>
            </a:r>
            <a:endParaRPr kumimoji="1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HY강B" pitchFamily="18" charset="-127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3831282" y="5099793"/>
            <a:ext cx="4629150" cy="649288"/>
          </a:xfrm>
          <a:prstGeom prst="rect">
            <a:avLst/>
          </a:prstGeom>
          <a:solidFill>
            <a:srgbClr val="CADBEE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marL="185738" eaLnBrk="0" fontAlgn="t" hangingPunct="0">
              <a:defRPr/>
            </a:pPr>
            <a:endParaRPr kumimoji="1" lang="en-US" altLang="ko-KR" sz="1400" b="1">
              <a:solidFill>
                <a:srgbClr val="006699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AutoShape 14"/>
          <p:cNvSpPr>
            <a:spLocks noChangeArrowheads="1"/>
          </p:cNvSpPr>
          <p:nvPr/>
        </p:nvSpPr>
        <p:spPr bwMode="gray">
          <a:xfrm>
            <a:off x="3923357" y="5171231"/>
            <a:ext cx="4032250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zh-CN" altLang="en-US" sz="2000" b="1" dirty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文件上传漏洞</a:t>
            </a:r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gray">
          <a:xfrm>
            <a:off x="3852863" y="3250307"/>
            <a:ext cx="439102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3348038" y="4147864"/>
            <a:ext cx="566737" cy="649288"/>
          </a:xfrm>
          <a:prstGeom prst="rect">
            <a:avLst/>
          </a:prstGeom>
          <a:solidFill>
            <a:srgbClr val="2A5380"/>
          </a:soli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4D4D4D"/>
            </a:outerShdw>
          </a:effectLst>
        </p:spPr>
        <p:txBody>
          <a:bodyPr wrap="none" lIns="90000" tIns="46800" rIns="90000" bIns="46800" anchor="ctr"/>
          <a:lstStyle/>
          <a:p>
            <a:pPr algn="ctr" eaLnBrk="0" fontAlgn="t" hangingPunct="0">
              <a:defRPr/>
            </a:pPr>
            <a:r>
              <a:rPr kumimoji="1"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IV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830083" y="23699"/>
            <a:ext cx="3312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常见安全漏洞</a:t>
            </a:r>
          </a:p>
        </p:txBody>
      </p:sp>
      <p:sp>
        <p:nvSpPr>
          <p:cNvPr id="61" name="AutoShape 12"/>
          <p:cNvSpPr>
            <a:spLocks noChangeArrowheads="1"/>
          </p:cNvSpPr>
          <p:nvPr/>
        </p:nvSpPr>
        <p:spPr bwMode="gray">
          <a:xfrm>
            <a:off x="3949700" y="1124744"/>
            <a:ext cx="439102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zh-CN" altLang="en-US" sz="2000" b="1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口令验证</a:t>
            </a:r>
            <a:endParaRPr kumimoji="1" lang="ko-KR" altLang="en-US" sz="2000" b="1" dirty="0">
              <a:solidFill>
                <a:srgbClr val="003366"/>
              </a:solidFill>
              <a:latin typeface="黑体" panose="02010609060101010101" pitchFamily="49" charset="-122"/>
              <a:ea typeface="Gulim" pitchFamily="34" charset="-127"/>
            </a:endParaRPr>
          </a:p>
        </p:txBody>
      </p:sp>
      <p:sp>
        <p:nvSpPr>
          <p:cNvPr id="62" name="AutoShape 12"/>
          <p:cNvSpPr>
            <a:spLocks noChangeArrowheads="1"/>
          </p:cNvSpPr>
          <p:nvPr/>
        </p:nvSpPr>
        <p:spPr bwMode="gray">
          <a:xfrm>
            <a:off x="3949699" y="3231033"/>
            <a:ext cx="4391025" cy="466725"/>
          </a:xfrm>
          <a:prstGeom prst="roundRect">
            <a:avLst>
              <a:gd name="adj" fmla="val 16667"/>
            </a:avLst>
          </a:prstGeom>
          <a:noFill/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pPr latinLnBrk="1"/>
            <a:r>
              <a:rPr kumimoji="1" lang="en-US" altLang="zh-CN" sz="2000" b="1" dirty="0" smtClean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SQL</a:t>
            </a:r>
            <a:r>
              <a:rPr kumimoji="1" lang="zh-CN" altLang="en-US" sz="2000" b="1" dirty="0" smtClean="0">
                <a:solidFill>
                  <a:srgbClr val="003366"/>
                </a:solidFill>
                <a:latin typeface="Tahoma" pitchFamily="34" charset="0"/>
                <a:ea typeface="Gulim" pitchFamily="34" charset="-127"/>
              </a:rPr>
              <a:t>注入</a:t>
            </a:r>
            <a:endParaRPr kumimoji="1" lang="ko-KR" altLang="en-US" sz="2000" b="1" dirty="0">
              <a:solidFill>
                <a:srgbClr val="003366"/>
              </a:solidFill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179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686006" cy="6264696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4400" b="1" dirty="0" smtClean="0"/>
              <a:t>测试用户名和输入密码是否有大小写区别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测试有效和无效的用户名和密码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测试用户登录是否有次数限制，是否限制从某些</a:t>
            </a:r>
            <a:r>
              <a:rPr lang="en-US" altLang="zh-CN" sz="4400" b="1" dirty="0" smtClean="0"/>
              <a:t>IP</a:t>
            </a:r>
            <a:r>
              <a:rPr lang="zh-CN" altLang="en-US" sz="4400" b="1" dirty="0" smtClean="0"/>
              <a:t>地址登录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假设允许登录失败的次数为</a:t>
            </a:r>
            <a:r>
              <a:rPr lang="en-US" altLang="zh-CN" sz="4400" b="1" dirty="0" smtClean="0"/>
              <a:t>3</a:t>
            </a:r>
            <a:r>
              <a:rPr lang="zh-CN" altLang="en-US" sz="4400" b="1" dirty="0" smtClean="0"/>
              <a:t>次，那么在用户第</a:t>
            </a:r>
            <a:r>
              <a:rPr lang="en-US" altLang="zh-CN" sz="4400" b="1" dirty="0" smtClean="0"/>
              <a:t>3</a:t>
            </a:r>
            <a:r>
              <a:rPr lang="zh-CN" altLang="en-US" sz="4400" b="1" dirty="0" smtClean="0"/>
              <a:t>次登录时输入正确的用户名和口令，测试是否通过验证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测试</a:t>
            </a:r>
            <a:r>
              <a:rPr lang="zh-CN" altLang="en-US" sz="4400" b="1" dirty="0"/>
              <a:t>哪些网页和文件需要登录才能访问和下载</a:t>
            </a:r>
            <a:endParaRPr lang="en-US" altLang="zh-CN" sz="4400" b="1" dirty="0"/>
          </a:p>
          <a:p>
            <a:r>
              <a:rPr lang="zh-CN" altLang="en-US" sz="4400" b="1" dirty="0"/>
              <a:t>测试是否可以不登录而直接浏览某个页面</a:t>
            </a:r>
            <a:endParaRPr lang="en-US" altLang="zh-CN" sz="4400" b="1" dirty="0"/>
          </a:p>
          <a:p>
            <a:r>
              <a:rPr lang="zh-CN" altLang="en-US" sz="4400" b="1" dirty="0"/>
              <a:t>测试</a:t>
            </a:r>
            <a:r>
              <a:rPr lang="en-US" altLang="zh-CN" sz="4400" b="1" dirty="0"/>
              <a:t>Web</a:t>
            </a:r>
            <a:r>
              <a:rPr lang="zh-CN" altLang="en-US" sz="4400" b="1" dirty="0"/>
              <a:t>应用系统是否有超时的限制，也就是说，用户登录后在一定时间内没有单击任何页面，是否需要重新登录才能正常使用</a:t>
            </a:r>
            <a:endParaRPr lang="en-US" altLang="zh-CN" sz="44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400" b="1" dirty="0"/>
              <a:t>登录失败的错误提示框，不应该明确的告知是用户名不存在还是密码错误，避免客户端暴力破解</a:t>
            </a:r>
            <a:endParaRPr lang="en-US" altLang="zh-CN" sz="44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400" b="1" dirty="0"/>
              <a:t>密码是否有强度策略</a:t>
            </a:r>
            <a:endParaRPr lang="en-US" altLang="zh-CN" sz="44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400" b="1" dirty="0" smtClean="0"/>
              <a:t>登录</a:t>
            </a:r>
            <a:r>
              <a:rPr lang="zh-CN" altLang="en-US" sz="4400" b="1" dirty="0"/>
              <a:t>时使用图片验证</a:t>
            </a:r>
            <a:endParaRPr lang="en-US" altLang="zh-CN" sz="4400" b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400" b="1" dirty="0"/>
              <a:t>用户不能通过直接输入</a:t>
            </a:r>
            <a:r>
              <a:rPr lang="en-US" altLang="zh-CN" sz="4400" b="1" dirty="0"/>
              <a:t>URL</a:t>
            </a:r>
            <a:r>
              <a:rPr lang="zh-CN" altLang="en-US" sz="4400" b="1" dirty="0"/>
              <a:t>地址的方式进行越权访问</a:t>
            </a:r>
            <a:endParaRPr lang="en-US" altLang="zh-CN" sz="4400" b="1" dirty="0"/>
          </a:p>
          <a:p>
            <a:pPr marL="342900" lvl="1" indent="-342900">
              <a:buFont typeface="Wingdings" panose="05000000000000000000" pitchFamily="2" charset="2"/>
              <a:buChar char="ü"/>
            </a:pPr>
            <a:endParaRPr lang="en-US" altLang="zh-CN" sz="4500" b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登录验证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686006" cy="626469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不同用户、不同角色可能具有不同的权限，因此在测试过程中需重点测试授权问题，如未登录是否可以浏览信息、未授权是可以使用功能、权限重叠是否正确分配等。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授权验证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1002 Web测试基础</Template>
  <TotalTime>1284</TotalTime>
  <Words>2359</Words>
  <Application>Microsoft Office PowerPoint</Application>
  <PresentationFormat>全屏显示(4:3)</PresentationFormat>
  <Paragraphs>308</Paragraphs>
  <Slides>32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Web安全测试</vt:lpstr>
      <vt:lpstr>什么是Web安全呢？</vt:lpstr>
      <vt:lpstr>PowerPoint 演示文稿</vt:lpstr>
      <vt:lpstr>原因分析</vt:lpstr>
      <vt:lpstr>Web安全测试定义</vt:lpstr>
      <vt:lpstr>PowerPoint 演示文稿</vt:lpstr>
      <vt:lpstr>PowerPoint 演示文稿</vt:lpstr>
      <vt:lpstr>登录验证</vt:lpstr>
      <vt:lpstr>授权验证</vt:lpstr>
      <vt:lpstr>DDOS拒绝服务攻击</vt:lpstr>
      <vt:lpstr>SQL注入</vt:lpstr>
      <vt:lpstr>SQL注入</vt:lpstr>
      <vt:lpstr>SQL注入</vt:lpstr>
      <vt:lpstr>PowerPoint 演示文稿</vt:lpstr>
      <vt:lpstr>PowerPoint 演示文稿</vt:lpstr>
      <vt:lpstr>安全漏洞之SQL注入</vt:lpstr>
      <vt:lpstr>安全漏洞之SQL注入</vt:lpstr>
      <vt:lpstr>SQL注入</vt:lpstr>
      <vt:lpstr>SQL注入</vt:lpstr>
      <vt:lpstr>SQL注入</vt:lpstr>
      <vt:lpstr>XSS跨站攻击</vt:lpstr>
      <vt:lpstr>PowerPoint 演示文稿</vt:lpstr>
      <vt:lpstr>XSS漏洞</vt:lpstr>
      <vt:lpstr>XSS漏洞</vt:lpstr>
      <vt:lpstr>XSS漏洞</vt:lpstr>
      <vt:lpstr>XSS漏洞</vt:lpstr>
      <vt:lpstr>PowerPoint 演示文稿</vt:lpstr>
      <vt:lpstr>文件上传漏洞</vt:lpstr>
      <vt:lpstr>Cookie的安全</vt:lpstr>
      <vt:lpstr>Cookie的安全</vt:lpstr>
      <vt:lpstr>Cookie的安全</vt:lpstr>
      <vt:lpstr>安全漏洞之Session和Cookie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165</cp:revision>
  <dcterms:created xsi:type="dcterms:W3CDTF">2017-12-26T06:33:56Z</dcterms:created>
  <dcterms:modified xsi:type="dcterms:W3CDTF">2018-06-09T03:06:40Z</dcterms:modified>
</cp:coreProperties>
</file>