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80" r:id="rId2"/>
    <p:sldId id="261" r:id="rId3"/>
    <p:sldId id="282" r:id="rId4"/>
    <p:sldId id="262" r:id="rId5"/>
    <p:sldId id="263" r:id="rId6"/>
    <p:sldId id="289" r:id="rId7"/>
    <p:sldId id="264" r:id="rId8"/>
    <p:sldId id="265" r:id="rId9"/>
    <p:sldId id="278" r:id="rId10"/>
    <p:sldId id="283" r:id="rId11"/>
    <p:sldId id="266" r:id="rId12"/>
    <p:sldId id="267" r:id="rId13"/>
    <p:sldId id="290" r:id="rId14"/>
    <p:sldId id="268" r:id="rId15"/>
    <p:sldId id="269" r:id="rId16"/>
    <p:sldId id="270" r:id="rId17"/>
    <p:sldId id="291" r:id="rId18"/>
    <p:sldId id="271" r:id="rId19"/>
    <p:sldId id="272" r:id="rId20"/>
    <p:sldId id="273" r:id="rId21"/>
    <p:sldId id="274" r:id="rId22"/>
    <p:sldId id="293" r:id="rId23"/>
    <p:sldId id="276" r:id="rId24"/>
    <p:sldId id="292" r:id="rId25"/>
    <p:sldId id="275" r:id="rId26"/>
    <p:sldId id="27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E1B1D-F8A5-45D0-9C0B-CA3964750FA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4538-64F5-410A-B139-4922B21E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实例参照 </a:t>
            </a:r>
            <a:r>
              <a:rPr lang="en-US" altLang="zh-CN" dirty="0" smtClean="0"/>
              <a:t>JunitTest.java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4A4E-A369-4ABA-865B-3767012C3E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8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equalTo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可比较两个对象</a:t>
            </a:r>
            <a:endParaRPr lang="en-US" altLang="zh-CN" dirty="0" smtClean="0"/>
          </a:p>
          <a:p>
            <a:r>
              <a:rPr lang="en-US" altLang="zh-CN" dirty="0" smtClean="0"/>
              <a:t>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比较两个值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参考文档：</a:t>
            </a:r>
            <a:r>
              <a:rPr lang="en-US" altLang="zh-CN" sz="1200" dirty="0" smtClean="0"/>
              <a:t>http://www.cnblogs.com/mengdd/archive/2013/04/13/3019336.html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B4538-64F5-410A-B139-4922B21E66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4C6E-6D9A-47E2-A7B5-12C6D6DF17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JUnit3.8</a:t>
            </a:r>
            <a:r>
              <a:rPr lang="zh-CN" altLang="zh-CN" dirty="0" smtClean="0"/>
              <a:t>使用</a:t>
            </a:r>
            <a:r>
              <a:rPr lang="zh-CN" altLang="zh-CN" dirty="0" smtClean="0">
                <a:solidFill>
                  <a:srgbClr val="FF0000"/>
                </a:solidFill>
              </a:rPr>
              <a:t>命名约定和反射</a:t>
            </a:r>
            <a:r>
              <a:rPr lang="zh-CN" altLang="zh-CN" dirty="0" smtClean="0"/>
              <a:t>来定位测试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737EE-7F98-4B0E-97B5-D5D721FA5C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0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单元测试框架</a:t>
            </a:r>
          </a:p>
        </p:txBody>
      </p:sp>
    </p:spTree>
    <p:extLst>
      <p:ext uri="{BB962C8B-B14F-4D97-AF65-F5344CB8AC3E}">
        <p14:creationId xmlns:p14="http://schemas.microsoft.com/office/powerpoint/2010/main" val="1368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JUnit3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104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5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使用了</a:t>
            </a:r>
            <a:r>
              <a:rPr lang="en-US" altLang="zh-CN" dirty="0">
                <a:latin typeface="+mn-ea"/>
                <a:ea typeface="+mn-ea"/>
              </a:rPr>
              <a:t>JUnit4</a:t>
            </a:r>
            <a:r>
              <a:rPr lang="zh-CN" altLang="en-US" dirty="0">
                <a:latin typeface="+mn-ea"/>
                <a:ea typeface="+mn-ea"/>
              </a:rPr>
              <a:t>后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1" y="1700808"/>
            <a:ext cx="87153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6184" y="5010096"/>
            <a:ext cx="8208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Keep the bar green to keep the code clean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Path-&gt;Configure-&gt;Add Library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org.junit</a:t>
            </a:r>
            <a:r>
              <a:rPr lang="en-US" altLang="zh-CN" dirty="0"/>
              <a:t>.*;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导入</a:t>
            </a:r>
            <a:r>
              <a:rPr lang="en-US" altLang="zh-CN" dirty="0" smtClean="0">
                <a:latin typeface="+mn-ea"/>
                <a:ea typeface="+mn-ea"/>
              </a:rPr>
              <a:t>JUnit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044150" cy="439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dirty="0">
                <a:solidFill>
                  <a:srgbClr val="FF0000"/>
                </a:solidFill>
              </a:rPr>
              <a:t>的常用注解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1511"/>
              </p:ext>
            </p:extLst>
          </p:nvPr>
        </p:nvGraphicFramePr>
        <p:xfrm>
          <a:off x="179512" y="764704"/>
          <a:ext cx="8856984" cy="589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40871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Annotations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@Test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定义一个要测试的方法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Test(</a:t>
                      </a:r>
                      <a:r>
                        <a:rPr lang="en-US" altLang="zh-CN" dirty="0" smtClean="0"/>
                        <a:t>expected=</a:t>
                      </a:r>
                      <a:r>
                        <a:rPr lang="en-US" altLang="zh-CN" dirty="0" err="1" smtClean="0"/>
                        <a:t>XXException.class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检测方法是不是抛出了对应的异常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@Test(timeout=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如果方法的执行操作毫秒数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&gt;100ms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，那么方法失败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每一个测试方法之前运行，常用来进行一些测试环境的准备，例如：读入数据，初始化类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每一个测试方法之后运行，与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对应，做一个清理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释放的工作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所有测试方法之前运行，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</a:t>
                      </a:r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且必须为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，类加载时运行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常用做一些所有的测试方法都要依赖的工作：数据库的连接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所有测试方法之后运行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只执行一次，且必须为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相对应，做一些类级别的清理工作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表明测试方法是被忽略的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Junit</a:t>
                      </a:r>
                      <a:r>
                        <a:rPr lang="zh-CN" altLang="en-US" sz="1800" dirty="0" smtClean="0"/>
                        <a:t>用例的执行顺序如下：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</a:t>
                      </a:r>
                      <a:r>
                        <a:rPr lang="en-US" altLang="zh-CN" sz="1800" dirty="0" err="1" smtClean="0"/>
                        <a:t>BeforeClass</a:t>
                      </a:r>
                      <a:r>
                        <a:rPr lang="en-US" altLang="zh-CN" sz="1800" dirty="0" smtClean="0"/>
                        <a:t>-&gt;</a:t>
                      </a:r>
                      <a:r>
                        <a:rPr lang="zh-CN" altLang="en-US" sz="1800" dirty="0" smtClean="0"/>
                        <a:t>测试类实例化</a:t>
                      </a:r>
                      <a:r>
                        <a:rPr lang="en-US" altLang="zh-CN" sz="1800" smtClean="0"/>
                        <a:t>-&gt;</a:t>
                      </a:r>
                      <a:r>
                        <a:rPr lang="zh-CN" altLang="en-US" sz="1800" smtClean="0"/>
                        <a:t>运行</a:t>
                      </a:r>
                      <a:r>
                        <a:rPr lang="en-US" altLang="zh-CN" sz="1800" dirty="0" smtClean="0"/>
                        <a:t>@Before-&gt;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@Test-&gt;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@After-&gt;</a:t>
                      </a:r>
                      <a:r>
                        <a:rPr lang="zh-CN" altLang="en-US" sz="1800" dirty="0" smtClean="0"/>
                        <a:t>运行</a:t>
                      </a:r>
                      <a:r>
                        <a:rPr lang="en-US" altLang="zh-CN" sz="1800" dirty="0" smtClean="0"/>
                        <a:t>@</a:t>
                      </a:r>
                      <a:r>
                        <a:rPr lang="en-US" altLang="zh-CN" sz="1800" dirty="0" err="1" smtClean="0"/>
                        <a:t>AfterClass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JUnit4 </a:t>
            </a:r>
            <a:r>
              <a:rPr lang="zh-CN" altLang="en-US" dirty="0">
                <a:latin typeface="+mn-ea"/>
                <a:ea typeface="+mn-ea"/>
              </a:rPr>
              <a:t>常用</a:t>
            </a:r>
            <a:r>
              <a:rPr lang="zh-CN" altLang="en-US" dirty="0" smtClean="0">
                <a:latin typeface="+mn-ea"/>
                <a:ea typeface="+mn-ea"/>
              </a:rPr>
              <a:t>注解</a:t>
            </a:r>
            <a:r>
              <a:rPr lang="en-US" altLang="zh-CN" dirty="0" smtClean="0">
                <a:latin typeface="+mn-ea"/>
                <a:ea typeface="+mn-ea"/>
              </a:rPr>
              <a:t>(JunitDemo.java)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74541"/>
              </p:ext>
            </p:extLst>
          </p:nvPr>
        </p:nvGraphicFramePr>
        <p:xfrm>
          <a:off x="683568" y="1124744"/>
          <a:ext cx="7578228" cy="528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265860"/>
              </a:tblGrid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是否等于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是否非空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是否都引用同一个对象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52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是否没有都引用同一个对象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737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比较</a:t>
            </a:r>
            <a:r>
              <a:rPr lang="zh-CN" altLang="en-US" dirty="0">
                <a:latin typeface="+mn-ea"/>
                <a:ea typeface="+mn-ea"/>
              </a:rPr>
              <a:t>预期结果与实际结果</a:t>
            </a:r>
          </a:p>
        </p:txBody>
      </p:sp>
    </p:spTree>
    <p:extLst>
      <p:ext uri="{BB962C8B-B14F-4D97-AF65-F5344CB8AC3E}">
        <p14:creationId xmlns:p14="http://schemas.microsoft.com/office/powerpoint/2010/main" val="5964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91406"/>
            <a:ext cx="7666037" cy="5145906"/>
          </a:xfrm>
        </p:spPr>
        <p:txBody>
          <a:bodyPr/>
          <a:lstStyle/>
          <a:p>
            <a:pPr lvl="0"/>
            <a:r>
              <a:rPr lang="en-US" altLang="zh-CN" dirty="0" smtClean="0"/>
              <a:t>Failures</a:t>
            </a:r>
            <a:r>
              <a:rPr lang="zh-CN" altLang="zh-CN" dirty="0" smtClean="0"/>
              <a:t>是</a:t>
            </a:r>
            <a:r>
              <a:rPr lang="zh-CN" altLang="zh-CN" dirty="0"/>
              <a:t>指测试</a:t>
            </a:r>
            <a:r>
              <a:rPr lang="zh-CN" altLang="zh-CN" dirty="0" smtClean="0"/>
              <a:t>失败</a:t>
            </a:r>
            <a:r>
              <a:rPr lang="zh-CN" altLang="en-US" dirty="0" smtClean="0"/>
              <a:t>，预期结果是实际结果不一致</a:t>
            </a:r>
            <a:endParaRPr lang="zh-CN" altLang="zh-CN" dirty="0"/>
          </a:p>
          <a:p>
            <a:pPr lvl="0"/>
            <a:r>
              <a:rPr lang="en-US" altLang="zh-CN" dirty="0" smtClean="0"/>
              <a:t>Errors</a:t>
            </a:r>
            <a:r>
              <a:rPr lang="zh-CN" altLang="zh-CN" dirty="0" smtClean="0"/>
              <a:t>是</a:t>
            </a:r>
            <a:r>
              <a:rPr lang="zh-CN" altLang="zh-CN" dirty="0"/>
              <a:t>指测试程序本身出错，代码异常引起来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Failures</a:t>
            </a:r>
            <a:r>
              <a:rPr lang="zh-CN" altLang="zh-CN" sz="4000" dirty="0">
                <a:latin typeface="+mn-ea"/>
                <a:ea typeface="+mn-ea"/>
              </a:rPr>
              <a:t>和</a:t>
            </a:r>
            <a:r>
              <a:rPr lang="en-US" altLang="zh-CN" sz="4000" dirty="0" smtClean="0">
                <a:latin typeface="+mn-ea"/>
                <a:ea typeface="+mn-ea"/>
              </a:rPr>
              <a:t>Errors</a:t>
            </a:r>
            <a:endParaRPr lang="zh-CN" altLang="en-US" sz="40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7619"/>
              </p:ext>
            </p:extLst>
          </p:nvPr>
        </p:nvGraphicFramePr>
        <p:xfrm>
          <a:off x="467544" y="3356992"/>
          <a:ext cx="7560840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739"/>
                <a:gridCol w="4211101"/>
              </a:tblGrid>
              <a:tr h="42590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03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i=10;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i);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  <a:endParaRPr lang="zh-CN" altLang="zh-CN" sz="240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test(){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i = null;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2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i[0]);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24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hamcrest</a:t>
            </a:r>
            <a:r>
              <a:rPr lang="zh-CN" altLang="zh-CN" dirty="0">
                <a:solidFill>
                  <a:srgbClr val="FF0000"/>
                </a:solidFill>
              </a:rPr>
              <a:t>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628800"/>
            <a:ext cx="9001000" cy="2448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一般</a:t>
            </a:r>
            <a:r>
              <a:rPr lang="zh-CN" altLang="en-US" dirty="0"/>
              <a:t>匹配符 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(s</a:t>
            </a:r>
            <a:r>
              <a:rPr lang="en-US" altLang="zh-CN" dirty="0"/>
              <a:t>, </a:t>
            </a:r>
            <a:r>
              <a:rPr lang="en-US" altLang="zh-CN" dirty="0" err="1"/>
              <a:t>allOf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(1), </a:t>
            </a:r>
            <a:r>
              <a:rPr lang="en-US" altLang="zh-CN" dirty="0" err="1"/>
              <a:t>lessThan</a:t>
            </a:r>
            <a:r>
              <a:rPr lang="en-US" altLang="zh-CN" dirty="0"/>
              <a:t>(3)));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</a:t>
            </a:r>
            <a:r>
              <a:rPr lang="en-US" altLang="zh-CN" dirty="0" err="1"/>
              <a:t>anyOf</a:t>
            </a:r>
            <a:r>
              <a:rPr lang="en-US" altLang="zh-CN" dirty="0"/>
              <a:t>(</a:t>
            </a:r>
            <a:r>
              <a:rPr lang="en-US" altLang="zh-CN" dirty="0" err="1"/>
              <a:t>greaterThan</a:t>
            </a:r>
            <a:r>
              <a:rPr lang="en-US" altLang="zh-CN" dirty="0"/>
              <a:t>(10), </a:t>
            </a:r>
            <a:r>
              <a:rPr lang="en-US" altLang="zh-CN" dirty="0" err="1"/>
              <a:t>lessThan</a:t>
            </a:r>
            <a:r>
              <a:rPr lang="en-US" altLang="zh-CN" dirty="0"/>
              <a:t>(5)));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anything());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is(2));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(s, not(1));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 </a:t>
            </a:r>
            <a:r>
              <a:rPr lang="en-US" altLang="zh-CN" dirty="0" err="1"/>
              <a:t>str</a:t>
            </a:r>
            <a:r>
              <a:rPr lang="en-US" altLang="zh-CN" dirty="0"/>
              <a:t>, not( “</a:t>
            </a:r>
            <a:r>
              <a:rPr lang="en-US" altLang="zh-CN" dirty="0" err="1"/>
              <a:t>hebei</a:t>
            </a:r>
            <a:r>
              <a:rPr lang="en-US" altLang="zh-CN" dirty="0"/>
              <a:t>" ) 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 </a:t>
            </a:r>
            <a:r>
              <a:rPr lang="en-US" altLang="zh-CN" sz="4000" dirty="0" err="1"/>
              <a:t>hamcrest</a:t>
            </a:r>
            <a:r>
              <a:rPr lang="zh-CN" altLang="zh-CN" sz="4000" dirty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51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48883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数值匹配符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closeTo</a:t>
            </a:r>
            <a:r>
              <a:rPr lang="en-US" altLang="zh-CN" dirty="0"/>
              <a:t>(3.0, 0.5));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</a:t>
            </a:r>
            <a:r>
              <a:rPr lang="en-US" altLang="zh-CN" dirty="0"/>
              <a:t>(3.0));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</a:t>
            </a:r>
            <a:r>
              <a:rPr lang="en-US" altLang="zh-CN" dirty="0"/>
              <a:t>(3.5));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greaterThanOrEqualTo</a:t>
            </a:r>
            <a:r>
              <a:rPr lang="en-US" altLang="zh-CN" dirty="0"/>
              <a:t>(3.3)); </a:t>
            </a:r>
          </a:p>
          <a:p>
            <a:r>
              <a:rPr lang="en-US" altLang="zh-CN" dirty="0" err="1"/>
              <a:t>assertThat</a:t>
            </a:r>
            <a:r>
              <a:rPr lang="en-US" altLang="zh-CN" dirty="0"/>
              <a:t>(d, </a:t>
            </a:r>
            <a:r>
              <a:rPr lang="en-US" altLang="zh-CN" dirty="0" err="1"/>
              <a:t>lessThanOrEqualTo</a:t>
            </a:r>
            <a:r>
              <a:rPr lang="en-US" altLang="zh-CN" dirty="0"/>
              <a:t>(3.4));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hamcrest</a:t>
            </a:r>
            <a:r>
              <a:rPr lang="zh-CN" altLang="zh-CN" sz="4000" dirty="0" smtClean="0"/>
              <a:t>断言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8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1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字符串匹配符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(n</a:t>
            </a:r>
            <a:r>
              <a:rPr lang="en-US" altLang="zh-CN" dirty="0"/>
              <a:t>, </a:t>
            </a:r>
            <a:r>
              <a:rPr lang="en-US" altLang="zh-CN" dirty="0" err="1"/>
              <a:t>containsString</a:t>
            </a:r>
            <a:r>
              <a:rPr lang="en-US" altLang="zh-CN" dirty="0"/>
              <a:t>("ci"));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startsWith</a:t>
            </a:r>
            <a:r>
              <a:rPr lang="en-US" altLang="zh-CN" dirty="0"/>
              <a:t>("Ma"));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endsWith</a:t>
            </a:r>
            <a:r>
              <a:rPr lang="en-US" altLang="zh-CN" dirty="0"/>
              <a:t>("</a:t>
            </a:r>
            <a:r>
              <a:rPr lang="en-US" altLang="zh-CN" dirty="0" err="1"/>
              <a:t>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equalToIgnoringCase</a:t>
            </a:r>
            <a:r>
              <a:rPr lang="en-US" altLang="zh-CN" dirty="0"/>
              <a:t>("</a:t>
            </a:r>
            <a:r>
              <a:rPr lang="en-US" altLang="zh-CN" dirty="0" err="1"/>
              <a:t>magci</a:t>
            </a:r>
            <a:r>
              <a:rPr lang="en-US" altLang="zh-CN" dirty="0"/>
              <a:t>")); </a:t>
            </a:r>
            <a:endParaRPr lang="en-US" altLang="zh-CN" dirty="0" smtClean="0"/>
          </a:p>
          <a:p>
            <a:r>
              <a:rPr lang="en-US" altLang="zh-CN" dirty="0" err="1"/>
              <a:t>assertThat</a:t>
            </a:r>
            <a:r>
              <a:rPr lang="en-US" altLang="zh-CN" dirty="0"/>
              <a:t>(n, </a:t>
            </a:r>
            <a:r>
              <a:rPr lang="en-US" altLang="zh-CN" dirty="0" err="1"/>
              <a:t>equalToIgnoringWhiteSpace</a:t>
            </a:r>
            <a:r>
              <a:rPr lang="en-US" altLang="zh-CN" dirty="0"/>
              <a:t>(" </a:t>
            </a:r>
            <a:r>
              <a:rPr lang="en-US" altLang="zh-CN" dirty="0" err="1"/>
              <a:t>Magci</a:t>
            </a:r>
            <a:r>
              <a:rPr lang="en-US" altLang="zh-CN" dirty="0"/>
              <a:t>   "));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hamcrest</a:t>
            </a:r>
            <a:r>
              <a:rPr lang="zh-CN" altLang="zh-CN" dirty="0" smtClean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集合匹配符</a:t>
            </a:r>
            <a:endParaRPr lang="en-US" altLang="zh-CN" dirty="0" smtClean="0"/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(l, </a:t>
            </a:r>
            <a:r>
              <a:rPr lang="en-US" altLang="zh-CN" dirty="0" err="1" smtClean="0"/>
              <a:t>hasItem</a:t>
            </a:r>
            <a:r>
              <a:rPr lang="en-US" altLang="zh-CN" dirty="0" smtClean="0"/>
              <a:t>(“Tom"));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hasEntry</a:t>
            </a:r>
            <a:r>
              <a:rPr lang="en-US" altLang="zh-CN" dirty="0" smtClean="0"/>
              <a:t>(( "key", "value" ));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mgc</a:t>
            </a:r>
            <a:r>
              <a:rPr lang="en-US" altLang="zh-CN" dirty="0" smtClean="0"/>
              <a:t>")); </a:t>
            </a:r>
          </a:p>
          <a:p>
            <a:r>
              <a:rPr lang="en-US" altLang="zh-CN" dirty="0" err="1" smtClean="0"/>
              <a:t>assertThat</a:t>
            </a:r>
            <a:r>
              <a:rPr lang="en-US" altLang="zh-CN" dirty="0" smtClean="0"/>
              <a:t>(m, </a:t>
            </a:r>
            <a:r>
              <a:rPr lang="en-US" altLang="zh-CN" dirty="0" err="1" smtClean="0"/>
              <a:t>hasValue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Magci</a:t>
            </a:r>
            <a:r>
              <a:rPr lang="en-US" altLang="zh-CN" dirty="0" smtClean="0"/>
              <a:t>"));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43528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测试类必须被</a:t>
            </a:r>
            <a:r>
              <a:rPr lang="en-US" altLang="zh-CN" sz="2400" dirty="0">
                <a:latin typeface="+mn-ea"/>
              </a:rPr>
              <a:t>@</a:t>
            </a:r>
            <a:r>
              <a:rPr lang="en-US" altLang="zh-CN" sz="2400" dirty="0" err="1">
                <a:latin typeface="+mn-ea"/>
              </a:rPr>
              <a:t>RunWith</a:t>
            </a:r>
            <a:r>
              <a:rPr lang="en-US" altLang="zh-CN" sz="2400" dirty="0">
                <a:latin typeface="+mn-ea"/>
              </a:rPr>
              <a:t> (</a:t>
            </a:r>
            <a:r>
              <a:rPr lang="en-US" altLang="zh-CN" sz="2400" dirty="0" err="1">
                <a:latin typeface="+mn-ea"/>
              </a:rPr>
              <a:t>Parameterized.class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修饰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定义一个方法提供数据，加上一个</a:t>
            </a:r>
            <a:r>
              <a:rPr lang="en-US" altLang="zh-CN" sz="2400" dirty="0">
                <a:latin typeface="+mn-ea"/>
              </a:rPr>
              <a:t>@Parameters</a:t>
            </a:r>
            <a:r>
              <a:rPr lang="zh-CN" altLang="en-US" sz="2400" dirty="0">
                <a:latin typeface="+mn-ea"/>
              </a:rPr>
              <a:t>注解，这个方法必须是静态</a:t>
            </a:r>
            <a:r>
              <a:rPr lang="en-US" altLang="zh-CN" sz="2400" dirty="0">
                <a:latin typeface="+mn-ea"/>
              </a:rPr>
              <a:t>static</a:t>
            </a:r>
            <a:r>
              <a:rPr lang="zh-CN" altLang="en-US" sz="2400" dirty="0">
                <a:latin typeface="+mn-ea"/>
              </a:rPr>
              <a:t>的，并且</a:t>
            </a:r>
            <a:r>
              <a:rPr lang="zh-CN" altLang="en-US" sz="2400" dirty="0" smtClean="0">
                <a:latin typeface="+mn-ea"/>
              </a:rPr>
              <a:t>返回</a:t>
            </a:r>
            <a:r>
              <a:rPr lang="zh-CN" altLang="en-US" sz="2400" dirty="0">
                <a:latin typeface="+mn-ea"/>
              </a:rPr>
              <a:t>一个集合</a:t>
            </a:r>
            <a:r>
              <a:rPr lang="en-US" altLang="zh-CN" sz="2400" dirty="0" smtClean="0">
                <a:latin typeface="+mn-ea"/>
              </a:rPr>
              <a:t>Collection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3.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测试类的构造方法中为各个参数赋值，（构造方法是由</a:t>
            </a:r>
            <a:r>
              <a:rPr lang="en-US" altLang="zh-CN" sz="2400" dirty="0">
                <a:latin typeface="+mn-ea"/>
              </a:rPr>
              <a:t>JUnit</a:t>
            </a:r>
            <a:r>
              <a:rPr lang="zh-CN" altLang="en-US" sz="2400" dirty="0">
                <a:latin typeface="+mn-ea"/>
              </a:rPr>
              <a:t>调用的），最后编写测试类，它会根据参数的组数来运行测试</a:t>
            </a:r>
            <a:r>
              <a:rPr lang="zh-CN" altLang="en-US" sz="2400" dirty="0" smtClean="0">
                <a:latin typeface="+mn-ea"/>
              </a:rPr>
              <a:t>多次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ParaTest.java</a:t>
            </a:r>
          </a:p>
          <a:p>
            <a:pPr marL="0" indent="0">
              <a:buNone/>
            </a:pPr>
            <a:r>
              <a:rPr lang="zh-CN" altLang="en-US" sz="2800" dirty="0"/>
              <a:t>参考文档：</a:t>
            </a:r>
            <a:r>
              <a:rPr lang="en-US" altLang="zh-CN" sz="2800" dirty="0"/>
              <a:t>http://www.cnblogs.com/mengdd/archive/2013/04/13/3019336.html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J</a:t>
            </a:r>
            <a:r>
              <a:rPr lang="en-US" altLang="zh-CN" dirty="0"/>
              <a:t>U</a:t>
            </a:r>
            <a:r>
              <a:rPr lang="en-US" altLang="zh-CN" dirty="0" smtClean="0"/>
              <a:t>nit</a:t>
            </a:r>
            <a:r>
              <a:rPr lang="zh-CN" altLang="en-US" dirty="0" smtClean="0"/>
              <a:t>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的介绍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Test</a:t>
            </a:r>
            <a:r>
              <a:rPr lang="en-US" altLang="zh-CN" dirty="0">
                <a:solidFill>
                  <a:srgbClr val="FF0000"/>
                </a:solidFill>
              </a:rPr>
              <a:t> Suite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613" y="260648"/>
            <a:ext cx="7848872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批量依次执行不同的测试类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3187" b="9223"/>
          <a:stretch/>
        </p:blipFill>
        <p:spPr bwMode="auto">
          <a:xfrm>
            <a:off x="371475" y="1844824"/>
            <a:ext cx="8315325" cy="294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064896" cy="5472608"/>
          </a:xfrm>
        </p:spPr>
        <p:txBody>
          <a:bodyPr/>
          <a:lstStyle/>
          <a:p>
            <a:r>
              <a:rPr lang="en-US" altLang="zh-CN" dirty="0" smtClean="0"/>
              <a:t>JUnit3.8</a:t>
            </a:r>
            <a:r>
              <a:rPr lang="zh-CN" altLang="zh-CN" dirty="0"/>
              <a:t>依赖于反射（测试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以</a:t>
            </a:r>
            <a:r>
              <a:rPr lang="en-US" altLang="zh-CN" dirty="0"/>
              <a:t>test</a:t>
            </a:r>
            <a:r>
              <a:rPr lang="zh-CN" altLang="zh-CN" dirty="0"/>
              <a:t>开头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，继承于</a:t>
            </a:r>
            <a:r>
              <a:rPr lang="en-US" altLang="zh-CN" dirty="0" err="1"/>
              <a:t>TestCase</a:t>
            </a:r>
            <a:r>
              <a:rPr lang="en-US" altLang="zh-CN" dirty="0"/>
              <a:t> </a:t>
            </a:r>
            <a:r>
              <a:rPr lang="zh-CN" altLang="zh-CN" dirty="0"/>
              <a:t>类</a:t>
            </a:r>
            <a:r>
              <a:rPr lang="zh-CN" altLang="zh-CN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JUnit4</a:t>
            </a:r>
            <a:r>
              <a:rPr lang="zh-CN" altLang="zh-CN" dirty="0">
                <a:solidFill>
                  <a:srgbClr val="FF0000"/>
                </a:solidFill>
              </a:rPr>
              <a:t>依赖</a:t>
            </a:r>
            <a:r>
              <a:rPr lang="zh-CN" altLang="zh-CN" dirty="0" smtClean="0">
                <a:solidFill>
                  <a:srgbClr val="FF0000"/>
                </a:solidFill>
              </a:rPr>
              <a:t>于</a:t>
            </a:r>
            <a:r>
              <a:rPr lang="zh-CN" altLang="en-US" dirty="0">
                <a:solidFill>
                  <a:srgbClr val="FF0000"/>
                </a:solidFill>
              </a:rPr>
              <a:t>注解</a:t>
            </a:r>
            <a:r>
              <a:rPr lang="en-US" altLang="zh-CN" dirty="0" smtClean="0"/>
              <a:t>@Test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@Before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@After</a:t>
            </a:r>
            <a:r>
              <a:rPr lang="zh-CN" altLang="en-US" dirty="0" smtClean="0"/>
              <a:t>，语法上测试方法可以任意指定</a:t>
            </a:r>
            <a:r>
              <a:rPr lang="en-US" altLang="zh-CN" dirty="0" smtClean="0"/>
              <a:t>(Junit3Test.java)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  </a:t>
            </a:r>
            <a:r>
              <a:rPr lang="en-US" altLang="zh-CN" dirty="0"/>
              <a:t>JUnit3</a:t>
            </a:r>
            <a:r>
              <a:rPr lang="zh-CN" altLang="en-US" dirty="0"/>
              <a:t>与</a:t>
            </a:r>
            <a:r>
              <a:rPr lang="en-US" altLang="zh-CN" dirty="0"/>
              <a:t>JUnit4</a:t>
            </a:r>
            <a:r>
              <a:rPr lang="zh-CN" altLang="en-US" dirty="0"/>
              <a:t>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00"/>
              </p:ext>
            </p:extLst>
          </p:nvPr>
        </p:nvGraphicFramePr>
        <p:xfrm>
          <a:off x="467544" y="3296094"/>
          <a:ext cx="7632848" cy="3301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JUnit3.8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JUnit4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7202"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3;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(1, 2);</a:t>
                      </a:r>
                    </a:p>
                    <a:p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testAdd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expected = 2;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cal.divide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(4,2);</a:t>
                      </a:r>
                    </a:p>
                    <a:p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(expected, 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trueValue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zh-CN" alt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300" dirty="0"/>
              <a:t>什么是单元测试？</a:t>
            </a:r>
            <a:endParaRPr lang="en-US" altLang="zh-CN" sz="3300" dirty="0"/>
          </a:p>
          <a:p>
            <a:pPr marL="0" indent="0">
              <a:buNone/>
            </a:pPr>
            <a:r>
              <a:rPr lang="zh-CN" altLang="en-US" dirty="0" smtClean="0"/>
              <a:t>单元测试（</a:t>
            </a:r>
            <a:r>
              <a:rPr lang="en-US" altLang="zh-CN" dirty="0" smtClean="0"/>
              <a:t>Unit Testing</a:t>
            </a:r>
            <a:r>
              <a:rPr lang="zh-CN" altLang="en-US" dirty="0" smtClean="0"/>
              <a:t>）是指在计算机编程中，针对程序模块来进行正确性检验的测试。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为什么要进行单元测试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重用测试，应付将来的实现的变化。</a:t>
            </a:r>
          </a:p>
          <a:p>
            <a:pPr marL="0" indent="0">
              <a:buNone/>
            </a:pPr>
            <a:r>
              <a:rPr lang="zh-CN" altLang="zh-CN" dirty="0"/>
              <a:t>提高士气，明确我的</a:t>
            </a:r>
            <a:r>
              <a:rPr lang="zh-CN" altLang="en-US" dirty="0"/>
              <a:t>代码</a:t>
            </a:r>
            <a:r>
              <a:rPr lang="zh-CN" altLang="zh-CN" dirty="0"/>
              <a:t>是没问题的。</a:t>
            </a:r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通常采用基于类或者类的方法进行测试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程序单元和其他单元是相互独立的。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单元的执行速度很快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单元测试发现的问题，容易定位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通过了解代码的实现逻辑进行测试，通常称之为白盒测试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单元测试的特点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提供用例组织与执行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提供丰富的比较方法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提供丰富的日志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为什么学习单元测试框架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7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什么</a:t>
            </a:r>
            <a:r>
              <a:rPr lang="zh-CN" altLang="en-US" dirty="0"/>
              <a:t>是单元测试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JUnit</a:t>
            </a:r>
            <a:r>
              <a:rPr lang="zh-CN" altLang="en-US" dirty="0">
                <a:solidFill>
                  <a:srgbClr val="FF0000"/>
                </a:solidFill>
              </a:rPr>
              <a:t>的介绍</a:t>
            </a:r>
            <a:endParaRPr lang="en-US" altLang="zh-CN" dirty="0">
              <a:solidFill>
                <a:srgbClr val="FF0000"/>
              </a:solidFill>
            </a:endParaRPr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JUnit</a:t>
            </a:r>
            <a:r>
              <a:rPr lang="zh-CN" altLang="en-US" dirty="0"/>
              <a:t>的常用注解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hamcrest</a:t>
            </a:r>
            <a:r>
              <a:rPr lang="zh-CN" altLang="zh-CN" dirty="0"/>
              <a:t>断言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参数</a:t>
            </a:r>
            <a:r>
              <a:rPr lang="zh-CN" altLang="en-US" dirty="0"/>
              <a:t>化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Test</a:t>
            </a:r>
            <a:r>
              <a:rPr lang="en-US" altLang="zh-CN" dirty="0"/>
              <a:t> Suite</a:t>
            </a: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lnSpcReduction="10000"/>
          </a:bodyPr>
          <a:lstStyle/>
          <a:p>
            <a:pPr marL="365125" indent="-255588">
              <a:lnSpc>
                <a:spcPct val="150000"/>
              </a:lnSpc>
            </a:pPr>
            <a:r>
              <a:rPr lang="en-US" altLang="zh-CN" dirty="0" smtClean="0"/>
              <a:t>JUnit</a:t>
            </a:r>
            <a:r>
              <a:rPr lang="zh-CN" altLang="en-US" dirty="0"/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语言的单元测试</a:t>
            </a:r>
            <a:r>
              <a:rPr lang="zh-CN" altLang="en-US" dirty="0"/>
              <a:t>框架。</a:t>
            </a:r>
            <a:r>
              <a:rPr lang="en-US" altLang="zh-CN" dirty="0" err="1"/>
              <a:t>Junit</a:t>
            </a:r>
            <a:r>
              <a:rPr lang="zh-CN" altLang="en-US" dirty="0"/>
              <a:t>测试是程序员测试，即所谓白</a:t>
            </a:r>
            <a:r>
              <a:rPr lang="zh-CN" altLang="en-US" dirty="0" smtClean="0"/>
              <a:t>盒</a:t>
            </a:r>
            <a:r>
              <a:rPr lang="zh-CN" altLang="en-US" dirty="0"/>
              <a:t>测试</a:t>
            </a:r>
            <a:r>
              <a:rPr lang="zh-CN" altLang="en-US" dirty="0" smtClean="0"/>
              <a:t>，</a:t>
            </a:r>
            <a:r>
              <a:rPr lang="zh-CN" altLang="en-US" dirty="0"/>
              <a:t>因为程序员知道被测试</a:t>
            </a:r>
            <a:r>
              <a:rPr lang="zh-CN" altLang="en-US" dirty="0" smtClean="0"/>
              <a:t>的软件如何</a:t>
            </a:r>
            <a:r>
              <a:rPr lang="zh-CN" altLang="en-US" dirty="0"/>
              <a:t>（</a:t>
            </a:r>
            <a:r>
              <a:rPr lang="en-US" altLang="zh-CN" dirty="0"/>
              <a:t>How</a:t>
            </a:r>
            <a:r>
              <a:rPr lang="zh-CN" altLang="en-US" dirty="0"/>
              <a:t>）完成功能和完成什么样（</a:t>
            </a:r>
            <a:r>
              <a:rPr lang="en-US" altLang="zh-CN" dirty="0"/>
              <a:t>What</a:t>
            </a:r>
            <a:r>
              <a:rPr lang="zh-CN" altLang="en-US" dirty="0"/>
              <a:t>）的功能。</a:t>
            </a:r>
            <a:endParaRPr lang="en-US" altLang="zh-CN" dirty="0"/>
          </a:p>
          <a:p>
            <a:pPr marL="365125" indent="-255588">
              <a:lnSpc>
                <a:spcPct val="150000"/>
              </a:lnSpc>
            </a:pPr>
            <a:r>
              <a:rPr lang="zh-CN" altLang="en-US" dirty="0" smtClean="0"/>
              <a:t>最新</a:t>
            </a:r>
            <a:r>
              <a:rPr lang="zh-CN" altLang="en-US" dirty="0"/>
              <a:t>的</a:t>
            </a:r>
            <a:r>
              <a:rPr lang="en-US" altLang="zh-CN" dirty="0" err="1"/>
              <a:t>Junit</a:t>
            </a:r>
            <a:r>
              <a:rPr lang="zh-CN" altLang="en-US" dirty="0"/>
              <a:t>版本是</a:t>
            </a:r>
            <a:r>
              <a:rPr lang="en-US" altLang="zh-CN" dirty="0" smtClean="0"/>
              <a:t>Junit4</a:t>
            </a:r>
          </a:p>
          <a:p>
            <a:pPr marL="365125" indent="-255588">
              <a:lnSpc>
                <a:spcPct val="150000"/>
              </a:lnSpc>
            </a:pPr>
            <a:r>
              <a:rPr lang="zh-CN" altLang="en-US" dirty="0"/>
              <a:t>作者</a:t>
            </a:r>
            <a:r>
              <a:rPr lang="en-US" altLang="zh-CN" dirty="0"/>
              <a:t>:Erich Gamma </a:t>
            </a:r>
            <a:r>
              <a:rPr lang="zh-CN" altLang="en-US" dirty="0"/>
              <a:t>和 </a:t>
            </a:r>
            <a:r>
              <a:rPr lang="en-US" altLang="zh-CN" dirty="0"/>
              <a:t>Kent Beck</a:t>
            </a:r>
          </a:p>
          <a:p>
            <a:pPr marL="365125" indent="-255588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125" indent="-255588"/>
            <a:r>
              <a:rPr lang="en-US" altLang="zh-CN" dirty="0" smtClean="0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92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dirty="0">
                <a:latin typeface="+mn-ea"/>
                <a:ea typeface="+mn-ea"/>
              </a:rPr>
              <a:t>没有使用</a:t>
            </a:r>
            <a:r>
              <a:rPr lang="en-US" altLang="zh-CN" dirty="0" err="1">
                <a:latin typeface="+mn-ea"/>
                <a:ea typeface="+mn-ea"/>
              </a:rPr>
              <a:t>Junit</a:t>
            </a:r>
            <a:r>
              <a:rPr lang="zh-CN" altLang="en-US" dirty="0">
                <a:latin typeface="+mn-ea"/>
                <a:ea typeface="+mn-ea"/>
              </a:rPr>
              <a:t>会怎么样？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35" y="3847792"/>
            <a:ext cx="6972480" cy="29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5823"/>
            <a:ext cx="4320480" cy="232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Junit3</a:t>
            </a:r>
            <a:r>
              <a:rPr lang="zh-CN" altLang="en-US" dirty="0"/>
              <a:t>中规定如果是一个测试</a:t>
            </a:r>
            <a:r>
              <a:rPr lang="zh-CN" altLang="en-US" dirty="0" smtClean="0"/>
              <a:t>方法</a:t>
            </a:r>
            <a:r>
              <a:rPr lang="zh-CN" altLang="en-US" dirty="0"/>
              <a:t>，</a:t>
            </a:r>
            <a:r>
              <a:rPr lang="zh-CN" altLang="en-US" dirty="0" smtClean="0"/>
              <a:t>那么</a:t>
            </a:r>
            <a:r>
              <a:rPr lang="zh-CN" altLang="en-US" dirty="0"/>
              <a:t>必须要遵守以下</a:t>
            </a:r>
            <a:r>
              <a:rPr lang="en-US" altLang="zh-CN" dirty="0"/>
              <a:t>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void</a:t>
            </a:r>
            <a:r>
              <a:rPr lang="zh-CN" altLang="en-US" dirty="0"/>
              <a:t>无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2.test</a:t>
            </a:r>
            <a:r>
              <a:rPr lang="zh-CN" altLang="en-US" dirty="0"/>
              <a:t>开头的方法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方法没有输入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测试的类必须继承于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en-US" altLang="zh-CN" dirty="0" smtClean="0"/>
              <a:t> </a:t>
            </a:r>
            <a:r>
              <a:rPr lang="en-US" altLang="zh-CN" dirty="0">
                <a:latin typeface="+mn-ea"/>
                <a:ea typeface="+mn-ea"/>
              </a:rPr>
              <a:t>JUnit3</a:t>
            </a:r>
            <a:r>
              <a:rPr lang="zh-CN" altLang="en-US" dirty="0"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Controller基础</Template>
  <TotalTime>755</TotalTime>
  <Words>980</Words>
  <Application>Microsoft Office PowerPoint</Application>
  <PresentationFormat>全屏显示(4:3)</PresentationFormat>
  <Paragraphs>196</Paragraphs>
  <Slides>26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moban</vt:lpstr>
      <vt:lpstr>JUnit单元测试框架</vt:lpstr>
      <vt:lpstr>本章大纲</vt:lpstr>
      <vt:lpstr>什么是单元测试</vt:lpstr>
      <vt:lpstr>单元测试的特点</vt:lpstr>
      <vt:lpstr>为什么学习单元测试框架</vt:lpstr>
      <vt:lpstr>本章大纲</vt:lpstr>
      <vt:lpstr>JUnit的介绍</vt:lpstr>
      <vt:lpstr>没有使用Junit会怎么样？</vt:lpstr>
      <vt:lpstr> JUnit3的使用</vt:lpstr>
      <vt:lpstr>JUnit3的使用</vt:lpstr>
      <vt:lpstr>使用了JUnit4后</vt:lpstr>
      <vt:lpstr>导入JUnit</vt:lpstr>
      <vt:lpstr>本章大纲</vt:lpstr>
      <vt:lpstr>JUnit4 常用注解(JunitDemo.java)</vt:lpstr>
      <vt:lpstr>比较预期结果与实际结果</vt:lpstr>
      <vt:lpstr>Failures和Errors</vt:lpstr>
      <vt:lpstr>本章大纲</vt:lpstr>
      <vt:lpstr> hamcrest断言</vt:lpstr>
      <vt:lpstr>hamcrest断言</vt:lpstr>
      <vt:lpstr>hamcrest断言</vt:lpstr>
      <vt:lpstr>hamcrest断言</vt:lpstr>
      <vt:lpstr>本章大纲</vt:lpstr>
      <vt:lpstr>  JUnit参数化</vt:lpstr>
      <vt:lpstr>本章大纲</vt:lpstr>
      <vt:lpstr>批量依次执行不同的测试类</vt:lpstr>
      <vt:lpstr>总结  JUnit3与JUnit4区别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63</cp:revision>
  <dcterms:created xsi:type="dcterms:W3CDTF">2016-09-01T07:45:40Z</dcterms:created>
  <dcterms:modified xsi:type="dcterms:W3CDTF">2018-06-08T09:58:42Z</dcterms:modified>
</cp:coreProperties>
</file>