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7" r:id="rId4"/>
    <p:sldId id="268" r:id="rId5"/>
    <p:sldId id="269" r:id="rId6"/>
    <p:sldId id="272" r:id="rId7"/>
    <p:sldId id="303" r:id="rId8"/>
    <p:sldId id="306" r:id="rId9"/>
    <p:sldId id="277" r:id="rId10"/>
    <p:sldId id="293" r:id="rId11"/>
    <p:sldId id="294" r:id="rId12"/>
    <p:sldId id="280" r:id="rId13"/>
    <p:sldId id="279" r:id="rId14"/>
    <p:sldId id="278" r:id="rId15"/>
    <p:sldId id="281" r:id="rId16"/>
    <p:sldId id="282" r:id="rId17"/>
    <p:sldId id="283" r:id="rId18"/>
    <p:sldId id="298" r:id="rId19"/>
    <p:sldId id="284" r:id="rId20"/>
    <p:sldId id="285" r:id="rId21"/>
    <p:sldId id="286" r:id="rId22"/>
    <p:sldId id="287" r:id="rId23"/>
    <p:sldId id="290" r:id="rId24"/>
    <p:sldId id="291" r:id="rId25"/>
    <p:sldId id="292" r:id="rId26"/>
    <p:sldId id="299" r:id="rId27"/>
    <p:sldId id="270" r:id="rId28"/>
    <p:sldId id="273" r:id="rId29"/>
    <p:sldId id="274" r:id="rId30"/>
    <p:sldId id="275" r:id="rId31"/>
    <p:sldId id="304" r:id="rId32"/>
    <p:sldId id="295" r:id="rId33"/>
    <p:sldId id="301" r:id="rId34"/>
    <p:sldId id="30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5387" autoAdjust="0"/>
  </p:normalViewPr>
  <p:slideViewPr>
    <p:cSldViewPr>
      <p:cViewPr varScale="1">
        <p:scale>
          <a:sx n="69" d="100"/>
          <a:sy n="69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B6EAA-A6FA-41DA-B011-FEE2B1267786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BF08B-6CEA-4D0D-B9A5-15394C48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4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B32674-80C7-423E-BDE0-2CCC14875C17}" type="slidenum">
              <a:rPr lang="zh-CN" altLang="en-US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26080;&#20154;&#20540;&#23432;.mp4" TargetMode="External"/><Relationship Id="rId2" Type="http://schemas.openxmlformats.org/officeDocument/2006/relationships/hyperlink" Target="&#25968;&#25454;&#39537;&#21160;.mp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软件测试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李焕贞  河北师范大学软件学院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QQ</a:t>
            </a:r>
            <a:r>
              <a:rPr lang="en-US" altLang="zh-CN" smtClean="0"/>
              <a:t>: 626231936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dirty="0"/>
              <a:t>软件缺陷的定义</a:t>
            </a:r>
            <a:r>
              <a:rPr lang="en-US" altLang="zh-CN" sz="2600" b="1" dirty="0">
                <a:latin typeface="Arial" panose="020B0604020202020204" pitchFamily="34" charset="0"/>
              </a:rPr>
              <a:t>——</a:t>
            </a:r>
            <a:r>
              <a:rPr lang="en-US" altLang="zh-CN" sz="2600" b="1" dirty="0"/>
              <a:t>Ron Patton</a:t>
            </a:r>
            <a:endParaRPr lang="zh-CN" altLang="zh-CN" sz="2400" b="1" dirty="0"/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软件未达到需求规格说明书中指明的功能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软件出现了需求规格说明书中指明不</a:t>
            </a:r>
            <a:r>
              <a:rPr lang="zh-CN" altLang="en-US" sz="2400" dirty="0"/>
              <a:t>应</a:t>
            </a:r>
            <a:r>
              <a:rPr lang="zh-CN" altLang="zh-CN" sz="2400" b="1" dirty="0"/>
              <a:t>出现的错误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软件功能超出需求规格说明书中指明的范围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软件未达到需求规格说明书中虽未指出但应达到的目标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>
                <a:sym typeface="+mn-ea"/>
              </a:rPr>
              <a:t>软件测试员认为软件难以理解、不易使用、运行速度缓慢，或者最终</a:t>
            </a:r>
            <a:r>
              <a:rPr lang="zh-CN" altLang="zh-CN" sz="2400" b="1" dirty="0" smtClean="0">
                <a:sym typeface="+mn-ea"/>
              </a:rPr>
              <a:t>用户</a:t>
            </a:r>
            <a:r>
              <a:rPr lang="zh-CN" altLang="en-US" sz="2400" b="1" dirty="0" smtClean="0">
                <a:sym typeface="+mn-ea"/>
              </a:rPr>
              <a:t>认为软件使用</a:t>
            </a:r>
            <a:r>
              <a:rPr lang="zh-CN" altLang="en-US" sz="2400" b="1" dirty="0" smtClean="0"/>
              <a:t>效果</a:t>
            </a:r>
            <a:r>
              <a:rPr lang="zh-CN" altLang="en-US" sz="2400" b="1" dirty="0"/>
              <a:t>不佳</a:t>
            </a:r>
            <a:endParaRPr lang="en-US" altLang="zh-CN" sz="2400" b="1" dirty="0">
              <a:sym typeface="+mn-ea"/>
            </a:endParaRPr>
          </a:p>
          <a:p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zh-CN" sz="24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缺陷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8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ct val="20000"/>
              </a:spcAft>
            </a:pPr>
            <a:r>
              <a:rPr lang="zh-CN" altLang="en-US" sz="2400" b="1" dirty="0" smtClean="0"/>
              <a:t>软件</a:t>
            </a:r>
            <a:r>
              <a:rPr lang="zh-CN" altLang="en-US" sz="2400" b="1" dirty="0"/>
              <a:t>缺陷的特征</a:t>
            </a:r>
          </a:p>
          <a:p>
            <a:pPr lvl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200" b="1" dirty="0" smtClean="0"/>
              <a:t>“看不到”</a:t>
            </a:r>
            <a:endParaRPr lang="en-US" altLang="zh-CN" sz="2200" b="1" dirty="0" smtClean="0"/>
          </a:p>
          <a:p>
            <a:pPr lvl="2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itchFamily="2" charset="-122"/>
              </a:rPr>
              <a:t>软件</a:t>
            </a:r>
            <a:r>
              <a:rPr lang="zh-CN" altLang="en-US" sz="2000" dirty="0">
                <a:ea typeface="宋体" pitchFamily="2" charset="-122"/>
              </a:rPr>
              <a:t>的特殊性决定了缺陷不易看到</a:t>
            </a:r>
          </a:p>
          <a:p>
            <a:pPr lvl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200" b="1" dirty="0"/>
              <a:t>“看到但是抓不到”</a:t>
            </a:r>
          </a:p>
          <a:p>
            <a:pPr lvl="2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itchFamily="2" charset="-122"/>
              </a:rPr>
              <a:t>发现</a:t>
            </a:r>
            <a:r>
              <a:rPr lang="zh-CN" altLang="en-US" sz="2000" dirty="0">
                <a:ea typeface="宋体" pitchFamily="2" charset="-122"/>
              </a:rPr>
              <a:t>了缺陷，但不易找到问题发生的原因所在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zh-CN" sz="24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缺陷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84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缺陷产生的原因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8380416"/>
              </p:ext>
            </p:extLst>
          </p:nvPr>
        </p:nvGraphicFramePr>
        <p:xfrm>
          <a:off x="539552" y="1556792"/>
          <a:ext cx="7952448" cy="396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r:id="rId3" imgW="5955030" imgH="2049780" progId="Visio.Drawing.11">
                  <p:embed/>
                </p:oleObj>
              </mc:Choice>
              <mc:Fallback>
                <p:oleObj r:id="rId3" imgW="5955030" imgH="2049780" progId="Visio.Drawing.11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952448" cy="3960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8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dirty="0"/>
              <a:t>因此，软件测试员的主要任务是</a:t>
            </a:r>
          </a:p>
          <a:p>
            <a:pPr lvl="1">
              <a:lnSpc>
                <a:spcPct val="150000"/>
              </a:lnSpc>
            </a:pPr>
            <a:r>
              <a:rPr lang="zh-CN" altLang="zh-CN" sz="2200" b="1" dirty="0"/>
              <a:t>根据用户的意见和反馈执行测试</a:t>
            </a:r>
          </a:p>
          <a:p>
            <a:pPr lvl="1">
              <a:lnSpc>
                <a:spcPct val="150000"/>
              </a:lnSpc>
            </a:pPr>
            <a:r>
              <a:rPr lang="zh-CN" altLang="zh-CN" sz="2200" b="1" dirty="0"/>
              <a:t>依据</a:t>
            </a:r>
            <a:r>
              <a:rPr lang="en-US" altLang="zh-CN" sz="2200" b="1" dirty="0"/>
              <a:t>SRS</a:t>
            </a:r>
            <a:r>
              <a:rPr lang="zh-CN" altLang="zh-CN" sz="2200" b="1" dirty="0"/>
              <a:t>，针对系统在</a:t>
            </a:r>
            <a:r>
              <a:rPr lang="zh-CN" altLang="zh-CN" sz="2200" b="1" dirty="0">
                <a:solidFill>
                  <a:srgbClr val="FF0000"/>
                </a:solidFill>
              </a:rPr>
              <a:t>有效输入</a:t>
            </a:r>
            <a:r>
              <a:rPr lang="zh-CN" altLang="zh-CN" sz="2200" b="1" dirty="0"/>
              <a:t>及有效操作下的正常功能进行测试</a:t>
            </a:r>
          </a:p>
          <a:p>
            <a:pPr lvl="1">
              <a:lnSpc>
                <a:spcPct val="150000"/>
              </a:lnSpc>
            </a:pPr>
            <a:r>
              <a:rPr lang="zh-CN" altLang="zh-CN" sz="2200" b="1" dirty="0"/>
              <a:t>依据</a:t>
            </a:r>
            <a:r>
              <a:rPr lang="en-US" altLang="zh-CN" sz="2200" b="1" dirty="0"/>
              <a:t>SRS</a:t>
            </a:r>
            <a:r>
              <a:rPr lang="zh-CN" altLang="zh-CN" sz="2200" b="1" dirty="0"/>
              <a:t>或个人经验，针对系统在</a:t>
            </a:r>
            <a:r>
              <a:rPr lang="zh-CN" altLang="zh-CN" sz="2200" b="1" dirty="0">
                <a:solidFill>
                  <a:srgbClr val="FF0000"/>
                </a:solidFill>
              </a:rPr>
              <a:t>无效输入</a:t>
            </a:r>
            <a:r>
              <a:rPr lang="zh-CN" altLang="zh-CN" sz="2200" b="1" dirty="0"/>
              <a:t>或无效操作下的软件容错能力进行测试</a:t>
            </a:r>
          </a:p>
          <a:p>
            <a:pPr lvl="1">
              <a:lnSpc>
                <a:spcPct val="150000"/>
              </a:lnSpc>
            </a:pPr>
            <a:r>
              <a:rPr lang="zh-CN" altLang="zh-CN" sz="2200" b="1" dirty="0"/>
              <a:t>开发人员应遵循良好的开发习惯，与用户和项目组成员及时沟通，避免植入无依据的软件缺陷</a:t>
            </a:r>
          </a:p>
          <a:p>
            <a:pPr lvl="1">
              <a:lnSpc>
                <a:spcPct val="150000"/>
              </a:lnSpc>
            </a:pPr>
            <a:r>
              <a:rPr lang="zh-CN" altLang="zh-CN" sz="2200" b="1" dirty="0"/>
              <a:t>需求分析阶段强调测试专家的介入，从测试的视角完善需求规格说明，提高系统的外部环境容错能力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缺陷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4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测试用例的概念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992" y="1196752"/>
            <a:ext cx="9073008" cy="237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zh-CN" sz="2550" b="1" dirty="0">
                <a:latin typeface="+mn-ea"/>
              </a:rPr>
              <a:t>测试用例的定义</a:t>
            </a:r>
            <a:r>
              <a:rPr lang="en-US" altLang="zh-CN" sz="2550" b="1" dirty="0">
                <a:latin typeface="+mn-ea"/>
              </a:rPr>
              <a:t>——IEEE1990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zh-CN" sz="2325" b="1" dirty="0"/>
              <a:t>是</a:t>
            </a:r>
            <a:r>
              <a:rPr lang="zh-CN" altLang="zh-CN" sz="2210" b="1" dirty="0">
                <a:latin typeface="+mn-ea"/>
              </a:rPr>
              <a:t>一组测试输入、执行条件和预期结果，目的是要满足一个特定的目标。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zh-CN" sz="2210" b="1" dirty="0">
                <a:latin typeface="+mn-ea"/>
              </a:rPr>
              <a:t>比如：执行一条特定的程序路径或检验是否符合一个特定的需求 </a:t>
            </a:r>
          </a:p>
        </p:txBody>
      </p:sp>
    </p:spTree>
    <p:extLst>
      <p:ext uri="{BB962C8B-B14F-4D97-AF65-F5344CB8AC3E}">
        <p14:creationId xmlns:p14="http://schemas.microsoft.com/office/powerpoint/2010/main" val="266354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550" b="1" dirty="0"/>
              <a:t>测试用例的定义</a:t>
            </a:r>
          </a:p>
          <a:p>
            <a:pPr>
              <a:lnSpc>
                <a:spcPct val="150000"/>
              </a:lnSpc>
            </a:pPr>
            <a:r>
              <a:rPr lang="zh-CN" altLang="zh-CN" sz="2550" b="1" dirty="0"/>
              <a:t>测试用例 </a:t>
            </a:r>
            <a:r>
              <a:rPr lang="en-US" altLang="zh-CN" sz="2550" b="1" dirty="0"/>
              <a:t>= </a:t>
            </a:r>
            <a:r>
              <a:rPr lang="zh-CN" altLang="zh-CN" sz="2550" b="1" dirty="0"/>
              <a:t>输入 </a:t>
            </a:r>
            <a:r>
              <a:rPr lang="en-US" altLang="zh-CN" sz="2550" b="1" dirty="0"/>
              <a:t>+ </a:t>
            </a:r>
            <a:r>
              <a:rPr lang="zh-CN" altLang="en-US" sz="2550" b="1" dirty="0"/>
              <a:t>预期</a:t>
            </a:r>
            <a:r>
              <a:rPr lang="zh-CN" altLang="zh-CN" sz="2550" b="1" dirty="0"/>
              <a:t>输出 </a:t>
            </a:r>
            <a:r>
              <a:rPr lang="en-US" altLang="zh-CN" sz="2550" b="1" dirty="0"/>
              <a:t>+ </a:t>
            </a:r>
            <a:r>
              <a:rPr lang="zh-CN" altLang="zh-CN" sz="2550" b="1" dirty="0"/>
              <a:t>测试环境</a:t>
            </a:r>
            <a:endParaRPr lang="en-US" altLang="zh-CN" sz="2550" b="1" dirty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550" b="1" dirty="0" smtClean="0"/>
              <a:t>测试</a:t>
            </a:r>
            <a:r>
              <a:rPr lang="zh-CN" altLang="zh-CN" sz="2550" b="1" dirty="0"/>
              <a:t>环境</a:t>
            </a:r>
            <a:r>
              <a:rPr lang="zh-CN" altLang="en-US" sz="2550" b="1" dirty="0"/>
              <a:t>（真实、干净、独立、无毒）</a:t>
            </a:r>
            <a:endParaRPr lang="zh-CN" altLang="zh-CN" sz="255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325" b="1" dirty="0">
                <a:latin typeface="+mn-lt"/>
              </a:rPr>
              <a:t>硬件环境</a:t>
            </a:r>
            <a:endParaRPr lang="en-US" altLang="zh-CN" sz="2325" b="1" dirty="0">
              <a:latin typeface="+mn-lt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325" b="1" dirty="0">
                <a:latin typeface="+mn-lt"/>
              </a:rPr>
              <a:t>软件环境</a:t>
            </a:r>
            <a:endParaRPr lang="en-US" altLang="zh-CN" sz="2325" b="1" dirty="0">
              <a:latin typeface="+mn-lt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325" b="1" dirty="0">
                <a:latin typeface="+mn-lt"/>
              </a:rPr>
              <a:t>网络环境</a:t>
            </a:r>
            <a:endParaRPr lang="en-US" altLang="zh-CN" sz="2325" b="1" dirty="0">
              <a:latin typeface="+mn-lt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325" b="1" dirty="0">
                <a:latin typeface="+mn-lt"/>
              </a:rPr>
              <a:t>历史数据</a:t>
            </a:r>
            <a:endParaRPr lang="zh-CN" altLang="zh-CN" sz="2325" b="1" dirty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测试用例的概念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4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zh-CN" sz="2550" b="1" dirty="0"/>
              <a:t>测试用例的设计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zh-CN" sz="2550" b="1" dirty="0"/>
              <a:t>正常数据</a:t>
            </a:r>
            <a:endParaRPr lang="en-US" altLang="zh-CN" sz="255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zh-CN" sz="2550" b="1" dirty="0"/>
              <a:t>错误数据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zh-CN" sz="2550" b="1" dirty="0"/>
              <a:t>边界数据</a:t>
            </a:r>
            <a:endParaRPr lang="en-US" altLang="zh-CN" sz="2550" b="1" dirty="0"/>
          </a:p>
          <a:p>
            <a:pPr lvl="1" algn="just">
              <a:lnSpc>
                <a:spcPct val="150000"/>
              </a:lnSpc>
              <a:defRPr/>
            </a:pPr>
            <a:endParaRPr lang="zh-CN" altLang="en-US" sz="255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测试用例的概念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59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zh-CN" sz="2550" b="1" dirty="0"/>
              <a:t>测试用例设计的基本原则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zh-CN" sz="2550" b="1" dirty="0"/>
              <a:t>数量越少越好</a:t>
            </a:r>
            <a:endParaRPr lang="en-US" altLang="zh-CN" sz="255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zh-CN" sz="2550" b="1" dirty="0"/>
              <a:t>典型性越高越好</a:t>
            </a:r>
            <a:endParaRPr lang="en-US" altLang="zh-CN" sz="255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zh-CN" sz="2550" b="1" dirty="0"/>
              <a:t>对缺陷的定位性越强越好</a:t>
            </a:r>
          </a:p>
          <a:p>
            <a:pPr lvl="1" algn="just">
              <a:lnSpc>
                <a:spcPct val="150000"/>
              </a:lnSpc>
              <a:defRPr/>
            </a:pPr>
            <a:endParaRPr lang="zh-CN" altLang="en-US" sz="255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测试用例的概念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89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自动化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54" y="4703796"/>
            <a:ext cx="21145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云形标注 10"/>
          <p:cNvSpPr/>
          <p:nvPr/>
        </p:nvSpPr>
        <p:spPr>
          <a:xfrm>
            <a:off x="395536" y="2358351"/>
            <a:ext cx="2088232" cy="1665207"/>
          </a:xfrm>
          <a:prstGeom prst="cloudCallout">
            <a:avLst>
              <a:gd name="adj1" fmla="val 107899"/>
              <a:gd name="adj2" fmla="val 15607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4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这么多东西，</a:t>
            </a:r>
          </a:p>
          <a:p>
            <a:pPr algn="ctr">
              <a:lnSpc>
                <a:spcPts val="244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怎么能测得</a:t>
            </a:r>
          </a:p>
          <a:p>
            <a:pPr algn="ctr">
              <a:lnSpc>
                <a:spcPts val="244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完呀！</a:t>
            </a:r>
          </a:p>
        </p:txBody>
      </p:sp>
      <p:sp>
        <p:nvSpPr>
          <p:cNvPr id="13" name="云形标注 12"/>
          <p:cNvSpPr/>
          <p:nvPr/>
        </p:nvSpPr>
        <p:spPr>
          <a:xfrm>
            <a:off x="3203848" y="1596904"/>
            <a:ext cx="2088232" cy="1665207"/>
          </a:xfrm>
          <a:prstGeom prst="cloudCallout">
            <a:avLst>
              <a:gd name="adj1" fmla="val -3204"/>
              <a:gd name="adj2" fmla="val 14377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测了一遍又</a:t>
            </a:r>
          </a:p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一遍，快烦</a:t>
            </a:r>
          </a:p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死了！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5508104" y="1028735"/>
            <a:ext cx="2808312" cy="2282768"/>
          </a:xfrm>
          <a:prstGeom prst="cloudCallout">
            <a:avLst>
              <a:gd name="adj1" fmla="val -71238"/>
              <a:gd name="adj2" fmla="val 9457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让我这么高智</a:t>
            </a:r>
          </a:p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商的人做这个，</a:t>
            </a:r>
          </a:p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体力活啊！</a:t>
            </a:r>
          </a:p>
          <a:p>
            <a:pPr algn="ctr">
              <a:lnSpc>
                <a:spcPts val="2644"/>
              </a:lnSpc>
            </a:pPr>
            <a:endParaRPr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6372200" y="3395975"/>
            <a:ext cx="2568356" cy="2241271"/>
          </a:xfrm>
          <a:prstGeom prst="cloudCallout">
            <a:avLst>
              <a:gd name="adj1" fmla="val -97316"/>
              <a:gd name="adj2" fmla="val 5280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测试结果还要</a:t>
            </a:r>
          </a:p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精确到秒？太</a:t>
            </a:r>
          </a:p>
          <a:p>
            <a:pPr algn="ctr">
              <a:lnSpc>
                <a:spcPts val="2644"/>
              </a:lnSpc>
            </a:pPr>
            <a:r>
              <a:rPr lang="zh-CN" altLang="en-US" dirty="0">
                <a:solidFill>
                  <a:schemeClr val="tx1"/>
                </a:solidFill>
              </a:rPr>
              <a:t>难为人了吧？</a:t>
            </a:r>
          </a:p>
          <a:p>
            <a:pPr algn="ctr">
              <a:lnSpc>
                <a:spcPts val="2644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 dirty="0"/>
              <a:t>定义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相对手动测试而存在的，它是通过</a:t>
            </a:r>
            <a:r>
              <a:rPr lang="zh-CN" altLang="zh-CN" sz="2400" b="1" dirty="0">
                <a:solidFill>
                  <a:srgbClr val="FF0000"/>
                </a:solidFill>
              </a:rPr>
              <a:t>测试工具、测试脚本</a:t>
            </a:r>
            <a:r>
              <a:rPr lang="en-US" altLang="zh-CN" sz="2400" b="1" dirty="0"/>
              <a:t>(Test Scripts)</a:t>
            </a:r>
            <a:r>
              <a:rPr lang="zh-CN" altLang="zh-CN" sz="2400" b="1" dirty="0"/>
              <a:t>等手段，按照测试工程师的预定计划对软件产品进行自动的测试，从而验证软件是否满足用户的需求。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55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软件测试</a:t>
            </a:r>
            <a:r>
              <a:rPr lang="zh-CN" altLang="en-US" sz="2800" dirty="0"/>
              <a:t>概念</a:t>
            </a:r>
            <a:endParaRPr lang="en-US" altLang="zh-CN" sz="2800" dirty="0" smtClean="0"/>
          </a:p>
          <a:p>
            <a:pPr lvl="1"/>
            <a:r>
              <a:rPr lang="zh-CN" altLang="zh-CN" sz="2400" b="1" dirty="0">
                <a:solidFill>
                  <a:srgbClr val="FF0000"/>
                </a:solidFill>
              </a:rPr>
              <a:t>什么是软件测试</a:t>
            </a:r>
          </a:p>
          <a:p>
            <a:pPr lvl="1"/>
            <a:r>
              <a:rPr lang="zh-CN" altLang="zh-CN" sz="2400" b="1" dirty="0"/>
              <a:t>什么是软件缺陷</a:t>
            </a:r>
          </a:p>
          <a:p>
            <a:pPr lvl="1"/>
            <a:r>
              <a:rPr lang="zh-CN" altLang="zh-CN" sz="2400" b="1" dirty="0"/>
              <a:t>什么是测试用例</a:t>
            </a:r>
          </a:p>
          <a:p>
            <a:pPr lvl="1"/>
            <a:r>
              <a:rPr lang="zh-CN" altLang="zh-CN" sz="2400" b="1" dirty="0"/>
              <a:t>什么是自动化测试</a:t>
            </a:r>
          </a:p>
          <a:p>
            <a:r>
              <a:rPr lang="zh-CN" altLang="en-US" sz="2800" dirty="0" smtClean="0"/>
              <a:t>软件测试目的</a:t>
            </a:r>
            <a:endParaRPr lang="en-US" altLang="zh-CN" sz="2800" dirty="0" smtClean="0"/>
          </a:p>
          <a:p>
            <a:r>
              <a:rPr lang="zh-CN" altLang="en-US" sz="2800" dirty="0" smtClean="0"/>
              <a:t>软件测试原则</a:t>
            </a:r>
            <a:endParaRPr lang="en-US" altLang="zh-CN" sz="2800" dirty="0" smtClean="0"/>
          </a:p>
          <a:p>
            <a:r>
              <a:rPr lang="zh-CN" altLang="en-US" sz="2800" dirty="0" smtClean="0"/>
              <a:t>软件测试误区</a:t>
            </a:r>
            <a:endParaRPr lang="en-US" altLang="zh-CN" sz="2800" dirty="0" smtClean="0"/>
          </a:p>
          <a:p>
            <a:r>
              <a:rPr lang="zh-CN" altLang="en-US" sz="2800" dirty="0" smtClean="0"/>
              <a:t>怎么成长为优秀的测试人员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7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3200" b="1" dirty="0"/>
              <a:t>分层的自动化测试</a:t>
            </a:r>
            <a:r>
              <a:rPr lang="en-US" altLang="zh-CN" sz="3200" b="1" dirty="0"/>
              <a:t>	</a:t>
            </a:r>
          </a:p>
          <a:p>
            <a:pPr marL="353695" lvl="1" indent="0">
              <a:lnSpc>
                <a:spcPct val="150000"/>
              </a:lnSpc>
              <a:spcBef>
                <a:spcPct val="15000"/>
              </a:spcBef>
              <a:buClr>
                <a:schemeClr val="accent2"/>
              </a:buClr>
              <a:buNone/>
            </a:pPr>
            <a:r>
              <a:rPr lang="zh-CN" altLang="en-US" sz="2600" b="1" dirty="0"/>
              <a:t>测试金字塔的概念由敏捷大师</a:t>
            </a:r>
            <a:r>
              <a:rPr lang="en-US" altLang="zh-CN" sz="2600" b="1" dirty="0"/>
              <a:t>Mike Cohn</a:t>
            </a:r>
            <a:r>
              <a:rPr lang="zh-CN" altLang="en-US" sz="2600" b="1" dirty="0"/>
              <a:t>在他的</a:t>
            </a:r>
            <a:r>
              <a:rPr lang="en-US" altLang="zh-CN" sz="2600" b="1" dirty="0"/>
              <a:t>《Succeeding with Agile》</a:t>
            </a:r>
            <a:r>
              <a:rPr lang="zh-CN" altLang="en-US" sz="2600" b="1" dirty="0"/>
              <a:t>一书中首次提出，如图所示。他的基本观点是：我们应该有更多的低级别的单元测试，而不仅仅是通过用户界面运行的高层的端到端的测试。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92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自动化测试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/>
          <a:stretch/>
        </p:blipFill>
        <p:spPr bwMode="auto">
          <a:xfrm>
            <a:off x="827584" y="1772816"/>
            <a:ext cx="7585884" cy="317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86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 dirty="0"/>
              <a:t>自动化测试能做什么？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>
                <a:hlinkClick r:id="rId2" action="ppaction://hlinkfile"/>
              </a:rPr>
              <a:t>数据驱动</a:t>
            </a:r>
            <a:r>
              <a:rPr lang="en-US" altLang="zh-CN" sz="2210" b="1" dirty="0">
                <a:hlinkClick r:id="rId2" action="ppaction://hlinkfile"/>
              </a:rPr>
              <a:t>.mp4</a:t>
            </a:r>
            <a:endParaRPr lang="en-US" altLang="zh-CN" sz="221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>
                <a:hlinkClick r:id="rId3" action="ppaction://hlinkfile"/>
              </a:rPr>
              <a:t>无人值守</a:t>
            </a:r>
            <a:r>
              <a:rPr lang="en-US" altLang="zh-CN" sz="2210" b="1" dirty="0">
                <a:hlinkClick r:id="rId3" action="ppaction://hlinkfile"/>
              </a:rPr>
              <a:t>.mp4</a:t>
            </a:r>
            <a:endParaRPr lang="zh-CN" altLang="en-US" sz="221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86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3000" b="1" dirty="0"/>
              <a:t>自动化测试技术</a:t>
            </a:r>
          </a:p>
          <a:p>
            <a:pPr lvl="1">
              <a:lnSpc>
                <a:spcPct val="150000"/>
              </a:lnSpc>
            </a:pPr>
            <a:r>
              <a:rPr lang="zh-CN" altLang="zh-CN" b="1" dirty="0"/>
              <a:t>录制</a:t>
            </a:r>
            <a:r>
              <a:rPr lang="en-US" altLang="zh-CN" b="1" dirty="0"/>
              <a:t>/</a:t>
            </a:r>
            <a:r>
              <a:rPr lang="zh-CN" altLang="zh-CN" b="1" dirty="0"/>
              <a:t>回放技术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zh-CN" b="1" dirty="0"/>
              <a:t>脚本技术</a:t>
            </a:r>
            <a:endParaRPr lang="en-US" altLang="zh-CN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100" b="1" dirty="0"/>
              <a:t>数据驱动</a:t>
            </a:r>
            <a:r>
              <a:rPr lang="zh-CN" altLang="en-US" sz="2100" b="1" dirty="0"/>
              <a:t>模式：相同的测试脚本使用不同的测试数据来执行，测试数据和测试行为进行了完全的分离</a:t>
            </a:r>
            <a:endParaRPr lang="en-US" altLang="zh-CN" sz="21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100" b="1" dirty="0"/>
              <a:t>页面对象模式：测试代码和被测试页面的页面元素及其操作方法进行了分离，以降低页面元素对测试代码的影响。</a:t>
            </a:r>
            <a:endParaRPr lang="en-US" altLang="zh-CN" sz="21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100" b="1" dirty="0"/>
              <a:t>行为驱动开发模式：使用自然语言来执行相关的测试代码</a:t>
            </a:r>
            <a:r>
              <a:rPr lang="en-US" altLang="zh-CN" sz="2100" b="1" dirty="0"/>
              <a:t>Cucumber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24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自动化测试适用场合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回归测试</a:t>
            </a:r>
            <a:endParaRPr lang="en-US" altLang="zh-CN" sz="26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更多更频繁的测试</a:t>
            </a:r>
            <a:endParaRPr lang="en-US" altLang="zh-CN" sz="26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跨平台的测试</a:t>
            </a:r>
            <a:endParaRPr lang="en-US" altLang="zh-CN" sz="26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手工测试无法实现的工作</a:t>
            </a:r>
            <a:endParaRPr lang="en-US" altLang="zh-CN" sz="26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测试过程和验证点比较稳定</a:t>
            </a:r>
            <a:endParaRPr lang="en-US" altLang="zh-CN" sz="2600" b="1" dirty="0"/>
          </a:p>
          <a:p>
            <a:pPr>
              <a:lnSpc>
                <a:spcPct val="150000"/>
              </a:lnSpc>
            </a:pPr>
            <a:endParaRPr lang="en-US" altLang="zh-CN" sz="21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7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自动化测试不适合的场合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随机性测试</a:t>
            </a:r>
            <a:endParaRPr lang="en-US" altLang="zh-CN" sz="26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时间短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一次性的项目</a:t>
            </a:r>
            <a:endParaRPr lang="en-US" altLang="zh-CN" sz="26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需求变化多的项目，软件版本不稳定</a:t>
            </a:r>
            <a:endParaRPr lang="en-US" altLang="zh-CN" sz="2600" b="1" dirty="0"/>
          </a:p>
          <a:p>
            <a:pPr lvl="1">
              <a:lnSpc>
                <a:spcPct val="150000"/>
              </a:lnSpc>
            </a:pPr>
            <a:r>
              <a:rPr lang="zh-CN" altLang="en-US" sz="2600" b="1" dirty="0"/>
              <a:t>涉及与物理设备交互的测试</a:t>
            </a:r>
            <a:endParaRPr lang="en-US" altLang="zh-CN" sz="2600" b="1" dirty="0"/>
          </a:p>
          <a:p>
            <a:pPr>
              <a:lnSpc>
                <a:spcPct val="150000"/>
              </a:lnSpc>
            </a:pPr>
            <a:endParaRPr lang="en-US" altLang="zh-CN" sz="21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1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24536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</a:pPr>
            <a:r>
              <a:rPr lang="zh-CN" altLang="zh-CN" sz="2400" b="1" dirty="0"/>
              <a:t>发现被测对象和用户需求之间的差异</a:t>
            </a:r>
          </a:p>
          <a:p>
            <a:pPr lvl="0">
              <a:lnSpc>
                <a:spcPct val="160000"/>
              </a:lnSpc>
            </a:pPr>
            <a:r>
              <a:rPr lang="zh-CN" altLang="zh-CN" sz="2400" b="1" dirty="0"/>
              <a:t>通过测试活动发现并解决缺陷，增加用户对被测对象的信心</a:t>
            </a:r>
          </a:p>
          <a:p>
            <a:pPr lvl="0">
              <a:lnSpc>
                <a:spcPct val="160000"/>
              </a:lnSpc>
            </a:pPr>
            <a:r>
              <a:rPr lang="zh-CN" altLang="zh-CN" sz="2400" b="1" dirty="0"/>
              <a:t>通过测试活动，获得被测对象的质量信息，为决策提供数据依据</a:t>
            </a:r>
            <a:endParaRPr lang="en-US" altLang="zh-CN" sz="2400" b="1" dirty="0"/>
          </a:p>
          <a:p>
            <a:pPr lvl="0">
              <a:lnSpc>
                <a:spcPct val="160000"/>
              </a:lnSpc>
            </a:pPr>
            <a:r>
              <a:rPr lang="zh-CN" altLang="en-US" sz="2400" b="1" dirty="0"/>
              <a:t>通过测试活动，预防缺陷的产生，从而降低产品的风险</a:t>
            </a:r>
            <a:endParaRPr lang="zh-CN" altLang="zh-CN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762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184576"/>
          </a:xfrm>
        </p:spPr>
        <p:txBody>
          <a:bodyPr>
            <a:normAutofit fontScale="92500"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zh-CN" sz="2550" b="1" dirty="0"/>
              <a:t>软件测试的</a:t>
            </a:r>
            <a:r>
              <a:rPr lang="zh-CN" altLang="en-US" sz="2550" b="1" dirty="0"/>
              <a:t>原则</a:t>
            </a:r>
            <a:endParaRPr lang="en-US" altLang="zh-CN" sz="255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 smtClean="0"/>
              <a:t>尽早的测试，</a:t>
            </a:r>
            <a:r>
              <a:rPr lang="zh-CN" altLang="en-US" sz="2210" b="1" dirty="0"/>
              <a:t>从需求阶段开始介入</a:t>
            </a:r>
            <a:endParaRPr lang="en-US" altLang="zh-CN" sz="221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/>
              <a:t>测试贯穿于整个生命周期</a:t>
            </a:r>
            <a:endParaRPr lang="en-US" altLang="zh-CN" sz="221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/>
              <a:t>测试的标准是用户的</a:t>
            </a:r>
            <a:r>
              <a:rPr lang="zh-CN" altLang="en-US" sz="2210" b="1" dirty="0" smtClean="0"/>
              <a:t>需求</a:t>
            </a:r>
            <a:endParaRPr lang="en-US" altLang="zh-CN" sz="2210" b="1" dirty="0" smtClean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 smtClean="0"/>
              <a:t>不可能进行穷尽的测试</a:t>
            </a:r>
            <a:endParaRPr lang="en-US" altLang="zh-CN" sz="221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/>
              <a:t>测试前应准备好测试数据和与之对应的预期结果这两部分</a:t>
            </a:r>
            <a:endParaRPr lang="en-US" altLang="zh-CN" sz="221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/>
              <a:t>测试输入数据应包括合理的输入条件和不合理输入条件</a:t>
            </a:r>
            <a:endParaRPr lang="en-US" altLang="zh-CN" sz="221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/>
              <a:t>程序提交测试后，应当由专门的测试人员</a:t>
            </a:r>
            <a:r>
              <a:rPr lang="en-US" altLang="zh-CN" sz="2210" b="1" dirty="0"/>
              <a:t>(</a:t>
            </a:r>
            <a:r>
              <a:rPr lang="zh-CN" altLang="en-US" sz="2210" b="1" dirty="0"/>
              <a:t>或第三方</a:t>
            </a:r>
            <a:r>
              <a:rPr lang="en-US" altLang="zh-CN" sz="2210" b="1" dirty="0"/>
              <a:t>)</a:t>
            </a:r>
            <a:r>
              <a:rPr lang="zh-CN" altLang="en-US" sz="2210" b="1" dirty="0"/>
              <a:t>进行</a:t>
            </a:r>
            <a:r>
              <a:rPr lang="zh-CN" altLang="en-US" sz="2210" b="1" dirty="0" smtClean="0"/>
              <a:t>测试</a:t>
            </a:r>
            <a:endParaRPr lang="en-US" altLang="zh-CN" sz="2210" b="1" dirty="0" smtClean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210" b="1" dirty="0" smtClean="0"/>
              <a:t>不同的测试活动依赖测试的背景</a:t>
            </a:r>
            <a:endParaRPr lang="en-US" altLang="zh-CN" sz="2210" b="1" dirty="0" smtClean="0"/>
          </a:p>
          <a:p>
            <a:pPr lvl="1" algn="just">
              <a:lnSpc>
                <a:spcPct val="150000"/>
              </a:lnSpc>
              <a:defRPr/>
            </a:pPr>
            <a:endParaRPr lang="en-US" altLang="zh-CN" sz="2210" b="1" dirty="0"/>
          </a:p>
          <a:p>
            <a:pPr lvl="1" algn="just">
              <a:defRPr/>
            </a:pPr>
            <a:endParaRPr lang="zh-CN" altLang="en-US" sz="221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软件测试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34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40060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zh-CN" b="1" dirty="0"/>
              <a:t>软件测试的</a:t>
            </a:r>
            <a:r>
              <a:rPr lang="zh-CN" altLang="en-US" b="1" dirty="0"/>
              <a:t>原则</a:t>
            </a:r>
            <a:endParaRPr lang="en-US" altLang="zh-CN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400" b="1" dirty="0"/>
              <a:t>严格执行测试计划，排除测试的随意性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400" b="1" dirty="0"/>
              <a:t>应对每一个测试结果做全面的检查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400" b="1" dirty="0" smtClean="0"/>
              <a:t>缺陷存在群集现象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80-20</a:t>
            </a:r>
            <a:r>
              <a:rPr lang="zh-CN" altLang="en-US" sz="2400" b="1" dirty="0"/>
              <a:t>原则</a:t>
            </a:r>
            <a:r>
              <a:rPr lang="en-US" altLang="zh-CN" sz="2400" b="1" dirty="0"/>
              <a:t>)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400" b="1" dirty="0"/>
              <a:t>保存测试计划、测试用例、出错统计和最终分析报告，为维护工作提供充分的资料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  <a:defRPr/>
            </a:pPr>
            <a:r>
              <a:rPr lang="en-US" altLang="zh-CN" sz="2400" b="1" dirty="0">
                <a:hlinkClick r:id="" action="ppaction://noaction"/>
              </a:rPr>
              <a:t>ZERO  BUG  </a:t>
            </a:r>
            <a:r>
              <a:rPr lang="zh-CN" altLang="en-US" sz="2400" b="1" dirty="0">
                <a:hlinkClick r:id="" action="ppaction://noaction"/>
              </a:rPr>
              <a:t>与 </a:t>
            </a:r>
            <a:r>
              <a:rPr lang="en-US" altLang="zh-CN" sz="2400" b="1" dirty="0">
                <a:hlinkClick r:id="" action="ppaction://noaction"/>
              </a:rPr>
              <a:t>GOOD ENOUGH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2400" b="1" dirty="0"/>
              <a:t>缺陷</a:t>
            </a:r>
            <a:r>
              <a:rPr lang="zh-CN" altLang="en-US" sz="2400" b="1" dirty="0" smtClean="0"/>
              <a:t>免疫性（杀虫剂悖论）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软件测试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95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软件测试的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endParaRPr lang="zh-CN" altLang="en-US" dirty="0"/>
          </a:p>
        </p:txBody>
      </p:sp>
      <p:grpSp>
        <p:nvGrpSpPr>
          <p:cNvPr id="4" name="组合 18"/>
          <p:cNvGrpSpPr/>
          <p:nvPr/>
        </p:nvGrpSpPr>
        <p:grpSpPr bwMode="auto">
          <a:xfrm>
            <a:off x="1345591" y="1299189"/>
            <a:ext cx="6192688" cy="4782396"/>
            <a:chOff x="2454275" y="1616075"/>
            <a:chExt cx="4114800" cy="3975101"/>
          </a:xfrm>
          <a:noFill/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grpFill/>
            <a:ln w="19050">
              <a:solidFill>
                <a:srgbClr val="000080"/>
              </a:solidFill>
              <a:rou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grpFill/>
            <a:ln w="19050">
              <a:solidFill>
                <a:srgbClr val="000080"/>
              </a:solidFill>
              <a:rou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grpFill/>
            <a:ln w="19050">
              <a:solidFill>
                <a:srgbClr val="000080"/>
              </a:solidFill>
              <a:rou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grpFill/>
            <a:ln w="19050">
              <a:solidFill>
                <a:srgbClr val="000080"/>
              </a:solidFill>
              <a:rou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773760" y="1627811"/>
              <a:ext cx="642562" cy="75612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>
                <a:defRPr/>
              </a:pPr>
              <a:endParaRPr lang="zh-CN" altLang="en-US" b="1" dirty="0"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其  他</a:t>
              </a:r>
            </a:p>
            <a:p>
              <a:pPr algn="ctr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768528" y="3168560"/>
              <a:ext cx="1618431" cy="13244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711987" y="2308491"/>
              <a:ext cx="1156267" cy="9472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>
                <a:defRPr/>
              </a:pPr>
              <a:endParaRPr lang="zh-CN" altLang="en-US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编写代码</a:t>
              </a:r>
            </a:p>
            <a:p>
              <a:pPr algn="ctr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096837" y="3887801"/>
              <a:ext cx="964783" cy="75612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zh-CN" altLang="en-US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3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2800" b="1" dirty="0"/>
              <a:t>软件的定义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2400" b="1" dirty="0"/>
              <a:t>软件 </a:t>
            </a:r>
            <a:r>
              <a:rPr lang="en-US" altLang="zh-CN" sz="2400" b="1" dirty="0"/>
              <a:t>= </a:t>
            </a:r>
            <a:r>
              <a:rPr lang="zh-CN" altLang="en-US" sz="2400" b="1" dirty="0"/>
              <a:t>源代码</a:t>
            </a:r>
            <a:r>
              <a:rPr lang="en-US" altLang="zh-CN" sz="2400" b="1" dirty="0" smtClean="0"/>
              <a:t>+ </a:t>
            </a:r>
            <a:r>
              <a:rPr lang="zh-CN" altLang="zh-CN" sz="2400" b="1" dirty="0"/>
              <a:t>数据库 </a:t>
            </a:r>
            <a:r>
              <a:rPr lang="en-US" altLang="zh-CN" sz="2400" b="1" dirty="0"/>
              <a:t>+ </a:t>
            </a:r>
            <a:r>
              <a:rPr lang="zh-CN" altLang="zh-CN" sz="2400" b="1" dirty="0"/>
              <a:t>文档 </a:t>
            </a:r>
            <a:r>
              <a:rPr lang="en-US" altLang="zh-CN" sz="2400" b="1" dirty="0"/>
              <a:t>+ </a:t>
            </a:r>
            <a:r>
              <a:rPr lang="zh-CN" altLang="zh-CN" sz="2400" b="1" dirty="0"/>
              <a:t>服务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软件测试并不等于程序测试，需求分析、概要设计、详细设计</a:t>
            </a:r>
            <a:r>
              <a:rPr lang="zh-CN" altLang="en-US" sz="2400" b="1" dirty="0" smtClean="0"/>
              <a:t>以及</a:t>
            </a:r>
            <a:r>
              <a:rPr lang="zh-CN" altLang="en-US" sz="2400" b="1" dirty="0"/>
              <a:t>程序编码等各阶段所得到的</a:t>
            </a:r>
            <a:r>
              <a:rPr lang="zh-CN" altLang="en-US" sz="2400" b="1" dirty="0" smtClean="0"/>
              <a:t>文档</a:t>
            </a:r>
            <a:r>
              <a:rPr lang="zh-CN" altLang="en-US" sz="2400" b="1" dirty="0"/>
              <a:t>，包括需求规格说明、</a:t>
            </a:r>
            <a:r>
              <a:rPr lang="zh-CN" altLang="en-US" sz="2400" b="1" dirty="0" smtClean="0"/>
              <a:t>概要设计规格说明</a:t>
            </a:r>
            <a:r>
              <a:rPr lang="zh-CN" altLang="en-US" sz="2400" b="1" dirty="0"/>
              <a:t>、详细设计规格说明</a:t>
            </a:r>
            <a:r>
              <a:rPr lang="zh-CN" altLang="en-US" sz="2400" b="1" dirty="0" smtClean="0"/>
              <a:t>以及源程序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都应成为软件测试的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b="1" dirty="0"/>
              <a:t>。</a:t>
            </a:r>
            <a:endParaRPr lang="zh-CN" altLang="zh-CN" sz="24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2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软件测试的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原则</a:t>
            </a:r>
            <a:endParaRPr lang="zh-CN" altLang="en-US" dirty="0"/>
          </a:p>
        </p:txBody>
      </p:sp>
      <p:grpSp>
        <p:nvGrpSpPr>
          <p:cNvPr id="14" name="Group 18"/>
          <p:cNvGrpSpPr/>
          <p:nvPr/>
        </p:nvGrpSpPr>
        <p:grpSpPr bwMode="auto">
          <a:xfrm>
            <a:off x="1076008" y="2924811"/>
            <a:ext cx="6367462" cy="3623733"/>
            <a:chOff x="828" y="1162"/>
            <a:chExt cx="4329" cy="2405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1262" y="1162"/>
              <a:ext cx="0" cy="2064"/>
            </a:xfrm>
            <a:prstGeom prst="line">
              <a:avLst/>
            </a:prstGeom>
            <a:ln>
              <a:solidFill>
                <a:srgbClr val="0070C0"/>
              </a:solidFill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247" y="3203"/>
              <a:ext cx="3631" cy="0"/>
            </a:xfrm>
            <a:prstGeom prst="line">
              <a:avLst/>
            </a:prstGeom>
            <a:ln>
              <a:solidFill>
                <a:srgbClr val="0070C0"/>
              </a:solidFill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2175" y="1709"/>
              <a:ext cx="1812" cy="1398"/>
            </a:xfrm>
            <a:custGeom>
              <a:avLst/>
              <a:gdLst>
                <a:gd name="T0" fmla="*/ 0 w 3420"/>
                <a:gd name="T1" fmla="*/ 1 h 2160"/>
                <a:gd name="T2" fmla="*/ 1 w 3420"/>
                <a:gd name="T3" fmla="*/ 1 h 2160"/>
                <a:gd name="T4" fmla="*/ 1 w 3420"/>
                <a:gd name="T5" fmla="*/ 1 h 2160"/>
                <a:gd name="T6" fmla="*/ 1 w 3420"/>
                <a:gd name="T7" fmla="*/ 1 h 2160"/>
                <a:gd name="T8" fmla="*/ 1 w 3420"/>
                <a:gd name="T9" fmla="*/ 1 h 2160"/>
                <a:gd name="T10" fmla="*/ 1 w 3420"/>
                <a:gd name="T11" fmla="*/ 1 h 2160"/>
                <a:gd name="T12" fmla="*/ 1 w 3420"/>
                <a:gd name="T13" fmla="*/ 1 h 2160"/>
                <a:gd name="T14" fmla="*/ 1 w 3420"/>
                <a:gd name="T15" fmla="*/ 1 h 2160"/>
                <a:gd name="T16" fmla="*/ 1 w 3420"/>
                <a:gd name="T17" fmla="*/ 1 h 2160"/>
                <a:gd name="T18" fmla="*/ 1 w 3420"/>
                <a:gd name="T19" fmla="*/ 1 h 2160"/>
                <a:gd name="T20" fmla="*/ 1 w 3420"/>
                <a:gd name="T21" fmla="*/ 1 h 2160"/>
                <a:gd name="T22" fmla="*/ 1 w 3420"/>
                <a:gd name="T23" fmla="*/ 1 h 2160"/>
                <a:gd name="T24" fmla="*/ 1 w 3420"/>
                <a:gd name="T25" fmla="*/ 1 h 2160"/>
                <a:gd name="T26" fmla="*/ 1 w 3420"/>
                <a:gd name="T27" fmla="*/ 1 h 2160"/>
                <a:gd name="T28" fmla="*/ 1 w 3420"/>
                <a:gd name="T29" fmla="*/ 1 h 2160"/>
                <a:gd name="T30" fmla="*/ 1 w 3420"/>
                <a:gd name="T31" fmla="*/ 1 h 2160"/>
                <a:gd name="T32" fmla="*/ 1 w 3420"/>
                <a:gd name="T33" fmla="*/ 1 h 2160"/>
                <a:gd name="T34" fmla="*/ 1 w 3420"/>
                <a:gd name="T35" fmla="*/ 1 h 2160"/>
                <a:gd name="T36" fmla="*/ 1 w 3420"/>
                <a:gd name="T37" fmla="*/ 1 h 2160"/>
                <a:gd name="T38" fmla="*/ 1 w 3420"/>
                <a:gd name="T39" fmla="*/ 1 h 2160"/>
                <a:gd name="T40" fmla="*/ 1 w 3420"/>
                <a:gd name="T41" fmla="*/ 1 h 2160"/>
                <a:gd name="T42" fmla="*/ 1 w 3420"/>
                <a:gd name="T43" fmla="*/ 1 h 2160"/>
                <a:gd name="T44" fmla="*/ 1 w 3420"/>
                <a:gd name="T45" fmla="*/ 1 h 2160"/>
                <a:gd name="T46" fmla="*/ 1 w 3420"/>
                <a:gd name="T47" fmla="*/ 0 h 2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20"/>
                <a:gd name="T73" fmla="*/ 0 h 2160"/>
                <a:gd name="T74" fmla="*/ 3420 w 3420"/>
                <a:gd name="T75" fmla="*/ 2160 h 2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20" h="2160">
                  <a:moveTo>
                    <a:pt x="0" y="2160"/>
                  </a:moveTo>
                  <a:cubicBezTo>
                    <a:pt x="298" y="2151"/>
                    <a:pt x="589" y="2142"/>
                    <a:pt x="885" y="2115"/>
                  </a:cubicBezTo>
                  <a:cubicBezTo>
                    <a:pt x="1035" y="2077"/>
                    <a:pt x="1184" y="2029"/>
                    <a:pt x="1335" y="1995"/>
                  </a:cubicBezTo>
                  <a:cubicBezTo>
                    <a:pt x="1413" y="1978"/>
                    <a:pt x="1484" y="1960"/>
                    <a:pt x="1560" y="1935"/>
                  </a:cubicBezTo>
                  <a:cubicBezTo>
                    <a:pt x="1590" y="1925"/>
                    <a:pt x="1624" y="1923"/>
                    <a:pt x="1650" y="1905"/>
                  </a:cubicBezTo>
                  <a:cubicBezTo>
                    <a:pt x="1730" y="1851"/>
                    <a:pt x="1783" y="1831"/>
                    <a:pt x="1875" y="1800"/>
                  </a:cubicBezTo>
                  <a:cubicBezTo>
                    <a:pt x="1892" y="1794"/>
                    <a:pt x="1904" y="1777"/>
                    <a:pt x="1920" y="1770"/>
                  </a:cubicBezTo>
                  <a:cubicBezTo>
                    <a:pt x="1949" y="1757"/>
                    <a:pt x="1980" y="1750"/>
                    <a:pt x="2010" y="1740"/>
                  </a:cubicBezTo>
                  <a:cubicBezTo>
                    <a:pt x="2084" y="1715"/>
                    <a:pt x="2132" y="1650"/>
                    <a:pt x="2190" y="1605"/>
                  </a:cubicBezTo>
                  <a:cubicBezTo>
                    <a:pt x="2218" y="1583"/>
                    <a:pt x="2255" y="1570"/>
                    <a:pt x="2280" y="1545"/>
                  </a:cubicBezTo>
                  <a:cubicBezTo>
                    <a:pt x="2321" y="1504"/>
                    <a:pt x="2321" y="1498"/>
                    <a:pt x="2370" y="1470"/>
                  </a:cubicBezTo>
                  <a:cubicBezTo>
                    <a:pt x="2389" y="1459"/>
                    <a:pt x="2413" y="1454"/>
                    <a:pt x="2430" y="1440"/>
                  </a:cubicBezTo>
                  <a:cubicBezTo>
                    <a:pt x="2463" y="1413"/>
                    <a:pt x="2485" y="1374"/>
                    <a:pt x="2520" y="1350"/>
                  </a:cubicBezTo>
                  <a:cubicBezTo>
                    <a:pt x="2535" y="1340"/>
                    <a:pt x="2550" y="1330"/>
                    <a:pt x="2565" y="1320"/>
                  </a:cubicBezTo>
                  <a:cubicBezTo>
                    <a:pt x="2605" y="1259"/>
                    <a:pt x="2669" y="1211"/>
                    <a:pt x="2730" y="1170"/>
                  </a:cubicBezTo>
                  <a:cubicBezTo>
                    <a:pt x="2764" y="1069"/>
                    <a:pt x="2717" y="1179"/>
                    <a:pt x="2790" y="1095"/>
                  </a:cubicBezTo>
                  <a:cubicBezTo>
                    <a:pt x="2848" y="1028"/>
                    <a:pt x="2855" y="977"/>
                    <a:pt x="2925" y="930"/>
                  </a:cubicBezTo>
                  <a:cubicBezTo>
                    <a:pt x="2947" y="863"/>
                    <a:pt x="3005" y="810"/>
                    <a:pt x="3045" y="750"/>
                  </a:cubicBezTo>
                  <a:cubicBezTo>
                    <a:pt x="3067" y="716"/>
                    <a:pt x="3082" y="678"/>
                    <a:pt x="3105" y="645"/>
                  </a:cubicBezTo>
                  <a:cubicBezTo>
                    <a:pt x="3178" y="542"/>
                    <a:pt x="3125" y="656"/>
                    <a:pt x="3180" y="555"/>
                  </a:cubicBezTo>
                  <a:cubicBezTo>
                    <a:pt x="3229" y="466"/>
                    <a:pt x="3244" y="421"/>
                    <a:pt x="3270" y="330"/>
                  </a:cubicBezTo>
                  <a:cubicBezTo>
                    <a:pt x="3289" y="263"/>
                    <a:pt x="3323" y="201"/>
                    <a:pt x="3345" y="135"/>
                  </a:cubicBezTo>
                  <a:cubicBezTo>
                    <a:pt x="3356" y="101"/>
                    <a:pt x="3394" y="79"/>
                    <a:pt x="3405" y="45"/>
                  </a:cubicBezTo>
                  <a:cubicBezTo>
                    <a:pt x="3410" y="30"/>
                    <a:pt x="3420" y="0"/>
                    <a:pt x="342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2166" y="1959"/>
              <a:ext cx="2045" cy="10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5" y="60"/>
                </a:cxn>
                <a:cxn ang="0">
                  <a:pos x="525" y="180"/>
                </a:cxn>
                <a:cxn ang="0">
                  <a:pos x="570" y="210"/>
                </a:cxn>
                <a:cxn ang="0">
                  <a:pos x="660" y="240"/>
                </a:cxn>
                <a:cxn ang="0">
                  <a:pos x="840" y="330"/>
                </a:cxn>
                <a:cxn ang="0">
                  <a:pos x="1020" y="420"/>
                </a:cxn>
                <a:cxn ang="0">
                  <a:pos x="1065" y="450"/>
                </a:cxn>
                <a:cxn ang="0">
                  <a:pos x="1155" y="480"/>
                </a:cxn>
                <a:cxn ang="0">
                  <a:pos x="1275" y="540"/>
                </a:cxn>
                <a:cxn ang="0">
                  <a:pos x="1605" y="720"/>
                </a:cxn>
                <a:cxn ang="0">
                  <a:pos x="1710" y="780"/>
                </a:cxn>
                <a:cxn ang="0">
                  <a:pos x="1815" y="840"/>
                </a:cxn>
                <a:cxn ang="0">
                  <a:pos x="2040" y="945"/>
                </a:cxn>
                <a:cxn ang="0">
                  <a:pos x="2130" y="1005"/>
                </a:cxn>
                <a:cxn ang="0">
                  <a:pos x="2190" y="1020"/>
                </a:cxn>
                <a:cxn ang="0">
                  <a:pos x="2355" y="1080"/>
                </a:cxn>
                <a:cxn ang="0">
                  <a:pos x="2550" y="1155"/>
                </a:cxn>
                <a:cxn ang="0">
                  <a:pos x="2925" y="1245"/>
                </a:cxn>
                <a:cxn ang="0">
                  <a:pos x="3285" y="1320"/>
                </a:cxn>
                <a:cxn ang="0">
                  <a:pos x="3555" y="1380"/>
                </a:cxn>
              </a:cxnLst>
              <a:rect l="0" t="0" r="r" b="b"/>
              <a:pathLst>
                <a:path w="3555" h="1380">
                  <a:moveTo>
                    <a:pt x="0" y="0"/>
                  </a:moveTo>
                  <a:cubicBezTo>
                    <a:pt x="69" y="9"/>
                    <a:pt x="193" y="18"/>
                    <a:pt x="255" y="60"/>
                  </a:cubicBezTo>
                  <a:cubicBezTo>
                    <a:pt x="314" y="99"/>
                    <a:pt x="456" y="157"/>
                    <a:pt x="525" y="180"/>
                  </a:cubicBezTo>
                  <a:cubicBezTo>
                    <a:pt x="542" y="186"/>
                    <a:pt x="554" y="203"/>
                    <a:pt x="570" y="210"/>
                  </a:cubicBezTo>
                  <a:cubicBezTo>
                    <a:pt x="599" y="223"/>
                    <a:pt x="634" y="222"/>
                    <a:pt x="660" y="240"/>
                  </a:cubicBezTo>
                  <a:cubicBezTo>
                    <a:pt x="717" y="278"/>
                    <a:pt x="780" y="300"/>
                    <a:pt x="840" y="330"/>
                  </a:cubicBezTo>
                  <a:cubicBezTo>
                    <a:pt x="900" y="360"/>
                    <a:pt x="960" y="390"/>
                    <a:pt x="1020" y="420"/>
                  </a:cubicBezTo>
                  <a:cubicBezTo>
                    <a:pt x="1036" y="428"/>
                    <a:pt x="1049" y="443"/>
                    <a:pt x="1065" y="450"/>
                  </a:cubicBezTo>
                  <a:cubicBezTo>
                    <a:pt x="1094" y="463"/>
                    <a:pt x="1127" y="466"/>
                    <a:pt x="1155" y="480"/>
                  </a:cubicBezTo>
                  <a:cubicBezTo>
                    <a:pt x="1195" y="500"/>
                    <a:pt x="1235" y="520"/>
                    <a:pt x="1275" y="540"/>
                  </a:cubicBezTo>
                  <a:cubicBezTo>
                    <a:pt x="1386" y="596"/>
                    <a:pt x="1483" y="689"/>
                    <a:pt x="1605" y="720"/>
                  </a:cubicBezTo>
                  <a:cubicBezTo>
                    <a:pt x="1639" y="742"/>
                    <a:pt x="1677" y="757"/>
                    <a:pt x="1710" y="780"/>
                  </a:cubicBezTo>
                  <a:cubicBezTo>
                    <a:pt x="1806" y="849"/>
                    <a:pt x="1699" y="811"/>
                    <a:pt x="1815" y="840"/>
                  </a:cubicBezTo>
                  <a:cubicBezTo>
                    <a:pt x="1895" y="894"/>
                    <a:pt x="1948" y="914"/>
                    <a:pt x="2040" y="945"/>
                  </a:cubicBezTo>
                  <a:cubicBezTo>
                    <a:pt x="2074" y="956"/>
                    <a:pt x="2100" y="985"/>
                    <a:pt x="2130" y="1005"/>
                  </a:cubicBezTo>
                  <a:cubicBezTo>
                    <a:pt x="2147" y="1016"/>
                    <a:pt x="2170" y="1014"/>
                    <a:pt x="2190" y="1020"/>
                  </a:cubicBezTo>
                  <a:cubicBezTo>
                    <a:pt x="2248" y="1037"/>
                    <a:pt x="2296" y="1065"/>
                    <a:pt x="2355" y="1080"/>
                  </a:cubicBezTo>
                  <a:cubicBezTo>
                    <a:pt x="2415" y="1120"/>
                    <a:pt x="2481" y="1132"/>
                    <a:pt x="2550" y="1155"/>
                  </a:cubicBezTo>
                  <a:cubicBezTo>
                    <a:pt x="2675" y="1197"/>
                    <a:pt x="2793" y="1230"/>
                    <a:pt x="2925" y="1245"/>
                  </a:cubicBezTo>
                  <a:cubicBezTo>
                    <a:pt x="3040" y="1283"/>
                    <a:pt x="3166" y="1296"/>
                    <a:pt x="3285" y="1320"/>
                  </a:cubicBezTo>
                  <a:cubicBezTo>
                    <a:pt x="3376" y="1338"/>
                    <a:pt x="3461" y="1380"/>
                    <a:pt x="3555" y="1380"/>
                  </a:cubicBezTo>
                </a:path>
              </a:pathLst>
            </a:custGeom>
            <a:noFill/>
            <a:ln w="28575" cmpd="sng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828" y="1230"/>
              <a:ext cx="404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rgbClr val="51866E"/>
                  </a:solidFill>
                  <a:sym typeface="Wingdings" panose="05000000000000000000" pitchFamily="2" charset="2"/>
                </a:rPr>
                <a:t>bug</a:t>
              </a:r>
              <a:r>
                <a:rPr lang="zh-CN" altLang="en-US" b="1">
                  <a:solidFill>
                    <a:srgbClr val="51866E"/>
                  </a:solidFill>
                  <a:sym typeface="Wingdings" panose="05000000000000000000" pitchFamily="2" charset="2"/>
                </a:rPr>
                <a:t>数量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4232" y="3309"/>
              <a:ext cx="9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51866E"/>
                  </a:solidFill>
                  <a:sym typeface="Wingdings" panose="05000000000000000000" pitchFamily="2" charset="2"/>
                </a:rPr>
                <a:t>测试工作量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474" y="2931"/>
              <a:ext cx="572" cy="2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b="1">
                  <a:solidFill>
                    <a:srgbClr val="51866E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测试中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286" y="2931"/>
              <a:ext cx="54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51866E"/>
                  </a:solidFill>
                  <a:sym typeface="Wingdings" panose="05000000000000000000" pitchFamily="2" charset="2"/>
                </a:rPr>
                <a:t>测试后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105" y="1706"/>
              <a:ext cx="93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51866E"/>
                  </a:solidFill>
                  <a:sym typeface="Wingdings" panose="05000000000000000000" pitchFamily="2" charset="2"/>
                </a:rPr>
                <a:t>测试费用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519" y="2115"/>
              <a:ext cx="97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 dirty="0">
                  <a:solidFill>
                    <a:srgbClr val="51866E"/>
                  </a:solidFill>
                  <a:sym typeface="Wingdings" panose="05000000000000000000" pitchFamily="2" charset="2"/>
                </a:rPr>
                <a:t>遗漏缺陷数目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925" y="2160"/>
              <a:ext cx="94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solidFill>
                    <a:srgbClr val="51866E"/>
                  </a:solidFill>
                  <a:sym typeface="Wingdings" panose="05000000000000000000" pitchFamily="2" charset="2"/>
                </a:rPr>
                <a:t>优化测试量</a:t>
              </a: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3342" y="2393"/>
              <a:ext cx="0" cy="25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820285" y="1517227"/>
            <a:ext cx="3025140" cy="13385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Good </a:t>
            </a:r>
          </a:p>
          <a:p>
            <a:pPr algn="ctr">
              <a:defRPr/>
            </a:pPr>
            <a:r>
              <a:rPr lang="en-US" altLang="zh-CN" sz="405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Enough</a:t>
            </a:r>
            <a:endParaRPr lang="zh-CN" altLang="en-US" sz="405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02460" y="2022687"/>
            <a:ext cx="1568450" cy="4614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ea typeface="宋体" panose="02010600030101010101" pitchFamily="2" charset="-122"/>
              </a:rPr>
              <a:t>ZERO  BUG</a:t>
            </a:r>
            <a:endParaRPr lang="zh-CN" alt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76370" y="1684020"/>
            <a:ext cx="711835" cy="7154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5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宋体" panose="02010600030101010101" pitchFamily="2" charset="-122"/>
              </a:rPr>
              <a:t>与</a:t>
            </a:r>
          </a:p>
        </p:txBody>
      </p:sp>
    </p:spTree>
    <p:extLst>
      <p:ext uri="{BB962C8B-B14F-4D97-AF65-F5344CB8AC3E}">
        <p14:creationId xmlns:p14="http://schemas.microsoft.com/office/powerpoint/2010/main" val="16362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24744"/>
            <a:ext cx="8507288" cy="51845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软件测试</a:t>
            </a:r>
            <a:r>
              <a:rPr lang="zh-CN" altLang="en-US" sz="2800" b="1" dirty="0"/>
              <a:t>工作</a:t>
            </a:r>
            <a:r>
              <a:rPr lang="zh-CN" altLang="zh-CN" sz="2800" b="1" dirty="0"/>
              <a:t>的认识误区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如果我们有良好的设计和高水平的程序员，就不需要测试了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软件测试并不创造任何代码和产品，我们可以不需要测试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测试等于调试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软件需求规格说明应详细地包含所有用户需求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软件测试可以提高软件质量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测试是没有技术含量的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软件测试是没有前途的工作，只有程序员才是软件高手</a:t>
            </a:r>
            <a:endParaRPr lang="zh-CN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软件测试的误区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995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550" b="1" dirty="0"/>
              <a:t>软件测试</a:t>
            </a:r>
            <a:r>
              <a:rPr lang="zh-CN" altLang="en-US" sz="2550" b="1" dirty="0"/>
              <a:t>分类</a:t>
            </a:r>
            <a:endParaRPr lang="en-US" altLang="zh-CN" sz="255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从是否运行被测程序：静态测试和动态测试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从是否关心内部结构：黑盒测试，白盒测试，灰盒测试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从软件开发的过程的角度：单元测试，集成测试，系统测试，验收测试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从执行时是否需要人工干预：人工测试和自动化测试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从测试实施组织的角度划分：开发方测试，用户测试，第三方测试</a:t>
            </a:r>
            <a:endParaRPr lang="en-US" altLang="zh-CN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软件测试的类别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测试人员基本从业</a:t>
            </a:r>
            <a:r>
              <a:rPr lang="zh-CN" altLang="en-US" dirty="0" smtClean="0"/>
              <a:t>素质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827584" y="1772816"/>
            <a:ext cx="7560840" cy="3672408"/>
          </a:xfrm>
          <a:prstGeom prst="homePlate">
            <a:avLst>
              <a:gd name="adj" fmla="val 16072"/>
            </a:avLst>
          </a:prstGeom>
          <a:solidFill>
            <a:srgbClr val="92D05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931417" y="2454424"/>
            <a:ext cx="1945964" cy="2846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altLang="zh-CN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>
                    <a:lumMod val="10000"/>
                  </a:schemeClr>
                </a:solidFill>
                <a:ea typeface="標楷體" pitchFamily="65" charset="-120"/>
              </a:rPr>
              <a:t>细心</a:t>
            </a:r>
            <a:endParaRPr lang="en-US" altLang="zh-CN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endParaRPr lang="en-US" altLang="ja-JP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>
                    <a:lumMod val="10000"/>
                  </a:schemeClr>
                </a:solidFill>
                <a:ea typeface="標楷體" pitchFamily="65" charset="-120"/>
              </a:rPr>
              <a:t>耐心</a:t>
            </a:r>
            <a:endParaRPr lang="en-US" altLang="zh-CN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endParaRPr lang="en-US" altLang="ja-JP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>
                    <a:lumMod val="10000"/>
                  </a:schemeClr>
                </a:solidFill>
                <a:ea typeface="標楷體" pitchFamily="65" charset="-120"/>
              </a:rPr>
              <a:t>信心</a:t>
            </a:r>
            <a:endParaRPr lang="ja-JP" altLang="en-US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</p:txBody>
      </p:sp>
      <p:sp>
        <p:nvSpPr>
          <p:cNvPr id="22541" name="Rectangle 7"/>
          <p:cNvSpPr>
            <a:spLocks noChangeArrowheads="1"/>
          </p:cNvSpPr>
          <p:nvPr/>
        </p:nvSpPr>
        <p:spPr bwMode="auto">
          <a:xfrm>
            <a:off x="928688" y="1845568"/>
            <a:ext cx="1954212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三心</a:t>
            </a:r>
            <a:endParaRPr lang="en-US" altLang="ja-JP" sz="3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3324225" y="1845568"/>
            <a:ext cx="1954213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二意</a:t>
            </a:r>
            <a:endParaRPr lang="en-US" altLang="ja-JP" sz="3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26954" y="2454424"/>
            <a:ext cx="1944487" cy="2846784"/>
          </a:xfrm>
          <a:prstGeom prst="rect">
            <a:avLst/>
          </a:prstGeom>
          <a:solidFill>
            <a:srgbClr val="FFFF66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altLang="zh-CN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>
                    <a:lumMod val="10000"/>
                  </a:schemeClr>
                </a:solidFill>
                <a:ea typeface="標楷體" pitchFamily="65" charset="-120"/>
              </a:rPr>
              <a:t>服务意识</a:t>
            </a:r>
            <a:endParaRPr lang="en-US" altLang="zh-CN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endParaRPr lang="en-US" altLang="ja-JP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>
                    <a:lumMod val="10000"/>
                  </a:schemeClr>
                </a:solidFill>
                <a:ea typeface="標楷體" pitchFamily="65" charset="-120"/>
              </a:rPr>
              <a:t>团队合作</a:t>
            </a:r>
            <a:endParaRPr lang="en-US" altLang="zh-CN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>
                    <a:lumMod val="10000"/>
                  </a:schemeClr>
                </a:solidFill>
                <a:ea typeface="標楷體" pitchFamily="65" charset="-120"/>
              </a:rPr>
              <a:t>意识</a:t>
            </a:r>
            <a:endParaRPr lang="ja-JP" altLang="en-US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5718175" y="1845568"/>
            <a:ext cx="195262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一能力</a:t>
            </a:r>
            <a:endParaRPr lang="en-US" altLang="ja-JP" sz="3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720904" y="2454424"/>
            <a:ext cx="1947440" cy="2846784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altLang="ja-JP" sz="2800" dirty="0">
              <a:ea typeface="標楷體" pitchFamily="65" charset="-120"/>
            </a:endParaRPr>
          </a:p>
          <a:p>
            <a:pPr algn="ctr">
              <a:defRPr/>
            </a:pPr>
            <a:endParaRPr lang="en-US" altLang="zh-CN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>
                    <a:lumMod val="10000"/>
                  </a:schemeClr>
                </a:solidFill>
                <a:ea typeface="標楷體" pitchFamily="65" charset="-120"/>
              </a:rPr>
              <a:t>沟通能力</a:t>
            </a:r>
            <a:endParaRPr lang="ja-JP" altLang="en-US" sz="2800" dirty="0">
              <a:solidFill>
                <a:schemeClr val="accent1">
                  <a:lumMod val="10000"/>
                </a:schemeClr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510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优秀测试工程师的必备</a:t>
            </a:r>
            <a:r>
              <a:rPr lang="zh-CN" altLang="en-US" dirty="0" smtClean="0"/>
              <a:t>素质</a:t>
            </a:r>
            <a:endParaRPr lang="zh-CN" altLang="en-US" dirty="0"/>
          </a:p>
        </p:txBody>
      </p:sp>
      <p:sp>
        <p:nvSpPr>
          <p:cNvPr id="5" name="_s36870"/>
          <p:cNvSpPr>
            <a:spLocks noChangeShapeType="1"/>
          </p:cNvSpPr>
          <p:nvPr/>
        </p:nvSpPr>
        <p:spPr bwMode="invGray">
          <a:xfrm flipH="1" flipV="1">
            <a:off x="3647765" y="2598308"/>
            <a:ext cx="469701" cy="455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_s36871"/>
          <p:cNvSpPr>
            <a:spLocks noChangeArrowheads="1"/>
          </p:cNvSpPr>
          <p:nvPr/>
        </p:nvSpPr>
        <p:spPr bwMode="invGray">
          <a:xfrm>
            <a:off x="2524379" y="1509381"/>
            <a:ext cx="1318193" cy="1277759"/>
          </a:xfrm>
          <a:prstGeom prst="ellipse">
            <a:avLst/>
          </a:prstGeom>
          <a:solidFill>
            <a:srgbClr val="3366FF">
              <a:alpha val="46001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高超说</a:t>
            </a:r>
          </a:p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服能力</a:t>
            </a:r>
          </a:p>
        </p:txBody>
      </p:sp>
      <p:sp>
        <p:nvSpPr>
          <p:cNvPr id="7" name="_s36872"/>
          <p:cNvSpPr>
            <a:spLocks noChangeShapeType="1"/>
          </p:cNvSpPr>
          <p:nvPr/>
        </p:nvSpPr>
        <p:spPr bwMode="invGray">
          <a:xfrm flipH="1">
            <a:off x="3262480" y="3500503"/>
            <a:ext cx="6645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_s36873"/>
          <p:cNvSpPr>
            <a:spLocks noChangeArrowheads="1"/>
          </p:cNvSpPr>
          <p:nvPr/>
        </p:nvSpPr>
        <p:spPr bwMode="invGray">
          <a:xfrm>
            <a:off x="1946452" y="2862672"/>
            <a:ext cx="1318193" cy="1277759"/>
          </a:xfrm>
          <a:prstGeom prst="ellipse">
            <a:avLst/>
          </a:prstGeom>
          <a:solidFill>
            <a:srgbClr val="FF00FF">
              <a:alpha val="33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老练稳重</a:t>
            </a:r>
          </a:p>
        </p:txBody>
      </p:sp>
      <p:sp>
        <p:nvSpPr>
          <p:cNvPr id="9" name="_s36874"/>
          <p:cNvSpPr>
            <a:spLocks noChangeShapeType="1"/>
          </p:cNvSpPr>
          <p:nvPr/>
        </p:nvSpPr>
        <p:spPr bwMode="invGray">
          <a:xfrm flipH="1">
            <a:off x="3647765" y="3947404"/>
            <a:ext cx="469701" cy="455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_s36875"/>
          <p:cNvSpPr>
            <a:spLocks noChangeArrowheads="1"/>
          </p:cNvSpPr>
          <p:nvPr/>
        </p:nvSpPr>
        <p:spPr bwMode="invGray">
          <a:xfrm>
            <a:off x="2524379" y="4215964"/>
            <a:ext cx="1318193" cy="1277759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不懈努力</a:t>
            </a:r>
          </a:p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不心存侥幸</a:t>
            </a:r>
          </a:p>
        </p:txBody>
      </p:sp>
      <p:sp>
        <p:nvSpPr>
          <p:cNvPr id="11" name="_s36876"/>
          <p:cNvSpPr>
            <a:spLocks noChangeShapeType="1"/>
          </p:cNvSpPr>
          <p:nvPr/>
        </p:nvSpPr>
        <p:spPr bwMode="invGray">
          <a:xfrm>
            <a:off x="4578509" y="4134137"/>
            <a:ext cx="0" cy="64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_s36877"/>
          <p:cNvSpPr>
            <a:spLocks noChangeArrowheads="1"/>
          </p:cNvSpPr>
          <p:nvPr/>
        </p:nvSpPr>
        <p:spPr bwMode="invGray">
          <a:xfrm>
            <a:off x="3920494" y="4776164"/>
            <a:ext cx="1318193" cy="1277759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判断准确</a:t>
            </a:r>
          </a:p>
        </p:txBody>
      </p:sp>
      <p:sp>
        <p:nvSpPr>
          <p:cNvPr id="13" name="_s36878"/>
          <p:cNvSpPr>
            <a:spLocks noChangeShapeType="1"/>
          </p:cNvSpPr>
          <p:nvPr/>
        </p:nvSpPr>
        <p:spPr bwMode="invGray">
          <a:xfrm>
            <a:off x="5041716" y="3949502"/>
            <a:ext cx="467536" cy="453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_s36879"/>
          <p:cNvSpPr>
            <a:spLocks noChangeArrowheads="1"/>
          </p:cNvSpPr>
          <p:nvPr/>
        </p:nvSpPr>
        <p:spPr bwMode="invGray">
          <a:xfrm>
            <a:off x="5316610" y="4215964"/>
            <a:ext cx="1318193" cy="1277759"/>
          </a:xfrm>
          <a:prstGeom prst="ellipse">
            <a:avLst/>
          </a:prstGeom>
          <a:solidFill>
            <a:srgbClr val="99CCFF">
              <a:alpha val="39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追求完美</a:t>
            </a:r>
          </a:p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但不苛求</a:t>
            </a:r>
          </a:p>
        </p:txBody>
      </p:sp>
      <p:sp>
        <p:nvSpPr>
          <p:cNvPr id="15" name="_s36880"/>
          <p:cNvSpPr>
            <a:spLocks noChangeShapeType="1"/>
          </p:cNvSpPr>
          <p:nvPr/>
        </p:nvSpPr>
        <p:spPr bwMode="invGray">
          <a:xfrm>
            <a:off x="5234358" y="3500503"/>
            <a:ext cx="6601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_s36881"/>
          <p:cNvSpPr>
            <a:spLocks noChangeArrowheads="1"/>
          </p:cNvSpPr>
          <p:nvPr/>
        </p:nvSpPr>
        <p:spPr bwMode="invGray">
          <a:xfrm>
            <a:off x="5894537" y="2862672"/>
            <a:ext cx="1318193" cy="1277759"/>
          </a:xfrm>
          <a:prstGeom prst="ellipse">
            <a:avLst/>
          </a:prstGeom>
          <a:solidFill>
            <a:srgbClr val="FF0000">
              <a:alpha val="37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创造性</a:t>
            </a:r>
          </a:p>
        </p:txBody>
      </p:sp>
      <p:sp>
        <p:nvSpPr>
          <p:cNvPr id="17" name="_s36882"/>
          <p:cNvSpPr>
            <a:spLocks noChangeShapeType="1"/>
          </p:cNvSpPr>
          <p:nvPr/>
        </p:nvSpPr>
        <p:spPr bwMode="invGray">
          <a:xfrm flipV="1">
            <a:off x="5041716" y="2598308"/>
            <a:ext cx="467536" cy="453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_s36883"/>
          <p:cNvSpPr>
            <a:spLocks noChangeArrowheads="1"/>
          </p:cNvSpPr>
          <p:nvPr/>
        </p:nvSpPr>
        <p:spPr bwMode="invGray">
          <a:xfrm>
            <a:off x="5316610" y="1509381"/>
            <a:ext cx="1318193" cy="1277759"/>
          </a:xfrm>
          <a:prstGeom prst="ellipse">
            <a:avLst/>
          </a:prstGeom>
          <a:solidFill>
            <a:srgbClr val="00CCFF">
              <a:alpha val="3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故障定</a:t>
            </a:r>
            <a:endParaRPr lang="en-US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位能手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_s36884"/>
          <p:cNvSpPr>
            <a:spLocks noChangeShapeType="1"/>
          </p:cNvSpPr>
          <p:nvPr/>
        </p:nvSpPr>
        <p:spPr bwMode="invGray">
          <a:xfrm flipV="1">
            <a:off x="4578509" y="2224842"/>
            <a:ext cx="0" cy="6399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_s36885"/>
          <p:cNvSpPr>
            <a:spLocks noChangeArrowheads="1"/>
          </p:cNvSpPr>
          <p:nvPr/>
        </p:nvSpPr>
        <p:spPr bwMode="invGray">
          <a:xfrm>
            <a:off x="3920494" y="949181"/>
            <a:ext cx="1318193" cy="1277759"/>
          </a:xfrm>
          <a:prstGeom prst="ellipse">
            <a:avLst/>
          </a:prstGeom>
          <a:solidFill>
            <a:srgbClr val="FFCC00">
              <a:alpha val="53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探索精神</a:t>
            </a:r>
          </a:p>
        </p:txBody>
      </p:sp>
      <p:sp>
        <p:nvSpPr>
          <p:cNvPr id="21" name="_s36886"/>
          <p:cNvSpPr>
            <a:spLocks noChangeArrowheads="1"/>
          </p:cNvSpPr>
          <p:nvPr/>
        </p:nvSpPr>
        <p:spPr bwMode="invGray">
          <a:xfrm>
            <a:off x="3920494" y="2864771"/>
            <a:ext cx="1318193" cy="127775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优秀</a:t>
            </a:r>
          </a:p>
          <a:p>
            <a:pPr algn="ctr">
              <a:defRPr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软件测试员</a:t>
            </a:r>
          </a:p>
        </p:txBody>
      </p:sp>
    </p:spTree>
    <p:extLst>
      <p:ext uri="{BB962C8B-B14F-4D97-AF65-F5344CB8AC3E}">
        <p14:creationId xmlns:p14="http://schemas.microsoft.com/office/powerpoint/2010/main" val="17489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2800" b="1" dirty="0"/>
              <a:t>软件的特点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zh-CN" sz="2400" b="1" dirty="0"/>
              <a:t>软件必须</a:t>
            </a:r>
            <a:r>
              <a:rPr lang="zh-CN" altLang="zh-CN" sz="2400" b="1" dirty="0">
                <a:solidFill>
                  <a:srgbClr val="FF0000"/>
                </a:solidFill>
              </a:rPr>
              <a:t>依托具体的硬件设备</a:t>
            </a:r>
            <a:r>
              <a:rPr lang="zh-CN" altLang="zh-CN" sz="2400" b="1" dirty="0"/>
              <a:t>而运行，硬件的改变很可能导致软件不可用</a:t>
            </a:r>
          </a:p>
          <a:p>
            <a:pPr lvl="1" algn="just">
              <a:lnSpc>
                <a:spcPct val="150000"/>
              </a:lnSpc>
            </a:pPr>
            <a:r>
              <a:rPr lang="zh-CN" altLang="zh-CN" sz="2400" b="1" dirty="0"/>
              <a:t>软件严重依靠人的智力劳动，因此，常具有较大的随意性 </a:t>
            </a:r>
          </a:p>
          <a:p>
            <a:pPr lvl="1" algn="just">
              <a:lnSpc>
                <a:spcPct val="150000"/>
              </a:lnSpc>
            </a:pPr>
            <a:r>
              <a:rPr lang="zh-CN" altLang="zh-CN" sz="2400" b="1" dirty="0"/>
              <a:t>软件不会磨损，但会随硬件设备及用户需求的不断变化而不断需要进行升级，甚至也可能被淘汰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0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软件测试概念的</a:t>
            </a:r>
            <a:r>
              <a:rPr lang="zh-CN" altLang="en-US" dirty="0" smtClean="0"/>
              <a:t>产生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0136" y="1254681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</a:rPr>
              <a:t>01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6" name="矩形标注 5"/>
          <p:cNvSpPr/>
          <p:nvPr/>
        </p:nvSpPr>
        <p:spPr>
          <a:xfrm>
            <a:off x="4662264" y="1397536"/>
            <a:ext cx="2304256" cy="760730"/>
          </a:xfrm>
          <a:prstGeom prst="wedgeRectCallout">
            <a:avLst>
              <a:gd name="adj1" fmla="val -73472"/>
              <a:gd name="adj2" fmla="val -20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</a:rPr>
              <a:t>世纪</a:t>
            </a:r>
            <a:r>
              <a:rPr lang="en-US" altLang="zh-CN" sz="2400" dirty="0" smtClean="0">
                <a:solidFill>
                  <a:schemeClr val="tx1"/>
                </a:solidFill>
              </a:rPr>
              <a:t>60</a:t>
            </a:r>
            <a:r>
              <a:rPr lang="zh-CN" altLang="en-US" sz="2400" dirty="0" smtClean="0">
                <a:solidFill>
                  <a:schemeClr val="tx1"/>
                </a:solidFill>
              </a:rPr>
              <a:t>年代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0136" y="299059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02 </a:t>
            </a:r>
            <a:endParaRPr lang="zh-CN" altLang="en-US" sz="2800" b="1" dirty="0"/>
          </a:p>
        </p:txBody>
      </p:sp>
      <p:sp>
        <p:nvSpPr>
          <p:cNvPr id="9" name="矩形标注 8"/>
          <p:cNvSpPr/>
          <p:nvPr/>
        </p:nvSpPr>
        <p:spPr>
          <a:xfrm flipH="1">
            <a:off x="773831" y="3252205"/>
            <a:ext cx="2160240" cy="760730"/>
          </a:xfrm>
          <a:prstGeom prst="wedgeRectCallout">
            <a:avLst>
              <a:gd name="adj1" fmla="val -74426"/>
              <a:gd name="adj2" fmla="val -44539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</a:rPr>
              <a:t>世纪</a:t>
            </a:r>
            <a:r>
              <a:rPr lang="en-US" altLang="zh-CN" sz="2400" dirty="0" smtClean="0">
                <a:solidFill>
                  <a:schemeClr val="tx1"/>
                </a:solidFill>
              </a:rPr>
              <a:t>60</a:t>
            </a:r>
            <a:r>
              <a:rPr lang="zh-CN" altLang="en-US" sz="2400" dirty="0" smtClean="0">
                <a:solidFill>
                  <a:schemeClr val="tx1"/>
                </a:solidFill>
              </a:rPr>
              <a:t>年代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152" y="458228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03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914292" y="4344779"/>
            <a:ext cx="1800200" cy="760730"/>
          </a:xfrm>
          <a:prstGeom prst="wedgeRectCallout">
            <a:avLst>
              <a:gd name="adj1" fmla="val -90386"/>
              <a:gd name="adj2" fmla="val 126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1972</a:t>
            </a:r>
            <a:r>
              <a:rPr lang="zh-CN" altLang="en-US" sz="2400" dirty="0" smtClean="0">
                <a:solidFill>
                  <a:schemeClr val="tx1"/>
                </a:solidFill>
              </a:rPr>
              <a:t>年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798168" y="1777901"/>
            <a:ext cx="0" cy="12388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98168" y="3393486"/>
            <a:ext cx="0" cy="12388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74232" y="23973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年代后正式提出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3831" y="438223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在软件工程建立之初，软件测试是为表明程序的正确性而进行的一项工作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80520" y="55172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1972</a:t>
            </a:r>
            <a:r>
              <a:rPr lang="zh-CN" altLang="en-US" dirty="0"/>
              <a:t>年在美国北卡罗莱纳（</a:t>
            </a:r>
            <a:r>
              <a:rPr lang="en-US" altLang="zh-CN" dirty="0"/>
              <a:t>North Carolina</a:t>
            </a:r>
            <a:r>
              <a:rPr lang="zh-CN" altLang="en-US" dirty="0"/>
              <a:t>）大学举行了首次以软件测试为主题的正式学术</a:t>
            </a:r>
            <a:r>
              <a:rPr lang="zh-CN" altLang="en-US" dirty="0" smtClean="0"/>
              <a:t>会议，正式提出和开始研究软件测试的理论问题和技术工程方法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0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579296" cy="46371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dirty="0"/>
              <a:t>软件测试的定义</a:t>
            </a:r>
            <a:r>
              <a:rPr lang="en-US" altLang="zh-CN" sz="2800" b="1" dirty="0">
                <a:latin typeface="Arial" panose="020B0604020202020204" pitchFamily="34" charset="0"/>
              </a:rPr>
              <a:t>——</a:t>
            </a:r>
            <a:r>
              <a:rPr lang="en-US" altLang="zh-CN" sz="2800" b="1" dirty="0"/>
              <a:t>IEEE1983</a:t>
            </a:r>
          </a:p>
          <a:p>
            <a:pPr lvl="1" algn="just">
              <a:lnSpc>
                <a:spcPct val="150000"/>
              </a:lnSpc>
            </a:pPr>
            <a:r>
              <a:rPr lang="zh-CN" altLang="zh-CN" sz="2400" b="1" dirty="0">
                <a:sym typeface="+mn-ea"/>
              </a:rPr>
              <a:t>是使用</a:t>
            </a: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人工和自动手段</a:t>
            </a:r>
            <a:r>
              <a:rPr lang="zh-CN" altLang="zh-CN" sz="2400" b="1" dirty="0">
                <a:sym typeface="+mn-ea"/>
              </a:rPr>
              <a:t>来运行或测试某个系统的过程，目的在于检验其</a:t>
            </a: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是否满足规定的需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求</a:t>
            </a:r>
            <a:r>
              <a:rPr lang="zh-CN" altLang="zh-CN" sz="2400" b="1" dirty="0">
                <a:sym typeface="+mn-ea"/>
              </a:rPr>
              <a:t>或是弄清楚预期结果与实际结果之间的差别</a:t>
            </a:r>
          </a:p>
          <a:p>
            <a:pPr lvl="1" algn="just">
              <a:lnSpc>
                <a:spcPct val="150000"/>
              </a:lnSpc>
            </a:pPr>
            <a:endParaRPr lang="zh-CN" altLang="zh-CN" sz="255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统计表明，在典型的软件开发项目中，软件测试的工作量往往占软件开发工作量的</a:t>
            </a:r>
            <a:r>
              <a:rPr lang="en-US" altLang="zh-CN" sz="2400" b="1" dirty="0">
                <a:sym typeface="+mn-ea"/>
              </a:rPr>
              <a:t>40%</a:t>
            </a:r>
            <a:r>
              <a:rPr lang="zh-CN" altLang="en-US" sz="2400" b="1" dirty="0">
                <a:sym typeface="+mn-ea"/>
              </a:rPr>
              <a:t>，用在测试上的开销占软件开发的总成本的</a:t>
            </a:r>
            <a:r>
              <a:rPr lang="en-US" altLang="zh-CN" sz="2400" b="1" dirty="0">
                <a:sym typeface="+mn-ea"/>
              </a:rPr>
              <a:t>30%~50</a:t>
            </a:r>
            <a:r>
              <a:rPr lang="en-US" altLang="zh-CN" sz="2400" b="1" dirty="0" smtClean="0">
                <a:sym typeface="+mn-ea"/>
              </a:rPr>
              <a:t>%</a:t>
            </a:r>
            <a:r>
              <a:rPr lang="zh-CN" altLang="en-US" sz="2400" b="1" dirty="0" smtClean="0">
                <a:sym typeface="+mn-ea"/>
              </a:rPr>
              <a:t>。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软件测试的概念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03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550" b="1" dirty="0"/>
              <a:t>软件测试的定义体现了测试工作的核心与实质</a:t>
            </a:r>
          </a:p>
          <a:p>
            <a:pPr lvl="1" algn="just"/>
            <a:r>
              <a:rPr lang="zh-CN" altLang="zh-CN" b="1" dirty="0"/>
              <a:t>软件测试的根本目的是</a:t>
            </a:r>
            <a:r>
              <a:rPr lang="zh-CN" altLang="zh-CN" b="1" dirty="0">
                <a:solidFill>
                  <a:srgbClr val="FF0000"/>
                </a:solidFill>
              </a:rPr>
              <a:t>确保软件满足用户需求</a:t>
            </a:r>
          </a:p>
          <a:p>
            <a:pPr lvl="1" algn="just"/>
            <a:r>
              <a:rPr lang="zh-CN" altLang="zh-CN" b="1" dirty="0"/>
              <a:t>软件测试的目的是要衡量软件产品是否符合预期</a:t>
            </a:r>
          </a:p>
          <a:p>
            <a:pPr lvl="1" algn="just"/>
            <a:r>
              <a:rPr lang="zh-CN" altLang="zh-CN" b="1" dirty="0"/>
              <a:t>软件测试是一个持续进行的过程</a:t>
            </a:r>
          </a:p>
          <a:p>
            <a:pPr lvl="1" algn="just"/>
            <a:r>
              <a:rPr lang="zh-CN" altLang="zh-CN" b="1" dirty="0"/>
              <a:t>测试既需要动态执行也需要静态检查</a:t>
            </a:r>
          </a:p>
          <a:p>
            <a:pPr lvl="1" algn="just"/>
            <a:r>
              <a:rPr lang="zh-CN" altLang="zh-CN" b="1" dirty="0"/>
              <a:t>测试不仅需要手工执行还需要自动执行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软件测试的概念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缺陷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的概念</a:t>
            </a:r>
            <a:endParaRPr lang="zh-CN" altLang="en-US" dirty="0"/>
          </a:p>
        </p:txBody>
      </p:sp>
      <p:pic>
        <p:nvPicPr>
          <p:cNvPr id="4" name="Picture 2" descr="Commodore Grace M. Hopper, USN (cover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8" y="1412776"/>
            <a:ext cx="354652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652120" y="2564904"/>
            <a:ext cx="148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Grace Hopper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86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Aft>
                <a:spcPct val="20000"/>
              </a:spcAft>
            </a:pPr>
            <a:r>
              <a:rPr lang="zh-CN" altLang="en-US" sz="2550" b="1" dirty="0"/>
              <a:t>软件缺陷和软件故障案例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210" b="1" dirty="0"/>
              <a:t>案例</a:t>
            </a:r>
            <a:r>
              <a:rPr lang="zh-CN" altLang="en-US" sz="2210" b="1" dirty="0" smtClean="0"/>
              <a:t>1 美国迪斯尼公司</a:t>
            </a:r>
            <a:r>
              <a:rPr lang="zh-CN" altLang="en-US" sz="2210" b="1" dirty="0"/>
              <a:t>的狮子王</a:t>
            </a:r>
            <a:r>
              <a:rPr lang="zh-CN" altLang="en-US" sz="2210" b="1" dirty="0" smtClean="0"/>
              <a:t>游戏</a:t>
            </a:r>
            <a:r>
              <a:rPr lang="en-US" altLang="zh-CN" sz="2210" b="1" dirty="0" smtClean="0"/>
              <a:t>bug  </a:t>
            </a:r>
            <a:r>
              <a:rPr lang="zh-CN" altLang="en-US" sz="2210" b="1" dirty="0" smtClean="0"/>
              <a:t>兼容性</a:t>
            </a:r>
            <a:r>
              <a:rPr lang="zh-CN" altLang="en-US" sz="2210" b="1" dirty="0"/>
              <a:t>问题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210" b="1" dirty="0"/>
              <a:t>案例2 </a:t>
            </a:r>
            <a:r>
              <a:rPr lang="zh-CN" altLang="en-US" sz="2210" b="1" dirty="0" smtClean="0"/>
              <a:t>美国航天局</a:t>
            </a:r>
            <a:r>
              <a:rPr lang="zh-CN" altLang="en-US" sz="2210" b="1" dirty="0"/>
              <a:t>火星登陆</a:t>
            </a:r>
            <a:r>
              <a:rPr lang="zh-CN" altLang="en-US" sz="2210" b="1" dirty="0" smtClean="0"/>
              <a:t>事故   </a:t>
            </a:r>
            <a:r>
              <a:rPr lang="zh-CN" altLang="en-US" sz="2210" b="1" dirty="0"/>
              <a:t>衔接问题 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210" b="1" dirty="0"/>
              <a:t>案例3 </a:t>
            </a:r>
            <a:r>
              <a:rPr lang="zh-CN" altLang="en-US" sz="2210" b="1" dirty="0" smtClean="0"/>
              <a:t>跨世纪</a:t>
            </a:r>
            <a:r>
              <a:rPr lang="zh-CN" altLang="en-US" sz="2210" b="1" dirty="0"/>
              <a:t>“千年虫”问题 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210" b="1" dirty="0"/>
              <a:t>案例4 </a:t>
            </a:r>
            <a:r>
              <a:rPr lang="zh-CN" altLang="en-US" sz="2210" b="1" dirty="0" smtClean="0"/>
              <a:t>爱国者导弹</a:t>
            </a:r>
            <a:r>
              <a:rPr lang="zh-CN" altLang="en-US" sz="2210" b="1" dirty="0"/>
              <a:t>防御系统炸死</a:t>
            </a:r>
            <a:r>
              <a:rPr lang="zh-CN" altLang="en-US" sz="2210" b="1" dirty="0" smtClean="0"/>
              <a:t>自家人</a:t>
            </a:r>
            <a:r>
              <a:rPr lang="en-US" altLang="zh-CN" sz="2210" b="1" dirty="0"/>
              <a:t> </a:t>
            </a:r>
            <a:r>
              <a:rPr lang="zh-CN" altLang="en-US" sz="2210" b="1" dirty="0" smtClean="0"/>
              <a:t>系统</a:t>
            </a:r>
            <a:r>
              <a:rPr lang="zh-CN" altLang="en-US" sz="2210" b="1" dirty="0"/>
              <a:t>时钟误差</a:t>
            </a:r>
            <a:r>
              <a:rPr lang="zh-CN" altLang="en-US" sz="2210" b="1" dirty="0" smtClean="0"/>
              <a:t>积累</a:t>
            </a:r>
            <a:endParaRPr lang="en-US" altLang="zh-CN" sz="2210" b="1" dirty="0" smtClean="0"/>
          </a:p>
          <a:p>
            <a:pPr lvl="1" algn="just">
              <a:lnSpc>
                <a:spcPct val="160000"/>
              </a:lnSpc>
            </a:pPr>
            <a:r>
              <a:rPr lang="zh-CN" altLang="en-US" sz="2210" b="1" dirty="0" smtClean="0"/>
              <a:t>案例</a:t>
            </a:r>
            <a:r>
              <a:rPr lang="en-US" altLang="zh-CN" sz="2210" b="1" dirty="0" smtClean="0"/>
              <a:t>5 </a:t>
            </a:r>
            <a:r>
              <a:rPr lang="zh-CN" altLang="en-US" sz="2210" b="1" dirty="0" smtClean="0"/>
              <a:t>北京奥运售票系统  性能测试的问题 </a:t>
            </a:r>
            <a:endParaRPr lang="zh-CN" altLang="en-US" sz="221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缺陷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0467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APP稳定性测试之Monkey</Template>
  <TotalTime>658</TotalTime>
  <Words>1483</Words>
  <Application>Microsoft Office PowerPoint</Application>
  <PresentationFormat>全屏显示(4:3)</PresentationFormat>
  <Paragraphs>237</Paragraphs>
  <Slides>34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moban</vt:lpstr>
      <vt:lpstr>Visio.Drawing.11</vt:lpstr>
      <vt:lpstr>软件测试基础 李焕贞  河北师范大学软件学院 QQ: 626231936</vt:lpstr>
      <vt:lpstr>本章大纲</vt:lpstr>
      <vt:lpstr>软件的概念</vt:lpstr>
      <vt:lpstr>软件的概念</vt:lpstr>
      <vt:lpstr>软件测试概念的产生</vt:lpstr>
      <vt:lpstr>软件测试的概念</vt:lpstr>
      <vt:lpstr>软件测试的概念</vt:lpstr>
      <vt:lpstr>软件缺陷的概念</vt:lpstr>
      <vt:lpstr>软件缺陷的概念</vt:lpstr>
      <vt:lpstr>软件缺陷的概念</vt:lpstr>
      <vt:lpstr>软件缺陷的概念</vt:lpstr>
      <vt:lpstr>软件缺陷产生的原因</vt:lpstr>
      <vt:lpstr>软件缺陷的概念</vt:lpstr>
      <vt:lpstr>测试用例的概念</vt:lpstr>
      <vt:lpstr>测试用例的概念</vt:lpstr>
      <vt:lpstr>测试用例的概念</vt:lpstr>
      <vt:lpstr>测试用例的概念</vt:lpstr>
      <vt:lpstr>自动化测试</vt:lpstr>
      <vt:lpstr>自动化测试</vt:lpstr>
      <vt:lpstr>自动化测试</vt:lpstr>
      <vt:lpstr>自动化测试</vt:lpstr>
      <vt:lpstr>自动化测试</vt:lpstr>
      <vt:lpstr>自动化测试</vt:lpstr>
      <vt:lpstr>自动化测试</vt:lpstr>
      <vt:lpstr>自动化测试</vt:lpstr>
      <vt:lpstr>软件测试的目的</vt:lpstr>
      <vt:lpstr>软件测试的原则</vt:lpstr>
      <vt:lpstr>软件测试的原则</vt:lpstr>
      <vt:lpstr>软件测试的原则</vt:lpstr>
      <vt:lpstr>软件测试的原则</vt:lpstr>
      <vt:lpstr>软件测试的误区</vt:lpstr>
      <vt:lpstr>软件测试的类别</vt:lpstr>
      <vt:lpstr>测试人员基本从业素质</vt:lpstr>
      <vt:lpstr>优秀测试工程师的必备素质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98</cp:revision>
  <dcterms:modified xsi:type="dcterms:W3CDTF">2018-05-19T00:30:21Z</dcterms:modified>
</cp:coreProperties>
</file>