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26"/>
  </p:notesMasterIdLst>
  <p:handoutMasterIdLst>
    <p:handoutMasterId r:id="rId27"/>
  </p:handoutMasterIdLst>
  <p:sldIdLst>
    <p:sldId id="370" r:id="rId2"/>
    <p:sldId id="333" r:id="rId3"/>
    <p:sldId id="373" r:id="rId4"/>
    <p:sldId id="374" r:id="rId5"/>
    <p:sldId id="375" r:id="rId6"/>
    <p:sldId id="359" r:id="rId7"/>
    <p:sldId id="354" r:id="rId8"/>
    <p:sldId id="355" r:id="rId9"/>
    <p:sldId id="356" r:id="rId10"/>
    <p:sldId id="371" r:id="rId11"/>
    <p:sldId id="372" r:id="rId12"/>
    <p:sldId id="362" r:id="rId13"/>
    <p:sldId id="363" r:id="rId14"/>
    <p:sldId id="364" r:id="rId15"/>
    <p:sldId id="357" r:id="rId16"/>
    <p:sldId id="341" r:id="rId17"/>
    <p:sldId id="342" r:id="rId18"/>
    <p:sldId id="351" r:id="rId19"/>
    <p:sldId id="365" r:id="rId20"/>
    <p:sldId id="366" r:id="rId21"/>
    <p:sldId id="367" r:id="rId22"/>
    <p:sldId id="369" r:id="rId23"/>
    <p:sldId id="368" r:id="rId24"/>
    <p:sldId id="331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678E1-24A3-4C5A-B467-934EF9E96EC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</dgm:spPr>
    </dgm:pt>
    <dgm:pt modelId="{0D9D1539-8DC3-4C57-B45D-2B38755343AA}">
      <dgm:prSet phldrT="[文本]" custT="1"/>
      <dgm:spPr>
        <a:solidFill>
          <a:srgbClr val="FFCC9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zh-CN" altLang="en-US" sz="2600" b="1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有效等价类</a:t>
          </a:r>
          <a:endParaRPr lang="zh-CN" altLang="en-US" sz="2600" b="1" dirty="0">
            <a:solidFill>
              <a:schemeClr val="tx1">
                <a:lumMod val="1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5BF19BE-B576-4998-8CF6-6A54FD230CC0}" type="parTrans" cxnId="{315398C5-D489-42D1-B923-9B8347447593}">
      <dgm:prSet/>
      <dgm:spPr/>
      <dgm:t>
        <a:bodyPr/>
        <a:lstStyle/>
        <a:p>
          <a:endParaRPr lang="zh-CN" altLang="en-US" sz="2600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35DC6CA-0180-42F6-8FCE-400EC7A00D58}" type="sibTrans" cxnId="{315398C5-D489-42D1-B923-9B8347447593}">
      <dgm:prSet custT="1"/>
      <dgm:spPr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zh-CN" altLang="en-US" sz="2600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6194913-45E8-40AB-917B-0CA6FE78B5C8}">
      <dgm:prSet phldrT="[文本]" custT="1"/>
      <dgm:spPr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zh-CN" altLang="en-US" sz="2600" b="1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无效等价类</a:t>
          </a:r>
          <a:endParaRPr lang="zh-CN" altLang="en-US" sz="2600" b="1" dirty="0">
            <a:solidFill>
              <a:schemeClr val="tx1">
                <a:lumMod val="1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9A1E6A6-94F3-42FD-913D-F6844FBAA90A}" type="parTrans" cxnId="{0CE9C168-AF0E-4F69-B7CF-9C09B7E29D21}">
      <dgm:prSet/>
      <dgm:spPr/>
      <dgm:t>
        <a:bodyPr/>
        <a:lstStyle/>
        <a:p>
          <a:endParaRPr lang="zh-CN" altLang="en-US" sz="2600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694C720-EDE8-46EA-B49F-0FB01FAC250E}" type="sibTrans" cxnId="{0CE9C168-AF0E-4F69-B7CF-9C09B7E29D21}">
      <dgm:prSet custT="1"/>
      <dgm:spPr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zh-CN" altLang="en-US" sz="2600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4D47232-F1CE-43B0-9F30-7402E3355079}">
      <dgm:prSet phldrT="[文本]" custT="1"/>
      <dgm:spPr>
        <a:solidFill>
          <a:srgbClr val="53B5FF"/>
        </a:solidFill>
        <a:ln>
          <a:solidFill>
            <a:srgbClr val="8FCCF5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zh-CN" altLang="en-US" sz="2600" b="1" dirty="0" smtClean="0">
              <a:latin typeface="楷体" panose="02010609060101010101" pitchFamily="49" charset="-122"/>
              <a:ea typeface="楷体" panose="02010609060101010101" pitchFamily="49" charset="-122"/>
            </a:rPr>
            <a:t>等价类</a:t>
          </a:r>
          <a:endParaRPr lang="zh-CN" altLang="en-US" sz="26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7862CA1-A8F8-4F60-BDDC-1E30E263D3FD}" type="parTrans" cxnId="{DCF70190-868D-4AF9-8011-CFEC805F3639}">
      <dgm:prSet/>
      <dgm:spPr/>
      <dgm:t>
        <a:bodyPr/>
        <a:lstStyle/>
        <a:p>
          <a:endParaRPr lang="zh-CN" altLang="en-US" sz="2600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D3052E2-6D3E-4A28-B087-166D0534B513}" type="sibTrans" cxnId="{DCF70190-868D-4AF9-8011-CFEC805F3639}">
      <dgm:prSet/>
      <dgm:spPr/>
      <dgm:t>
        <a:bodyPr/>
        <a:lstStyle/>
        <a:p>
          <a:endParaRPr lang="zh-CN" altLang="en-US" sz="2600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35564D5-E7DE-4B10-95F0-1A935FB239D2}" type="pres">
      <dgm:prSet presAssocID="{BAB678E1-24A3-4C5A-B467-934EF9E96EC4}" presName="linearFlow" presStyleCnt="0">
        <dgm:presLayoutVars>
          <dgm:dir/>
          <dgm:resizeHandles val="exact"/>
        </dgm:presLayoutVars>
      </dgm:prSet>
      <dgm:spPr/>
    </dgm:pt>
    <dgm:pt modelId="{1F1A7A4D-DBE0-4016-B9BC-A37D4C8B97E8}" type="pres">
      <dgm:prSet presAssocID="{0D9D1539-8DC3-4C57-B45D-2B38755343AA}" presName="node" presStyleLbl="node1" presStyleIdx="0" presStyleCnt="3" custLinFactX="176061" custLinFactNeighborX="200000" custLinFactNeighborY="-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1AF8A9-9758-428B-95AE-24260D2E65FF}" type="pres">
      <dgm:prSet presAssocID="{235DC6CA-0180-42F6-8FCE-400EC7A00D58}" presName="spacerL" presStyleCnt="0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095D660B-3CCC-41DD-8447-AC9A246958B9}" type="pres">
      <dgm:prSet presAssocID="{235DC6CA-0180-42F6-8FCE-400EC7A00D58}" presName="sibTrans" presStyleLbl="sibTrans2D1" presStyleIdx="0" presStyleCnt="2" custLinFactX="280121" custLinFactNeighborX="300000" custLinFactNeighborY="10673"/>
      <dgm:spPr/>
      <dgm:t>
        <a:bodyPr/>
        <a:lstStyle/>
        <a:p>
          <a:endParaRPr lang="zh-CN" altLang="en-US"/>
        </a:p>
      </dgm:t>
    </dgm:pt>
    <dgm:pt modelId="{E13F54DA-75DA-45D3-B8B3-3049CB0E4F3A}" type="pres">
      <dgm:prSet presAssocID="{235DC6CA-0180-42F6-8FCE-400EC7A00D58}" presName="spacerR" presStyleCnt="0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711E1C4C-D0A0-4ED2-B1B3-479D102A6289}" type="pres">
      <dgm:prSet presAssocID="{26194913-45E8-40AB-917B-0CA6FE78B5C8}" presName="node" presStyleLbl="node1" presStyleIdx="1" presStyleCnt="3" custLinFactX="160038" custLinFactNeighborX="200000" custLinFactNeighborY="69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03D3D0-E979-4584-9FD5-24C8095FF5D4}" type="pres">
      <dgm:prSet presAssocID="{1694C720-EDE8-46EA-B49F-0FB01FAC250E}" presName="spacerL" presStyleCnt="0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7314A908-0E3E-439D-A97A-0F3A1976901A}" type="pres">
      <dgm:prSet presAssocID="{1694C720-EDE8-46EA-B49F-0FB01FAC250E}" presName="sibTrans" presStyleLbl="sibTrans2D1" presStyleIdx="1" presStyleCnt="2" custLinFactX="-239132" custLinFactNeighborX="-300000" custLinFactNeighborY="12440"/>
      <dgm:spPr/>
      <dgm:t>
        <a:bodyPr/>
        <a:lstStyle/>
        <a:p>
          <a:endParaRPr lang="zh-CN" altLang="en-US"/>
        </a:p>
      </dgm:t>
    </dgm:pt>
    <dgm:pt modelId="{0F5E12B7-2F2E-415A-9B3A-5FF49F5E334A}" type="pres">
      <dgm:prSet presAssocID="{1694C720-EDE8-46EA-B49F-0FB01FAC250E}" presName="spacerR" presStyleCnt="0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EB272918-D129-446B-9822-E89A703038E2}" type="pres">
      <dgm:prSet presAssocID="{24D47232-F1CE-43B0-9F30-7402E3355079}" presName="node" presStyleLbl="node1" presStyleIdx="2" presStyleCnt="3" custLinFactX="-302382" custLinFactNeighborX="-400000" custLinFactNeighborY="-2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5A18FF-3A82-4B0A-883E-96F11B147FA5}" type="presOf" srcId="{24D47232-F1CE-43B0-9F30-7402E3355079}" destId="{EB272918-D129-446B-9822-E89A703038E2}" srcOrd="0" destOrd="0" presId="urn:microsoft.com/office/officeart/2005/8/layout/equation1"/>
    <dgm:cxn modelId="{DCF70190-868D-4AF9-8011-CFEC805F3639}" srcId="{BAB678E1-24A3-4C5A-B467-934EF9E96EC4}" destId="{24D47232-F1CE-43B0-9F30-7402E3355079}" srcOrd="2" destOrd="0" parTransId="{67862CA1-A8F8-4F60-BDDC-1E30E263D3FD}" sibTransId="{DD3052E2-6D3E-4A28-B087-166D0534B513}"/>
    <dgm:cxn modelId="{0CE9C168-AF0E-4F69-B7CF-9C09B7E29D21}" srcId="{BAB678E1-24A3-4C5A-B467-934EF9E96EC4}" destId="{26194913-45E8-40AB-917B-0CA6FE78B5C8}" srcOrd="1" destOrd="0" parTransId="{79A1E6A6-94F3-42FD-913D-F6844FBAA90A}" sibTransId="{1694C720-EDE8-46EA-B49F-0FB01FAC250E}"/>
    <dgm:cxn modelId="{928E6A1C-0E16-4756-83E1-659566F8E6CA}" type="presOf" srcId="{1694C720-EDE8-46EA-B49F-0FB01FAC250E}" destId="{7314A908-0E3E-439D-A97A-0F3A1976901A}" srcOrd="0" destOrd="0" presId="urn:microsoft.com/office/officeart/2005/8/layout/equation1"/>
    <dgm:cxn modelId="{B62A5260-950B-4622-B872-3F5072A2A3AE}" type="presOf" srcId="{26194913-45E8-40AB-917B-0CA6FE78B5C8}" destId="{711E1C4C-D0A0-4ED2-B1B3-479D102A6289}" srcOrd="0" destOrd="0" presId="urn:microsoft.com/office/officeart/2005/8/layout/equation1"/>
    <dgm:cxn modelId="{F182ACB7-8DDF-4A8A-98C6-CB4F4BD19B36}" type="presOf" srcId="{235DC6CA-0180-42F6-8FCE-400EC7A00D58}" destId="{095D660B-3CCC-41DD-8447-AC9A246958B9}" srcOrd="0" destOrd="0" presId="urn:microsoft.com/office/officeart/2005/8/layout/equation1"/>
    <dgm:cxn modelId="{315398C5-D489-42D1-B923-9B8347447593}" srcId="{BAB678E1-24A3-4C5A-B467-934EF9E96EC4}" destId="{0D9D1539-8DC3-4C57-B45D-2B38755343AA}" srcOrd="0" destOrd="0" parTransId="{15BF19BE-B576-4998-8CF6-6A54FD230CC0}" sibTransId="{235DC6CA-0180-42F6-8FCE-400EC7A00D58}"/>
    <dgm:cxn modelId="{12300126-1C2A-46A3-A1CE-C9ADAA49E5C9}" type="presOf" srcId="{BAB678E1-24A3-4C5A-B467-934EF9E96EC4}" destId="{F35564D5-E7DE-4B10-95F0-1A935FB239D2}" srcOrd="0" destOrd="0" presId="urn:microsoft.com/office/officeart/2005/8/layout/equation1"/>
    <dgm:cxn modelId="{B9D796C7-0E25-490D-84F9-C3BD78A8D5EA}" type="presOf" srcId="{0D9D1539-8DC3-4C57-B45D-2B38755343AA}" destId="{1F1A7A4D-DBE0-4016-B9BC-A37D4C8B97E8}" srcOrd="0" destOrd="0" presId="urn:microsoft.com/office/officeart/2005/8/layout/equation1"/>
    <dgm:cxn modelId="{79ECEE25-915F-41B8-B1C6-32256565CDCF}" type="presParOf" srcId="{F35564D5-E7DE-4B10-95F0-1A935FB239D2}" destId="{1F1A7A4D-DBE0-4016-B9BC-A37D4C8B97E8}" srcOrd="0" destOrd="0" presId="urn:microsoft.com/office/officeart/2005/8/layout/equation1"/>
    <dgm:cxn modelId="{4D9388FD-8748-4610-B1C5-0DE6B94D52D7}" type="presParOf" srcId="{F35564D5-E7DE-4B10-95F0-1A935FB239D2}" destId="{561AF8A9-9758-428B-95AE-24260D2E65FF}" srcOrd="1" destOrd="0" presId="urn:microsoft.com/office/officeart/2005/8/layout/equation1"/>
    <dgm:cxn modelId="{FB0D1BE4-F313-4760-8C4E-815C8EBB6221}" type="presParOf" srcId="{F35564D5-E7DE-4B10-95F0-1A935FB239D2}" destId="{095D660B-3CCC-41DD-8447-AC9A246958B9}" srcOrd="2" destOrd="0" presId="urn:microsoft.com/office/officeart/2005/8/layout/equation1"/>
    <dgm:cxn modelId="{4F11614A-9FF4-4F26-BF5F-1FF2CFEBC001}" type="presParOf" srcId="{F35564D5-E7DE-4B10-95F0-1A935FB239D2}" destId="{E13F54DA-75DA-45D3-B8B3-3049CB0E4F3A}" srcOrd="3" destOrd="0" presId="urn:microsoft.com/office/officeart/2005/8/layout/equation1"/>
    <dgm:cxn modelId="{E30DC607-2C97-4698-8E36-0F3CFAB7FC23}" type="presParOf" srcId="{F35564D5-E7DE-4B10-95F0-1A935FB239D2}" destId="{711E1C4C-D0A0-4ED2-B1B3-479D102A6289}" srcOrd="4" destOrd="0" presId="urn:microsoft.com/office/officeart/2005/8/layout/equation1"/>
    <dgm:cxn modelId="{2B73F887-E23F-4D22-BFD8-8B6D910E9FD5}" type="presParOf" srcId="{F35564D5-E7DE-4B10-95F0-1A935FB239D2}" destId="{5903D3D0-E979-4584-9FD5-24C8095FF5D4}" srcOrd="5" destOrd="0" presId="urn:microsoft.com/office/officeart/2005/8/layout/equation1"/>
    <dgm:cxn modelId="{CEAB1A1D-1A2B-46FF-8C56-C3C5F7FD8A15}" type="presParOf" srcId="{F35564D5-E7DE-4B10-95F0-1A935FB239D2}" destId="{7314A908-0E3E-439D-A97A-0F3A1976901A}" srcOrd="6" destOrd="0" presId="urn:microsoft.com/office/officeart/2005/8/layout/equation1"/>
    <dgm:cxn modelId="{3666B856-27D1-4299-959D-A5D32BC20DAD}" type="presParOf" srcId="{F35564D5-E7DE-4B10-95F0-1A935FB239D2}" destId="{0F5E12B7-2F2E-415A-9B3A-5FF49F5E334A}" srcOrd="7" destOrd="0" presId="urn:microsoft.com/office/officeart/2005/8/layout/equation1"/>
    <dgm:cxn modelId="{3D57A4F1-0086-49C0-A069-5116D59E8593}" type="presParOf" srcId="{F35564D5-E7DE-4B10-95F0-1A935FB239D2}" destId="{EB272918-D129-446B-9822-E89A703038E2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A7A4D-DBE0-4016-B9BC-A37D4C8B97E8}">
      <dsp:nvSpPr>
        <dsp:cNvPr id="0" name=""/>
        <dsp:cNvSpPr/>
      </dsp:nvSpPr>
      <dsp:spPr>
        <a:xfrm>
          <a:off x="2182212" y="538351"/>
          <a:ext cx="1134345" cy="1134345"/>
        </a:xfrm>
        <a:prstGeom prst="ellipse">
          <a:avLst/>
        </a:prstGeom>
        <a:solidFill>
          <a:srgbClr val="FFCC99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有效等价类</a:t>
          </a:r>
          <a:endParaRPr lang="zh-CN" altLang="en-US" sz="2600" b="1" kern="1200" dirty="0">
            <a:solidFill>
              <a:schemeClr val="tx1">
                <a:lumMod val="1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348333" y="704472"/>
        <a:ext cx="802103" cy="802103"/>
      </dsp:txXfrm>
    </dsp:sp>
    <dsp:sp modelId="{095D660B-3CCC-41DD-8447-AC9A246958B9}">
      <dsp:nvSpPr>
        <dsp:cNvPr id="0" name=""/>
        <dsp:cNvSpPr/>
      </dsp:nvSpPr>
      <dsp:spPr>
        <a:xfrm>
          <a:off x="3346609" y="847781"/>
          <a:ext cx="657920" cy="657920"/>
        </a:xfrm>
        <a:prstGeom prst="mathPlus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b="1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3816" y="1099370"/>
        <a:ext cx="483506" cy="154742"/>
      </dsp:txXfrm>
    </dsp:sp>
    <dsp:sp modelId="{711E1C4C-D0A0-4ED2-B1B3-479D102A6289}">
      <dsp:nvSpPr>
        <dsp:cNvPr id="0" name=""/>
        <dsp:cNvSpPr/>
      </dsp:nvSpPr>
      <dsp:spPr>
        <a:xfrm>
          <a:off x="3954677" y="618027"/>
          <a:ext cx="1134345" cy="113434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无效等价类</a:t>
          </a:r>
          <a:endParaRPr lang="zh-CN" altLang="en-US" sz="2600" b="1" kern="1200" dirty="0">
            <a:solidFill>
              <a:schemeClr val="tx1">
                <a:lumMod val="1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120798" y="784148"/>
        <a:ext cx="802103" cy="802103"/>
      </dsp:txXfrm>
    </dsp:sp>
    <dsp:sp modelId="{7314A908-0E3E-439D-A97A-0F3A1976901A}">
      <dsp:nvSpPr>
        <dsp:cNvPr id="0" name=""/>
        <dsp:cNvSpPr/>
      </dsp:nvSpPr>
      <dsp:spPr>
        <a:xfrm>
          <a:off x="1354168" y="859407"/>
          <a:ext cx="657920" cy="657920"/>
        </a:xfrm>
        <a:prstGeom prst="mathEqual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b="1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41375" y="994939"/>
        <a:ext cx="483506" cy="386856"/>
      </dsp:txXfrm>
    </dsp:sp>
    <dsp:sp modelId="{EB272918-D129-446B-9822-E89A703038E2}">
      <dsp:nvSpPr>
        <dsp:cNvPr id="0" name=""/>
        <dsp:cNvSpPr/>
      </dsp:nvSpPr>
      <dsp:spPr>
        <a:xfrm>
          <a:off x="155330" y="537058"/>
          <a:ext cx="1134345" cy="1134345"/>
        </a:xfrm>
        <a:prstGeom prst="ellipse">
          <a:avLst/>
        </a:prstGeom>
        <a:solidFill>
          <a:srgbClr val="53B5FF"/>
        </a:solidFill>
        <a:ln w="25400" cap="flat" cmpd="sng" algn="ctr">
          <a:solidFill>
            <a:srgbClr val="8FCCF5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等价类</a:t>
          </a:r>
          <a:endParaRPr lang="zh-CN" altLang="en-US" sz="26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21451" y="703179"/>
        <a:ext cx="802103" cy="802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4579DA-80BE-4370-B72E-9882B0C0AE5E}" type="slidenum">
              <a:rPr lang="zh-CN" altLang="en-US" smtClean="0"/>
              <a:pPr>
                <a:defRPr/>
              </a:pPr>
              <a:t>6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现在针对这句话测试</a:t>
            </a:r>
            <a:r>
              <a:rPr lang="zh-CN" altLang="en-US" baseline="0" dirty="0" smtClean="0"/>
              <a:t>  这句话是什么？  需求！！！</a:t>
            </a:r>
            <a:endParaRPr lang="en-US" altLang="zh-CN" baseline="0" dirty="0" smtClean="0"/>
          </a:p>
          <a:p>
            <a:pPr eaLnBrk="1" hangingPunct="1"/>
            <a:r>
              <a:rPr lang="zh-CN" altLang="en-US" baseline="0" dirty="0" smtClean="0"/>
              <a:t>大家会不会像小猪一样 。。。。。。</a:t>
            </a:r>
            <a:endParaRPr lang="en-US" altLang="zh-CN" baseline="0" dirty="0" smtClean="0"/>
          </a:p>
          <a:p>
            <a:pPr eaLnBrk="1" hangingPunct="1"/>
            <a:r>
              <a:rPr lang="zh-CN" altLang="en-US" baseline="0" dirty="0" smtClean="0"/>
              <a:t>大家肯定说  我怎么会像它一样愚蠢呢  嘿嘿  别笑话它  其实咱们很多同学在测试过程中一直在做着小猪的超级模仿秀  比如说登陆页面   输入用户名  </a:t>
            </a:r>
            <a:r>
              <a:rPr lang="en-US" altLang="zh-CN" baseline="0" dirty="0" smtClean="0"/>
              <a:t>1-10</a:t>
            </a:r>
            <a:r>
              <a:rPr lang="zh-CN" altLang="en-US" baseline="0" dirty="0" smtClean="0"/>
              <a:t>个汉字  有的同学  输入  张三  张晓三  张小小三 其实这个时候你就是在进行着小猪一样的工作  什么工作呢？ 穷举测试</a:t>
            </a:r>
            <a:endParaRPr lang="en-US" altLang="zh-CN" baseline="0" dirty="0" smtClean="0"/>
          </a:p>
          <a:p>
            <a:pPr eaLnBrk="1" hangingPunct="1"/>
            <a:r>
              <a:rPr lang="zh-CN" altLang="en-US" baseline="0" dirty="0" smtClean="0"/>
              <a:t>如果我们这时候采用下面讲解的等价类划分法的话  这里我告诉你  上面的这些输入其实都可以用任何一个比如“张三”来替代  而其他的都可以省略</a:t>
            </a:r>
            <a:endParaRPr lang="en-US" altLang="zh-CN" baseline="0" dirty="0" smtClean="0"/>
          </a:p>
          <a:p>
            <a:pPr eaLnBrk="1" hangingPunct="1"/>
            <a:r>
              <a:rPr lang="zh-CN" altLang="en-US" baseline="0" dirty="0" smtClean="0"/>
              <a:t>这样大家会觉得省了不少事情  没错  等价类划分法就是这样避免重复或丢失用例的这样的一种方法  来看一下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65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aseline="0" dirty="0" smtClean="0"/>
              <a:t>刚才是根据数据范围划分的有效等价类和无效等价类，那么大家根据加数去区分，是不是可以分为数值和非数值。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那么数值又分为什么？整数和小数；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非数值分为字母，特殊字符，空格，空白等。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那么我们再看看这条需求里面有没有一个可以提取的地方？比如 两个，两个怎么划分？两个加数，一个加数或者三个加数，对不对？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我们根据数字范围划分，根据加数的对象划分，根据几个数相加划分，都已经划分好了，那么我们接下来做的工作就是，提取每个等价类里面的数据，组合成用例，如何抽取，给大家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分钟时间先自己在自己的稿纸上，抽取一遍，之后，我们一起来看，看看大家有没有做正确。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细心的同学可能会看到我们在这个图上有一个编号，这个编号做什么？就是设计用例的编号，一一对应着写。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37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A8D71-C3EC-4BA8-8391-4F5BE00376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8189" y="1230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4" y="4064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1" name="矩形 10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33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8189" y="1230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4" y="4064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1" name="矩形 10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65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8189" y="1230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853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53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2564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2997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3170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31236" y="-1905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8396" y="1"/>
            <a:ext cx="6096000" cy="52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59812" y="890678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3938" y="184331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99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650831" y="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40218" y="916805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3938" y="143691"/>
            <a:ext cx="6226175" cy="63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1" name="矩形 10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219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8189" y="1230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4" y="4064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1" name="矩形 10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92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8189" y="1230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4" y="4064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1" name="矩形 10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2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64" r:id="rId3"/>
    <p:sldLayoutId id="2147483963" r:id="rId4"/>
    <p:sldLayoutId id="214748396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黑</a:t>
            </a:r>
            <a:r>
              <a:rPr lang="zh-CN" altLang="en-US" dirty="0"/>
              <a:t>盒测试技术 </a:t>
            </a:r>
            <a:r>
              <a:rPr lang="en-US" altLang="zh-CN" dirty="0"/>
              <a:t>-</a:t>
            </a:r>
            <a:r>
              <a:rPr lang="zh-CN" altLang="en-US" dirty="0"/>
              <a:t>等价类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33426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等价类测试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4664" y="1556792"/>
            <a:ext cx="7632848" cy="194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等价类划分</a:t>
            </a:r>
            <a:r>
              <a:rPr lang="zh-CN" altLang="en-US" sz="2800" b="1" dirty="0"/>
              <a:t>法</a:t>
            </a:r>
            <a:r>
              <a:rPr lang="zh-CN" altLang="en-US" sz="2800" b="1" dirty="0">
                <a:solidFill>
                  <a:srgbClr val="FF0000"/>
                </a:solidFill>
              </a:rPr>
              <a:t>依据需求</a:t>
            </a:r>
            <a:r>
              <a:rPr lang="zh-CN" altLang="en-US" sz="2800" b="1" dirty="0"/>
              <a:t>对输入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输出的范围进行细分，然后再分出的每一个区域内选取一个有代表性的测试数据开展</a:t>
            </a:r>
            <a:r>
              <a:rPr lang="zh-CN" altLang="en-US" sz="2800" b="1" dirty="0" smtClean="0"/>
              <a:t>测试。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72695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等价类测试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196752"/>
            <a:ext cx="7632848" cy="4831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/>
              <a:t>有效等价类</a:t>
            </a:r>
          </a:p>
          <a:p>
            <a:pPr marL="908050" lvl="1" indent="-43688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325" b="1" dirty="0"/>
              <a:t>输入域中一组合理、有意义（符合需求说明）的数据的集合，被用于检验系统指定功能和性能能否正确实现</a:t>
            </a:r>
          </a:p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/>
              <a:t>无效等价类</a:t>
            </a:r>
          </a:p>
          <a:p>
            <a:pPr marL="908050" lvl="1" indent="-43688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325" b="1" dirty="0"/>
              <a:t>输入域中一组不合理、无意义（不符合需求说明）的数据的集合，被用于检验系统的容错性</a:t>
            </a:r>
            <a:endParaRPr lang="en-US" altLang="zh-CN" sz="2325" b="1" dirty="0"/>
          </a:p>
          <a:p>
            <a:pPr marL="471170" lvl="1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325" b="1" dirty="0">
                <a:solidFill>
                  <a:srgbClr val="FF0000"/>
                </a:solidFill>
              </a:rPr>
              <a:t>  注意：独立性假设的前提</a:t>
            </a:r>
          </a:p>
        </p:txBody>
      </p:sp>
    </p:spTree>
    <p:extLst>
      <p:ext uri="{BB962C8B-B14F-4D97-AF65-F5344CB8AC3E}">
        <p14:creationId xmlns:p14="http://schemas.microsoft.com/office/powerpoint/2010/main" val="1244888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7666037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等价类划分的原则：</a:t>
            </a:r>
            <a:endParaRPr lang="en-US" altLang="zh-CN" sz="2800" b="1" dirty="0" smtClean="0"/>
          </a:p>
          <a:p>
            <a:pPr marL="471170" lvl="1" indent="0" algn="just" eaLnBrk="1" hangingPunct="1">
              <a:lnSpc>
                <a:spcPct val="150000"/>
              </a:lnSpc>
              <a:buNone/>
              <a:defRPr/>
            </a:pPr>
            <a:r>
              <a:rPr lang="en-US" altLang="zh-CN" sz="2325" b="1" kern="1200" dirty="0">
                <a:latin typeface="+mn-lt"/>
                <a:cs typeface="+mn-cs"/>
              </a:rPr>
              <a:t>(1)</a:t>
            </a:r>
            <a:r>
              <a:rPr lang="zh-CN" altLang="zh-CN" sz="2325" b="1" kern="1200" dirty="0">
                <a:latin typeface="+mn-lt"/>
                <a:cs typeface="+mn-cs"/>
              </a:rPr>
              <a:t>若输入条件规定了取值范围，且取值范围上、下限之间的数据是有意义的数据，则取值范围内的数据构成一个有效等价类，小于下限、或大于上限的所有数据分别构成两个无效等价类；</a:t>
            </a:r>
          </a:p>
          <a:p>
            <a:pPr marL="471170" lvl="1" indent="0" algn="just" eaLnBrk="1" hangingPunct="1">
              <a:lnSpc>
                <a:spcPct val="150000"/>
              </a:lnSpc>
              <a:buNone/>
              <a:defRPr/>
            </a:pPr>
            <a:r>
              <a:rPr lang="en-US" altLang="zh-CN" sz="2325" b="1" kern="1200" dirty="0">
                <a:latin typeface="+mn-lt"/>
                <a:cs typeface="+mn-cs"/>
              </a:rPr>
              <a:t>(2)</a:t>
            </a:r>
            <a:r>
              <a:rPr lang="zh-CN" altLang="zh-CN" sz="2325" b="1" kern="1200" dirty="0">
                <a:latin typeface="+mn-lt"/>
                <a:cs typeface="+mn-cs"/>
              </a:rPr>
              <a:t>若输入条件规定了“必须如何”的条件，则满足必须条件的数据构成一个有效等价类，其他数据构成一个无效等价类</a:t>
            </a:r>
            <a:r>
              <a:rPr lang="zh-CN" altLang="zh-CN" sz="2325" b="1" kern="1200" dirty="0" smtClean="0">
                <a:latin typeface="+mn-lt"/>
                <a:cs typeface="+mn-cs"/>
              </a:rPr>
              <a:t>；</a:t>
            </a:r>
            <a:endParaRPr lang="en-US" altLang="zh-CN" sz="2325" b="1" kern="1200" dirty="0" smtClean="0">
              <a:latin typeface="+mn-lt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971600" y="34328"/>
            <a:ext cx="6226175" cy="63150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等价类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测试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6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13</a:t>
            </a:fld>
            <a:endParaRPr lang="zh-CN" altLang="zh-CN" sz="32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352928" cy="4641850"/>
          </a:xfrm>
        </p:spPr>
        <p:txBody>
          <a:bodyPr>
            <a:normAutofit/>
          </a:bodyPr>
          <a:lstStyle/>
          <a:p>
            <a:pPr marL="471170" lvl="1" indent="0" algn="just">
              <a:lnSpc>
                <a:spcPct val="150000"/>
              </a:lnSpc>
              <a:buNone/>
              <a:defRPr/>
            </a:pPr>
            <a:r>
              <a:rPr lang="en-US" altLang="zh-CN" sz="2325" b="1" dirty="0">
                <a:latin typeface="+mn-lt"/>
              </a:rPr>
              <a:t>(3)</a:t>
            </a:r>
            <a:r>
              <a:rPr lang="zh-CN" altLang="zh-CN" sz="2325" b="1" dirty="0">
                <a:latin typeface="+mn-lt"/>
              </a:rPr>
              <a:t>若</a:t>
            </a:r>
            <a:r>
              <a:rPr lang="zh-CN" altLang="zh-CN" sz="2325" b="1" dirty="0">
                <a:latin typeface="+mn-lt"/>
              </a:rPr>
              <a:t>输入条件是一个布尔量，则取真值的数据构成一个有效等价类，取假值的数据构成一个无效等价类；</a:t>
            </a:r>
          </a:p>
          <a:p>
            <a:pPr marL="471170" lvl="1" indent="0" algn="just">
              <a:lnSpc>
                <a:spcPct val="150000"/>
              </a:lnSpc>
              <a:buNone/>
              <a:defRPr/>
            </a:pPr>
            <a:r>
              <a:rPr lang="en-US" altLang="zh-CN" sz="2325" b="1" dirty="0">
                <a:latin typeface="+mn-lt"/>
              </a:rPr>
              <a:t>(4)</a:t>
            </a:r>
            <a:r>
              <a:rPr lang="zh-CN" altLang="zh-CN" sz="2325" b="1" dirty="0">
                <a:latin typeface="+mn-lt"/>
              </a:rPr>
              <a:t>若输入条件是一个逻辑量，即规定了输入数据的一组值，且系统要对每个输入值分别进行处理，则可为每一个输入值确立一个有效等价类，此外还要针对这组值确立一个无效等价类，它是所有不允许的输入值的集合</a:t>
            </a:r>
            <a:endParaRPr lang="en-US" altLang="zh-CN" sz="2325" b="1" dirty="0">
              <a:latin typeface="+mn-lt"/>
            </a:endParaRPr>
          </a:p>
          <a:p>
            <a:pPr marL="471170" lvl="1" indent="0" algn="just">
              <a:lnSpc>
                <a:spcPct val="150000"/>
              </a:lnSpc>
              <a:buNone/>
              <a:defRPr/>
            </a:pPr>
            <a:r>
              <a:rPr lang="zh-CN" altLang="en-US" sz="2325" b="1" dirty="0">
                <a:latin typeface="+mn-lt"/>
              </a:rPr>
              <a:t>（</a:t>
            </a:r>
            <a:r>
              <a:rPr lang="en-US" altLang="zh-CN" sz="2325" b="1" dirty="0">
                <a:latin typeface="+mn-lt"/>
              </a:rPr>
              <a:t>5</a:t>
            </a:r>
            <a:r>
              <a:rPr lang="zh-CN" altLang="en-US" sz="2325" b="1" dirty="0">
                <a:latin typeface="+mn-lt"/>
              </a:rPr>
              <a:t>）</a:t>
            </a:r>
            <a:r>
              <a:rPr lang="zh-CN" altLang="zh-CN" sz="2325" b="1" dirty="0">
                <a:latin typeface="+mn-lt"/>
              </a:rPr>
              <a:t>用户需求规定必须遵守某种规则时，可规定一个有效等价类及若干个不同角度违反规则的无效等价类</a:t>
            </a:r>
            <a:endParaRPr lang="zh-CN" altLang="en-US" sz="2325" b="1" dirty="0">
              <a:latin typeface="+mn-lt"/>
            </a:endParaRPr>
          </a:p>
          <a:p>
            <a:pPr marL="471170" lvl="1" indent="0" algn="just">
              <a:lnSpc>
                <a:spcPct val="150000"/>
              </a:lnSpc>
              <a:buNone/>
              <a:defRPr/>
            </a:pPr>
            <a:endParaRPr lang="zh-CN" altLang="en-US" sz="2325" b="1" dirty="0">
              <a:latin typeface="+mn-lt"/>
            </a:endParaRPr>
          </a:p>
          <a:p>
            <a:pPr marL="471170" lvl="1" indent="0" algn="just">
              <a:lnSpc>
                <a:spcPct val="150000"/>
              </a:lnSpc>
              <a:buNone/>
              <a:defRPr/>
            </a:pPr>
            <a:endParaRPr lang="zh-CN" altLang="en-US" sz="2325" b="1" dirty="0">
              <a:latin typeface="+mn-lt"/>
            </a:endParaRPr>
          </a:p>
          <a:p>
            <a:pPr marL="471170" lvl="1" indent="0" algn="just">
              <a:lnSpc>
                <a:spcPct val="150000"/>
              </a:lnSpc>
              <a:buNone/>
              <a:defRPr/>
            </a:pPr>
            <a:endParaRPr lang="zh-CN" altLang="en-US" sz="2325" b="1" dirty="0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15616" y="116632"/>
            <a:ext cx="6226175" cy="63150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等价类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测试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0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48883" y="116632"/>
            <a:ext cx="8856984" cy="63150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等价类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测试</a:t>
            </a:r>
            <a:r>
              <a:rPr lang="en-US" altLang="zh-CN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设计测试用例的步骤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23528" y="4096080"/>
            <a:ext cx="6536061" cy="632912"/>
          </a:xfrm>
          <a:prstGeom prst="homePlate">
            <a:avLst>
              <a:gd name="adj" fmla="val 26968"/>
            </a:avLst>
          </a:prstGeom>
          <a:gradFill flip="none" rotWithShape="1">
            <a:gsLst>
              <a:gs pos="0">
                <a:srgbClr val="2180F3">
                  <a:tint val="66000"/>
                  <a:satMod val="160000"/>
                </a:srgbClr>
              </a:gs>
              <a:gs pos="50000">
                <a:srgbClr val="2180F3">
                  <a:tint val="44500"/>
                  <a:satMod val="160000"/>
                </a:srgbClr>
              </a:gs>
              <a:gs pos="100000">
                <a:srgbClr val="2180F3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为等价类表中的每一个等价类分别规定一个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唯一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的编号</a:t>
            </a:r>
            <a:endParaRPr lang="en-US" altLang="ja-JP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25321" y="3145793"/>
            <a:ext cx="7333867" cy="666861"/>
          </a:xfrm>
          <a:prstGeom prst="homePlate">
            <a:avLst>
              <a:gd name="adj" fmla="val 26968"/>
            </a:avLst>
          </a:prstGeom>
          <a:gradFill flip="none" rotWithShape="1">
            <a:gsLst>
              <a:gs pos="0">
                <a:srgbClr val="2180F3">
                  <a:tint val="66000"/>
                  <a:satMod val="160000"/>
                </a:srgbClr>
              </a:gs>
              <a:gs pos="50000">
                <a:srgbClr val="2180F3">
                  <a:tint val="44500"/>
                  <a:satMod val="160000"/>
                </a:srgbClr>
              </a:gs>
              <a:gs pos="100000">
                <a:srgbClr val="2180F3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新用例，使它能够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尽量多覆盖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尚未覆盖的有效等价类。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重复该步骤，直到所有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有效等价类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均被用例所覆盖</a:t>
            </a:r>
            <a:endParaRPr lang="en-US" altLang="ja-JP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674595" y="2156375"/>
            <a:ext cx="7101891" cy="718447"/>
          </a:xfrm>
          <a:prstGeom prst="homePlate">
            <a:avLst>
              <a:gd name="adj" fmla="val 26968"/>
            </a:avLst>
          </a:prstGeom>
          <a:gradFill flip="none" rotWithShape="1">
            <a:gsLst>
              <a:gs pos="0">
                <a:srgbClr val="2180F3">
                  <a:tint val="66000"/>
                  <a:satMod val="160000"/>
                </a:srgbClr>
              </a:gs>
              <a:gs pos="50000">
                <a:srgbClr val="2180F3">
                  <a:tint val="44500"/>
                  <a:satMod val="160000"/>
                </a:srgbClr>
              </a:gs>
              <a:gs pos="100000">
                <a:srgbClr val="2180F3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新用例，使它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仅覆盖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一个尚未覆盖的无效等价类。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重复该步骤，直到所有的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无效等价类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均被用例所覆盖</a:t>
            </a:r>
            <a:endParaRPr lang="en-US" altLang="ja-JP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91109" y="3550369"/>
            <a:ext cx="515549" cy="524571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081881" y="2622906"/>
            <a:ext cx="584655" cy="50383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754445" y="5226296"/>
            <a:ext cx="4299284" cy="1155032"/>
          </a:xfrm>
          <a:prstGeom prst="roundRect">
            <a:avLst/>
          </a:prstGeom>
          <a:gradFill flip="none" rotWithShape="1">
            <a:gsLst>
              <a:gs pos="0">
                <a:srgbClr val="2180F3">
                  <a:tint val="66000"/>
                  <a:satMod val="160000"/>
                </a:srgbClr>
              </a:gs>
              <a:gs pos="50000">
                <a:srgbClr val="2180F3">
                  <a:tint val="44500"/>
                  <a:satMod val="160000"/>
                </a:srgbClr>
              </a:gs>
              <a:gs pos="100000">
                <a:srgbClr val="2180F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依据常用方法划分等价类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上箭头 10"/>
          <p:cNvSpPr/>
          <p:nvPr/>
        </p:nvSpPr>
        <p:spPr bwMode="auto">
          <a:xfrm>
            <a:off x="4727622" y="4728992"/>
            <a:ext cx="385010" cy="401052"/>
          </a:xfrm>
          <a:prstGeom prst="up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1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845814" y="188640"/>
            <a:ext cx="6226175" cy="40798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等价类测试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40605"/>
              </p:ext>
            </p:extLst>
          </p:nvPr>
        </p:nvGraphicFramePr>
        <p:xfrm>
          <a:off x="1474023" y="2060848"/>
          <a:ext cx="5089023" cy="2213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 flipV="1">
            <a:off x="1705990" y="4627784"/>
            <a:ext cx="4487780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rot="16200000" flipH="1">
            <a:off x="2670521" y="4816533"/>
            <a:ext cx="609602" cy="12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rot="16200000" flipH="1">
            <a:off x="4642697" y="4786952"/>
            <a:ext cx="617619" cy="6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1778180" y="4913032"/>
            <a:ext cx="1143000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3023447" y="4896994"/>
            <a:ext cx="1870911" cy="8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>
            <a:off x="4984595" y="4876435"/>
            <a:ext cx="1143000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657863" y="4982798"/>
            <a:ext cx="12633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无效等价类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&lt;0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2721" y="4971269"/>
            <a:ext cx="18598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无效等价类</a:t>
            </a:r>
            <a:endParaRPr lang="en-US" altLang="zh-CN" sz="26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&gt;99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2181" y="5003353"/>
            <a:ext cx="18598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有效等价类</a:t>
            </a:r>
            <a:endParaRPr lang="en-US" altLang="zh-CN" sz="26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0—99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86201" y="4000359"/>
            <a:ext cx="4374917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计算两个</a:t>
            </a:r>
            <a:r>
              <a:rPr lang="en-US" altLang="zh-CN" sz="2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0—99</a:t>
            </a:r>
            <a:r>
              <a:rPr lang="zh-CN" altLang="en-US" sz="2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之间整数的和</a:t>
            </a:r>
          </a:p>
        </p:txBody>
      </p:sp>
    </p:spTree>
    <p:extLst>
      <p:ext uri="{BB962C8B-B14F-4D97-AF65-F5344CB8AC3E}">
        <p14:creationId xmlns:p14="http://schemas.microsoft.com/office/powerpoint/2010/main" val="11360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785220" y="3645323"/>
            <a:ext cx="948533" cy="721050"/>
          </a:xfrm>
          <a:custGeom>
            <a:avLst/>
            <a:gdLst>
              <a:gd name="connsiteX0" fmla="*/ 0 w 1264711"/>
              <a:gd name="connsiteY0" fmla="*/ 63236 h 632355"/>
              <a:gd name="connsiteX1" fmla="*/ 63236 w 1264711"/>
              <a:gd name="connsiteY1" fmla="*/ 0 h 632355"/>
              <a:gd name="connsiteX2" fmla="*/ 1201476 w 1264711"/>
              <a:gd name="connsiteY2" fmla="*/ 0 h 632355"/>
              <a:gd name="connsiteX3" fmla="*/ 1264712 w 1264711"/>
              <a:gd name="connsiteY3" fmla="*/ 63236 h 632355"/>
              <a:gd name="connsiteX4" fmla="*/ 1264711 w 1264711"/>
              <a:gd name="connsiteY4" fmla="*/ 569120 h 632355"/>
              <a:gd name="connsiteX5" fmla="*/ 1201475 w 1264711"/>
              <a:gd name="connsiteY5" fmla="*/ 632356 h 632355"/>
              <a:gd name="connsiteX6" fmla="*/ 63236 w 1264711"/>
              <a:gd name="connsiteY6" fmla="*/ 632355 h 632355"/>
              <a:gd name="connsiteX7" fmla="*/ 0 w 1264711"/>
              <a:gd name="connsiteY7" fmla="*/ 569119 h 632355"/>
              <a:gd name="connsiteX8" fmla="*/ 0 w 1264711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11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201476" y="0"/>
                </a:lnTo>
                <a:cubicBezTo>
                  <a:pt x="1236400" y="0"/>
                  <a:pt x="1264712" y="28312"/>
                  <a:pt x="1264712" y="63236"/>
                </a:cubicBezTo>
                <a:cubicBezTo>
                  <a:pt x="1264712" y="231864"/>
                  <a:pt x="1264711" y="400492"/>
                  <a:pt x="1264711" y="569120"/>
                </a:cubicBezTo>
                <a:cubicBezTo>
                  <a:pt x="1264711" y="604044"/>
                  <a:pt x="1236399" y="632356"/>
                  <a:pt x="1201475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rgbClr val="DDEEF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加数</a:t>
            </a:r>
          </a:p>
        </p:txBody>
      </p:sp>
      <p:sp>
        <p:nvSpPr>
          <p:cNvPr id="5" name="任意多边形 4"/>
          <p:cNvSpPr/>
          <p:nvPr/>
        </p:nvSpPr>
        <p:spPr>
          <a:xfrm rot="17712715">
            <a:off x="2344563" y="3416340"/>
            <a:ext cx="1143790" cy="17056"/>
          </a:xfrm>
          <a:custGeom>
            <a:avLst/>
            <a:gdLst>
              <a:gd name="connsiteX0" fmla="*/ 0 w 1143790"/>
              <a:gd name="connsiteY0" fmla="*/ 11370 h 22741"/>
              <a:gd name="connsiteX1" fmla="*/ 1143790 w 1143790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790" h="22741">
                <a:moveTo>
                  <a:pt x="0" y="11370"/>
                </a:moveTo>
                <a:lnTo>
                  <a:pt x="1143790" y="11370"/>
                </a:lnTo>
              </a:path>
            </a:pathLst>
          </a:cu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5999" tIns="-17225" rIns="556001" bIns="-17224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099166" y="2699188"/>
            <a:ext cx="948533" cy="632355"/>
          </a:xfrm>
          <a:custGeom>
            <a:avLst/>
            <a:gdLst>
              <a:gd name="connsiteX0" fmla="*/ 0 w 1264711"/>
              <a:gd name="connsiteY0" fmla="*/ 63236 h 632355"/>
              <a:gd name="connsiteX1" fmla="*/ 63236 w 1264711"/>
              <a:gd name="connsiteY1" fmla="*/ 0 h 632355"/>
              <a:gd name="connsiteX2" fmla="*/ 1201476 w 1264711"/>
              <a:gd name="connsiteY2" fmla="*/ 0 h 632355"/>
              <a:gd name="connsiteX3" fmla="*/ 1264712 w 1264711"/>
              <a:gd name="connsiteY3" fmla="*/ 63236 h 632355"/>
              <a:gd name="connsiteX4" fmla="*/ 1264711 w 1264711"/>
              <a:gd name="connsiteY4" fmla="*/ 569120 h 632355"/>
              <a:gd name="connsiteX5" fmla="*/ 1201475 w 1264711"/>
              <a:gd name="connsiteY5" fmla="*/ 632356 h 632355"/>
              <a:gd name="connsiteX6" fmla="*/ 63236 w 1264711"/>
              <a:gd name="connsiteY6" fmla="*/ 632355 h 632355"/>
              <a:gd name="connsiteX7" fmla="*/ 0 w 1264711"/>
              <a:gd name="connsiteY7" fmla="*/ 569119 h 632355"/>
              <a:gd name="connsiteX8" fmla="*/ 0 w 1264711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11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201476" y="0"/>
                </a:lnTo>
                <a:cubicBezTo>
                  <a:pt x="1236400" y="0"/>
                  <a:pt x="1264712" y="28312"/>
                  <a:pt x="1264712" y="63236"/>
                </a:cubicBezTo>
                <a:cubicBezTo>
                  <a:pt x="1264712" y="231864"/>
                  <a:pt x="1264711" y="400492"/>
                  <a:pt x="1264711" y="569120"/>
                </a:cubicBezTo>
                <a:cubicBezTo>
                  <a:pt x="1264711" y="604044"/>
                  <a:pt x="1236399" y="632356"/>
                  <a:pt x="1201475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数值</a:t>
            </a:r>
          </a:p>
        </p:txBody>
      </p:sp>
      <p:sp>
        <p:nvSpPr>
          <p:cNvPr id="11" name="任意多边形 10"/>
          <p:cNvSpPr/>
          <p:nvPr/>
        </p:nvSpPr>
        <p:spPr>
          <a:xfrm rot="19457599">
            <a:off x="4003780" y="2714280"/>
            <a:ext cx="467249" cy="22741"/>
          </a:xfrm>
          <a:custGeom>
            <a:avLst/>
            <a:gdLst>
              <a:gd name="connsiteX0" fmla="*/ 0 w 622998"/>
              <a:gd name="connsiteY0" fmla="*/ 11370 h 22741"/>
              <a:gd name="connsiteX1" fmla="*/ 622998 w 622998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998" h="22741">
                <a:moveTo>
                  <a:pt x="0" y="11370"/>
                </a:moveTo>
                <a:lnTo>
                  <a:pt x="622998" y="11370"/>
                </a:lnTo>
              </a:path>
            </a:pathLst>
          </a:cu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8623" tIns="-4205" rIns="308625" bIns="-4204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427113" y="2227671"/>
            <a:ext cx="948533" cy="632355"/>
          </a:xfrm>
          <a:custGeom>
            <a:avLst/>
            <a:gdLst>
              <a:gd name="connsiteX0" fmla="*/ 0 w 1264711"/>
              <a:gd name="connsiteY0" fmla="*/ 63236 h 632355"/>
              <a:gd name="connsiteX1" fmla="*/ 63236 w 1264711"/>
              <a:gd name="connsiteY1" fmla="*/ 0 h 632355"/>
              <a:gd name="connsiteX2" fmla="*/ 1201476 w 1264711"/>
              <a:gd name="connsiteY2" fmla="*/ 0 h 632355"/>
              <a:gd name="connsiteX3" fmla="*/ 1264712 w 1264711"/>
              <a:gd name="connsiteY3" fmla="*/ 63236 h 632355"/>
              <a:gd name="connsiteX4" fmla="*/ 1264711 w 1264711"/>
              <a:gd name="connsiteY4" fmla="*/ 569120 h 632355"/>
              <a:gd name="connsiteX5" fmla="*/ 1201475 w 1264711"/>
              <a:gd name="connsiteY5" fmla="*/ 632356 h 632355"/>
              <a:gd name="connsiteX6" fmla="*/ 63236 w 1264711"/>
              <a:gd name="connsiteY6" fmla="*/ 632355 h 632355"/>
              <a:gd name="connsiteX7" fmla="*/ 0 w 1264711"/>
              <a:gd name="connsiteY7" fmla="*/ 569119 h 632355"/>
              <a:gd name="connsiteX8" fmla="*/ 0 w 1264711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11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201476" y="0"/>
                </a:lnTo>
                <a:cubicBezTo>
                  <a:pt x="1236400" y="0"/>
                  <a:pt x="1264712" y="28312"/>
                  <a:pt x="1264712" y="63236"/>
                </a:cubicBezTo>
                <a:cubicBezTo>
                  <a:pt x="1264712" y="231864"/>
                  <a:pt x="1264711" y="400492"/>
                  <a:pt x="1264711" y="569120"/>
                </a:cubicBezTo>
                <a:cubicBezTo>
                  <a:pt x="1264711" y="604044"/>
                  <a:pt x="1236399" y="632356"/>
                  <a:pt x="1201475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rgbClr val="DDEEFC"/>
          </a:solidFill>
          <a:ln>
            <a:solidFill>
              <a:srgbClr val="FFC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整数</a:t>
            </a:r>
          </a:p>
        </p:txBody>
      </p:sp>
      <p:sp>
        <p:nvSpPr>
          <p:cNvPr id="13" name="任意多边形 12"/>
          <p:cNvSpPr/>
          <p:nvPr/>
        </p:nvSpPr>
        <p:spPr>
          <a:xfrm rot="18289469">
            <a:off x="5122421" y="2171716"/>
            <a:ext cx="885862" cy="17056"/>
          </a:xfrm>
          <a:custGeom>
            <a:avLst/>
            <a:gdLst>
              <a:gd name="connsiteX0" fmla="*/ 0 w 885862"/>
              <a:gd name="connsiteY0" fmla="*/ 11370 h 22741"/>
              <a:gd name="connsiteX1" fmla="*/ 885862 w 885862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62" h="22741">
                <a:moveTo>
                  <a:pt x="0" y="11370"/>
                </a:moveTo>
                <a:lnTo>
                  <a:pt x="885862" y="11370"/>
                </a:lnTo>
              </a:path>
            </a:pathLst>
          </a:cu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3484" tIns="-10776" rIns="433484" bIns="-10777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830072" y="1471886"/>
            <a:ext cx="1694255" cy="632355"/>
          </a:xfrm>
          <a:custGeom>
            <a:avLst/>
            <a:gdLst>
              <a:gd name="connsiteX0" fmla="*/ 0 w 1723827"/>
              <a:gd name="connsiteY0" fmla="*/ 63236 h 632355"/>
              <a:gd name="connsiteX1" fmla="*/ 63236 w 1723827"/>
              <a:gd name="connsiteY1" fmla="*/ 0 h 632355"/>
              <a:gd name="connsiteX2" fmla="*/ 1660592 w 1723827"/>
              <a:gd name="connsiteY2" fmla="*/ 0 h 632355"/>
              <a:gd name="connsiteX3" fmla="*/ 1723828 w 1723827"/>
              <a:gd name="connsiteY3" fmla="*/ 63236 h 632355"/>
              <a:gd name="connsiteX4" fmla="*/ 1723827 w 1723827"/>
              <a:gd name="connsiteY4" fmla="*/ 569120 h 632355"/>
              <a:gd name="connsiteX5" fmla="*/ 1660591 w 1723827"/>
              <a:gd name="connsiteY5" fmla="*/ 632356 h 632355"/>
              <a:gd name="connsiteX6" fmla="*/ 63236 w 1723827"/>
              <a:gd name="connsiteY6" fmla="*/ 632355 h 632355"/>
              <a:gd name="connsiteX7" fmla="*/ 0 w 1723827"/>
              <a:gd name="connsiteY7" fmla="*/ 569119 h 632355"/>
              <a:gd name="connsiteX8" fmla="*/ 0 w 1723827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827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660592" y="0"/>
                </a:lnTo>
                <a:cubicBezTo>
                  <a:pt x="1695516" y="0"/>
                  <a:pt x="1723828" y="28312"/>
                  <a:pt x="1723828" y="63236"/>
                </a:cubicBezTo>
                <a:cubicBezTo>
                  <a:pt x="1723828" y="231864"/>
                  <a:pt x="1723827" y="400492"/>
                  <a:pt x="1723827" y="569120"/>
                </a:cubicBezTo>
                <a:cubicBezTo>
                  <a:pt x="1723827" y="604044"/>
                  <a:pt x="1695515" y="632356"/>
                  <a:pt x="1660591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&lt;0 [1]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rot="21284207">
            <a:off x="5374816" y="2508439"/>
            <a:ext cx="393089" cy="22741"/>
          </a:xfrm>
          <a:custGeom>
            <a:avLst/>
            <a:gdLst>
              <a:gd name="connsiteX0" fmla="*/ 0 w 524118"/>
              <a:gd name="connsiteY0" fmla="*/ 11370 h 22741"/>
              <a:gd name="connsiteX1" fmla="*/ 524118 w 524118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118" h="22741">
                <a:moveTo>
                  <a:pt x="0" y="11370"/>
                </a:moveTo>
                <a:lnTo>
                  <a:pt x="524118" y="11370"/>
                </a:lnTo>
              </a:path>
            </a:pathLst>
          </a:cu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1655" tIns="-1733" rIns="261657" bIns="-1732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842088" y="2151017"/>
            <a:ext cx="1682239" cy="632355"/>
          </a:xfrm>
          <a:custGeom>
            <a:avLst/>
            <a:gdLst>
              <a:gd name="connsiteX0" fmla="*/ 0 w 1723827"/>
              <a:gd name="connsiteY0" fmla="*/ 63236 h 632355"/>
              <a:gd name="connsiteX1" fmla="*/ 63236 w 1723827"/>
              <a:gd name="connsiteY1" fmla="*/ 0 h 632355"/>
              <a:gd name="connsiteX2" fmla="*/ 1660592 w 1723827"/>
              <a:gd name="connsiteY2" fmla="*/ 0 h 632355"/>
              <a:gd name="connsiteX3" fmla="*/ 1723828 w 1723827"/>
              <a:gd name="connsiteY3" fmla="*/ 63236 h 632355"/>
              <a:gd name="connsiteX4" fmla="*/ 1723827 w 1723827"/>
              <a:gd name="connsiteY4" fmla="*/ 569120 h 632355"/>
              <a:gd name="connsiteX5" fmla="*/ 1660591 w 1723827"/>
              <a:gd name="connsiteY5" fmla="*/ 632356 h 632355"/>
              <a:gd name="connsiteX6" fmla="*/ 63236 w 1723827"/>
              <a:gd name="connsiteY6" fmla="*/ 632355 h 632355"/>
              <a:gd name="connsiteX7" fmla="*/ 0 w 1723827"/>
              <a:gd name="connsiteY7" fmla="*/ 569119 h 632355"/>
              <a:gd name="connsiteX8" fmla="*/ 0 w 1723827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827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660592" y="0"/>
                </a:lnTo>
                <a:cubicBezTo>
                  <a:pt x="1695516" y="0"/>
                  <a:pt x="1723828" y="28312"/>
                  <a:pt x="1723828" y="63236"/>
                </a:cubicBezTo>
                <a:cubicBezTo>
                  <a:pt x="1723828" y="231864"/>
                  <a:pt x="1723827" y="400492"/>
                  <a:pt x="1723827" y="569120"/>
                </a:cubicBezTo>
                <a:cubicBezTo>
                  <a:pt x="1723827" y="604044"/>
                  <a:pt x="1695515" y="632356"/>
                  <a:pt x="1660591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0—99 [2]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rot="3015701">
            <a:off x="5156633" y="2858859"/>
            <a:ext cx="841482" cy="17056"/>
          </a:xfrm>
          <a:custGeom>
            <a:avLst/>
            <a:gdLst>
              <a:gd name="connsiteX0" fmla="*/ 0 w 841482"/>
              <a:gd name="connsiteY0" fmla="*/ 11370 h 22741"/>
              <a:gd name="connsiteX1" fmla="*/ 841482 w 841482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1482" h="22741">
                <a:moveTo>
                  <a:pt x="0" y="11370"/>
                </a:moveTo>
                <a:lnTo>
                  <a:pt x="841482" y="11370"/>
                </a:lnTo>
              </a:path>
            </a:pathLst>
          </a:cu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2403" tIns="-9668" rIns="412404" bIns="-9666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5854117" y="2846172"/>
            <a:ext cx="1670210" cy="632355"/>
          </a:xfrm>
          <a:custGeom>
            <a:avLst/>
            <a:gdLst>
              <a:gd name="connsiteX0" fmla="*/ 0 w 1723827"/>
              <a:gd name="connsiteY0" fmla="*/ 63236 h 632355"/>
              <a:gd name="connsiteX1" fmla="*/ 63236 w 1723827"/>
              <a:gd name="connsiteY1" fmla="*/ 0 h 632355"/>
              <a:gd name="connsiteX2" fmla="*/ 1660592 w 1723827"/>
              <a:gd name="connsiteY2" fmla="*/ 0 h 632355"/>
              <a:gd name="connsiteX3" fmla="*/ 1723828 w 1723827"/>
              <a:gd name="connsiteY3" fmla="*/ 63236 h 632355"/>
              <a:gd name="connsiteX4" fmla="*/ 1723827 w 1723827"/>
              <a:gd name="connsiteY4" fmla="*/ 569120 h 632355"/>
              <a:gd name="connsiteX5" fmla="*/ 1660591 w 1723827"/>
              <a:gd name="connsiteY5" fmla="*/ 632356 h 632355"/>
              <a:gd name="connsiteX6" fmla="*/ 63236 w 1723827"/>
              <a:gd name="connsiteY6" fmla="*/ 632355 h 632355"/>
              <a:gd name="connsiteX7" fmla="*/ 0 w 1723827"/>
              <a:gd name="connsiteY7" fmla="*/ 569119 h 632355"/>
              <a:gd name="connsiteX8" fmla="*/ 0 w 1723827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827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660592" y="0"/>
                </a:lnTo>
                <a:cubicBezTo>
                  <a:pt x="1695516" y="0"/>
                  <a:pt x="1723828" y="28312"/>
                  <a:pt x="1723828" y="63236"/>
                </a:cubicBezTo>
                <a:cubicBezTo>
                  <a:pt x="1723828" y="231864"/>
                  <a:pt x="1723827" y="400492"/>
                  <a:pt x="1723827" y="569120"/>
                </a:cubicBezTo>
                <a:cubicBezTo>
                  <a:pt x="1723827" y="604044"/>
                  <a:pt x="1695515" y="632356"/>
                  <a:pt x="1660591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&gt;99 [3]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142401">
            <a:off x="4003780" y="3077885"/>
            <a:ext cx="467249" cy="22741"/>
          </a:xfrm>
          <a:custGeom>
            <a:avLst/>
            <a:gdLst>
              <a:gd name="connsiteX0" fmla="*/ 0 w 622998"/>
              <a:gd name="connsiteY0" fmla="*/ 11370 h 22741"/>
              <a:gd name="connsiteX1" fmla="*/ 622998 w 622998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998" h="22741">
                <a:moveTo>
                  <a:pt x="0" y="11370"/>
                </a:moveTo>
                <a:lnTo>
                  <a:pt x="622998" y="11370"/>
                </a:lnTo>
              </a:path>
            </a:pathLst>
          </a:cu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8624" tIns="-4204" rIns="308624" bIns="-420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427113" y="2954880"/>
            <a:ext cx="1152157" cy="632355"/>
          </a:xfrm>
          <a:custGeom>
            <a:avLst/>
            <a:gdLst>
              <a:gd name="connsiteX0" fmla="*/ 0 w 1264711"/>
              <a:gd name="connsiteY0" fmla="*/ 63236 h 632355"/>
              <a:gd name="connsiteX1" fmla="*/ 63236 w 1264711"/>
              <a:gd name="connsiteY1" fmla="*/ 0 h 632355"/>
              <a:gd name="connsiteX2" fmla="*/ 1201476 w 1264711"/>
              <a:gd name="connsiteY2" fmla="*/ 0 h 632355"/>
              <a:gd name="connsiteX3" fmla="*/ 1264712 w 1264711"/>
              <a:gd name="connsiteY3" fmla="*/ 63236 h 632355"/>
              <a:gd name="connsiteX4" fmla="*/ 1264711 w 1264711"/>
              <a:gd name="connsiteY4" fmla="*/ 569120 h 632355"/>
              <a:gd name="connsiteX5" fmla="*/ 1201475 w 1264711"/>
              <a:gd name="connsiteY5" fmla="*/ 632356 h 632355"/>
              <a:gd name="connsiteX6" fmla="*/ 63236 w 1264711"/>
              <a:gd name="connsiteY6" fmla="*/ 632355 h 632355"/>
              <a:gd name="connsiteX7" fmla="*/ 0 w 1264711"/>
              <a:gd name="connsiteY7" fmla="*/ 569119 h 632355"/>
              <a:gd name="connsiteX8" fmla="*/ 0 w 1264711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11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201476" y="0"/>
                </a:lnTo>
                <a:cubicBezTo>
                  <a:pt x="1236400" y="0"/>
                  <a:pt x="1264712" y="28312"/>
                  <a:pt x="1264712" y="63236"/>
                </a:cubicBezTo>
                <a:cubicBezTo>
                  <a:pt x="1264712" y="231864"/>
                  <a:pt x="1264711" y="400492"/>
                  <a:pt x="1264711" y="569120"/>
                </a:cubicBezTo>
                <a:cubicBezTo>
                  <a:pt x="1264711" y="604044"/>
                  <a:pt x="1236399" y="632356"/>
                  <a:pt x="1201475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rgbClr val="DDEEFC"/>
          </a:solidFill>
          <a:ln>
            <a:solidFill>
              <a:srgbClr val="FFC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小数 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[4]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 rot="4018904">
            <a:off x="2293457" y="4507154"/>
            <a:ext cx="1246002" cy="17056"/>
          </a:xfrm>
          <a:custGeom>
            <a:avLst/>
            <a:gdLst>
              <a:gd name="connsiteX0" fmla="*/ 0 w 1246002"/>
              <a:gd name="connsiteY0" fmla="*/ 11370 h 22741"/>
              <a:gd name="connsiteX1" fmla="*/ 1246002 w 1246002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6002" h="22741">
                <a:moveTo>
                  <a:pt x="0" y="11370"/>
                </a:moveTo>
                <a:lnTo>
                  <a:pt x="1246002" y="11370"/>
                </a:lnTo>
              </a:path>
            </a:pathLst>
          </a:cu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4551" tIns="-19780" rIns="604550" bIns="-1978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099166" y="4880815"/>
            <a:ext cx="948533" cy="632355"/>
          </a:xfrm>
          <a:custGeom>
            <a:avLst/>
            <a:gdLst>
              <a:gd name="connsiteX0" fmla="*/ 0 w 1264711"/>
              <a:gd name="connsiteY0" fmla="*/ 63236 h 632355"/>
              <a:gd name="connsiteX1" fmla="*/ 63236 w 1264711"/>
              <a:gd name="connsiteY1" fmla="*/ 0 h 632355"/>
              <a:gd name="connsiteX2" fmla="*/ 1201476 w 1264711"/>
              <a:gd name="connsiteY2" fmla="*/ 0 h 632355"/>
              <a:gd name="connsiteX3" fmla="*/ 1264712 w 1264711"/>
              <a:gd name="connsiteY3" fmla="*/ 63236 h 632355"/>
              <a:gd name="connsiteX4" fmla="*/ 1264711 w 1264711"/>
              <a:gd name="connsiteY4" fmla="*/ 569120 h 632355"/>
              <a:gd name="connsiteX5" fmla="*/ 1201475 w 1264711"/>
              <a:gd name="connsiteY5" fmla="*/ 632356 h 632355"/>
              <a:gd name="connsiteX6" fmla="*/ 63236 w 1264711"/>
              <a:gd name="connsiteY6" fmla="*/ 632355 h 632355"/>
              <a:gd name="connsiteX7" fmla="*/ 0 w 1264711"/>
              <a:gd name="connsiteY7" fmla="*/ 569119 h 632355"/>
              <a:gd name="connsiteX8" fmla="*/ 0 w 1264711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11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201476" y="0"/>
                </a:lnTo>
                <a:cubicBezTo>
                  <a:pt x="1236400" y="0"/>
                  <a:pt x="1264712" y="28312"/>
                  <a:pt x="1264712" y="63236"/>
                </a:cubicBezTo>
                <a:cubicBezTo>
                  <a:pt x="1264712" y="231864"/>
                  <a:pt x="1264711" y="400492"/>
                  <a:pt x="1264711" y="569120"/>
                </a:cubicBezTo>
                <a:cubicBezTo>
                  <a:pt x="1264711" y="604044"/>
                  <a:pt x="1236399" y="632356"/>
                  <a:pt x="1201475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非数值</a:t>
            </a:r>
          </a:p>
        </p:txBody>
      </p:sp>
      <p:sp>
        <p:nvSpPr>
          <p:cNvPr id="24" name="任意多边形 23"/>
          <p:cNvSpPr/>
          <p:nvPr/>
        </p:nvSpPr>
        <p:spPr>
          <a:xfrm rot="17692822">
            <a:off x="3636200" y="4535145"/>
            <a:ext cx="1202411" cy="17056"/>
          </a:xfrm>
          <a:custGeom>
            <a:avLst/>
            <a:gdLst>
              <a:gd name="connsiteX0" fmla="*/ 0 w 1202411"/>
              <a:gd name="connsiteY0" fmla="*/ 11370 h 22741"/>
              <a:gd name="connsiteX1" fmla="*/ 1202411 w 1202411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2411" h="22741">
                <a:moveTo>
                  <a:pt x="0" y="11370"/>
                </a:moveTo>
                <a:lnTo>
                  <a:pt x="1202411" y="11370"/>
                </a:lnTo>
              </a:path>
            </a:pathLst>
          </a:cu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3844" tIns="-18689" rIns="583846" bIns="-1869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427113" y="3682089"/>
            <a:ext cx="1152157" cy="632355"/>
          </a:xfrm>
          <a:custGeom>
            <a:avLst/>
            <a:gdLst>
              <a:gd name="connsiteX0" fmla="*/ 0 w 1264711"/>
              <a:gd name="connsiteY0" fmla="*/ 63236 h 632355"/>
              <a:gd name="connsiteX1" fmla="*/ 63236 w 1264711"/>
              <a:gd name="connsiteY1" fmla="*/ 0 h 632355"/>
              <a:gd name="connsiteX2" fmla="*/ 1201476 w 1264711"/>
              <a:gd name="connsiteY2" fmla="*/ 0 h 632355"/>
              <a:gd name="connsiteX3" fmla="*/ 1264712 w 1264711"/>
              <a:gd name="connsiteY3" fmla="*/ 63236 h 632355"/>
              <a:gd name="connsiteX4" fmla="*/ 1264711 w 1264711"/>
              <a:gd name="connsiteY4" fmla="*/ 569120 h 632355"/>
              <a:gd name="connsiteX5" fmla="*/ 1201475 w 1264711"/>
              <a:gd name="connsiteY5" fmla="*/ 632356 h 632355"/>
              <a:gd name="connsiteX6" fmla="*/ 63236 w 1264711"/>
              <a:gd name="connsiteY6" fmla="*/ 632355 h 632355"/>
              <a:gd name="connsiteX7" fmla="*/ 0 w 1264711"/>
              <a:gd name="connsiteY7" fmla="*/ 569119 h 632355"/>
              <a:gd name="connsiteX8" fmla="*/ 0 w 1264711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11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201476" y="0"/>
                </a:lnTo>
                <a:cubicBezTo>
                  <a:pt x="1236400" y="0"/>
                  <a:pt x="1264712" y="28312"/>
                  <a:pt x="1264712" y="63236"/>
                </a:cubicBezTo>
                <a:cubicBezTo>
                  <a:pt x="1264712" y="231864"/>
                  <a:pt x="1264711" y="400492"/>
                  <a:pt x="1264711" y="569120"/>
                </a:cubicBezTo>
                <a:cubicBezTo>
                  <a:pt x="1264711" y="604044"/>
                  <a:pt x="1236399" y="632356"/>
                  <a:pt x="1201475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rgbClr val="DDEEFC"/>
          </a:solidFill>
          <a:ln>
            <a:solidFill>
              <a:srgbClr val="FFC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字母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[5]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rot="19457599">
            <a:off x="4003780" y="4895908"/>
            <a:ext cx="467249" cy="22741"/>
          </a:xfrm>
          <a:custGeom>
            <a:avLst/>
            <a:gdLst>
              <a:gd name="connsiteX0" fmla="*/ 0 w 622998"/>
              <a:gd name="connsiteY0" fmla="*/ 11370 h 22741"/>
              <a:gd name="connsiteX1" fmla="*/ 622998 w 622998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998" h="22741">
                <a:moveTo>
                  <a:pt x="0" y="11370"/>
                </a:moveTo>
                <a:lnTo>
                  <a:pt x="622998" y="11370"/>
                </a:lnTo>
              </a:path>
            </a:pathLst>
          </a:cu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8624" tIns="-4206" rIns="308624" bIns="-4203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4427113" y="4475695"/>
            <a:ext cx="1514107" cy="632355"/>
          </a:xfrm>
          <a:custGeom>
            <a:avLst/>
            <a:gdLst>
              <a:gd name="connsiteX0" fmla="*/ 0 w 1264711"/>
              <a:gd name="connsiteY0" fmla="*/ 63236 h 632355"/>
              <a:gd name="connsiteX1" fmla="*/ 63236 w 1264711"/>
              <a:gd name="connsiteY1" fmla="*/ 0 h 632355"/>
              <a:gd name="connsiteX2" fmla="*/ 1201476 w 1264711"/>
              <a:gd name="connsiteY2" fmla="*/ 0 h 632355"/>
              <a:gd name="connsiteX3" fmla="*/ 1264712 w 1264711"/>
              <a:gd name="connsiteY3" fmla="*/ 63236 h 632355"/>
              <a:gd name="connsiteX4" fmla="*/ 1264711 w 1264711"/>
              <a:gd name="connsiteY4" fmla="*/ 569120 h 632355"/>
              <a:gd name="connsiteX5" fmla="*/ 1201475 w 1264711"/>
              <a:gd name="connsiteY5" fmla="*/ 632356 h 632355"/>
              <a:gd name="connsiteX6" fmla="*/ 63236 w 1264711"/>
              <a:gd name="connsiteY6" fmla="*/ 632355 h 632355"/>
              <a:gd name="connsiteX7" fmla="*/ 0 w 1264711"/>
              <a:gd name="connsiteY7" fmla="*/ 569119 h 632355"/>
              <a:gd name="connsiteX8" fmla="*/ 0 w 1264711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11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201476" y="0"/>
                </a:lnTo>
                <a:cubicBezTo>
                  <a:pt x="1236400" y="0"/>
                  <a:pt x="1264712" y="28312"/>
                  <a:pt x="1264712" y="63236"/>
                </a:cubicBezTo>
                <a:cubicBezTo>
                  <a:pt x="1264712" y="231864"/>
                  <a:pt x="1264711" y="400492"/>
                  <a:pt x="1264711" y="569120"/>
                </a:cubicBezTo>
                <a:cubicBezTo>
                  <a:pt x="1264711" y="604044"/>
                  <a:pt x="1236399" y="632356"/>
                  <a:pt x="1201475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rgbClr val="DDEEFC"/>
          </a:solidFill>
          <a:ln>
            <a:solidFill>
              <a:srgbClr val="FFC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特殊字符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[6]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rot="2142401">
            <a:off x="4003780" y="5259512"/>
            <a:ext cx="467249" cy="22741"/>
          </a:xfrm>
          <a:custGeom>
            <a:avLst/>
            <a:gdLst>
              <a:gd name="connsiteX0" fmla="*/ 0 w 622998"/>
              <a:gd name="connsiteY0" fmla="*/ 11370 h 22741"/>
              <a:gd name="connsiteX1" fmla="*/ 622998 w 622998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998" h="22741">
                <a:moveTo>
                  <a:pt x="0" y="11370"/>
                </a:moveTo>
                <a:lnTo>
                  <a:pt x="622998" y="11370"/>
                </a:lnTo>
              </a:path>
            </a:pathLst>
          </a:cu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8624" tIns="-4204" rIns="308624" bIns="-420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4427113" y="5202904"/>
            <a:ext cx="1152157" cy="632355"/>
          </a:xfrm>
          <a:custGeom>
            <a:avLst/>
            <a:gdLst>
              <a:gd name="connsiteX0" fmla="*/ 0 w 1264711"/>
              <a:gd name="connsiteY0" fmla="*/ 63236 h 632355"/>
              <a:gd name="connsiteX1" fmla="*/ 63236 w 1264711"/>
              <a:gd name="connsiteY1" fmla="*/ 0 h 632355"/>
              <a:gd name="connsiteX2" fmla="*/ 1201476 w 1264711"/>
              <a:gd name="connsiteY2" fmla="*/ 0 h 632355"/>
              <a:gd name="connsiteX3" fmla="*/ 1264712 w 1264711"/>
              <a:gd name="connsiteY3" fmla="*/ 63236 h 632355"/>
              <a:gd name="connsiteX4" fmla="*/ 1264711 w 1264711"/>
              <a:gd name="connsiteY4" fmla="*/ 569120 h 632355"/>
              <a:gd name="connsiteX5" fmla="*/ 1201475 w 1264711"/>
              <a:gd name="connsiteY5" fmla="*/ 632356 h 632355"/>
              <a:gd name="connsiteX6" fmla="*/ 63236 w 1264711"/>
              <a:gd name="connsiteY6" fmla="*/ 632355 h 632355"/>
              <a:gd name="connsiteX7" fmla="*/ 0 w 1264711"/>
              <a:gd name="connsiteY7" fmla="*/ 569119 h 632355"/>
              <a:gd name="connsiteX8" fmla="*/ 0 w 1264711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11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201476" y="0"/>
                </a:lnTo>
                <a:cubicBezTo>
                  <a:pt x="1236400" y="0"/>
                  <a:pt x="1264712" y="28312"/>
                  <a:pt x="1264712" y="63236"/>
                </a:cubicBezTo>
                <a:cubicBezTo>
                  <a:pt x="1264712" y="231864"/>
                  <a:pt x="1264711" y="400492"/>
                  <a:pt x="1264711" y="569120"/>
                </a:cubicBezTo>
                <a:cubicBezTo>
                  <a:pt x="1264711" y="604044"/>
                  <a:pt x="1236399" y="632356"/>
                  <a:pt x="1201475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rgbClr val="DDEEFC"/>
          </a:solidFill>
          <a:ln>
            <a:solidFill>
              <a:srgbClr val="FFC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空格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[7]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rot="3907178">
            <a:off x="3636200" y="5625959"/>
            <a:ext cx="1202411" cy="17056"/>
          </a:xfrm>
          <a:custGeom>
            <a:avLst/>
            <a:gdLst>
              <a:gd name="connsiteX0" fmla="*/ 0 w 1202411"/>
              <a:gd name="connsiteY0" fmla="*/ 11370 h 22741"/>
              <a:gd name="connsiteX1" fmla="*/ 1202411 w 1202411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2411" h="22741">
                <a:moveTo>
                  <a:pt x="0" y="11370"/>
                </a:moveTo>
                <a:lnTo>
                  <a:pt x="1202411" y="11370"/>
                </a:lnTo>
              </a:path>
            </a:pathLst>
          </a:cu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3845" tIns="-18691" rIns="583845" bIns="-18689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427113" y="5935156"/>
            <a:ext cx="1152157" cy="632355"/>
          </a:xfrm>
          <a:custGeom>
            <a:avLst/>
            <a:gdLst>
              <a:gd name="connsiteX0" fmla="*/ 0 w 1264711"/>
              <a:gd name="connsiteY0" fmla="*/ 63236 h 632355"/>
              <a:gd name="connsiteX1" fmla="*/ 63236 w 1264711"/>
              <a:gd name="connsiteY1" fmla="*/ 0 h 632355"/>
              <a:gd name="connsiteX2" fmla="*/ 1201476 w 1264711"/>
              <a:gd name="connsiteY2" fmla="*/ 0 h 632355"/>
              <a:gd name="connsiteX3" fmla="*/ 1264712 w 1264711"/>
              <a:gd name="connsiteY3" fmla="*/ 63236 h 632355"/>
              <a:gd name="connsiteX4" fmla="*/ 1264711 w 1264711"/>
              <a:gd name="connsiteY4" fmla="*/ 569120 h 632355"/>
              <a:gd name="connsiteX5" fmla="*/ 1201475 w 1264711"/>
              <a:gd name="connsiteY5" fmla="*/ 632356 h 632355"/>
              <a:gd name="connsiteX6" fmla="*/ 63236 w 1264711"/>
              <a:gd name="connsiteY6" fmla="*/ 632355 h 632355"/>
              <a:gd name="connsiteX7" fmla="*/ 0 w 1264711"/>
              <a:gd name="connsiteY7" fmla="*/ 569119 h 632355"/>
              <a:gd name="connsiteX8" fmla="*/ 0 w 1264711"/>
              <a:gd name="connsiteY8" fmla="*/ 63236 h 63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11" h="632355">
                <a:moveTo>
                  <a:pt x="0" y="63236"/>
                </a:moveTo>
                <a:cubicBezTo>
                  <a:pt x="0" y="28312"/>
                  <a:pt x="28312" y="0"/>
                  <a:pt x="63236" y="0"/>
                </a:cubicBezTo>
                <a:lnTo>
                  <a:pt x="1201476" y="0"/>
                </a:lnTo>
                <a:cubicBezTo>
                  <a:pt x="1236400" y="0"/>
                  <a:pt x="1264712" y="28312"/>
                  <a:pt x="1264712" y="63236"/>
                </a:cubicBezTo>
                <a:cubicBezTo>
                  <a:pt x="1264712" y="231864"/>
                  <a:pt x="1264711" y="400492"/>
                  <a:pt x="1264711" y="569120"/>
                </a:cubicBezTo>
                <a:cubicBezTo>
                  <a:pt x="1264711" y="604044"/>
                  <a:pt x="1236399" y="632356"/>
                  <a:pt x="1201475" y="632356"/>
                </a:cubicBezTo>
                <a:lnTo>
                  <a:pt x="63236" y="632355"/>
                </a:lnTo>
                <a:cubicBezTo>
                  <a:pt x="28312" y="632355"/>
                  <a:pt x="0" y="604043"/>
                  <a:pt x="0" y="569119"/>
                </a:cubicBezTo>
                <a:lnTo>
                  <a:pt x="0" y="63236"/>
                </a:lnTo>
                <a:close/>
              </a:path>
            </a:pathLst>
          </a:custGeom>
          <a:solidFill>
            <a:srgbClr val="DDEEFC"/>
          </a:solidFill>
          <a:ln>
            <a:solidFill>
              <a:srgbClr val="FFC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221" tIns="31221" rIns="31221" bIns="312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空白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[8]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88640"/>
            <a:ext cx="8001000" cy="792088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等价类测试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749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88640"/>
            <a:ext cx="8001000" cy="792088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等价类测试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9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875090"/>
              </p:ext>
            </p:extLst>
          </p:nvPr>
        </p:nvGraphicFramePr>
        <p:xfrm>
          <a:off x="539552" y="1988840"/>
          <a:ext cx="8229600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5979"/>
                <a:gridCol w="2069432"/>
                <a:gridCol w="1491915"/>
                <a:gridCol w="1459832"/>
                <a:gridCol w="16924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用例编号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所属等价类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加数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加数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（有效等价类）</a:t>
                      </a:r>
                      <a:endParaRPr lang="zh-CN" altLang="en-US" sz="20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40</a:t>
                      </a:r>
                      <a:endParaRPr lang="zh-CN" altLang="en-US" sz="20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43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（无效等价类）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-1</a:t>
                      </a:r>
                      <a:endParaRPr lang="zh-CN" altLang="en-US" sz="20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l"/>
                      <a:endParaRPr lang="en-US" altLang="zh-CN" sz="2000" dirty="0" smtClean="0"/>
                    </a:p>
                    <a:p>
                      <a:pPr algn="l"/>
                      <a:endParaRPr lang="en-US" altLang="zh-CN" sz="2000" dirty="0" smtClean="0"/>
                    </a:p>
                    <a:p>
                      <a:pPr algn="l"/>
                      <a:endParaRPr lang="en-US" altLang="zh-CN" sz="2000" dirty="0" smtClean="0"/>
                    </a:p>
                    <a:p>
                      <a:pPr algn="l"/>
                      <a:r>
                        <a:rPr lang="zh-CN" altLang="en-US" sz="2000" dirty="0" smtClean="0"/>
                        <a:t>提示“请输入</a:t>
                      </a:r>
                      <a:r>
                        <a:rPr lang="en-US" altLang="zh-CN" sz="2000" dirty="0" smtClean="0"/>
                        <a:t>1—100</a:t>
                      </a:r>
                      <a:r>
                        <a:rPr lang="zh-CN" altLang="en-US" sz="2000" dirty="0" smtClean="0"/>
                        <a:t>之间的整数”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r>
                        <a:rPr lang="zh-CN" altLang="en-US" sz="2000" dirty="0" smtClean="0"/>
                        <a:t>（无效等价类）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110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101</a:t>
                      </a:r>
                      <a:endParaRPr lang="zh-CN" altLang="en-US" sz="2000" dirty="0">
                        <a:solidFill>
                          <a:schemeClr val="tx1">
                            <a:lumMod val="10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r>
                        <a:rPr lang="zh-CN" altLang="en-US" sz="2000" dirty="0" smtClean="0"/>
                        <a:t>（无效等价类）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1.2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r>
                        <a:rPr lang="zh-CN" altLang="en-US" sz="2000" dirty="0" smtClean="0"/>
                        <a:t>（无效等价类）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r>
                        <a:rPr lang="zh-CN" altLang="en-US" sz="2000" dirty="0" smtClean="0"/>
                        <a:t>（无效等价类）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@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#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（无效等价类）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空格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空格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r>
                        <a:rPr lang="zh-CN" altLang="en-US" sz="2000" dirty="0" smtClean="0"/>
                        <a:t>（无效等价类）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 idx="4294967295"/>
          </p:nvPr>
        </p:nvSpPr>
        <p:spPr>
          <a:xfrm>
            <a:off x="899592" y="188640"/>
            <a:ext cx="6226175" cy="40798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9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等价类测试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28800"/>
            <a:ext cx="7741961" cy="323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9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666037" cy="464185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某酒水销售公司指派销售员销售各种酒水，其中白酒、红酒和啤酒的单价分别为</a:t>
            </a:r>
            <a:r>
              <a:rPr lang="en-US" altLang="en-US" sz="2800" b="1" dirty="0">
                <a:latin typeface="+mn-ea"/>
              </a:rPr>
              <a:t>168</a:t>
            </a:r>
            <a:r>
              <a:rPr lang="zh-CN" altLang="en-US" sz="2800" b="1" dirty="0">
                <a:latin typeface="+mn-ea"/>
              </a:rPr>
              <a:t>元</a:t>
            </a:r>
            <a:r>
              <a:rPr lang="en-US" altLang="en-US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瓶、 </a:t>
            </a:r>
            <a:r>
              <a:rPr lang="en-US" altLang="en-US" sz="2800" b="1" dirty="0">
                <a:latin typeface="+mn-ea"/>
              </a:rPr>
              <a:t>120</a:t>
            </a:r>
            <a:r>
              <a:rPr lang="zh-CN" altLang="en-US" sz="2800" b="1" dirty="0">
                <a:latin typeface="+mn-ea"/>
              </a:rPr>
              <a:t>元</a:t>
            </a:r>
            <a:r>
              <a:rPr lang="en-US" altLang="en-US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瓶、</a:t>
            </a:r>
            <a:r>
              <a:rPr lang="en-US" altLang="en-US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元</a:t>
            </a:r>
            <a:r>
              <a:rPr lang="en-US" altLang="en-US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瓶。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每个销售员，白酒每月的最高供应量为</a:t>
            </a:r>
            <a:r>
              <a:rPr lang="en-US" altLang="en-US" sz="2800" b="1" dirty="0">
                <a:latin typeface="+mn-ea"/>
              </a:rPr>
              <a:t>5000</a:t>
            </a:r>
            <a:r>
              <a:rPr lang="zh-CN" altLang="en-US" sz="2800" b="1" dirty="0">
                <a:latin typeface="+mn-ea"/>
              </a:rPr>
              <a:t>瓶，红酒为</a:t>
            </a:r>
            <a:r>
              <a:rPr lang="en-US" altLang="en-US" sz="2800" b="1" dirty="0">
                <a:latin typeface="+mn-ea"/>
              </a:rPr>
              <a:t>3000</a:t>
            </a:r>
            <a:r>
              <a:rPr lang="zh-CN" altLang="en-US" sz="2800" b="1" dirty="0">
                <a:latin typeface="+mn-ea"/>
              </a:rPr>
              <a:t>瓶，啤酒为</a:t>
            </a:r>
            <a:r>
              <a:rPr lang="en-US" altLang="en-US" sz="2800" b="1" dirty="0">
                <a:latin typeface="+mn-ea"/>
              </a:rPr>
              <a:t>30000</a:t>
            </a:r>
            <a:r>
              <a:rPr lang="zh-CN" altLang="en-US" sz="2800" b="1" dirty="0">
                <a:latin typeface="+mn-ea"/>
              </a:rPr>
              <a:t>瓶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各销售员每月至少需售出白酒</a:t>
            </a:r>
            <a:r>
              <a:rPr lang="en-US" altLang="en-US" sz="2800" b="1" dirty="0">
                <a:latin typeface="+mn-ea"/>
              </a:rPr>
              <a:t>50</a:t>
            </a:r>
            <a:r>
              <a:rPr lang="zh-CN" altLang="en-US" sz="2800" b="1" dirty="0">
                <a:latin typeface="+mn-ea"/>
              </a:rPr>
              <a:t>瓶，红酒</a:t>
            </a:r>
            <a:r>
              <a:rPr lang="en-US" altLang="en-US" sz="2800" b="1" dirty="0">
                <a:latin typeface="+mn-ea"/>
              </a:rPr>
              <a:t>30</a:t>
            </a:r>
            <a:r>
              <a:rPr lang="zh-CN" altLang="en-US" sz="2800" b="1" dirty="0">
                <a:latin typeface="+mn-ea"/>
              </a:rPr>
              <a:t>瓶，啤酒</a:t>
            </a:r>
            <a:r>
              <a:rPr lang="en-US" altLang="en-US" sz="2800" b="1" dirty="0">
                <a:latin typeface="+mn-ea"/>
              </a:rPr>
              <a:t>300</a:t>
            </a:r>
            <a:r>
              <a:rPr lang="zh-CN" altLang="en-US" sz="2800" b="1" dirty="0">
                <a:latin typeface="+mn-ea"/>
              </a:rPr>
              <a:t>瓶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月末，各销售员向酒水销售公司上报他所在区域的销售业绩，酒水销售公司根据其销售额计算该销售员的佣金，并作为奖金发放</a:t>
            </a:r>
          </a:p>
          <a:p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755576" y="260648"/>
            <a:ext cx="7128792" cy="40798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9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输出域的等价类</a:t>
            </a:r>
            <a:endParaRPr lang="zh-CN" altLang="en-US" sz="49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6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为什么引入等价类划分法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什么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是等价类划分法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如何使用等价类划分法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等价类划分法步骤总结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471487" lvl="1" indent="0" eaLnBrk="1" hangingPunct="1">
              <a:lnSpc>
                <a:spcPct val="150000"/>
              </a:lnSpc>
              <a:buNone/>
              <a:defRPr/>
            </a:pPr>
            <a:endParaRPr lang="en-US" altLang="zh-CN" sz="24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黑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盒测试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技术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等价类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75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7666037" cy="464185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销售员的佣金计算方法如下：</a:t>
            </a:r>
          </a:p>
          <a:p>
            <a:pPr lvl="1"/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万元以下</a:t>
            </a:r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含</a:t>
            </a:r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)</a:t>
            </a:r>
            <a:r>
              <a:rPr lang="zh-CN" altLang="en-US" sz="2200" b="1" dirty="0" smtClean="0">
                <a:solidFill>
                  <a:srgbClr val="0000FF"/>
                </a:solidFill>
                <a:ea typeface="华文新魏" pitchFamily="2" charset="-122"/>
              </a:rPr>
              <a:t>：</a:t>
            </a:r>
            <a:r>
              <a:rPr lang="en-US" altLang="zh-CN" sz="2200" b="1" dirty="0" smtClean="0">
                <a:solidFill>
                  <a:srgbClr val="0000FF"/>
                </a:solidFill>
                <a:ea typeface="华文新魏" pitchFamily="2" charset="-122"/>
              </a:rPr>
              <a:t>0.5</a:t>
            </a:r>
            <a:r>
              <a:rPr lang="en-US" altLang="en-US" sz="2200" b="1" dirty="0" smtClean="0">
                <a:solidFill>
                  <a:srgbClr val="0000FF"/>
                </a:solidFill>
                <a:ea typeface="华文新魏" pitchFamily="2" charset="-122"/>
              </a:rPr>
              <a:t>%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；</a:t>
            </a:r>
          </a:p>
          <a:p>
            <a:pPr lvl="1"/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万元</a:t>
            </a:r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不含</a:t>
            </a:r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)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～</a:t>
            </a:r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4.5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万元</a:t>
            </a:r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含</a:t>
            </a:r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)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：</a:t>
            </a:r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1%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；</a:t>
            </a:r>
          </a:p>
          <a:p>
            <a:pPr lvl="1"/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4.5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万元以上</a:t>
            </a:r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不含</a:t>
            </a:r>
            <a:r>
              <a:rPr lang="en-US" altLang="en-US" sz="2200" b="1" dirty="0">
                <a:solidFill>
                  <a:srgbClr val="0000FF"/>
                </a:solidFill>
                <a:ea typeface="华文新魏" pitchFamily="2" charset="-122"/>
              </a:rPr>
              <a:t>)</a:t>
            </a:r>
            <a:r>
              <a:rPr lang="zh-CN" altLang="en-US" sz="2200" b="1" dirty="0" smtClean="0">
                <a:solidFill>
                  <a:srgbClr val="0000FF"/>
                </a:solidFill>
                <a:ea typeface="华文新魏" pitchFamily="2" charset="-122"/>
              </a:rPr>
              <a:t>：</a:t>
            </a:r>
            <a:r>
              <a:rPr lang="en-US" altLang="en-US" sz="2200" b="1" dirty="0" smtClean="0">
                <a:solidFill>
                  <a:srgbClr val="0000FF"/>
                </a:solidFill>
                <a:ea typeface="华文新魏" pitchFamily="2" charset="-122"/>
              </a:rPr>
              <a:t>4%</a:t>
            </a:r>
            <a:r>
              <a:rPr lang="zh-CN" altLang="en-US" sz="2200" b="1" dirty="0">
                <a:solidFill>
                  <a:srgbClr val="0000FF"/>
                </a:solidFill>
                <a:ea typeface="华文新魏" pitchFamily="2" charset="-122"/>
              </a:rPr>
              <a:t>。</a:t>
            </a:r>
          </a:p>
          <a:p>
            <a:r>
              <a:rPr lang="zh-CN" altLang="en-US" sz="2800" b="1" dirty="0">
                <a:latin typeface="+mn-ea"/>
              </a:rPr>
              <a:t>最终将由佣金计算系统生成月销售报告，对当月售出的白酒、红酒和啤酒总数进行汇总，并计算销售公司的总销售额和各销售员的佣金</a:t>
            </a:r>
          </a:p>
          <a:p>
            <a:endParaRPr lang="zh-CN" altLang="en-US" sz="2400" b="1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87624" y="332656"/>
            <a:ext cx="6226175" cy="40798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9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输出域的等价类</a:t>
            </a:r>
          </a:p>
        </p:txBody>
      </p:sp>
    </p:spTree>
    <p:extLst>
      <p:ext uri="{BB962C8B-B14F-4D97-AF65-F5344CB8AC3E}">
        <p14:creationId xmlns:p14="http://schemas.microsoft.com/office/powerpoint/2010/main" val="22803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777" y="1340768"/>
            <a:ext cx="7666037" cy="4641850"/>
          </a:xfrm>
        </p:spPr>
        <p:txBody>
          <a:bodyPr/>
          <a:lstStyle/>
          <a:p>
            <a:r>
              <a:rPr lang="zh-CN" altLang="en-US" sz="3200" b="1" dirty="0">
                <a:latin typeface="+mn-ea"/>
              </a:rPr>
              <a:t>输出域的等价类测试的</a:t>
            </a:r>
            <a:r>
              <a:rPr lang="zh-CN" altLang="en-US" sz="3200" b="1" dirty="0" smtClean="0">
                <a:latin typeface="+mn-ea"/>
              </a:rPr>
              <a:t>流程</a:t>
            </a: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zh-CN" altLang="en-US" sz="3200" b="1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722314" y="406400"/>
            <a:ext cx="6226175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1415709" y="260648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输出域的等价类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39552" y="3988664"/>
            <a:ext cx="2376264" cy="15037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确定有几类输出结果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91880" y="2996952"/>
            <a:ext cx="2376264" cy="15037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划分每类输出结果的等价类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88224" y="1916832"/>
            <a:ext cx="2376264" cy="15037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设计测试用例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endCxn id="10" idx="2"/>
          </p:cNvCxnSpPr>
          <p:nvPr/>
        </p:nvCxnSpPr>
        <p:spPr>
          <a:xfrm flipV="1">
            <a:off x="2915816" y="4500736"/>
            <a:ext cx="1764196" cy="656456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5868144" y="3420616"/>
            <a:ext cx="1764196" cy="656456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0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39478"/>
            <a:ext cx="7666037" cy="4641850"/>
          </a:xfrm>
        </p:spPr>
        <p:txBody>
          <a:bodyPr/>
          <a:lstStyle/>
          <a:p>
            <a:pPr eaLnBrk="1" hangingPunct="1"/>
            <a:r>
              <a:rPr lang="zh-CN" altLang="en-US" sz="3400" b="1" dirty="0">
                <a:solidFill>
                  <a:srgbClr val="0000FF"/>
                </a:solidFill>
                <a:ea typeface="华文新魏" pitchFamily="2" charset="-122"/>
              </a:rPr>
              <a:t>输出域的选择</a:t>
            </a:r>
            <a:endParaRPr lang="en-US" altLang="zh-CN" sz="3400" b="1" dirty="0">
              <a:solidFill>
                <a:srgbClr val="0000FF"/>
              </a:solidFill>
              <a:ea typeface="华文新魏" pitchFamily="2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ea typeface="华文新魏" pitchFamily="2" charset="-122"/>
              </a:rPr>
              <a:t>销售额？</a:t>
            </a:r>
            <a:endParaRPr lang="en-US" altLang="zh-CN" b="1" dirty="0">
              <a:solidFill>
                <a:srgbClr val="0000FF"/>
              </a:solidFill>
              <a:ea typeface="华文新魏" pitchFamily="2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ea typeface="华文新魏" pitchFamily="2" charset="-122"/>
              </a:rPr>
              <a:t>佣金？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11560" y="980728"/>
            <a:ext cx="6226175" cy="40798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9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4" y="0"/>
            <a:ext cx="61206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900" b="1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输出域的等价类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124744"/>
            <a:ext cx="7666037" cy="4641850"/>
          </a:xfrm>
        </p:spPr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800" b="1" dirty="0">
                <a:latin typeface="+mn-lt"/>
                <a:cs typeface="+mn-cs"/>
              </a:rPr>
              <a:t>有效</a:t>
            </a:r>
            <a:r>
              <a:rPr lang="zh-CN" altLang="en-US" sz="2800" b="1" dirty="0" smtClean="0">
                <a:latin typeface="+mn-lt"/>
                <a:cs typeface="+mn-cs"/>
              </a:rPr>
              <a:t>等价类</a:t>
            </a:r>
            <a:r>
              <a:rPr lang="en-US" altLang="zh-CN" sz="2800" b="1" dirty="0" smtClean="0">
                <a:latin typeface="+mn-lt"/>
                <a:cs typeface="+mn-cs"/>
              </a:rPr>
              <a:t>(</a:t>
            </a:r>
            <a:r>
              <a:rPr lang="zh-CN" altLang="en-US" sz="2800" b="1" dirty="0" smtClean="0">
                <a:latin typeface="+mn-lt"/>
                <a:cs typeface="+mn-cs"/>
              </a:rPr>
              <a:t>销售额</a:t>
            </a:r>
            <a:r>
              <a:rPr lang="en-US" altLang="zh-CN" sz="2800" b="1" dirty="0" smtClean="0">
                <a:latin typeface="+mn-lt"/>
                <a:cs typeface="+mn-cs"/>
              </a:rPr>
              <a:t>)</a:t>
            </a:r>
          </a:p>
          <a:p>
            <a:pPr marL="0" lvl="1" indent="0" eaLnBrk="1" hangingPunct="1">
              <a:buNone/>
            </a:pPr>
            <a:r>
              <a:rPr lang="en-US" altLang="zh-CN" sz="2800" b="1" dirty="0" smtClean="0"/>
              <a:t>T1:[1.35</a:t>
            </a:r>
            <a:r>
              <a:rPr lang="zh-CN" altLang="en-US" sz="2800" b="1" dirty="0"/>
              <a:t>，</a:t>
            </a:r>
            <a:r>
              <a:rPr lang="en-US" altLang="zh-CN" sz="2800" b="1" dirty="0" smtClean="0"/>
              <a:t>2]</a:t>
            </a:r>
            <a:endParaRPr lang="en-US" altLang="zh-CN" sz="2800" b="1" dirty="0"/>
          </a:p>
          <a:p>
            <a:pPr marL="0" lvl="1" indent="0" eaLnBrk="1" hangingPunct="1">
              <a:buNone/>
            </a:pPr>
            <a:r>
              <a:rPr lang="en-US" altLang="zh-CN" sz="2800" b="1" dirty="0" smtClean="0"/>
              <a:t>T2: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4.5]</a:t>
            </a:r>
            <a:endParaRPr lang="en-US" altLang="zh-CN" sz="2800" b="1" dirty="0"/>
          </a:p>
          <a:p>
            <a:pPr marL="0" lvl="1" indent="0" eaLnBrk="1" hangingPunct="1">
              <a:buNone/>
            </a:pPr>
            <a:r>
              <a:rPr lang="en-US" altLang="zh-CN" sz="2800" b="1" dirty="0"/>
              <a:t>T</a:t>
            </a:r>
            <a:r>
              <a:rPr lang="en-US" altLang="zh-CN" sz="2800" b="1" dirty="0" smtClean="0"/>
              <a:t>3: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4.5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135]</a:t>
            </a:r>
            <a:endParaRPr lang="en-US" altLang="zh-CN" sz="2800" b="1" dirty="0"/>
          </a:p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800" b="1" dirty="0" smtClean="0">
                <a:latin typeface="+mn-lt"/>
                <a:cs typeface="+mn-cs"/>
              </a:rPr>
              <a:t>无效等价类</a:t>
            </a:r>
            <a:endParaRPr lang="en-US" altLang="zh-CN" sz="2800" b="1" dirty="0" smtClean="0">
              <a:latin typeface="+mn-lt"/>
              <a:cs typeface="+mn-cs"/>
            </a:endParaRPr>
          </a:p>
          <a:p>
            <a:pPr marL="0" lvl="1" indent="0" eaLnBrk="1" hangingPunct="1">
              <a:buNone/>
            </a:pPr>
            <a:r>
              <a:rPr lang="en-US" altLang="zh-CN" sz="2800" b="1" dirty="0" smtClean="0"/>
              <a:t>F1:[0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1.35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0" lvl="1" indent="0" eaLnBrk="1" hangingPunct="1">
              <a:buNone/>
            </a:pPr>
            <a:r>
              <a:rPr lang="en-US" altLang="zh-CN" sz="2800" b="1" dirty="0" smtClean="0"/>
              <a:t>F2:(135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无穷）</a:t>
            </a:r>
            <a:endParaRPr lang="en-US" altLang="zh-CN" sz="2800" b="1" dirty="0"/>
          </a:p>
          <a:p>
            <a:pPr marL="0" lvl="1" indent="0" eaLnBrk="1" hangingPunct="1">
              <a:buNone/>
            </a:pPr>
            <a:endParaRPr lang="en-US" altLang="zh-CN" sz="2800" b="1" dirty="0"/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zh-CN" altLang="en-US" sz="2800" b="1" dirty="0">
              <a:latin typeface="+mn-lt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043608" y="260648"/>
            <a:ext cx="6226175" cy="40798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输出域的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等价类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656"/>
            <a:ext cx="7886700" cy="752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908720"/>
            <a:ext cx="8568952" cy="5730875"/>
          </a:xfrm>
        </p:spPr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800" b="1" dirty="0" smtClean="0">
                <a:cs typeface="+mn-cs"/>
              </a:rPr>
              <a:t>为什么引等价类划分</a:t>
            </a:r>
            <a:endParaRPr lang="en-US" altLang="zh-CN" sz="2800" b="1" dirty="0">
              <a:cs typeface="+mn-cs"/>
            </a:endParaRPr>
          </a:p>
          <a:p>
            <a:pPr lvl="1" eaLnBrk="1" hangingPunct="1"/>
            <a:r>
              <a:rPr lang="zh-CN" altLang="en-US" sz="1800" b="1" dirty="0"/>
              <a:t>避免测试工作量过大，并且测试不合理</a:t>
            </a:r>
            <a:endParaRPr lang="en-US" altLang="zh-CN" sz="1800" b="1" dirty="0"/>
          </a:p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什么是等价类划分</a:t>
            </a:r>
            <a:endParaRPr lang="en-US" altLang="zh-CN" sz="2800" b="1" dirty="0">
              <a:cs typeface="+mn-cs"/>
            </a:endParaRPr>
          </a:p>
          <a:p>
            <a:pPr lvl="1" eaLnBrk="1" hangingPunct="1"/>
            <a:r>
              <a:rPr lang="zh-CN" altLang="en-US" sz="1800" b="1" dirty="0"/>
              <a:t>依据需求对输入的范围进行细分，然后再分出的每一个区域内选取一个有代表性的测试数据开展测试</a:t>
            </a:r>
            <a:endParaRPr lang="en-US" altLang="zh-CN" sz="1800" b="1" dirty="0"/>
          </a:p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怎样进行等价类划分</a:t>
            </a:r>
            <a:endParaRPr lang="en-US" altLang="zh-CN" sz="2800" b="1" dirty="0">
              <a:cs typeface="+mn-cs"/>
            </a:endParaRPr>
          </a:p>
          <a:p>
            <a:pPr lvl="1" eaLnBrk="1" hangingPunct="1"/>
            <a:r>
              <a:rPr lang="zh-CN" altLang="en-US" sz="1800" b="1" dirty="0"/>
              <a:t>依据常用方法进行等价类划分（分类）</a:t>
            </a:r>
            <a:endParaRPr lang="en-US" altLang="zh-CN" sz="1800" b="1" dirty="0"/>
          </a:p>
          <a:p>
            <a:pPr lvl="1" eaLnBrk="1" hangingPunct="1"/>
            <a:r>
              <a:rPr lang="zh-CN" altLang="en-US" sz="1800" b="1" dirty="0"/>
              <a:t>为每个等价类规定唯一编号（编号）</a:t>
            </a:r>
            <a:endParaRPr lang="en-US" altLang="zh-CN" sz="1800" b="1" dirty="0"/>
          </a:p>
          <a:p>
            <a:pPr lvl="1" eaLnBrk="1" hangingPunct="1"/>
            <a:r>
              <a:rPr lang="zh-CN" altLang="en-US" sz="1800" b="1" dirty="0"/>
              <a:t>设计用例，使它能够覆盖尽量多未覆盖的有效等价类，直到有效等价类覆盖完（有效）</a:t>
            </a:r>
            <a:endParaRPr lang="en-US" altLang="zh-CN" sz="1800" b="1" dirty="0"/>
          </a:p>
          <a:p>
            <a:pPr lvl="1" eaLnBrk="1" hangingPunct="1"/>
            <a:r>
              <a:rPr lang="zh-CN" altLang="en-US" sz="1800" b="1" dirty="0"/>
              <a:t>设计一个新用例，使它仅覆盖一个尚未覆盖的无效等价类，重复，直到覆盖所有未覆盖的等价类（无效）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4731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黑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盒测试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技术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等价类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74196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207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黑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盒测试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技术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等价类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1124744"/>
            <a:ext cx="7848871" cy="5658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3400" b="1" dirty="0" smtClean="0">
                <a:latin typeface="+mn-lt"/>
                <a:ea typeface="+mn-ea"/>
                <a:cs typeface="+mn-cs"/>
              </a:rPr>
              <a:t>为什么引入等价类划分法</a:t>
            </a:r>
            <a:r>
              <a:rPr lang="en-US" altLang="zh-CN" sz="3400" b="1" dirty="0" smtClean="0">
                <a:latin typeface="+mn-lt"/>
                <a:ea typeface="+mn-ea"/>
                <a:cs typeface="+mn-cs"/>
              </a:rPr>
              <a:t>-</a:t>
            </a:r>
            <a:r>
              <a:rPr lang="zh-CN" altLang="en-US" sz="3400" b="1" dirty="0" smtClean="0">
                <a:latin typeface="+mn-lt"/>
                <a:ea typeface="+mn-ea"/>
                <a:cs typeface="+mn-cs"/>
              </a:rPr>
              <a:t>穷举测试</a:t>
            </a:r>
            <a:endParaRPr lang="zh-CN" altLang="en-US" sz="3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611" y="1988840"/>
            <a:ext cx="3282513" cy="327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13"/>
          <p:cNvSpPr>
            <a:spLocks noGrp="1"/>
          </p:cNvSpPr>
          <p:nvPr>
            <p:ph idx="1"/>
          </p:nvPr>
        </p:nvSpPr>
        <p:spPr>
          <a:xfrm>
            <a:off x="179512" y="2025371"/>
            <a:ext cx="3456384" cy="464185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计算两个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0—99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之间整数的和</a:t>
            </a:r>
          </a:p>
        </p:txBody>
      </p:sp>
    </p:spTree>
    <p:extLst>
      <p:ext uri="{BB962C8B-B14F-4D97-AF65-F5344CB8AC3E}">
        <p14:creationId xmlns:p14="http://schemas.microsoft.com/office/powerpoint/2010/main" val="2270934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黑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盒测试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技术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等价类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1124744"/>
            <a:ext cx="7848871" cy="5658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3400" b="1" dirty="0" smtClean="0">
                <a:latin typeface="+mn-lt"/>
                <a:ea typeface="+mn-ea"/>
                <a:cs typeface="+mn-cs"/>
              </a:rPr>
              <a:t>为什么引入等价类划分法</a:t>
            </a:r>
            <a:r>
              <a:rPr lang="en-US" altLang="zh-CN" sz="3400" b="1" dirty="0" smtClean="0">
                <a:latin typeface="+mn-lt"/>
                <a:ea typeface="+mn-ea"/>
                <a:cs typeface="+mn-cs"/>
              </a:rPr>
              <a:t>-</a:t>
            </a:r>
            <a:r>
              <a:rPr lang="zh-CN" altLang="en-US" sz="3400" b="1" dirty="0" smtClean="0">
                <a:latin typeface="+mn-lt"/>
                <a:ea typeface="+mn-ea"/>
                <a:cs typeface="+mn-cs"/>
              </a:rPr>
              <a:t>穷举测试</a:t>
            </a:r>
            <a:endParaRPr lang="zh-CN" altLang="en-US" sz="3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611" y="1988840"/>
            <a:ext cx="3282513" cy="327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13"/>
          <p:cNvSpPr>
            <a:spLocks noGrp="1"/>
          </p:cNvSpPr>
          <p:nvPr>
            <p:ph idx="1"/>
          </p:nvPr>
        </p:nvSpPr>
        <p:spPr>
          <a:xfrm>
            <a:off x="179512" y="2025371"/>
            <a:ext cx="3456384" cy="464185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计算两个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0—99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之间整数的和</a:t>
            </a:r>
          </a:p>
        </p:txBody>
      </p:sp>
    </p:spTree>
    <p:extLst>
      <p:ext uri="{BB962C8B-B14F-4D97-AF65-F5344CB8AC3E}">
        <p14:creationId xmlns:p14="http://schemas.microsoft.com/office/powerpoint/2010/main" val="1300247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u=1033637781,3642666396&amp;fm=0&amp;gp=2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6386" y="4965485"/>
            <a:ext cx="1169894" cy="15598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椭圆形标注 15"/>
          <p:cNvSpPr/>
          <p:nvPr/>
        </p:nvSpPr>
        <p:spPr>
          <a:xfrm>
            <a:off x="1600177" y="2314697"/>
            <a:ext cx="5893635" cy="3071834"/>
          </a:xfrm>
          <a:prstGeom prst="wedgeEllipseCallout">
            <a:avLst>
              <a:gd name="adj1" fmla="val -27200"/>
              <a:gd name="adj2" fmla="val 64185"/>
            </a:avLst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43816" y="2653960"/>
            <a:ext cx="51035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0+1    1+1    1+2    1+3   1+4   1+5   ……+99</a:t>
            </a:r>
          </a:p>
          <a:p>
            <a:r>
              <a:rPr lang="en-US" altLang="zh-CN" sz="1600" b="1" dirty="0"/>
              <a:t>2+1    2+2    2+3   2+4   2+5   ……</a:t>
            </a:r>
          </a:p>
          <a:p>
            <a:r>
              <a:rPr lang="en-US" altLang="zh-CN" sz="1600" b="1" dirty="0"/>
              <a:t>3+1    3+2    3+3   3+4   3+5   ……</a:t>
            </a:r>
          </a:p>
          <a:p>
            <a:r>
              <a:rPr lang="en-US" altLang="zh-CN" sz="1600" b="1" dirty="0"/>
              <a:t>4+1    4+2    4+3   4+4   4+5   ……</a:t>
            </a:r>
          </a:p>
          <a:p>
            <a:r>
              <a:rPr lang="en-US" altLang="zh-CN" sz="1600" b="1" dirty="0"/>
              <a:t>5+1    5+2    5+3   5+4   5+5   ……</a:t>
            </a:r>
          </a:p>
          <a:p>
            <a:r>
              <a:rPr lang="en-US" altLang="zh-CN" sz="1600" b="1" dirty="0"/>
              <a:t>……     …….   ……    ……   ……</a:t>
            </a:r>
          </a:p>
          <a:p>
            <a:r>
              <a:rPr lang="en-US" altLang="zh-CN" sz="1600" b="1" dirty="0"/>
              <a:t>99+……</a:t>
            </a:r>
            <a:endParaRPr lang="zh-CN" altLang="en-US" sz="1600" b="1" dirty="0"/>
          </a:p>
        </p:txBody>
      </p:sp>
      <p:sp>
        <p:nvSpPr>
          <p:cNvPr id="2" name="矩形 1"/>
          <p:cNvSpPr/>
          <p:nvPr/>
        </p:nvSpPr>
        <p:spPr>
          <a:xfrm>
            <a:off x="1843584" y="142876"/>
            <a:ext cx="3002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等价类测试</a:t>
            </a:r>
          </a:p>
        </p:txBody>
      </p:sp>
      <p:sp>
        <p:nvSpPr>
          <p:cNvPr id="3" name="矩形 2"/>
          <p:cNvSpPr/>
          <p:nvPr/>
        </p:nvSpPr>
        <p:spPr>
          <a:xfrm>
            <a:off x="158712" y="1844824"/>
            <a:ext cx="4515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计算两个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0—99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之间整数的和</a:t>
            </a:r>
          </a:p>
        </p:txBody>
      </p:sp>
    </p:spTree>
    <p:extLst>
      <p:ext uri="{BB962C8B-B14F-4D97-AF65-F5344CB8AC3E}">
        <p14:creationId xmlns:p14="http://schemas.microsoft.com/office/powerpoint/2010/main" val="369562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 algn="just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sz="2550" b="1" kern="1200" dirty="0">
                <a:cs typeface="+mn-cs"/>
              </a:rPr>
              <a:t>产生的原因</a:t>
            </a:r>
            <a:endParaRPr lang="en-US" altLang="zh-CN" sz="2550" b="1" kern="1200" dirty="0">
              <a:cs typeface="+mn-cs"/>
            </a:endParaRPr>
          </a:p>
          <a:p>
            <a:pPr lvl="1" indent="-436880" algn="just" eaLnBrk="1" hangingPunct="1">
              <a:defRPr/>
            </a:pPr>
            <a:r>
              <a:rPr lang="zh-CN" altLang="en-US" sz="2325" b="1" kern="1200" dirty="0">
                <a:cs typeface="+mn-cs"/>
              </a:rPr>
              <a:t>对系统进行穷尽测试是</a:t>
            </a:r>
            <a:r>
              <a:rPr lang="zh-CN" altLang="en-US" sz="2325" b="1" kern="1200" dirty="0">
                <a:solidFill>
                  <a:srgbClr val="FF0000"/>
                </a:solidFill>
                <a:cs typeface="+mn-cs"/>
              </a:rPr>
              <a:t>不可能的</a:t>
            </a:r>
          </a:p>
          <a:p>
            <a:pPr lvl="1" indent="-436880" algn="just" eaLnBrk="1" hangingPunct="1">
              <a:defRPr/>
            </a:pPr>
            <a:r>
              <a:rPr lang="zh-CN" altLang="en-US" sz="2325" b="1" kern="1200" dirty="0" smtClean="0">
                <a:cs typeface="+mn-cs"/>
              </a:rPr>
              <a:t>使用</a:t>
            </a:r>
            <a:r>
              <a:rPr lang="zh-CN" altLang="en-US" sz="2325" b="1" kern="1200" dirty="0">
                <a:cs typeface="+mn-cs"/>
              </a:rPr>
              <a:t>有限的数据对系统进行测试是</a:t>
            </a:r>
            <a:r>
              <a:rPr lang="zh-CN" altLang="en-US" sz="2325" b="1" kern="1200" dirty="0">
                <a:solidFill>
                  <a:srgbClr val="FF0000"/>
                </a:solidFill>
                <a:cs typeface="+mn-cs"/>
              </a:rPr>
              <a:t>可能的</a:t>
            </a:r>
          </a:p>
          <a:p>
            <a:pPr lvl="1" indent="-436880" algn="just" eaLnBrk="1" hangingPunct="1">
              <a:defRPr/>
            </a:pPr>
            <a:r>
              <a:rPr lang="zh-CN" altLang="en-US" sz="2325" b="1" kern="1200" dirty="0" smtClean="0">
                <a:cs typeface="+mn-cs"/>
              </a:rPr>
              <a:t>我们</a:t>
            </a:r>
            <a:r>
              <a:rPr lang="zh-CN" altLang="en-US" sz="2325" b="1" kern="1200" dirty="0">
                <a:cs typeface="+mn-cs"/>
              </a:rPr>
              <a:t>可以选择</a:t>
            </a:r>
            <a:r>
              <a:rPr lang="zh-CN" altLang="en-US" sz="2325" b="1" kern="1200" dirty="0">
                <a:solidFill>
                  <a:srgbClr val="FF0000"/>
                </a:solidFill>
                <a:cs typeface="+mn-cs"/>
              </a:rPr>
              <a:t>少量</a:t>
            </a:r>
            <a:r>
              <a:rPr lang="zh-CN" altLang="en-US" sz="2325" b="1" kern="1200" dirty="0">
                <a:cs typeface="+mn-cs"/>
              </a:rPr>
              <a:t>测试用例来测试系统，并满足</a:t>
            </a:r>
          </a:p>
          <a:p>
            <a:pPr lvl="2" indent="-436880" algn="just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025" b="1" kern="1200" dirty="0" smtClean="0">
                <a:cs typeface="+mn-cs"/>
              </a:rPr>
              <a:t>测试</a:t>
            </a:r>
            <a:r>
              <a:rPr lang="zh-CN" altLang="en-US" sz="2025" b="1" kern="1200" dirty="0">
                <a:cs typeface="+mn-cs"/>
              </a:rPr>
              <a:t>是完备的</a:t>
            </a:r>
          </a:p>
          <a:p>
            <a:pPr lvl="2" indent="-436880" algn="just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025" b="1" kern="1200" dirty="0" smtClean="0">
                <a:cs typeface="+mn-cs"/>
              </a:rPr>
              <a:t>测试</a:t>
            </a:r>
            <a:r>
              <a:rPr lang="zh-CN" altLang="en-US" sz="2025" b="1" kern="1200" dirty="0">
                <a:cs typeface="+mn-cs"/>
              </a:rPr>
              <a:t>是没有冗余的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等价类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7506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基本原理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等价类测试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7200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sz="2800" b="1" dirty="0" smtClean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个约束：分而不</a:t>
            </a:r>
            <a:r>
              <a:rPr lang="zh-CN" altLang="en-US" sz="2800" b="1" dirty="0" smtClean="0">
                <a:latin typeface="+mn-ea"/>
                <a:ea typeface="+mn-ea"/>
              </a:rPr>
              <a:t>交、合</a:t>
            </a:r>
            <a:r>
              <a:rPr lang="zh-CN" altLang="en-US" sz="2800" b="1" dirty="0">
                <a:latin typeface="+mn-ea"/>
                <a:ea typeface="+mn-ea"/>
              </a:rPr>
              <a:t>而</a:t>
            </a:r>
            <a:r>
              <a:rPr lang="zh-CN" altLang="en-US" sz="2800" b="1" dirty="0" smtClean="0">
                <a:latin typeface="+mn-ea"/>
                <a:ea typeface="+mn-ea"/>
              </a:rPr>
              <a:t>不变、类内</a:t>
            </a:r>
            <a:r>
              <a:rPr lang="zh-CN" altLang="en-US" sz="2800" b="1" dirty="0">
                <a:latin typeface="+mn-ea"/>
                <a:ea typeface="+mn-ea"/>
              </a:rPr>
              <a:t>等价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1" y="2492896"/>
            <a:ext cx="878205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9395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等价类测试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7"/>
            <a:ext cx="3990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988784" y="1236816"/>
            <a:ext cx="4139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2400" b="1" dirty="0">
                <a:latin typeface="+mn-ea"/>
                <a:ea typeface="+mn-ea"/>
              </a:rPr>
              <a:t>1.R</a:t>
            </a:r>
            <a:r>
              <a:rPr lang="zh-CN" altLang="en-US" sz="2400" b="1" dirty="0">
                <a:latin typeface="+mn-ea"/>
                <a:ea typeface="+mn-ea"/>
              </a:rPr>
              <a:t>是一种等价关系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r>
              <a:rPr lang="zh-CN" altLang="en-US" sz="2400" b="1" dirty="0" smtClean="0">
                <a:latin typeface="+mn-ea"/>
                <a:ea typeface="+mn-ea"/>
              </a:rPr>
              <a:t>定义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</a:p>
          <a:p>
            <a:r>
              <a:rPr lang="zh-CN" altLang="en-US" sz="2400" b="1" dirty="0">
                <a:latin typeface="+mn-ea"/>
                <a:ea typeface="+mn-ea"/>
              </a:rPr>
              <a:t>对于输入域中的</a:t>
            </a:r>
            <a:r>
              <a:rPr lang="en-US" altLang="zh-CN" sz="2400" b="1" dirty="0">
                <a:latin typeface="+mn-ea"/>
                <a:ea typeface="+mn-ea"/>
              </a:rPr>
              <a:t>x, y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</a:p>
          <a:p>
            <a:r>
              <a:rPr lang="en-US" altLang="zh-CN" sz="2400" b="1" dirty="0" err="1">
                <a:latin typeface="+mn-ea"/>
                <a:ea typeface="+mn-ea"/>
              </a:rPr>
              <a:t>xRy</a:t>
            </a:r>
            <a:r>
              <a:rPr lang="zh-CN" altLang="en-US" sz="2400" b="1" dirty="0">
                <a:latin typeface="+mn-ea"/>
                <a:ea typeface="+mn-ea"/>
              </a:rPr>
              <a:t>当且仅当</a:t>
            </a:r>
            <a:r>
              <a:rPr lang="en-US" altLang="zh-CN" sz="2400" b="1" dirty="0">
                <a:latin typeface="+mn-ea"/>
                <a:ea typeface="+mn-ea"/>
              </a:rPr>
              <a:t>F(x ) = F(y)</a:t>
            </a:r>
            <a:endParaRPr lang="zh-CN" altLang="en-US" sz="2400" b="1" dirty="0">
              <a:latin typeface="+mn-ea"/>
              <a:ea typeface="+mn-ea"/>
            </a:endParaRPr>
          </a:p>
          <a:p>
            <a:r>
              <a:rPr lang="en-US" altLang="zh-CN" sz="2400" b="1" dirty="0">
                <a:latin typeface="+mn-ea"/>
                <a:ea typeface="+mn-ea"/>
              </a:rPr>
              <a:t>2.</a:t>
            </a:r>
            <a:r>
              <a:rPr lang="zh-CN" altLang="en-US" sz="2400" b="1" dirty="0">
                <a:latin typeface="+mn-ea"/>
                <a:ea typeface="+mn-ea"/>
              </a:rPr>
              <a:t>一种等价关系将引入一个数据集的一种划分。</a:t>
            </a:r>
          </a:p>
          <a:p>
            <a:r>
              <a:rPr lang="en-US" altLang="zh-CN" sz="2400" b="1" dirty="0">
                <a:latin typeface="+mn-ea"/>
                <a:ea typeface="+mn-ea"/>
              </a:rPr>
              <a:t>3.</a:t>
            </a:r>
            <a:r>
              <a:rPr lang="zh-CN" altLang="en-US" sz="2400" b="1" dirty="0">
                <a:latin typeface="+mn-ea"/>
                <a:ea typeface="+mn-ea"/>
              </a:rPr>
              <a:t>当映射</a:t>
            </a:r>
            <a:r>
              <a:rPr lang="en-US" altLang="zh-CN" sz="2400" b="1" dirty="0">
                <a:latin typeface="+mn-ea"/>
                <a:ea typeface="+mn-ea"/>
              </a:rPr>
              <a:t>F</a:t>
            </a:r>
            <a:r>
              <a:rPr lang="zh-CN" altLang="en-US" sz="2400" b="1" dirty="0">
                <a:latin typeface="+mn-ea"/>
                <a:ea typeface="+mn-ea"/>
              </a:rPr>
              <a:t>是多对</a:t>
            </a:r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的时候，等价关系</a:t>
            </a:r>
            <a:r>
              <a:rPr lang="en-US" altLang="zh-CN" sz="2400" b="1" dirty="0">
                <a:latin typeface="+mn-ea"/>
                <a:ea typeface="+mn-ea"/>
              </a:rPr>
              <a:t>R</a:t>
            </a:r>
            <a:r>
              <a:rPr lang="zh-CN" altLang="en-US" sz="2400" b="1" dirty="0">
                <a:latin typeface="+mn-ea"/>
                <a:ea typeface="+mn-ea"/>
              </a:rPr>
              <a:t>的效果最好</a:t>
            </a:r>
            <a:r>
              <a:rPr lang="zh-CN" altLang="en-US" dirty="0"/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531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输入域                     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3279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软件测试基础</Template>
  <TotalTime>941</TotalTime>
  <Words>1576</Words>
  <Application>Microsoft Office PowerPoint</Application>
  <PresentationFormat>全屏显示(4:3)</PresentationFormat>
  <Paragraphs>198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moban</vt:lpstr>
      <vt:lpstr>黑盒测试技术 -等价类</vt:lpstr>
      <vt:lpstr>黑盒测试技术-等价类</vt:lpstr>
      <vt:lpstr>黑盒测试技术-等价类</vt:lpstr>
      <vt:lpstr>黑盒测试技术-等价类</vt:lpstr>
      <vt:lpstr>黑盒测试技术-等价类</vt:lpstr>
      <vt:lpstr>PowerPoint 演示文稿</vt:lpstr>
      <vt:lpstr> 等价类测试</vt:lpstr>
      <vt:lpstr> 等价类测试</vt:lpstr>
      <vt:lpstr> 等价类测试</vt:lpstr>
      <vt:lpstr> 等价类测试</vt:lpstr>
      <vt:lpstr> 等价类测试</vt:lpstr>
      <vt:lpstr> 等价类测试</vt:lpstr>
      <vt:lpstr> 等价类测试</vt:lpstr>
      <vt:lpstr> 等价类测试-设计测试用例的步骤</vt:lpstr>
      <vt:lpstr> 等价类测试</vt:lpstr>
      <vt:lpstr> 等价类测试</vt:lpstr>
      <vt:lpstr> 等价类测试</vt:lpstr>
      <vt:lpstr> 等价类测试</vt:lpstr>
      <vt:lpstr> 输出域的等价类</vt:lpstr>
      <vt:lpstr> 输出域的等价类</vt:lpstr>
      <vt:lpstr> </vt:lpstr>
      <vt:lpstr> </vt:lpstr>
      <vt:lpstr> 输出域的等价类</vt:lpstr>
      <vt:lpstr>内容总结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206</cp:revision>
  <dcterms:created xsi:type="dcterms:W3CDTF">2008-07-27T05:17:11Z</dcterms:created>
  <dcterms:modified xsi:type="dcterms:W3CDTF">2018-05-21T02:27:32Z</dcterms:modified>
</cp:coreProperties>
</file>