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5"/>
  </p:notesMasterIdLst>
  <p:handoutMasterIdLst>
    <p:handoutMasterId r:id="rId16"/>
  </p:handoutMasterIdLst>
  <p:sldIdLst>
    <p:sldId id="337" r:id="rId2"/>
    <p:sldId id="333" r:id="rId3"/>
    <p:sldId id="320" r:id="rId4"/>
    <p:sldId id="321" r:id="rId5"/>
    <p:sldId id="322" r:id="rId6"/>
    <p:sldId id="323" r:id="rId7"/>
    <p:sldId id="334" r:id="rId8"/>
    <p:sldId id="324" r:id="rId9"/>
    <p:sldId id="325" r:id="rId10"/>
    <p:sldId id="326" r:id="rId11"/>
    <p:sldId id="327" r:id="rId12"/>
    <p:sldId id="331" r:id="rId13"/>
    <p:sldId id="336"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2C2"/>
    <a:srgbClr val="F6E7E7"/>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1098" y="-108"/>
      </p:cViewPr>
      <p:guideLst>
        <p:guide orient="horz" pos="2160"/>
        <p:guide pos="2903"/>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7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t>‹#›</a:t>
            </a:fld>
            <a:endParaRPr lang="en-US" altLang="zh-CN"/>
          </a:p>
        </p:txBody>
      </p:sp>
    </p:spTree>
    <p:extLst>
      <p:ext uri="{BB962C8B-B14F-4D97-AF65-F5344CB8AC3E}">
        <p14:creationId xmlns:p14="http://schemas.microsoft.com/office/powerpoint/2010/main" val="3619438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t>‹#›</a:t>
            </a:fld>
            <a:endParaRPr lang="en-US" altLang="zh-CN"/>
          </a:p>
        </p:txBody>
      </p:sp>
    </p:spTree>
    <p:extLst>
      <p:ext uri="{BB962C8B-B14F-4D97-AF65-F5344CB8AC3E}">
        <p14:creationId xmlns:p14="http://schemas.microsoft.com/office/powerpoint/2010/main" val="1928016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6563.ht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baike.baidu.com/view/1659.htm" TargetMode="External"/><Relationship Id="rId4" Type="http://schemas.openxmlformats.org/officeDocument/2006/relationships/hyperlink" Target="http://baike.baidu.com/view/190611.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
                <a:srgbClr val="993300"/>
              </a:buClr>
              <a:buSzPct val="80000"/>
              <a:buFont typeface="Wingdings" panose="05000000000000000000" pitchFamily="2" charset="2"/>
              <a:buChar char="l"/>
              <a:defRPr/>
            </a:pPr>
            <a:r>
              <a:rPr lang="zh-CN" altLang="en-US" dirty="0" smtClean="0"/>
              <a:t>软件开发模型是软件开发的全部过程、活动、任务和管理的</a:t>
            </a:r>
            <a:r>
              <a:rPr lang="zh-CN" altLang="en-US" dirty="0" smtClean="0">
                <a:solidFill>
                  <a:srgbClr val="FF0000"/>
                </a:solidFill>
              </a:rPr>
              <a:t>结构框架</a:t>
            </a:r>
            <a:r>
              <a:rPr lang="zh-CN" altLang="en-US" dirty="0" smtClean="0"/>
              <a:t>。</a:t>
            </a:r>
            <a:r>
              <a:rPr lang="zh-CN" altLang="zh-CN" dirty="0" smtClean="0"/>
              <a:t>它给出了软件开发活动</a:t>
            </a:r>
            <a:r>
              <a:rPr lang="zh-CN" altLang="zh-CN" dirty="0" smtClean="0">
                <a:solidFill>
                  <a:srgbClr val="FF0000"/>
                </a:solidFill>
              </a:rPr>
              <a:t>各阶段之间的关系</a:t>
            </a:r>
            <a:r>
              <a:rPr lang="zh-CN" altLang="zh-CN" dirty="0" smtClean="0"/>
              <a:t>。</a:t>
            </a:r>
            <a:r>
              <a:rPr lang="zh-CN" altLang="en-US" dirty="0" smtClean="0"/>
              <a:t>能够</a:t>
            </a:r>
            <a:r>
              <a:rPr lang="zh-CN" altLang="en-US" sz="1200" b="1" dirty="0" smtClean="0">
                <a:latin typeface="华文中宋" panose="02010600040101010101" pitchFamily="2" charset="-122"/>
                <a:ea typeface="华文中宋" panose="02010600040101010101" pitchFamily="2" charset="-122"/>
              </a:rPr>
              <a:t>清晰、直观地表达软件开发全过程</a:t>
            </a:r>
            <a:endParaRPr lang="en-US" altLang="zh-CN" dirty="0" smtClean="0"/>
          </a:p>
          <a:p>
            <a:pPr eaLnBrk="1" hangingPunct="1">
              <a:buClr>
                <a:srgbClr val="993300"/>
              </a:buClr>
              <a:buSzPct val="80000"/>
              <a:buFont typeface="Wingdings" panose="05000000000000000000" pitchFamily="2" charset="2"/>
              <a:buNone/>
            </a:pPr>
            <a:endParaRPr lang="en-US" altLang="zh-CN" dirty="0" smtClean="0"/>
          </a:p>
          <a:p>
            <a:pPr eaLnBrk="1" hangingPunct="1">
              <a:buClr>
                <a:srgbClr val="993300"/>
              </a:buClr>
              <a:buSzPct val="80000"/>
              <a:buFont typeface="Wingdings" panose="05000000000000000000" pitchFamily="2" charset="2"/>
              <a:buNone/>
            </a:pPr>
            <a:r>
              <a:rPr lang="zh-CN" altLang="en-US" dirty="0" smtClean="0"/>
              <a:t>那类比学习，何为测试模型呢？</a:t>
            </a:r>
            <a:endParaRPr lang="en-US" altLang="zh-CN" dirty="0" smtClean="0"/>
          </a:p>
          <a:p>
            <a:pPr eaLnBrk="1" hangingPunct="1">
              <a:buClr>
                <a:srgbClr val="993300"/>
              </a:buClr>
              <a:buSzPct val="80000"/>
              <a:buFont typeface="Wingdings" panose="05000000000000000000" pitchFamily="2" charset="2"/>
              <a:buNone/>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hlinkClick r:id="rId3" action="ppaction://hlinkfile"/>
              </a:rPr>
              <a:t>软件测试</a:t>
            </a:r>
            <a:r>
              <a:rPr lang="zh-CN" altLang="en-US" dirty="0" smtClean="0"/>
              <a:t>和</a:t>
            </a:r>
            <a:r>
              <a:rPr lang="zh-CN" altLang="en-US" dirty="0" smtClean="0">
                <a:hlinkClick r:id="rId4" action="ppaction://hlinkfile"/>
              </a:rPr>
              <a:t>软件开发</a:t>
            </a:r>
            <a:r>
              <a:rPr lang="zh-CN" altLang="en-US" dirty="0" smtClean="0"/>
              <a:t>一样，都遵循</a:t>
            </a:r>
            <a:r>
              <a:rPr lang="zh-CN" altLang="en-US" dirty="0" smtClean="0">
                <a:hlinkClick r:id="rId5" action="ppaction://hlinkfile"/>
              </a:rPr>
              <a:t>软件工程</a:t>
            </a:r>
            <a:r>
              <a:rPr lang="zh-CN" altLang="en-US" dirty="0" smtClean="0"/>
              <a:t>原理，遵循管理学原理 。测试专家通过实践总结出了很多很好的测试模型。测试模型实质是将测试活动进行了抽象，明确了测试与开发之间的关系，是测试管理的重要参考依据。</a:t>
            </a:r>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t>3</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这一页的规则有些不能理解，这和三个原则冲突吗？</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0CA8D71-C3EC-4BA8-8391-4F5BE00376FA}" type="slidenum">
              <a:rPr lang="en-US" altLang="zh-CN" smtClean="0"/>
              <a:t>‹#›</a:t>
            </a:fld>
            <a:endParaRPr lang="en-US" altLang="zh-CN"/>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ABF56A4-D1A6-4E9C-871E-2D1E17A0ACE1}" type="slidenum">
              <a:rPr lang="en-US" altLang="zh-CN" smtClean="0"/>
              <a:t>‹#›</a:t>
            </a:fld>
            <a:endParaRPr lang="en-US" altLang="zh-CN"/>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032" y="116957"/>
            <a:ext cx="7849743" cy="565820"/>
          </a:xfrm>
        </p:spPr>
        <p:txBody>
          <a:bodyPr/>
          <a:lstStyle>
            <a:lvl1pPr>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87626" y="895982"/>
            <a:ext cx="7879134" cy="5060681"/>
          </a:xfrm>
        </p:spPr>
        <p:txBody>
          <a:bodyPr/>
          <a:lstStyle>
            <a:lvl1pPr>
              <a:lnSpc>
                <a:spcPct val="150000"/>
              </a:lnSpc>
              <a:defRPr sz="2800">
                <a:latin typeface="Times New Roman" panose="02020603050405020304" pitchFamily="18" charset="0"/>
                <a:ea typeface="楷体" panose="02010609060101010101" pitchFamily="49" charset="-122"/>
              </a:defRPr>
            </a:lvl1pPr>
            <a:lvl2pPr>
              <a:lnSpc>
                <a:spcPct val="150000"/>
              </a:lnSpc>
              <a:defRPr sz="2700">
                <a:solidFill>
                  <a:schemeClr val="tx1"/>
                </a:solidFill>
                <a:latin typeface="Times New Roman" panose="02020603050405020304" pitchFamily="18" charset="0"/>
                <a:ea typeface="楷体" panose="02010609060101010101" pitchFamily="49" charset="-122"/>
              </a:defRPr>
            </a:lvl2pPr>
            <a:lvl3pPr>
              <a:lnSpc>
                <a:spcPct val="150000"/>
              </a:lnSpc>
              <a:defRPr sz="2600">
                <a:solidFill>
                  <a:schemeClr val="tx1"/>
                </a:solidFill>
                <a:latin typeface="Times New Roman" panose="02020603050405020304" pitchFamily="18" charset="0"/>
                <a:ea typeface="楷体" panose="02010609060101010101" pitchFamily="49" charset="-122"/>
              </a:defRPr>
            </a:lvl3pPr>
            <a:lvl4pPr>
              <a:lnSpc>
                <a:spcPct val="150000"/>
              </a:lnSpc>
              <a:defRPr sz="3600">
                <a:solidFill>
                  <a:schemeClr val="tx1"/>
                </a:solidFill>
                <a:latin typeface="Times New Roman" panose="02020603050405020304" pitchFamily="18" charset="0"/>
                <a:ea typeface="楷体" panose="02010609060101010101" pitchFamily="49" charset="-122"/>
              </a:defRPr>
            </a:lvl4pPr>
            <a:lvl5pPr>
              <a:lnSpc>
                <a:spcPct val="150000"/>
              </a:lnSpc>
              <a:defRPr sz="36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sz="3600">
                <a:latin typeface="楷体" panose="02010609060101010101" pitchFamily="49" charset="-122"/>
                <a:ea typeface="楷体" panose="02010609060101010101" pitchFamily="49" charset="-122"/>
              </a:defRPr>
            </a:lvl1pPr>
          </a:lstStyle>
          <a:p>
            <a:pPr>
              <a:defRPr/>
            </a:pPr>
            <a:fld id="{3576B2CC-02D7-4ACE-B452-D8C49738AD0A}" type="slidenum">
              <a:rPr lang="zh-CN" altLang="zh-CN" smtClean="0"/>
              <a:t>‹#›</a:t>
            </a:fld>
            <a:endParaRPr lang="zh-CN" altLang="zh-CN" b="0"/>
          </a:p>
        </p:txBody>
      </p:sp>
      <p:sp>
        <p:nvSpPr>
          <p:cNvPr id="7" name="矩形 6"/>
          <p:cNvSpPr/>
          <p:nvPr userDrawn="1"/>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矩形 3"/>
          <p:cNvSpPr/>
          <p:nvPr userDrawn="1"/>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759C58F-AAE7-41DA-8CD3-FE133CD8564E}"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ransition>
    <p:blinds dir="vert"/>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黑盒测试技术</a:t>
            </a:r>
            <a:r>
              <a:rPr lang="en-US" altLang="zh-CN" dirty="0" smtClean="0"/>
              <a:t>-</a:t>
            </a:r>
            <a:r>
              <a:rPr lang="zh-CN" altLang="en-US" dirty="0" smtClean="0"/>
              <a:t>边界值</a:t>
            </a:r>
            <a:endParaRPr lang="zh-CN" altLang="en-US" dirty="0"/>
          </a:p>
        </p:txBody>
      </p:sp>
    </p:spTree>
    <p:extLst>
      <p:ext uri="{BB962C8B-B14F-4D97-AF65-F5344CB8AC3E}">
        <p14:creationId xmlns:p14="http://schemas.microsoft.com/office/powerpoint/2010/main" val="3415955592"/>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644903568"/>
              </p:ext>
            </p:extLst>
          </p:nvPr>
        </p:nvGraphicFramePr>
        <p:xfrm>
          <a:off x="539552" y="1196752"/>
          <a:ext cx="8113395" cy="4999355"/>
        </p:xfrm>
        <a:graphic>
          <a:graphicData uri="http://schemas.openxmlformats.org/drawingml/2006/table">
            <a:tbl>
              <a:tblPr firstRow="1" bandRow="1">
                <a:tableStyleId>{9DCAF9ED-07DC-4A11-8D7F-57B35C25682E}</a:tableStyleId>
              </a:tblPr>
              <a:tblGrid>
                <a:gridCol w="1487170"/>
                <a:gridCol w="4273550"/>
                <a:gridCol w="2352675"/>
              </a:tblGrid>
              <a:tr h="822960">
                <a:tc>
                  <a:txBody>
                    <a:bodyPr/>
                    <a:lstStyle/>
                    <a:p>
                      <a:pPr marL="0" algn="ctr" defTabSz="914400" rtl="0" eaLnBrk="1" latinLnBrk="0" hangingPunct="1"/>
                      <a:r>
                        <a:rPr lang="zh-CN" altLang="en-US" sz="2400" b="1" kern="1200" dirty="0" smtClean="0">
                          <a:solidFill>
                            <a:schemeClr val="tx1"/>
                          </a:solidFill>
                          <a:latin typeface="+mn-ea"/>
                          <a:ea typeface="+mn-ea"/>
                          <a:cs typeface="+mn-cs"/>
                        </a:rPr>
                        <a:t>要测试的输入值</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选择测试的理由</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预期输出（元）</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algn="ctr" defTabSz="914400" rtl="0" eaLnBrk="1" latinLnBrk="0" hangingPunct="1"/>
                      <a:r>
                        <a:rPr lang="en-US" altLang="zh-CN" sz="2400" b="1" kern="1200" dirty="0" smtClean="0">
                          <a:solidFill>
                            <a:schemeClr val="tx1"/>
                          </a:solidFill>
                          <a:latin typeface="+mn-ea"/>
                          <a:ea typeface="+mn-ea"/>
                          <a:cs typeface="+mn-cs"/>
                        </a:rPr>
                        <a:t>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第一个计价段的开始</a:t>
                      </a:r>
                      <a:endParaRPr lang="en-US" altLang="zh-CN"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06730">
                <a:tc>
                  <a:txBody>
                    <a:bodyPr/>
                    <a:lstStyle/>
                    <a:p>
                      <a:pPr marL="0" algn="ctr" defTabSz="914400" rtl="0" eaLnBrk="1" latinLnBrk="0" hangingPunct="1">
                        <a:buNone/>
                      </a:pPr>
                      <a:r>
                        <a:rPr lang="en-US" altLang="zh-CN" sz="2400" b="1" kern="1200" dirty="0">
                          <a:solidFill>
                            <a:schemeClr val="tx1"/>
                          </a:solidFill>
                          <a:latin typeface="+mn-ea"/>
                          <a:ea typeface="+mn-ea"/>
                          <a:cs typeface="+mn-cs"/>
                        </a:rPr>
                        <a:t>2</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buNone/>
                      </a:pPr>
                      <a:r>
                        <a:rPr lang="zh-CN" altLang="en-US" sz="2400" b="1" kern="1200" dirty="0">
                          <a:solidFill>
                            <a:schemeClr val="tx1"/>
                          </a:solidFill>
                          <a:latin typeface="+mn-ea"/>
                          <a:ea typeface="+mn-ea"/>
                          <a:cs typeface="+mn-cs"/>
                        </a:rPr>
                        <a:t>正好高于第一个计价段</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buNone/>
                      </a:pPr>
                      <a:r>
                        <a:rPr lang="en-US" altLang="zh-CN" sz="2400" b="1" kern="1200" dirty="0">
                          <a:solidFill>
                            <a:schemeClr val="tx1"/>
                          </a:solidFill>
                          <a:latin typeface="+mn-ea"/>
                          <a:ea typeface="+mn-ea"/>
                          <a:cs typeface="+mn-cs"/>
                        </a:rPr>
                        <a:t>10.00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533400">
                <a:tc>
                  <a:txBody>
                    <a:bodyPr/>
                    <a:lstStyle/>
                    <a:p>
                      <a:pPr marL="0" algn="ctr" defTabSz="914400" rtl="0" eaLnBrk="1" latinLnBrk="0" hangingPunct="1"/>
                      <a:r>
                        <a:rPr lang="en-US" altLang="zh-CN" sz="2400" b="1" kern="1200" dirty="0">
                          <a:solidFill>
                            <a:schemeClr val="tx1"/>
                          </a:solidFill>
                          <a:latin typeface="+mn-ea"/>
                          <a:ea typeface="+mn-ea"/>
                          <a:cs typeface="+mn-cs"/>
                        </a:rPr>
                        <a:t>5</a:t>
                      </a: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正好高于第一个计价段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25.00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8229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9</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正好低于第二个计价段，或正好在第一个计价段的末尾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45.00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4572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kern="1200" dirty="0" smtClean="0">
                          <a:solidFill>
                            <a:schemeClr val="tx1"/>
                          </a:solidFill>
                          <a:latin typeface="+mn-ea"/>
                          <a:ea typeface="+mn-ea"/>
                          <a:cs typeface="+mn-cs"/>
                        </a:rPr>
                        <a:t>10</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r h="572770">
                <a:tc>
                  <a:txBody>
                    <a:bodyPr/>
                    <a:lstStyle/>
                    <a:p>
                      <a:pPr marL="0" algn="ctr" defTabSz="914400" rtl="0" eaLnBrk="1" latinLnBrk="0" hangingPunct="1"/>
                      <a:r>
                        <a:rPr lang="en-US" altLang="zh-CN" sz="2400" b="1" kern="1200" dirty="0" smtClean="0">
                          <a:solidFill>
                            <a:schemeClr val="tx1"/>
                          </a:solidFill>
                          <a:latin typeface="+mn-ea"/>
                          <a:ea typeface="+mn-ea"/>
                          <a:cs typeface="+mn-cs"/>
                        </a:rPr>
                        <a:t>11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54.75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7E7"/>
                    </a:solidFill>
                  </a:tcPr>
                </a:tc>
              </a:tr>
              <a:tr h="826135">
                <a:tc>
                  <a:txBody>
                    <a:bodyPr/>
                    <a:lstStyle/>
                    <a:p>
                      <a:pPr marL="0" algn="ctr" defTabSz="914400" rtl="0" eaLnBrk="1" latinLnBrk="0" hangingPunct="1"/>
                      <a:r>
                        <a:rPr lang="en-US" altLang="zh-CN" sz="2400" b="1" kern="1200" dirty="0" smtClean="0">
                          <a:solidFill>
                            <a:schemeClr val="tx1"/>
                          </a:solidFill>
                          <a:latin typeface="+mn-ea"/>
                          <a:ea typeface="+mn-ea"/>
                          <a:cs typeface="+mn-cs"/>
                        </a:rPr>
                        <a:t>16</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73.75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r>
            </a:tbl>
          </a:graphicData>
        </a:graphic>
      </p:graphicFrame>
      <p:sp>
        <p:nvSpPr>
          <p:cNvPr id="5" name="标题 1"/>
          <p:cNvSpPr txBox="1"/>
          <p:nvPr/>
        </p:nvSpPr>
        <p:spPr bwMode="auto">
          <a:xfrm>
            <a:off x="899592" y="188640"/>
            <a:ext cx="7849743"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lvl="1" algn="ctr">
              <a:buClr>
                <a:schemeClr val="accent2"/>
              </a:buClr>
            </a:pPr>
            <a:r>
              <a:rPr lang="en-US" altLang="zh-CN" sz="3800" b="1" dirty="0" smtClean="0">
                <a:solidFill>
                  <a:schemeClr val="tx2"/>
                </a:solidFill>
                <a:latin typeface="黑体" panose="02010609060101010101" pitchFamily="2" charset="-122"/>
                <a:ea typeface="黑体" panose="02010609060101010101" pitchFamily="2" charset="-122"/>
                <a:cs typeface="+mj-cs"/>
              </a:rPr>
              <a:t> </a:t>
            </a:r>
            <a:r>
              <a:rPr lang="zh-CN" altLang="en-US" sz="4000" b="1" dirty="0">
                <a:solidFill>
                  <a:schemeClr val="bg1"/>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p:nvPr/>
        </p:nvGraphicFramePr>
        <p:xfrm>
          <a:off x="539552" y="836712"/>
          <a:ext cx="7863397" cy="5387476"/>
        </p:xfrm>
        <a:graphic>
          <a:graphicData uri="http://schemas.openxmlformats.org/drawingml/2006/table">
            <a:tbl>
              <a:tblPr firstRow="1" bandRow="1">
                <a:tableStyleId>{D27102A9-8310-4765-A935-A1911B00CA55}</a:tableStyleId>
              </a:tblPr>
              <a:tblGrid>
                <a:gridCol w="999651"/>
                <a:gridCol w="4871987"/>
                <a:gridCol w="1991759"/>
              </a:tblGrid>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19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正好低于第三个计价段，或正好在第二个计价段的末尾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92.75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20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97.50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正好高于第二个计价段，正好进入第三个计价段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102.00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27</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129.00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正好低于第四个计价段，或正好在第三个计价段的末尾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138.00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正好高于第四个计价段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146.50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高出第四个计价段底线很多</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182.50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normAutofit fontScale="90000"/>
          </a:bodyPr>
          <a:lstStyle/>
          <a:p>
            <a:pPr marL="457200" lvl="1" algn="ctr" rtl="0" eaLnBrk="0" fontAlgn="base" hangingPunct="0">
              <a:spcBef>
                <a:spcPct val="0"/>
              </a:spcBef>
              <a:spcAft>
                <a:spcPct val="0"/>
              </a:spcAft>
              <a:buClr>
                <a:schemeClr val="accent2"/>
              </a:buClr>
            </a:pPr>
            <a:r>
              <a:rPr lang="en-US" altLang="zh-CN" b="1" dirty="0" smtClean="0">
                <a:solidFill>
                  <a:schemeClr val="tx2"/>
                </a:solidFill>
                <a:latin typeface="黑体" panose="02010609060101010101" pitchFamily="2" charset="-122"/>
                <a:ea typeface="黑体" panose="02010609060101010101" pitchFamily="2" charset="-122"/>
              </a:rPr>
              <a:t> </a:t>
            </a:r>
            <a:r>
              <a:rPr lang="zh-CN" altLang="en-US" sz="4400" b="1" kern="1200" dirty="0">
                <a:solidFill>
                  <a:schemeClr val="bg1"/>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8800"/>
            <a:ext cx="7886700" cy="752475"/>
          </a:xfrm>
        </p:spPr>
        <p:txBody>
          <a:bodyPr>
            <a:normAutofit/>
          </a:bodyPr>
          <a:lstStyle/>
          <a:p>
            <a:r>
              <a:rPr lang="zh-CN" altLang="en-US" sz="4000" b="1" dirty="0">
                <a:solidFill>
                  <a:schemeClr val="bg1"/>
                </a:solidFill>
                <a:latin typeface="黑体" panose="02010609060101010101" pitchFamily="2" charset="-122"/>
                <a:ea typeface="黑体" panose="02010609060101010101" pitchFamily="2" charset="-122"/>
              </a:rPr>
              <a:t>内容总结</a:t>
            </a:r>
          </a:p>
        </p:txBody>
      </p:sp>
      <p:sp>
        <p:nvSpPr>
          <p:cNvPr id="3" name="内容占位符 2"/>
          <p:cNvSpPr>
            <a:spLocks noGrp="1"/>
          </p:cNvSpPr>
          <p:nvPr>
            <p:ph sz="half" idx="1"/>
          </p:nvPr>
        </p:nvSpPr>
        <p:spPr>
          <a:xfrm>
            <a:off x="827584" y="1124744"/>
            <a:ext cx="7972425" cy="4466590"/>
          </a:xfrm>
        </p:spPr>
        <p:txBody>
          <a:bodyPr/>
          <a:lstStyle/>
          <a:p>
            <a:pPr eaLnBrk="1" hangingPunct="1"/>
            <a:r>
              <a:rPr lang="zh-CN" altLang="en-US" sz="3400" b="1" dirty="0"/>
              <a:t>为什么引入边界值分析法</a:t>
            </a:r>
            <a:endParaRPr lang="en-US" altLang="zh-CN" sz="3400" b="1" dirty="0"/>
          </a:p>
          <a:p>
            <a:pPr lvl="1" eaLnBrk="1" hangingPunct="1"/>
            <a:r>
              <a:rPr lang="zh-CN" altLang="en-US" b="1" dirty="0"/>
              <a:t>边界值是容易出现问题的地方</a:t>
            </a:r>
            <a:endParaRPr lang="en-US" altLang="zh-CN" b="1" dirty="0"/>
          </a:p>
          <a:p>
            <a:pPr eaLnBrk="1" hangingPunct="1"/>
            <a:r>
              <a:rPr lang="zh-CN" altLang="en-US" sz="3400" b="1" dirty="0"/>
              <a:t>边界值定义</a:t>
            </a:r>
            <a:endParaRPr lang="en-US" altLang="zh-CN" sz="3400" b="1" dirty="0"/>
          </a:p>
          <a:p>
            <a:pPr lvl="1" eaLnBrk="1" hangingPunct="1"/>
            <a:r>
              <a:rPr lang="zh-CN" altLang="en-US" b="1" dirty="0"/>
              <a:t>刚刚等于，刚刚小于和刚刚大于</a:t>
            </a:r>
            <a:endParaRPr lang="en-US" altLang="zh-CN" b="1" dirty="0"/>
          </a:p>
          <a:p>
            <a:pPr eaLnBrk="1" hangingPunct="1"/>
            <a:r>
              <a:rPr lang="zh-CN" altLang="en-US" sz="3400" b="1" dirty="0"/>
              <a:t>边界值方法的使用</a:t>
            </a:r>
            <a:endParaRPr lang="en-US" altLang="zh-CN" sz="3400" b="1" dirty="0"/>
          </a:p>
          <a:p>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三角形</a:t>
            </a:r>
            <a:r>
              <a:rPr lang="zh-CN" altLang="en-US" sz="3400" b="1" dirty="0" smtClean="0"/>
              <a:t>：输入三条边长，要求</a:t>
            </a:r>
            <a:r>
              <a:rPr lang="zh-CN" altLang="en-US" sz="3400" b="1" dirty="0"/>
              <a:t>三个边长小于</a:t>
            </a:r>
            <a:r>
              <a:rPr lang="en-US" altLang="zh-CN" sz="3400" b="1" dirty="0"/>
              <a:t>100</a:t>
            </a:r>
          </a:p>
          <a:p>
            <a:pPr marL="0" indent="0">
              <a:buNone/>
            </a:pPr>
            <a:r>
              <a:rPr lang="zh-CN" altLang="en-US" sz="3400" b="1" dirty="0"/>
              <a:t>根据输入得到以下的几个输出信息</a:t>
            </a:r>
            <a:endParaRPr lang="en-US" altLang="zh-CN" sz="3400" b="1" dirty="0"/>
          </a:p>
          <a:p>
            <a:pPr marL="514350" indent="-514350">
              <a:buFont typeface="+mj-lt"/>
              <a:buAutoNum type="arabicPeriod"/>
            </a:pPr>
            <a:r>
              <a:rPr lang="zh-CN" altLang="en-US" sz="3400" b="1" dirty="0"/>
              <a:t>该三角形是等边三角形</a:t>
            </a:r>
            <a:endParaRPr lang="en-US" altLang="zh-CN" sz="3400" b="1" dirty="0"/>
          </a:p>
          <a:p>
            <a:pPr marL="514350" indent="-514350">
              <a:buFont typeface="+mj-lt"/>
              <a:buAutoNum type="arabicPeriod"/>
            </a:pPr>
            <a:r>
              <a:rPr lang="zh-CN" altLang="en-US" sz="3400" b="1" dirty="0"/>
              <a:t>该三角形是等腰三角形</a:t>
            </a:r>
            <a:endParaRPr lang="en-US" altLang="zh-CN" sz="3400" b="1" dirty="0"/>
          </a:p>
          <a:p>
            <a:pPr marL="514350" indent="-514350">
              <a:buFont typeface="+mj-lt"/>
              <a:buAutoNum type="arabicPeriod"/>
            </a:pPr>
            <a:r>
              <a:rPr lang="zh-CN" altLang="en-US" sz="3400" b="1" dirty="0"/>
              <a:t>该三角形是普通三角形</a:t>
            </a:r>
            <a:endParaRPr lang="en-US" altLang="zh-CN" sz="3400" b="1" dirty="0"/>
          </a:p>
          <a:p>
            <a:pPr marL="514350" indent="-514350">
              <a:buFont typeface="+mj-lt"/>
              <a:buAutoNum type="arabicPeriod"/>
            </a:pPr>
            <a:r>
              <a:rPr lang="zh-CN" altLang="en-US" sz="3400" b="1" dirty="0" smtClean="0"/>
              <a:t>不构成</a:t>
            </a:r>
            <a:r>
              <a:rPr lang="zh-CN" altLang="en-US" sz="3400" b="1" dirty="0"/>
              <a:t>三角形</a:t>
            </a:r>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t>13</a:t>
            </a:fld>
            <a:endParaRPr lang="en-US" altLang="zh-CN"/>
          </a:p>
        </p:txBody>
      </p:sp>
      <p:sp>
        <p:nvSpPr>
          <p:cNvPr id="2" name="标题 1"/>
          <p:cNvSpPr>
            <a:spLocks noGrp="1"/>
          </p:cNvSpPr>
          <p:nvPr>
            <p:ph type="title"/>
          </p:nvPr>
        </p:nvSpPr>
        <p:spPr/>
        <p:txBody>
          <a:bodyPr/>
          <a:lstStyle/>
          <a:p>
            <a:pPr eaLnBrk="1" hangingPunct="1"/>
            <a:r>
              <a:rPr lang="zh-CN" altLang="en-US" b="1" kern="1200" dirty="0">
                <a:latin typeface="黑体" panose="02010609060101010101" pitchFamily="2" charset="-122"/>
                <a:ea typeface="黑体" panose="02010609060101010101" pitchFamily="2" charset="-122"/>
              </a:rPr>
              <a:t>等价类</a:t>
            </a:r>
            <a:r>
              <a:rPr lang="en-US" altLang="zh-CN" b="1" kern="1200" dirty="0">
                <a:latin typeface="黑体" panose="02010609060101010101" pitchFamily="2" charset="-122"/>
                <a:ea typeface="黑体" panose="02010609060101010101" pitchFamily="2" charset="-122"/>
              </a:rPr>
              <a:t>+</a:t>
            </a:r>
            <a:r>
              <a:rPr lang="zh-CN" altLang="en-US" b="1" kern="1200" dirty="0">
                <a:latin typeface="黑体" panose="02010609060101010101" pitchFamily="2" charset="-122"/>
                <a:ea typeface="黑体" panose="02010609060101010101" pitchFamily="2" charset="-122"/>
              </a:rPr>
              <a:t>边界</a:t>
            </a:r>
            <a:r>
              <a:rPr lang="zh-CN" altLang="en-US" b="1" kern="1200" dirty="0" smtClean="0">
                <a:latin typeface="黑体" panose="02010609060101010101" pitchFamily="2" charset="-122"/>
                <a:ea typeface="黑体" panose="02010609060101010101" pitchFamily="2" charset="-122"/>
              </a:rPr>
              <a:t>值（练习）</a:t>
            </a:r>
            <a:endParaRPr lang="zh-CN" altLang="en-US" b="1" kern="1200" dirty="0">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3905104023"/>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p:txBody>
          <a:bodyPr/>
          <a:lstStyle/>
          <a:p>
            <a:pPr eaLnBrk="1" hangingPunct="1"/>
            <a:r>
              <a:rPr lang="zh-CN" altLang="en-US" sz="3400" b="1" dirty="0"/>
              <a:t>本章重点</a:t>
            </a:r>
          </a:p>
          <a:p>
            <a:pPr lvl="1" eaLnBrk="1" hangingPunct="1">
              <a:lnSpc>
                <a:spcPct val="150000"/>
              </a:lnSpc>
              <a:defRPr/>
            </a:pPr>
            <a:r>
              <a:rPr lang="zh-CN" altLang="en-US" b="1" dirty="0"/>
              <a:t>为什么进行边界值分析</a:t>
            </a:r>
            <a:endParaRPr lang="en-US" altLang="zh-CN" b="1" dirty="0"/>
          </a:p>
          <a:p>
            <a:pPr lvl="1" eaLnBrk="1" hangingPunct="1">
              <a:lnSpc>
                <a:spcPct val="150000"/>
              </a:lnSpc>
              <a:defRPr/>
            </a:pPr>
            <a:r>
              <a:rPr lang="zh-CN" altLang="en-US" b="1" dirty="0"/>
              <a:t>边界值分析概述</a:t>
            </a:r>
            <a:endParaRPr lang="en-US" altLang="zh-CN" b="1" dirty="0"/>
          </a:p>
          <a:p>
            <a:pPr lvl="1" eaLnBrk="1" hangingPunct="1">
              <a:lnSpc>
                <a:spcPct val="150000"/>
              </a:lnSpc>
              <a:defRPr/>
            </a:pPr>
            <a:r>
              <a:rPr lang="zh-CN" altLang="en-US" b="1" dirty="0"/>
              <a:t>边界值分析的使用</a:t>
            </a:r>
            <a:endParaRPr lang="en-US" altLang="zh-CN" b="1" dirty="0"/>
          </a:p>
          <a:p>
            <a:pPr marL="471170" lvl="1" indent="0" eaLnBrk="1" hangingPunct="1">
              <a:lnSpc>
                <a:spcPct val="150000"/>
              </a:lnSpc>
              <a:buNone/>
              <a:defRPr/>
            </a:pPr>
            <a:endParaRPr lang="en-US" altLang="zh-CN" sz="2400" b="1" dirty="0">
              <a:solidFill>
                <a:schemeClr val="tx1">
                  <a:lumMod val="10000"/>
                </a:schemeClr>
              </a:solidFill>
              <a:latin typeface="楷体" panose="02010609060101010101" pitchFamily="49" charset="-122"/>
              <a:ea typeface="楷体" panose="02010609060101010101" pitchFamily="49" charset="-122"/>
            </a:endParaRPr>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anose="02010609060101010101" pitchFamily="2" charset="-122"/>
                <a:ea typeface="黑体" panose="02010609060101010101" pitchFamily="2" charset="-122"/>
              </a:rPr>
              <a:t>黑</a:t>
            </a:r>
            <a:r>
              <a:rPr lang="zh-CN" altLang="en-US" b="1" dirty="0" smtClean="0">
                <a:latin typeface="黑体" panose="02010609060101010101" pitchFamily="2" charset="-122"/>
                <a:ea typeface="黑体" panose="02010609060101010101" pitchFamily="2" charset="-122"/>
              </a:rPr>
              <a:t>盒测试技术</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979" y="1816167"/>
            <a:ext cx="6432802" cy="4641850"/>
          </a:xfrm>
        </p:spPr>
        <p:txBody>
          <a:bodyPr>
            <a:normAutofit/>
          </a:bodyPr>
          <a:lstStyle/>
          <a:p>
            <a:endParaRPr lang="en-US" altLang="zh-CN" dirty="0" smtClean="0"/>
          </a:p>
          <a:p>
            <a:endParaRPr lang="en-US" altLang="zh-CN" dirty="0" smtClean="0"/>
          </a:p>
          <a:p>
            <a:endParaRPr lang="en-US" altLang="zh-CN" dirty="0"/>
          </a:p>
          <a:p>
            <a:endParaRPr lang="en-US" altLang="zh-CN" dirty="0" smtClean="0"/>
          </a:p>
        </p:txBody>
      </p:sp>
      <p:sp>
        <p:nvSpPr>
          <p:cNvPr id="5" name="矩形 4"/>
          <p:cNvSpPr/>
          <p:nvPr/>
        </p:nvSpPr>
        <p:spPr>
          <a:xfrm>
            <a:off x="2411760" y="31964"/>
            <a:ext cx="3015569" cy="707886"/>
          </a:xfrm>
          <a:prstGeom prst="rect">
            <a:avLst/>
          </a:prstGeom>
        </p:spPr>
        <p:txBody>
          <a:bodyPr wrap="none">
            <a:spAutoFit/>
          </a:bodyPr>
          <a:lstStyle/>
          <a:p>
            <a:pPr algn="ctr"/>
            <a:r>
              <a:rPr lang="en-US" altLang="zh-CN" sz="4000" b="1" dirty="0" smtClean="0">
                <a:solidFill>
                  <a:schemeClr val="bg1"/>
                </a:solidFill>
                <a:latin typeface="黑体" panose="02010609060101010101" pitchFamily="2" charset="-122"/>
                <a:ea typeface="黑体" panose="02010609060101010101" pitchFamily="2" charset="-122"/>
                <a:cs typeface="+mj-cs"/>
              </a:rPr>
              <a:t> </a:t>
            </a:r>
            <a:r>
              <a:rPr lang="zh-CN" altLang="en-US" sz="4000" b="1" dirty="0">
                <a:solidFill>
                  <a:schemeClr val="bg1"/>
                </a:solidFill>
                <a:latin typeface="黑体" panose="02010609060101010101" pitchFamily="2" charset="-122"/>
                <a:ea typeface="黑体" panose="02010609060101010101" pitchFamily="2" charset="-122"/>
                <a:cs typeface="+mj-cs"/>
              </a:rPr>
              <a:t>边界值测试</a:t>
            </a:r>
          </a:p>
        </p:txBody>
      </p:sp>
      <p:sp>
        <p:nvSpPr>
          <p:cNvPr id="2" name="矩形 1"/>
          <p:cNvSpPr/>
          <p:nvPr/>
        </p:nvSpPr>
        <p:spPr>
          <a:xfrm>
            <a:off x="662962" y="1787744"/>
            <a:ext cx="7454564" cy="3077766"/>
          </a:xfrm>
          <a:prstGeom prst="rect">
            <a:avLst/>
          </a:prstGeom>
        </p:spPr>
        <p:txBody>
          <a:bodyPr wrap="square">
            <a:spAutoFit/>
          </a:bodyPr>
          <a:lstStyle/>
          <a:p>
            <a:pPr marL="469900" indent="-469900" algn="just">
              <a:spcBef>
                <a:spcPct val="20000"/>
              </a:spcBef>
              <a:buClr>
                <a:schemeClr val="accent2"/>
              </a:buClr>
              <a:buFont typeface="Wingdings" panose="05000000000000000000" pitchFamily="2" charset="2"/>
              <a:buChar char="o"/>
            </a:pPr>
            <a:r>
              <a:rPr lang="zh-CN" altLang="en-US" sz="3400" b="1" dirty="0" smtClean="0">
                <a:latin typeface="+mn-lt"/>
                <a:ea typeface="+mn-ea"/>
              </a:rPr>
              <a:t>产生</a:t>
            </a:r>
            <a:r>
              <a:rPr lang="zh-CN" altLang="en-US" sz="3400" b="1" dirty="0">
                <a:latin typeface="+mn-lt"/>
                <a:ea typeface="+mn-ea"/>
              </a:rPr>
              <a:t>的原因：</a:t>
            </a:r>
          </a:p>
          <a:p>
            <a:r>
              <a:rPr lang="zh-CN" altLang="en-US" dirty="0" smtClean="0"/>
              <a:t></a:t>
            </a:r>
            <a:r>
              <a:rPr lang="en-US" altLang="zh-CN" dirty="0" smtClean="0"/>
              <a:t>	</a:t>
            </a:r>
            <a:r>
              <a:rPr lang="zh-CN" altLang="en-US" sz="3200" b="1" dirty="0" smtClean="0">
                <a:latin typeface="+mn-lt"/>
                <a:ea typeface="+mn-ea"/>
              </a:rPr>
              <a:t>经过</a:t>
            </a:r>
            <a:r>
              <a:rPr lang="zh-CN" altLang="en-US" sz="3200" b="1" dirty="0">
                <a:latin typeface="+mn-lt"/>
                <a:ea typeface="+mn-ea"/>
              </a:rPr>
              <a:t>长期的测试工作经验表明，在输入域的边界或边界附近，常常会发现大量</a:t>
            </a:r>
            <a:r>
              <a:rPr lang="zh-CN" altLang="en-US" sz="3200" b="1" dirty="0" smtClean="0">
                <a:latin typeface="+mn-lt"/>
                <a:ea typeface="+mn-ea"/>
              </a:rPr>
              <a:t>缺陷。</a:t>
            </a:r>
            <a:endParaRPr lang="en-US" altLang="zh-CN" sz="3200" b="1" dirty="0" smtClean="0">
              <a:latin typeface="+mn-lt"/>
              <a:ea typeface="+mn-ea"/>
            </a:endParaRPr>
          </a:p>
          <a:p>
            <a:r>
              <a:rPr lang="en-US" altLang="zh-CN" sz="3200" b="1" dirty="0">
                <a:latin typeface="+mn-lt"/>
                <a:ea typeface="+mn-ea"/>
              </a:rPr>
              <a:t>	</a:t>
            </a:r>
            <a:r>
              <a:rPr lang="zh-CN" altLang="en-US" sz="3200" b="1" dirty="0" smtClean="0">
                <a:latin typeface="+mn-lt"/>
                <a:ea typeface="+mn-ea"/>
              </a:rPr>
              <a:t>边界</a:t>
            </a:r>
            <a:r>
              <a:rPr lang="zh-CN" altLang="en-US" sz="3200" b="1" dirty="0">
                <a:latin typeface="+mn-lt"/>
                <a:ea typeface="+mn-ea"/>
              </a:rPr>
              <a:t>值测试倾向于选择系统边界或边界附近的数据来设计</a:t>
            </a:r>
            <a:r>
              <a:rPr lang="zh-CN" altLang="en-US" sz="3200" b="1" dirty="0" smtClean="0">
                <a:latin typeface="+mn-lt"/>
                <a:ea typeface="+mn-ea"/>
              </a:rPr>
              <a:t>测试用例。</a:t>
            </a:r>
            <a:endParaRPr lang="zh-CN" altLang="en-US" sz="3200" b="1" dirty="0">
              <a:latin typeface="+mn-lt"/>
              <a:ea typeface="+mn-ea"/>
            </a:endParaRP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16832"/>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为什么进行边界值测试</a:t>
            </a:r>
          </a:p>
        </p:txBody>
      </p:sp>
      <p:sp>
        <p:nvSpPr>
          <p:cNvPr id="3" name="内容占位符 2"/>
          <p:cNvSpPr>
            <a:spLocks noGrp="1"/>
          </p:cNvSpPr>
          <p:nvPr>
            <p:ph idx="1"/>
          </p:nvPr>
        </p:nvSpPr>
        <p:spPr>
          <a:xfrm>
            <a:off x="1564005" y="2493010"/>
            <a:ext cx="6746875" cy="4147185"/>
          </a:xfrm>
        </p:spPr>
        <p:txBody>
          <a:bodyPr>
            <a:normAutofit fontScale="97500" lnSpcReduction="10000"/>
          </a:bodyPr>
          <a:lstStyle/>
          <a:p>
            <a:pPr marL="0" indent="0">
              <a:buNone/>
            </a:pPr>
            <a:r>
              <a:rPr lang="en-US" altLang="zh-CN" sz="2400" dirty="0">
                <a:cs typeface="Consolas" panose="020B0609020204030204" pitchFamily="49" charset="0"/>
              </a:rPr>
              <a:t>int a[10] ;     //</a:t>
            </a:r>
            <a:r>
              <a:rPr lang="zh-CN" altLang="en-US" sz="2400" b="1" dirty="0">
                <a:latin typeface="+mn-ea"/>
                <a:ea typeface="+mn-ea"/>
                <a:cs typeface="Consolas" panose="020B0609020204030204" pitchFamily="49" charset="0"/>
              </a:rPr>
              <a:t>创建包含</a:t>
            </a:r>
            <a:r>
              <a:rPr lang="en-US" altLang="zh-CN" sz="2400" b="1" dirty="0">
                <a:latin typeface="+mn-ea"/>
                <a:ea typeface="+mn-ea"/>
                <a:cs typeface="Consolas" panose="020B0609020204030204" pitchFamily="49" charset="0"/>
              </a:rPr>
              <a:t>10</a:t>
            </a:r>
            <a:r>
              <a:rPr lang="zh-CN" altLang="en-US" sz="2400" b="1" dirty="0">
                <a:latin typeface="+mn-ea"/>
                <a:ea typeface="+mn-ea"/>
                <a:cs typeface="Consolas" panose="020B0609020204030204" pitchFamily="49" charset="0"/>
              </a:rPr>
              <a:t>个元素的数组</a:t>
            </a:r>
            <a:r>
              <a:rPr lang="en-US" altLang="zh-CN" sz="2400" b="1" dirty="0">
                <a:latin typeface="+mn-ea"/>
                <a:ea typeface="+mn-ea"/>
                <a:cs typeface="Consolas" panose="020B0609020204030204" pitchFamily="49" charset="0"/>
              </a:rPr>
              <a:t>    </a:t>
            </a:r>
          </a:p>
          <a:p>
            <a:pPr marL="0" indent="0">
              <a:buNone/>
            </a:pPr>
            <a:r>
              <a:rPr lang="en-US" altLang="zh-CN" sz="2400" dirty="0">
                <a:cs typeface="Consolas" panose="020B0609020204030204" pitchFamily="49" charset="0"/>
              </a:rPr>
              <a:t>int i ;</a:t>
            </a:r>
          </a:p>
          <a:p>
            <a:pPr marL="0" indent="0">
              <a:buNone/>
            </a:pPr>
            <a:r>
              <a:rPr lang="en-US" altLang="zh-CN" sz="2400" dirty="0">
                <a:cs typeface="Consolas" panose="020B0609020204030204" pitchFamily="49" charset="0"/>
              </a:rPr>
              <a:t>for (i=0;i&lt;11;i++){</a:t>
            </a:r>
          </a:p>
          <a:p>
            <a:pPr marL="0" indent="0">
              <a:buNone/>
            </a:pPr>
            <a:r>
              <a:rPr lang="en-US" altLang="zh-CN" sz="2400" dirty="0">
                <a:cs typeface="Consolas" panose="020B0609020204030204" pitchFamily="49" charset="0"/>
              </a:rPr>
              <a:t>	a[i] = i ;</a:t>
            </a:r>
          </a:p>
          <a:p>
            <a:pPr marL="0" indent="0">
              <a:buNone/>
            </a:pPr>
            <a:r>
              <a:rPr lang="en-US" altLang="zh-CN" sz="2400" dirty="0">
                <a:cs typeface="Consolas" panose="020B0609020204030204" pitchFamily="49" charset="0"/>
              </a:rPr>
              <a:t>	printf(“%d \n”,a[i]);</a:t>
            </a:r>
          </a:p>
          <a:p>
            <a:pPr marL="0" indent="0">
              <a:buNone/>
            </a:pPr>
            <a:r>
              <a:rPr lang="en-US" altLang="zh-CN" sz="2400" dirty="0">
                <a:cs typeface="Consolas" panose="020B0609020204030204" pitchFamily="49" charset="0"/>
              </a:rPr>
              <a:t>}</a:t>
            </a:r>
          </a:p>
          <a:p>
            <a:pPr marL="0" indent="0">
              <a:buNone/>
            </a:pPr>
            <a:r>
              <a:rPr lang="en-US" altLang="zh-CN" dirty="0">
                <a:cs typeface="Consolas" panose="020B0609020204030204" pitchFamily="49" charset="0"/>
              </a:rPr>
              <a:t>	</a:t>
            </a:r>
            <a:endParaRPr lang="zh-CN" altLang="en-US" dirty="0"/>
          </a:p>
        </p:txBody>
      </p:sp>
      <p:sp>
        <p:nvSpPr>
          <p:cNvPr id="4" name="矩形 3"/>
          <p:cNvSpPr/>
          <p:nvPr/>
        </p:nvSpPr>
        <p:spPr>
          <a:xfrm>
            <a:off x="2217213" y="173810"/>
            <a:ext cx="3002746" cy="707886"/>
          </a:xfrm>
          <a:prstGeom prst="rect">
            <a:avLst/>
          </a:prstGeom>
        </p:spPr>
        <p:txBody>
          <a:bodyPr wrap="none">
            <a:spAutoFit/>
          </a:bodyPr>
          <a:lstStyle/>
          <a:p>
            <a:pPr algn="ctr"/>
            <a:r>
              <a:rPr lang="en-US" altLang="zh-CN" sz="3800" b="1" dirty="0" smtClean="0">
                <a:solidFill>
                  <a:schemeClr val="tx2"/>
                </a:solidFill>
                <a:latin typeface="黑体" panose="02010609060101010101" pitchFamily="2" charset="-122"/>
                <a:ea typeface="黑体" panose="02010609060101010101" pitchFamily="2" charset="-122"/>
                <a:cs typeface="+mj-cs"/>
              </a:rPr>
              <a:t> </a:t>
            </a:r>
            <a:r>
              <a:rPr lang="zh-CN" altLang="en-US" sz="4000" b="1" dirty="0">
                <a:solidFill>
                  <a:schemeClr val="bg1"/>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182" y="1772816"/>
            <a:ext cx="7849743" cy="565820"/>
          </a:xfrm>
        </p:spPr>
        <p:txBody>
          <a:bodyPr>
            <a:noAutofit/>
          </a:bodyPr>
          <a:lstStyle/>
          <a:p>
            <a:pPr marL="469900" indent="-469900" algn="just" eaLnBrk="1" hangingPunct="1">
              <a:spcBef>
                <a:spcPct val="20000"/>
              </a:spcBef>
              <a:buClr>
                <a:schemeClr val="accent2"/>
              </a:buClr>
              <a:buFont typeface="Wingdings" panose="05000000000000000000" pitchFamily="2" charset="2"/>
              <a:buChar char="o"/>
            </a:pPr>
            <a:r>
              <a:rPr lang="zh-CN" altLang="en-US" sz="3400" b="1" dirty="0">
                <a:solidFill>
                  <a:schemeClr val="tx1"/>
                </a:solidFill>
                <a:latin typeface="+mn-lt"/>
                <a:ea typeface="+mn-ea"/>
              </a:rPr>
              <a:t>边界值分析概述</a:t>
            </a:r>
          </a:p>
        </p:txBody>
      </p:sp>
      <p:sp>
        <p:nvSpPr>
          <p:cNvPr id="3" name="内容占位符 2"/>
          <p:cNvSpPr>
            <a:spLocks noGrp="1"/>
          </p:cNvSpPr>
          <p:nvPr>
            <p:ph idx="1"/>
          </p:nvPr>
        </p:nvSpPr>
        <p:spPr>
          <a:xfrm>
            <a:off x="467544" y="2132856"/>
            <a:ext cx="7879134" cy="4412609"/>
          </a:xfrm>
        </p:spPr>
        <p:txBody>
          <a:bodyPr/>
          <a:lstStyle/>
          <a:p>
            <a:pPr marL="471170" lvl="1" indent="0" algn="just" eaLnBrk="1" hangingPunct="1">
              <a:buNone/>
            </a:pPr>
            <a:r>
              <a:rPr lang="zh-CN" altLang="en-US" sz="2600" b="1" dirty="0">
                <a:latin typeface="+mn-lt"/>
                <a:ea typeface="+mn-ea"/>
              </a:rPr>
              <a:t>在被测对象的边界及边界附近设计测试用例</a:t>
            </a:r>
          </a:p>
          <a:p>
            <a:pPr marL="471170" lvl="1" indent="0" algn="just" eaLnBrk="1" hangingPunct="1">
              <a:buNone/>
            </a:pPr>
            <a:r>
              <a:rPr lang="zh-CN" altLang="en-US" sz="2600" b="1" dirty="0" smtClean="0">
                <a:latin typeface="+mn-lt"/>
                <a:ea typeface="+mn-ea"/>
              </a:rPr>
              <a:t>通常</a:t>
            </a:r>
            <a:r>
              <a:rPr lang="zh-CN" altLang="en-US" sz="2600" b="1" dirty="0">
                <a:latin typeface="+mn-lt"/>
                <a:ea typeface="+mn-ea"/>
              </a:rPr>
              <a:t>边界值分析法是作为对等价类划分法的补充。</a:t>
            </a:r>
            <a:endParaRPr lang="en-US" altLang="zh-CN" sz="2600" b="1" dirty="0">
              <a:latin typeface="+mn-lt"/>
              <a:ea typeface="+mn-ea"/>
            </a:endParaRPr>
          </a:p>
          <a:p>
            <a:endParaRPr lang="zh-CN" altLang="en-US" dirty="0"/>
          </a:p>
        </p:txBody>
      </p:sp>
      <p:sp>
        <p:nvSpPr>
          <p:cNvPr id="4" name="椭圆 3"/>
          <p:cNvSpPr/>
          <p:nvPr/>
        </p:nvSpPr>
        <p:spPr bwMode="auto">
          <a:xfrm>
            <a:off x="1588135" y="3573780"/>
            <a:ext cx="2321560" cy="2228850"/>
          </a:xfrm>
          <a:prstGeom prst="ellipse">
            <a:avLst/>
          </a:prstGeom>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grpSp>
        <p:nvGrpSpPr>
          <p:cNvPr id="5" name="组合 4"/>
          <p:cNvGrpSpPr/>
          <p:nvPr/>
        </p:nvGrpSpPr>
        <p:grpSpPr>
          <a:xfrm>
            <a:off x="954405" y="5803265"/>
            <a:ext cx="4689475" cy="765101"/>
            <a:chOff x="2986088" y="5226319"/>
            <a:chExt cx="5363517" cy="1253081"/>
          </a:xfrm>
        </p:grpSpPr>
        <p:cxnSp>
          <p:nvCxnSpPr>
            <p:cNvPr id="6" name="直接连接符 5"/>
            <p:cNvCxnSpPr/>
            <p:nvPr/>
          </p:nvCxnSpPr>
          <p:spPr bwMode="auto">
            <a:xfrm flipV="1">
              <a:off x="2986088" y="5362832"/>
              <a:ext cx="5363517" cy="42863"/>
            </a:xfrm>
            <a:prstGeom prst="line">
              <a:avLst/>
            </a:prstGeom>
            <a:ln w="5715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bwMode="auto">
            <a:xfrm>
              <a:off x="3796655" y="5243513"/>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bwMode="auto">
            <a:xfrm>
              <a:off x="6360467" y="5226319"/>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3439467" y="5624518"/>
              <a:ext cx="2346487" cy="854882"/>
            </a:xfrm>
            <a:prstGeom prst="rect">
              <a:avLst/>
            </a:prstGeom>
            <a:noFill/>
          </p:spPr>
          <p:txBody>
            <a:bodyPr wrap="square" rtlCol="0">
              <a:spAutoFit/>
            </a:bodyPr>
            <a:lstStyle/>
            <a:p>
              <a:r>
                <a:rPr lang="en-US" altLang="zh-CN" sz="2800" b="1" dirty="0" smtClean="0"/>
                <a:t>-20</a:t>
              </a:r>
              <a:endParaRPr lang="zh-CN" altLang="en-US" sz="2800" b="1" dirty="0"/>
            </a:p>
          </p:txBody>
        </p:sp>
        <p:sp>
          <p:nvSpPr>
            <p:cNvPr id="10" name="文本框 9"/>
            <p:cNvSpPr txBox="1"/>
            <p:nvPr/>
          </p:nvSpPr>
          <p:spPr>
            <a:xfrm>
              <a:off x="6195366" y="5567690"/>
              <a:ext cx="1114425" cy="854882"/>
            </a:xfrm>
            <a:prstGeom prst="rect">
              <a:avLst/>
            </a:prstGeom>
            <a:noFill/>
          </p:spPr>
          <p:txBody>
            <a:bodyPr wrap="square" rtlCol="0">
              <a:spAutoFit/>
            </a:bodyPr>
            <a:lstStyle/>
            <a:p>
              <a:r>
                <a:rPr lang="en-US" altLang="zh-CN" sz="2800" b="1" dirty="0" smtClean="0"/>
                <a:t>30</a:t>
              </a:r>
              <a:endParaRPr lang="zh-CN" altLang="en-US" sz="2800" b="1" dirty="0"/>
            </a:p>
          </p:txBody>
        </p:sp>
      </p:grpSp>
      <p:sp>
        <p:nvSpPr>
          <p:cNvPr id="11" name="圆角矩形 10"/>
          <p:cNvSpPr/>
          <p:nvPr/>
        </p:nvSpPr>
        <p:spPr>
          <a:xfrm>
            <a:off x="5946140" y="3599815"/>
            <a:ext cx="2237740" cy="2128520"/>
          </a:xfrm>
          <a:prstGeom prst="roundRect">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边界</a:t>
            </a:r>
            <a:r>
              <a:rPr lang="en-US" altLang="zh-CN" sz="2800" b="1" dirty="0" smtClean="0">
                <a:solidFill>
                  <a:schemeClr val="tx1"/>
                </a:solidFill>
                <a:latin typeface="楷体" panose="02010609060101010101" pitchFamily="49" charset="-122"/>
                <a:ea typeface="楷体" panose="02010609060101010101" pitchFamily="49" charset="-122"/>
              </a:rPr>
              <a:t>3</a:t>
            </a:r>
            <a:r>
              <a:rPr lang="zh-CN" altLang="en-US" sz="2800" b="1" dirty="0" smtClean="0">
                <a:solidFill>
                  <a:schemeClr val="tx1"/>
                </a:solidFill>
                <a:latin typeface="楷体" panose="02010609060101010101" pitchFamily="49" charset="-122"/>
                <a:ea typeface="楷体" panose="02010609060101010101" pitchFamily="49" charset="-122"/>
              </a:rPr>
              <a:t>原则</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a:t>
            </a: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&lt;</a:t>
            </a: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a:solidFill>
                  <a:schemeClr val="tx1"/>
                </a:solidFill>
                <a:latin typeface="楷体" panose="02010609060101010101" pitchFamily="49" charset="-122"/>
                <a:ea typeface="楷体" panose="02010609060101010101" pitchFamily="49" charset="-122"/>
              </a:rPr>
              <a:t>&gt;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zh-CN" altLang="en-US" sz="2800" dirty="0">
              <a:solidFill>
                <a:schemeClr val="tx1"/>
              </a:solidFill>
              <a:latin typeface="楷体" panose="02010609060101010101" pitchFamily="49" charset="-122"/>
              <a:ea typeface="楷体" panose="02010609060101010101" pitchFamily="49" charset="-122"/>
            </a:endParaRPr>
          </a:p>
        </p:txBody>
      </p:sp>
      <p:sp>
        <p:nvSpPr>
          <p:cNvPr id="12" name="矩形 11"/>
          <p:cNvSpPr/>
          <p:nvPr/>
        </p:nvSpPr>
        <p:spPr>
          <a:xfrm>
            <a:off x="2641134" y="38512"/>
            <a:ext cx="3002746" cy="707886"/>
          </a:xfrm>
          <a:prstGeom prst="rect">
            <a:avLst/>
          </a:prstGeom>
        </p:spPr>
        <p:txBody>
          <a:bodyPr wrap="none">
            <a:spAutoFit/>
          </a:bodyPr>
          <a:lstStyle/>
          <a:p>
            <a:pPr algn="ctr"/>
            <a:r>
              <a:rPr lang="en-US" altLang="zh-CN" sz="3800" b="1" dirty="0" smtClean="0">
                <a:solidFill>
                  <a:schemeClr val="tx2"/>
                </a:solidFill>
                <a:latin typeface="黑体" panose="02010609060101010101" pitchFamily="2" charset="-122"/>
                <a:ea typeface="黑体" panose="02010609060101010101" pitchFamily="2" charset="-122"/>
                <a:cs typeface="+mj-cs"/>
              </a:rPr>
              <a:t> </a:t>
            </a:r>
            <a:r>
              <a:rPr lang="zh-CN" altLang="en-US" sz="4000" b="1" dirty="0">
                <a:solidFill>
                  <a:schemeClr val="bg1"/>
                </a:solidFill>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03848" y="116632"/>
            <a:ext cx="3002746" cy="707886"/>
          </a:xfrm>
          <a:prstGeom prst="rect">
            <a:avLst/>
          </a:prstGeom>
        </p:spPr>
        <p:txBody>
          <a:bodyPr wrap="none">
            <a:spAutoFit/>
          </a:bodyPr>
          <a:lstStyle/>
          <a:p>
            <a:r>
              <a:rPr lang="en-US" altLang="zh-CN" sz="3800" b="1" dirty="0" smtClean="0">
                <a:solidFill>
                  <a:schemeClr val="tx2"/>
                </a:solidFill>
                <a:latin typeface="黑体" panose="02010609060101010101" pitchFamily="2" charset="-122"/>
                <a:ea typeface="黑体" panose="02010609060101010101" pitchFamily="2" charset="-122"/>
                <a:cs typeface="+mj-cs"/>
              </a:rPr>
              <a:t> </a:t>
            </a:r>
            <a:r>
              <a:rPr lang="zh-CN" altLang="en-US" sz="4000" b="1" dirty="0">
                <a:latin typeface="黑体" panose="02010609060101010101" pitchFamily="2" charset="-122"/>
                <a:ea typeface="黑体" panose="02010609060101010101" pitchFamily="2" charset="-122"/>
                <a:cs typeface="+mj-cs"/>
              </a:rPr>
              <a:t>边界值测试</a:t>
            </a:r>
          </a:p>
        </p:txBody>
      </p:sp>
      <p:sp>
        <p:nvSpPr>
          <p:cNvPr id="3" name="内容占位符 2"/>
          <p:cNvSpPr>
            <a:spLocks noGrp="1"/>
          </p:cNvSpPr>
          <p:nvPr>
            <p:ph idx="1"/>
          </p:nvPr>
        </p:nvSpPr>
        <p:spPr>
          <a:xfrm>
            <a:off x="323528" y="1680687"/>
            <a:ext cx="8388586"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如果程序的规格说明中规定：</a:t>
            </a:r>
            <a:r>
              <a:rPr lang="en-US" altLang="zh-CN" sz="2400" b="1" dirty="0" smtClean="0">
                <a:latin typeface="+mn-lt"/>
                <a:ea typeface="+mn-ea"/>
              </a:rPr>
              <a:t>“</a:t>
            </a:r>
            <a:r>
              <a:rPr lang="zh-CN" altLang="en-US" sz="2400" b="1" dirty="0" smtClean="0">
                <a:latin typeface="+mn-lt"/>
                <a:ea typeface="+mn-ea"/>
              </a:rPr>
              <a:t>重量在</a:t>
            </a:r>
            <a:r>
              <a:rPr lang="en-US" altLang="zh-CN" sz="2400" b="1" dirty="0" smtClean="0">
                <a:latin typeface="+mn-lt"/>
                <a:ea typeface="+mn-ea"/>
              </a:rPr>
              <a:t>10.00</a:t>
            </a:r>
            <a:r>
              <a:rPr lang="zh-CN" altLang="en-US" sz="2400" b="1" dirty="0" smtClean="0">
                <a:latin typeface="+mn-lt"/>
                <a:ea typeface="+mn-ea"/>
              </a:rPr>
              <a:t>公斤至</a:t>
            </a:r>
            <a:r>
              <a:rPr lang="en-US" altLang="zh-CN" sz="2400" b="1" dirty="0" smtClean="0">
                <a:latin typeface="+mn-lt"/>
                <a:ea typeface="+mn-ea"/>
              </a:rPr>
              <a:t>50.00</a:t>
            </a:r>
            <a:r>
              <a:rPr lang="zh-CN" altLang="en-US" sz="2400" b="1" dirty="0" smtClean="0">
                <a:latin typeface="+mn-lt"/>
                <a:ea typeface="+mn-ea"/>
              </a:rPr>
              <a:t>公斤范围内的邮件，其邮费计算公式为</a:t>
            </a:r>
            <a:r>
              <a:rPr lang="en-US" altLang="zh-CN" sz="2400" b="1" dirty="0" smtClean="0">
                <a:latin typeface="+mn-lt"/>
                <a:ea typeface="+mn-ea"/>
              </a:rPr>
              <a:t>……"</a:t>
            </a:r>
            <a:r>
              <a:rPr lang="zh-CN" altLang="en-US" sz="2400" b="1" dirty="0" smtClean="0">
                <a:latin typeface="+mn-lt"/>
                <a:ea typeface="+mn-ea"/>
              </a:rPr>
              <a:t>。</a:t>
            </a:r>
            <a:endParaRPr lang="en-US" altLang="zh-CN" sz="2400" b="1" dirty="0" smtClean="0">
              <a:latin typeface="+mn-lt"/>
              <a:ea typeface="+mn-ea"/>
            </a:endParaRPr>
          </a:p>
          <a:p>
            <a:pPr marL="471170" lvl="1" indent="0" algn="just" eaLnBrk="1" hangingPunct="1">
              <a:lnSpc>
                <a:spcPct val="100000"/>
              </a:lnSpc>
              <a:buNone/>
            </a:pPr>
            <a:r>
              <a:rPr lang="en-US" altLang="zh-CN" sz="2400" b="1" dirty="0" smtClean="0">
                <a:latin typeface="+mn-lt"/>
                <a:ea typeface="+mn-ea"/>
              </a:rPr>
              <a:t>	</a:t>
            </a:r>
            <a:r>
              <a:rPr lang="zh-CN" altLang="en-US" sz="2400" b="1" dirty="0" smtClean="0">
                <a:latin typeface="+mn-lt"/>
                <a:ea typeface="+mn-ea"/>
              </a:rPr>
              <a:t>应</a:t>
            </a:r>
            <a:r>
              <a:rPr lang="zh-CN" altLang="en-US" sz="2400" b="1" dirty="0">
                <a:latin typeface="+mn-lt"/>
                <a:ea typeface="+mn-ea"/>
              </a:rPr>
              <a:t>取</a:t>
            </a:r>
            <a:r>
              <a:rPr lang="en-US" altLang="zh-CN" sz="2400" b="1" dirty="0">
                <a:solidFill>
                  <a:srgbClr val="FF0000"/>
                </a:solidFill>
                <a:latin typeface="+mn-lt"/>
                <a:ea typeface="+mn-ea"/>
              </a:rPr>
              <a:t>10</a:t>
            </a:r>
            <a:r>
              <a:rPr lang="zh-CN" altLang="en-US" sz="2400" b="1" dirty="0">
                <a:solidFill>
                  <a:srgbClr val="FF0000"/>
                </a:solidFill>
                <a:latin typeface="+mn-lt"/>
                <a:ea typeface="+mn-ea"/>
              </a:rPr>
              <a:t>  </a:t>
            </a:r>
            <a:r>
              <a:rPr lang="en-US" altLang="zh-CN" sz="2400" b="1" dirty="0">
                <a:solidFill>
                  <a:srgbClr val="FF0000"/>
                </a:solidFill>
                <a:latin typeface="+mn-lt"/>
                <a:ea typeface="+mn-ea"/>
              </a:rPr>
              <a:t>50</a:t>
            </a:r>
            <a:r>
              <a:rPr lang="zh-CN" altLang="en-US" sz="2400" b="1" dirty="0">
                <a:solidFill>
                  <a:srgbClr val="FF0000"/>
                </a:solidFill>
                <a:latin typeface="+mn-lt"/>
                <a:ea typeface="+mn-ea"/>
              </a:rPr>
              <a:t> </a:t>
            </a:r>
            <a:r>
              <a:rPr lang="zh-CN" altLang="en-US" sz="2400" b="1" dirty="0">
                <a:latin typeface="+mn-lt"/>
                <a:ea typeface="+mn-ea"/>
                <a:sym typeface="+mn-ea"/>
              </a:rPr>
              <a:t>，</a:t>
            </a:r>
            <a:r>
              <a:rPr lang="en-US" altLang="zh-CN" sz="2400" b="1" dirty="0">
                <a:solidFill>
                  <a:srgbClr val="FF0000"/>
                </a:solidFill>
                <a:latin typeface="+mn-lt"/>
                <a:ea typeface="+mn-ea"/>
              </a:rPr>
              <a:t>10.01  50.01</a:t>
            </a:r>
            <a:r>
              <a:rPr lang="zh-CN" altLang="en-US" sz="2400" b="1" dirty="0">
                <a:latin typeface="+mn-lt"/>
                <a:ea typeface="+mn-ea"/>
                <a:sym typeface="+mn-ea"/>
              </a:rPr>
              <a:t>，</a:t>
            </a:r>
            <a:r>
              <a:rPr lang="en-US" altLang="zh-CN" sz="2400" b="1" dirty="0">
                <a:solidFill>
                  <a:srgbClr val="FF0000"/>
                </a:solidFill>
                <a:latin typeface="+mn-lt"/>
                <a:ea typeface="+mn-ea"/>
              </a:rPr>
              <a:t>9.99  49.99 </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一个输入文件应包括</a:t>
            </a:r>
            <a:r>
              <a:rPr lang="en-US" altLang="zh-CN" sz="2400" b="1" dirty="0">
                <a:latin typeface="+mn-lt"/>
                <a:ea typeface="+mn-ea"/>
              </a:rPr>
              <a:t>1~255</a:t>
            </a:r>
            <a:r>
              <a:rPr lang="zh-CN" altLang="en-US" sz="2400" b="1" dirty="0">
                <a:latin typeface="+mn-lt"/>
                <a:ea typeface="+mn-ea"/>
              </a:rPr>
              <a:t>个记录。</a:t>
            </a:r>
          </a:p>
          <a:p>
            <a:pPr marL="471170" lvl="1" indent="0" algn="just"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1  255</a:t>
            </a:r>
            <a:r>
              <a:rPr lang="zh-CN" altLang="en-US" sz="2400" b="1" dirty="0">
                <a:latin typeface="+mn-lt"/>
                <a:ea typeface="+mn-ea"/>
              </a:rPr>
              <a:t>，</a:t>
            </a:r>
            <a:r>
              <a:rPr lang="en-US" altLang="zh-CN" sz="2400" b="1" dirty="0">
                <a:solidFill>
                  <a:srgbClr val="FF0000"/>
                </a:solidFill>
                <a:latin typeface="+mn-lt"/>
                <a:ea typeface="+mn-ea"/>
              </a:rPr>
              <a:t>0  </a:t>
            </a:r>
            <a:r>
              <a:rPr lang="en-US" altLang="zh-CN" sz="2400" b="1" dirty="0">
                <a:solidFill>
                  <a:srgbClr val="FF0000"/>
                </a:solidFill>
                <a:latin typeface="+mn-lt"/>
                <a:ea typeface="+mn-ea"/>
                <a:sym typeface="+mn-ea"/>
              </a:rPr>
              <a:t>254</a:t>
            </a:r>
            <a:r>
              <a:rPr lang="zh-CN" altLang="en-US" sz="2400" b="1" dirty="0">
                <a:solidFill>
                  <a:schemeClr val="tx1"/>
                </a:solidFill>
                <a:latin typeface="+mn-lt"/>
                <a:ea typeface="+mn-ea"/>
              </a:rPr>
              <a:t>，</a:t>
            </a:r>
            <a:r>
              <a:rPr lang="en-US" altLang="zh-CN" sz="2400" b="1" dirty="0">
                <a:solidFill>
                  <a:srgbClr val="FF0000"/>
                </a:solidFill>
                <a:latin typeface="+mn-lt"/>
                <a:ea typeface="+mn-ea"/>
              </a:rPr>
              <a:t>256  2</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某程序的规格说明要求计算出</a:t>
            </a:r>
            <a:r>
              <a:rPr lang="en-US" altLang="zh-CN" sz="2400" b="1" dirty="0">
                <a:latin typeface="+mn-lt"/>
                <a:ea typeface="+mn-ea"/>
              </a:rPr>
              <a:t>“</a:t>
            </a:r>
            <a:r>
              <a:rPr lang="zh-CN" altLang="en-US" sz="2400" b="1" dirty="0">
                <a:latin typeface="+mn-lt"/>
                <a:ea typeface="+mn-ea"/>
              </a:rPr>
              <a:t>每月保险金扣除额为</a:t>
            </a:r>
            <a:r>
              <a:rPr lang="en-US" altLang="zh-CN" sz="2400" b="1" dirty="0">
                <a:latin typeface="+mn-lt"/>
                <a:ea typeface="+mn-ea"/>
              </a:rPr>
              <a:t>0</a:t>
            </a:r>
            <a:r>
              <a:rPr lang="zh-CN" altLang="en-US" sz="2400" b="1" dirty="0">
                <a:latin typeface="+mn-lt"/>
                <a:ea typeface="+mn-ea"/>
              </a:rPr>
              <a:t>至</a:t>
            </a:r>
            <a:r>
              <a:rPr lang="en-US" altLang="zh-CN" sz="2400" b="1" dirty="0">
                <a:latin typeface="+mn-lt"/>
                <a:ea typeface="+mn-ea"/>
              </a:rPr>
              <a:t>1165.25</a:t>
            </a:r>
            <a:r>
              <a:rPr lang="zh-CN" altLang="en-US" sz="2400" b="1" dirty="0">
                <a:latin typeface="+mn-lt"/>
                <a:ea typeface="+mn-ea"/>
              </a:rPr>
              <a:t>元</a:t>
            </a:r>
            <a:r>
              <a:rPr lang="en-US" altLang="zh-CN" sz="2400" b="1" dirty="0">
                <a:latin typeface="+mn-lt"/>
                <a:ea typeface="+mn-ea"/>
              </a:rPr>
              <a:t>”</a:t>
            </a:r>
            <a:r>
              <a:rPr lang="zh-CN" altLang="en-US" sz="2400" b="1" dirty="0">
                <a:latin typeface="+mn-lt"/>
                <a:ea typeface="+mn-ea"/>
              </a:rPr>
              <a:t>。</a:t>
            </a:r>
            <a:endParaRPr lang="en-US" altLang="zh-CN" sz="2400" b="1" dirty="0">
              <a:latin typeface="+mn-lt"/>
              <a:ea typeface="+mn-ea"/>
            </a:endParaRPr>
          </a:p>
          <a:p>
            <a:pPr marL="471170" lvl="1" indent="0" algn="l" eaLnBrk="1" hangingPunct="1">
              <a:lnSpc>
                <a:spcPct val="100000"/>
              </a:lnSpc>
              <a:buNone/>
            </a:pPr>
            <a:r>
              <a:rPr lang="en-US" altLang="zh-CN" sz="2400" b="1" dirty="0">
                <a:latin typeface="+mn-lt"/>
                <a:ea typeface="+mn-ea"/>
              </a:rPr>
              <a:t>	</a:t>
            </a:r>
            <a:r>
              <a:rPr lang="zh-CN" altLang="en-US" sz="2400" b="1" dirty="0">
                <a:latin typeface="+mn-lt"/>
                <a:ea typeface="+mn-ea"/>
              </a:rPr>
              <a:t>可取</a:t>
            </a:r>
            <a:r>
              <a:rPr lang="en-US" altLang="zh-CN" sz="2400" b="1" dirty="0">
                <a:solidFill>
                  <a:srgbClr val="FF0000"/>
                </a:solidFill>
                <a:latin typeface="+mn-lt"/>
                <a:ea typeface="+mn-ea"/>
              </a:rPr>
              <a:t>0.00  1165.25</a:t>
            </a:r>
            <a:r>
              <a:rPr lang="zh-CN" altLang="en-US" sz="2400" b="1" dirty="0">
                <a:solidFill>
                  <a:schemeClr val="tx1"/>
                </a:solidFill>
                <a:latin typeface="+mn-lt"/>
                <a:ea typeface="+mn-ea"/>
              </a:rPr>
              <a:t>，</a:t>
            </a:r>
            <a:r>
              <a:rPr lang="en-US" altLang="zh-CN" sz="2400" b="1" dirty="0">
                <a:solidFill>
                  <a:srgbClr val="FF0000"/>
                </a:solidFill>
                <a:latin typeface="+mn-lt"/>
                <a:ea typeface="+mn-ea"/>
              </a:rPr>
              <a:t>-0.01  </a:t>
            </a:r>
            <a:r>
              <a:rPr lang="en-US" altLang="zh-CN" sz="2400" b="1" dirty="0">
                <a:solidFill>
                  <a:srgbClr val="FF0000"/>
                </a:solidFill>
                <a:latin typeface="+mn-lt"/>
                <a:ea typeface="+mn-ea"/>
                <a:sym typeface="+mn-ea"/>
              </a:rPr>
              <a:t>1165.24</a:t>
            </a:r>
            <a:r>
              <a:rPr lang="en-US" altLang="zh-CN" sz="2400" b="1" dirty="0">
                <a:latin typeface="+mn-lt"/>
                <a:ea typeface="+mn-ea"/>
              </a:rPr>
              <a:t> </a:t>
            </a:r>
            <a:r>
              <a:rPr lang="zh-CN" altLang="en-US" sz="2400" b="1" dirty="0">
                <a:latin typeface="+mn-lt"/>
                <a:ea typeface="+mn-ea"/>
              </a:rPr>
              <a:t>，</a:t>
            </a:r>
            <a:r>
              <a:rPr lang="en-US" altLang="zh-CN" sz="2400" b="1" dirty="0">
                <a:solidFill>
                  <a:srgbClr val="FF0000"/>
                </a:solidFill>
                <a:latin typeface="+mn-lt"/>
                <a:ea typeface="+mn-ea"/>
              </a:rPr>
              <a:t>1165.26  0.01</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608679"/>
            <a:ext cx="8568952" cy="5060681"/>
          </a:xfrm>
        </p:spPr>
        <p:txBody>
          <a:bodyPr/>
          <a:lstStyle/>
          <a:p>
            <a:pPr marL="469900" lvl="1" indent="-469900" algn="just" eaLnBrk="1" hangingPunct="1">
              <a:lnSpc>
                <a:spcPct val="100000"/>
              </a:lnSpc>
              <a:buFont typeface="Wingdings" panose="05000000000000000000" pitchFamily="2" charset="2"/>
              <a:buChar char="o"/>
            </a:pPr>
            <a:r>
              <a:rPr lang="zh-CN" altLang="en-US" sz="3100" b="1" dirty="0">
                <a:latin typeface="+mn-lt"/>
                <a:ea typeface="+mn-ea"/>
                <a:cs typeface="+mn-cs"/>
              </a:rPr>
              <a:t>边界的确定</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a:t>
            </a:r>
            <a:r>
              <a:rPr lang="zh-CN" altLang="en-US" sz="2400" b="1" dirty="0">
                <a:solidFill>
                  <a:srgbClr val="FF0000"/>
                </a:solidFill>
                <a:latin typeface="+mn-lt"/>
                <a:ea typeface="+mn-ea"/>
              </a:rPr>
              <a:t>值的范围</a:t>
            </a:r>
            <a:r>
              <a:rPr lang="zh-CN" altLang="en-US" sz="2400" b="1" dirty="0">
                <a:latin typeface="+mn-lt"/>
                <a:ea typeface="+mn-ea"/>
              </a:rPr>
              <a:t>，则应取刚达到这个范围的边界值以及刚刚超过这个范围边界的值作为测试输入数据。</a:t>
            </a: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a:t>
            </a:r>
            <a:r>
              <a:rPr lang="zh-CN" altLang="en-US" sz="2400" b="1" dirty="0">
                <a:solidFill>
                  <a:srgbClr val="FF0000"/>
                </a:solidFill>
                <a:latin typeface="+mn-lt"/>
                <a:ea typeface="+mn-ea"/>
              </a:rPr>
              <a:t>值的个数</a:t>
            </a:r>
            <a:r>
              <a:rPr lang="zh-CN" altLang="en-US" sz="2400" b="1" dirty="0">
                <a:latin typeface="+mn-lt"/>
                <a:ea typeface="+mn-ea"/>
              </a:rPr>
              <a:t>，则用最大个数、最小个数和比最大个数多</a:t>
            </a:r>
            <a:r>
              <a:rPr lang="en-US" altLang="zh-CN" sz="2400" b="1" dirty="0">
                <a:latin typeface="+mn-lt"/>
                <a:ea typeface="+mn-ea"/>
              </a:rPr>
              <a:t>1</a:t>
            </a:r>
            <a:r>
              <a:rPr lang="zh-CN" altLang="en-US" sz="2400" b="1" dirty="0">
                <a:latin typeface="+mn-lt"/>
                <a:ea typeface="+mn-ea"/>
              </a:rPr>
              <a:t>个、比最小个数少</a:t>
            </a:r>
            <a:r>
              <a:rPr lang="en-US" altLang="zh-CN" sz="2400" b="1" dirty="0">
                <a:latin typeface="+mn-lt"/>
                <a:ea typeface="+mn-ea"/>
              </a:rPr>
              <a:t>1</a:t>
            </a:r>
            <a:r>
              <a:rPr lang="zh-CN" altLang="en-US" sz="2400" b="1" dirty="0">
                <a:latin typeface="+mn-lt"/>
                <a:ea typeface="+mn-ea"/>
              </a:rPr>
              <a:t>个的数作为测试数据。</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程序的规格说明给出的</a:t>
            </a:r>
            <a:r>
              <a:rPr lang="zh-CN" altLang="en-US" sz="2400" b="1" dirty="0">
                <a:solidFill>
                  <a:srgbClr val="FF0000"/>
                </a:solidFill>
                <a:latin typeface="+mn-lt"/>
                <a:ea typeface="+mn-ea"/>
              </a:rPr>
              <a:t>输入域或输出域</a:t>
            </a:r>
            <a:r>
              <a:rPr lang="zh-CN" altLang="en-US" sz="2400" b="1" dirty="0">
                <a:latin typeface="+mn-lt"/>
                <a:ea typeface="+mn-ea"/>
              </a:rPr>
              <a:t>是有序集合 （如有序表、顺序文件等），则应选取集合中的第一个和最后一个元素作为测试用例。</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程序中使用了一个</a:t>
            </a:r>
            <a:r>
              <a:rPr lang="zh-CN" altLang="en-US" sz="2400" b="1" dirty="0">
                <a:solidFill>
                  <a:srgbClr val="FF0000"/>
                </a:solidFill>
                <a:latin typeface="+mn-lt"/>
                <a:ea typeface="+mn-ea"/>
              </a:rPr>
              <a:t>内部数据结构</a:t>
            </a:r>
            <a:r>
              <a:rPr lang="zh-CN" altLang="en-US" sz="2400" b="1" dirty="0">
                <a:latin typeface="+mn-lt"/>
                <a:ea typeface="+mn-ea"/>
              </a:rPr>
              <a:t>，则应当选择这个内部数据结构边界上的值作为测试用例。</a:t>
            </a:r>
            <a:endParaRPr lang="zh-CN" altLang="en-US" dirty="0"/>
          </a:p>
        </p:txBody>
      </p:sp>
      <p:sp>
        <p:nvSpPr>
          <p:cNvPr id="5" name="标题 3"/>
          <p:cNvSpPr txBox="1"/>
          <p:nvPr/>
        </p:nvSpPr>
        <p:spPr bwMode="auto">
          <a:xfrm>
            <a:off x="2884840" y="0"/>
            <a:ext cx="30027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b" anchorCtr="0" compatLnSpc="1">
            <a:spAutoFit/>
          </a:bodyPr>
          <a:lstStyle>
            <a:lvl1pPr algn="l" rtl="0" eaLnBrk="0" fontAlgn="base" hangingPunct="0">
              <a:spcBef>
                <a:spcPct val="0"/>
              </a:spcBef>
              <a:spcAft>
                <a:spcPct val="0"/>
              </a:spcAft>
              <a:defRPr lang="zh-CN" altLang="en-US" sz="3600" kern="1200" dirty="0">
                <a:solidFill>
                  <a:schemeClr val="bg1"/>
                </a:solidFill>
                <a:latin typeface="Times New Roman" panose="02020603050405020304" pitchFamily="18" charset="0"/>
                <a:ea typeface="楷体" panose="02010609060101010101" pitchFamily="49" charset="-122"/>
                <a:cs typeface="+mn-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sz="3800" b="1" dirty="0" smtClean="0">
                <a:solidFill>
                  <a:schemeClr val="tx2"/>
                </a:solidFill>
                <a:latin typeface="黑体" panose="02010609060101010101" pitchFamily="2" charset="-122"/>
                <a:ea typeface="黑体" panose="02010609060101010101" pitchFamily="2" charset="-122"/>
                <a:cs typeface="+mj-cs"/>
              </a:rPr>
              <a:t> </a:t>
            </a:r>
            <a:r>
              <a:rPr lang="zh-CN" altLang="en-US" sz="4000" b="1" dirty="0">
                <a:latin typeface="黑体" panose="02010609060101010101" pitchFamily="2" charset="-122"/>
                <a:ea typeface="黑体" panose="02010609060101010101" pitchFamily="2" charset="-122"/>
                <a:cs typeface="+mj-cs"/>
              </a:rPr>
              <a:t>边界值测试</a:t>
            </a: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88640"/>
            <a:ext cx="7849743" cy="565820"/>
          </a:xfrm>
        </p:spPr>
        <p:txBody>
          <a:bodyPr>
            <a:noAutofit/>
          </a:bodyPr>
          <a:lstStyle/>
          <a:p>
            <a:pPr lvl="1" algn="ctr" rtl="0" fontAlgn="base">
              <a:spcBef>
                <a:spcPct val="0"/>
              </a:spcBef>
              <a:spcAft>
                <a:spcPct val="0"/>
              </a:spcAft>
              <a:buClr>
                <a:schemeClr val="accent2"/>
              </a:buClr>
            </a:pPr>
            <a:r>
              <a:rPr lang="en-US" altLang="zh-CN" b="1" kern="1200" dirty="0" smtClean="0">
                <a:latin typeface="黑体" panose="02010609060101010101" pitchFamily="2" charset="-122"/>
                <a:ea typeface="黑体" panose="02010609060101010101" pitchFamily="2" charset="-122"/>
                <a:cs typeface="+mj-cs"/>
              </a:rPr>
              <a:t> </a:t>
            </a:r>
            <a:r>
              <a:rPr lang="zh-CN" altLang="en-US" sz="4000" b="1" kern="1200" dirty="0">
                <a:solidFill>
                  <a:schemeClr val="bg1"/>
                </a:solidFill>
                <a:latin typeface="黑体" panose="02010609060101010101" pitchFamily="2" charset="-122"/>
                <a:ea typeface="黑体" panose="02010609060101010101" pitchFamily="2" charset="-122"/>
                <a:cs typeface="+mj-cs"/>
              </a:rPr>
              <a:t>边界值测试</a:t>
            </a:r>
          </a:p>
        </p:txBody>
      </p:sp>
      <p:sp>
        <p:nvSpPr>
          <p:cNvPr id="3" name="内容占位符 2"/>
          <p:cNvSpPr>
            <a:spLocks noGrp="1"/>
          </p:cNvSpPr>
          <p:nvPr>
            <p:ph idx="1"/>
          </p:nvPr>
        </p:nvSpPr>
        <p:spPr>
          <a:xfrm>
            <a:off x="395536" y="1124744"/>
            <a:ext cx="9073008" cy="5060681"/>
          </a:xfrm>
        </p:spPr>
        <p:txBody>
          <a:bodyPr/>
          <a:lstStyle/>
          <a:p>
            <a:pPr marL="469900" lvl="1" indent="-469900" algn="just" eaLnBrk="1" hangingPunct="1">
              <a:buFont typeface="Wingdings" panose="05000000000000000000"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一家</a:t>
            </a:r>
            <a:r>
              <a:rPr lang="zh-CN" altLang="en-US" sz="2400" b="1" dirty="0">
                <a:latin typeface="+mn-lt"/>
                <a:ea typeface="+mn-ea"/>
              </a:rPr>
              <a:t>商店，它为购买不同数量商品的客户报出不同的价格，即按购买量的不同“分段”计价。</a:t>
            </a:r>
          </a:p>
        </p:txBody>
      </p:sp>
      <p:graphicFrame>
        <p:nvGraphicFramePr>
          <p:cNvPr id="5" name="表格 4"/>
          <p:cNvGraphicFramePr>
            <a:graphicFrameLocks noGrp="1"/>
          </p:cNvGraphicFramePr>
          <p:nvPr/>
        </p:nvGraphicFramePr>
        <p:xfrm>
          <a:off x="777925" y="3298567"/>
          <a:ext cx="7461472" cy="2793463"/>
        </p:xfrm>
        <a:graphic>
          <a:graphicData uri="http://schemas.openxmlformats.org/drawingml/2006/table">
            <a:tbl>
              <a:tblPr firstRow="1" bandRow="1">
                <a:tableStyleId>{5FD0F851-EC5A-4D38-B0AD-8093EC10F338}</a:tableStyleId>
              </a:tblPr>
              <a:tblGrid>
                <a:gridCol w="4874195"/>
                <a:gridCol w="2587277"/>
              </a:tblGrid>
              <a:tr h="504056">
                <a:tc>
                  <a:txBody>
                    <a:bodyPr/>
                    <a:lstStyle/>
                    <a:p>
                      <a:pPr algn="ctr"/>
                      <a:r>
                        <a:rPr lang="zh-CN" altLang="en-US" sz="2400" b="1" dirty="0" smtClean="0">
                          <a:latin typeface="+mn-ea"/>
                          <a:ea typeface="+mn-ea"/>
                        </a:rPr>
                        <a:t>购买数量</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mn-ea"/>
                          <a:ea typeface="+mn-ea"/>
                        </a:rPr>
                        <a:t>单价（元）</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r>
                        <a:rPr lang="zh-CN" altLang="en-US" sz="2400" b="1" dirty="0" smtClean="0">
                          <a:latin typeface="+mn-ea"/>
                          <a:ea typeface="+mn-ea"/>
                        </a:rPr>
                        <a:t>头</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r>
                        <a:rPr lang="zh-CN" altLang="en-US" sz="2400" b="1" dirty="0" smtClean="0">
                          <a:latin typeface="+mn-ea"/>
                          <a:ea typeface="+mn-ea"/>
                        </a:rPr>
                        <a:t>即从第</a:t>
                      </a:r>
                      <a:r>
                        <a:rPr lang="en-US" altLang="zh-CN" sz="2400" b="1" dirty="0" smtClean="0">
                          <a:latin typeface="+mn-ea"/>
                          <a:ea typeface="+mn-ea"/>
                        </a:rPr>
                        <a:t>1</a:t>
                      </a:r>
                      <a:r>
                        <a:rPr lang="zh-CN" altLang="en-US" sz="2400" b="1" dirty="0" smtClean="0">
                          <a:latin typeface="+mn-ea"/>
                          <a:ea typeface="+mn-ea"/>
                        </a:rPr>
                        <a:t>件到第</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b="1" dirty="0" smtClean="0">
                          <a:latin typeface="+mn-ea"/>
                          <a:ea typeface="+mn-ea"/>
                        </a:rPr>
                        <a:t>5.00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706497">
                <a:tc>
                  <a:txBody>
                    <a:bodyPr/>
                    <a:lstStyle/>
                    <a:p>
                      <a:r>
                        <a:rPr lang="zh-CN" altLang="en-US" sz="2400" b="1" dirty="0" smtClean="0">
                          <a:latin typeface="+mn-ea"/>
                          <a:ea typeface="+mn-ea"/>
                        </a:rPr>
                        <a:t>第二个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11</a:t>
                      </a:r>
                      <a:r>
                        <a:rPr lang="zh-CN" altLang="en-US" sz="2400" b="1" dirty="0" smtClean="0">
                          <a:latin typeface="+mn-ea"/>
                          <a:ea typeface="+mn-ea"/>
                        </a:rPr>
                        <a:t>件到第</a:t>
                      </a:r>
                      <a:r>
                        <a:rPr lang="en-US" altLang="zh-CN" sz="2400" b="1" dirty="0" smtClean="0">
                          <a:latin typeface="+mn-ea"/>
                          <a:ea typeface="+mn-ea"/>
                        </a:rPr>
                        <a:t>20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4.75</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186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atin typeface="+mn-ea"/>
                          <a:ea typeface="+mn-ea"/>
                        </a:rPr>
                        <a:t>第三个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21</a:t>
                      </a:r>
                      <a:r>
                        <a:rPr lang="zh-CN" altLang="en-US" sz="2400" b="1" dirty="0" smtClean="0">
                          <a:latin typeface="+mn-ea"/>
                          <a:ea typeface="+mn-ea"/>
                        </a:rPr>
                        <a:t>件到第</a:t>
                      </a:r>
                      <a:r>
                        <a:rPr lang="en-US" altLang="zh-CN" sz="2400" b="1" dirty="0" smtClean="0">
                          <a:latin typeface="+mn-ea"/>
                          <a:ea typeface="+mn-ea"/>
                        </a:rPr>
                        <a:t>30</a:t>
                      </a:r>
                      <a:r>
                        <a:rPr lang="zh-CN" altLang="en-US" sz="2400" b="1" dirty="0" smtClean="0">
                          <a:latin typeface="+mn-ea"/>
                          <a:ea typeface="+mn-ea"/>
                        </a:rPr>
                        <a:t>件）</a:t>
                      </a:r>
                      <a:endParaRPr lang="zh-CN" altLang="en-US" sz="2400" b="1" dirty="0" smtClean="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400" b="1" dirty="0" smtClean="0">
                          <a:latin typeface="+mn-ea"/>
                          <a:ea typeface="+mn-ea"/>
                        </a:rPr>
                        <a:t>4.50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26989">
                <a:tc>
                  <a:txBody>
                    <a:bodyPr/>
                    <a:lstStyle/>
                    <a:p>
                      <a:r>
                        <a:rPr lang="zh-CN" altLang="en-US" sz="2400" b="1" dirty="0" smtClean="0">
                          <a:latin typeface="+mn-ea"/>
                          <a:ea typeface="+mn-ea"/>
                        </a:rPr>
                        <a:t>超过</a:t>
                      </a:r>
                      <a:r>
                        <a:rPr lang="en-US" altLang="zh-CN" sz="2400" b="1" dirty="0" smtClean="0">
                          <a:latin typeface="+mn-ea"/>
                          <a:ea typeface="+mn-ea"/>
                        </a:rPr>
                        <a:t>30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7849743" cy="565820"/>
          </a:xfrm>
        </p:spPr>
        <p:txBody>
          <a:bodyPr>
            <a:noAutofit/>
          </a:bodyPr>
          <a:lstStyle/>
          <a:p>
            <a:pPr lvl="1" algn="ctr" rtl="0" fontAlgn="base">
              <a:spcBef>
                <a:spcPct val="0"/>
              </a:spcBef>
              <a:spcAft>
                <a:spcPct val="0"/>
              </a:spcAft>
              <a:buClr>
                <a:schemeClr val="accent2"/>
              </a:buClr>
            </a:pPr>
            <a:r>
              <a:rPr lang="en-US" altLang="zh-CN" sz="3800" b="1" dirty="0" smtClean="0">
                <a:solidFill>
                  <a:schemeClr val="tx2"/>
                </a:solidFill>
                <a:latin typeface="黑体" panose="02010609060101010101" pitchFamily="2" charset="-122"/>
                <a:ea typeface="黑体" panose="02010609060101010101" pitchFamily="2" charset="-122"/>
                <a:cs typeface="+mj-cs"/>
              </a:rPr>
              <a:t> </a:t>
            </a:r>
            <a:r>
              <a:rPr lang="zh-CN" altLang="en-US" sz="4000" b="1" kern="1200" dirty="0">
                <a:solidFill>
                  <a:schemeClr val="bg1"/>
                </a:solidFill>
                <a:latin typeface="黑体" panose="02010609060101010101" pitchFamily="2" charset="-122"/>
                <a:ea typeface="黑体" panose="02010609060101010101" pitchFamily="2" charset="-122"/>
                <a:cs typeface="+mj-cs"/>
              </a:rPr>
              <a:t>边界值测试</a:t>
            </a:r>
          </a:p>
        </p:txBody>
      </p:sp>
      <p:sp>
        <p:nvSpPr>
          <p:cNvPr id="3" name="内容占位符 2"/>
          <p:cNvSpPr>
            <a:spLocks noGrp="1"/>
          </p:cNvSpPr>
          <p:nvPr>
            <p:ph idx="1"/>
          </p:nvPr>
        </p:nvSpPr>
        <p:spPr>
          <a:xfrm>
            <a:off x="395789" y="1677449"/>
            <a:ext cx="8352928" cy="5060681"/>
          </a:xfrm>
        </p:spPr>
        <p:txBody>
          <a:bodyPr/>
          <a:lstStyle/>
          <a:p>
            <a:pPr marL="469900" lvl="1" indent="-469900" algn="just" eaLnBrk="1" hangingPunct="1">
              <a:buFont typeface="Wingdings" panose="05000000000000000000" pitchFamily="2" charset="2"/>
              <a:buChar char="o"/>
            </a:pPr>
            <a:r>
              <a:rPr lang="zh-CN" altLang="en-US" sz="3100" b="1" dirty="0" smtClean="0">
                <a:latin typeface="+mn-lt"/>
                <a:ea typeface="+mn-ea"/>
                <a:cs typeface="+mn-cs"/>
              </a:rPr>
              <a:t>等价类分析</a:t>
            </a:r>
            <a:r>
              <a:rPr lang="zh-CN" altLang="en-US" sz="3100" b="1" dirty="0">
                <a:latin typeface="+mn-lt"/>
                <a:ea typeface="+mn-ea"/>
                <a:cs typeface="+mn-cs"/>
              </a:rPr>
              <a:t>法使用</a:t>
            </a:r>
            <a:endParaRPr lang="en-US" altLang="zh-CN" sz="3100" b="1" dirty="0">
              <a:latin typeface="+mn-lt"/>
              <a:ea typeface="+mn-ea"/>
              <a:cs typeface="+mn-cs"/>
            </a:endParaRPr>
          </a:p>
          <a:p>
            <a:pPr lvl="1"/>
            <a:r>
              <a:rPr lang="zh-CN" altLang="en-US" sz="2400" b="1" dirty="0">
                <a:latin typeface="+mn-lt"/>
                <a:ea typeface="+mn-ea"/>
              </a:rPr>
              <a:t>买</a:t>
            </a:r>
            <a:r>
              <a:rPr lang="en-US" altLang="zh-CN" sz="2400" b="1" dirty="0">
                <a:latin typeface="+mn-lt"/>
                <a:ea typeface="+mn-ea"/>
              </a:rPr>
              <a:t>5</a:t>
            </a:r>
            <a:r>
              <a:rPr lang="zh-CN" altLang="en-US" sz="2400" b="1" dirty="0">
                <a:latin typeface="+mn-lt"/>
                <a:ea typeface="+mn-ea"/>
              </a:rPr>
              <a:t>件， 需要支付</a:t>
            </a:r>
            <a:r>
              <a:rPr lang="en-US" altLang="zh-CN" sz="2400" b="1" dirty="0">
                <a:latin typeface="+mn-lt"/>
                <a:ea typeface="+mn-ea"/>
              </a:rPr>
              <a:t>5*5=25</a:t>
            </a:r>
          </a:p>
          <a:p>
            <a:pPr lvl="1"/>
            <a:r>
              <a:rPr lang="zh-CN" altLang="en-US" sz="2400" b="1" dirty="0">
                <a:latin typeface="+mn-lt"/>
                <a:ea typeface="+mn-ea"/>
              </a:rPr>
              <a:t>买</a:t>
            </a:r>
            <a:r>
              <a:rPr lang="en-US" altLang="zh-CN" sz="2400" b="1" dirty="0">
                <a:latin typeface="+mn-lt"/>
                <a:ea typeface="+mn-ea"/>
              </a:rPr>
              <a:t>16</a:t>
            </a:r>
            <a:r>
              <a:rPr lang="zh-CN" altLang="en-US" sz="2400" b="1" dirty="0">
                <a:latin typeface="+mn-lt"/>
                <a:ea typeface="+mn-ea"/>
              </a:rPr>
              <a:t>件，需要支付</a:t>
            </a:r>
            <a:r>
              <a:rPr lang="en-US" altLang="zh-CN" sz="2400" b="1" dirty="0">
                <a:latin typeface="+mn-lt"/>
                <a:ea typeface="+mn-ea"/>
              </a:rPr>
              <a:t>10*5+6*4.75=73.75</a:t>
            </a:r>
          </a:p>
          <a:p>
            <a:pPr lvl="1"/>
            <a:r>
              <a:rPr lang="zh-CN" altLang="en-US" sz="2400" b="1" dirty="0">
                <a:latin typeface="+mn-lt"/>
                <a:ea typeface="+mn-ea"/>
              </a:rPr>
              <a:t>买</a:t>
            </a:r>
            <a:r>
              <a:rPr lang="en-US" altLang="zh-CN" sz="2400" b="1" dirty="0">
                <a:latin typeface="+mn-lt"/>
                <a:ea typeface="+mn-ea"/>
              </a:rPr>
              <a:t>27</a:t>
            </a:r>
            <a:r>
              <a:rPr lang="zh-CN" altLang="en-US" sz="2400" b="1" dirty="0">
                <a:latin typeface="+mn-lt"/>
                <a:ea typeface="+mn-ea"/>
              </a:rPr>
              <a:t>件，需要支付</a:t>
            </a:r>
            <a:r>
              <a:rPr lang="en-US" altLang="zh-CN" sz="2400" b="1" dirty="0">
                <a:latin typeface="+mn-lt"/>
                <a:ea typeface="+mn-ea"/>
              </a:rPr>
              <a:t>10*5+10*4.75+7*4.5=129</a:t>
            </a:r>
          </a:p>
          <a:p>
            <a:pPr lvl="1"/>
            <a:r>
              <a:rPr lang="zh-CN" altLang="en-US" sz="2400" b="1" dirty="0">
                <a:latin typeface="+mn-lt"/>
                <a:ea typeface="+mn-ea"/>
              </a:rPr>
              <a:t>买</a:t>
            </a:r>
            <a:r>
              <a:rPr lang="en-US" altLang="zh-CN" sz="2400" b="1" dirty="0">
                <a:latin typeface="+mn-lt"/>
                <a:ea typeface="+mn-ea"/>
              </a:rPr>
              <a:t>50</a:t>
            </a:r>
            <a:r>
              <a:rPr lang="zh-CN" altLang="en-US" sz="2400" b="1" dirty="0">
                <a:latin typeface="+mn-lt"/>
                <a:ea typeface="+mn-ea"/>
              </a:rPr>
              <a:t>件，需要支付</a:t>
            </a:r>
            <a:r>
              <a:rPr lang="en-US" altLang="zh-CN" sz="2400" b="1" dirty="0">
                <a:latin typeface="+mn-lt"/>
                <a:ea typeface="+mn-ea"/>
              </a:rPr>
              <a:t>10*5+10*4.75+10*4.5+20*4=182.50</a:t>
            </a: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软件测试基础</Template>
  <TotalTime>431</TotalTime>
  <Words>776</Words>
  <Application>Microsoft Office PowerPoint</Application>
  <PresentationFormat>全屏显示(4:3)</PresentationFormat>
  <Paragraphs>137</Paragraphs>
  <Slides>13</Slides>
  <Notes>3</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moban</vt:lpstr>
      <vt:lpstr>黑盒测试技术-边界值</vt:lpstr>
      <vt:lpstr>黑盒测试技术</vt:lpstr>
      <vt:lpstr>PowerPoint 演示文稿</vt:lpstr>
      <vt:lpstr>为什么进行边界值测试</vt:lpstr>
      <vt:lpstr>边界值分析概述</vt:lpstr>
      <vt:lpstr> 边界值测试</vt:lpstr>
      <vt:lpstr>PowerPoint 演示文稿</vt:lpstr>
      <vt:lpstr> 边界值测试</vt:lpstr>
      <vt:lpstr> 边界值测试</vt:lpstr>
      <vt:lpstr>PowerPoint 演示文稿</vt:lpstr>
      <vt:lpstr> 边界值测试</vt:lpstr>
      <vt:lpstr>内容总结</vt:lpstr>
      <vt:lpstr>等价类+边界值（练习）</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133</cp:revision>
  <dcterms:created xsi:type="dcterms:W3CDTF">2008-07-27T05:17:00Z</dcterms:created>
  <dcterms:modified xsi:type="dcterms:W3CDTF">2018-05-21T02:44:05Z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