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8"/>
  </p:notesMasterIdLst>
  <p:handoutMasterIdLst>
    <p:handoutMasterId r:id="rId19"/>
  </p:handoutMasterIdLst>
  <p:sldIdLst>
    <p:sldId id="377" r:id="rId2"/>
    <p:sldId id="333" r:id="rId3"/>
    <p:sldId id="376" r:id="rId4"/>
    <p:sldId id="334" r:id="rId5"/>
    <p:sldId id="362" r:id="rId6"/>
    <p:sldId id="363" r:id="rId7"/>
    <p:sldId id="372" r:id="rId8"/>
    <p:sldId id="367" r:id="rId9"/>
    <p:sldId id="364" r:id="rId10"/>
    <p:sldId id="365" r:id="rId11"/>
    <p:sldId id="366" r:id="rId12"/>
    <p:sldId id="368" r:id="rId13"/>
    <p:sldId id="371" r:id="rId14"/>
    <p:sldId id="373" r:id="rId15"/>
    <p:sldId id="374" r:id="rId16"/>
    <p:sldId id="375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6" autoAdjust="0"/>
    <p:restoredTop sz="99828" autoAdjust="0"/>
  </p:normalViewPr>
  <p:slideViewPr>
    <p:cSldViewPr>
      <p:cViewPr>
        <p:scale>
          <a:sx n="78" d="100"/>
          <a:sy n="78" d="100"/>
        </p:scale>
        <p:origin x="-924" y="192"/>
      </p:cViewPr>
      <p:guideLst>
        <p:guide orient="horz" pos="216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8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B6774F-B969-4134-AA4B-4ED831A1D1B9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61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E7EC9E-A07B-4D49-8E17-EEA97947E75D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805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这句话的意思也不太理解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A8D71-C3EC-4BA8-8391-4F5BE00376F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59C58F-AAE7-41DA-8CD3-FE133CD8564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黑</a:t>
            </a:r>
            <a:r>
              <a:rPr lang="zh-CN" altLang="en-US" dirty="0"/>
              <a:t>盒测试技术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决策表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0267857"/>
      </p:ext>
    </p:extLst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325742" cy="4267200"/>
          </a:xfrm>
        </p:spPr>
        <p:txBody>
          <a:bodyPr/>
          <a:lstStyle/>
          <a:p>
            <a:pPr>
              <a:tabLst>
                <a:tab pos="495300" algn="l"/>
              </a:tabLst>
            </a:pPr>
            <a:r>
              <a:rPr lang="zh-CN" altLang="en-US" b="1" dirty="0"/>
              <a:t>以下列问题为例给出构造决策表的具体过程。</a:t>
            </a: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某产品销售好并且库存低，</a:t>
            </a:r>
            <a:r>
              <a:rPr lang="zh-CN" altLang="en-US" sz="2400" b="1" dirty="0" smtClean="0">
                <a:latin typeface="+mn-ea"/>
              </a:rPr>
              <a:t>则继续销售，并增加</a:t>
            </a:r>
            <a:r>
              <a:rPr lang="zh-CN" altLang="en-US" sz="2400" b="1" dirty="0">
                <a:latin typeface="+mn-ea"/>
              </a:rPr>
              <a:t>该产品</a:t>
            </a:r>
            <a:r>
              <a:rPr lang="zh-CN" altLang="en-US" sz="2400" b="1" dirty="0" smtClean="0">
                <a:latin typeface="+mn-ea"/>
              </a:rPr>
              <a:t>的</a:t>
            </a:r>
            <a:r>
              <a:rPr lang="zh-CN" altLang="en-US" sz="2400" b="1" dirty="0">
                <a:latin typeface="+mn-ea"/>
              </a:rPr>
              <a:t>进货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 smtClean="0">
                <a:latin typeface="+mn-ea"/>
              </a:rPr>
              <a:t>如果</a:t>
            </a:r>
            <a:r>
              <a:rPr lang="zh-CN" altLang="en-US" sz="2400" b="1" dirty="0">
                <a:latin typeface="+mn-ea"/>
              </a:rPr>
              <a:t>该产品销售好，但库存量不低，则</a:t>
            </a:r>
            <a:r>
              <a:rPr lang="zh-CN" altLang="en-US" sz="2400" b="1" dirty="0" smtClean="0">
                <a:latin typeface="+mn-ea"/>
              </a:rPr>
              <a:t>继续</a:t>
            </a:r>
            <a:r>
              <a:rPr lang="zh-CN" altLang="en-US" sz="2400" b="1" dirty="0">
                <a:latin typeface="+mn-ea"/>
              </a:rPr>
              <a:t>销售</a:t>
            </a:r>
            <a:r>
              <a:rPr lang="zh-CN" altLang="en-US" sz="2400" b="1" dirty="0" smtClean="0">
                <a:latin typeface="+mn-ea"/>
              </a:rPr>
              <a:t>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产品销售不好，但库存量低，</a:t>
            </a:r>
            <a:r>
              <a:rPr lang="zh-CN" altLang="en-US" sz="2400" b="1" dirty="0" smtClean="0">
                <a:latin typeface="+mn-ea"/>
              </a:rPr>
              <a:t>则产品下架；</a:t>
            </a:r>
            <a:endParaRPr lang="en-US" altLang="zh-CN" sz="2400" b="1" dirty="0" smtClean="0">
              <a:latin typeface="+mn-ea"/>
            </a:endParaRPr>
          </a:p>
          <a:p>
            <a:pPr marL="0" indent="0" eaLnBrk="1" hangingPunct="1">
              <a:buNone/>
              <a:tabLst>
                <a:tab pos="495300" algn="l"/>
              </a:tabLst>
            </a:pPr>
            <a:r>
              <a:rPr lang="zh-CN" altLang="en-US" sz="2400" b="1" dirty="0">
                <a:latin typeface="+mn-ea"/>
              </a:rPr>
              <a:t>如果</a:t>
            </a:r>
            <a:r>
              <a:rPr lang="zh-CN" altLang="en-US" sz="2400" b="1" dirty="0" smtClean="0">
                <a:latin typeface="+mn-ea"/>
              </a:rPr>
              <a:t>该</a:t>
            </a:r>
            <a:r>
              <a:rPr lang="zh-CN" altLang="en-US" sz="2400" b="1" dirty="0">
                <a:latin typeface="+mn-ea"/>
              </a:rPr>
              <a:t>产品销售不好，且库存量不低</a:t>
            </a:r>
            <a:r>
              <a:rPr lang="zh-CN" altLang="en-US" sz="2400" b="1" dirty="0" smtClean="0">
                <a:latin typeface="+mn-ea"/>
              </a:rPr>
              <a:t>，如有空货架，则继续销售，如果没有空货架，则该产品下架。</a:t>
            </a:r>
            <a:endParaRPr lang="zh-CN" altLang="en-US" sz="2400" b="1" dirty="0">
              <a:latin typeface="+mn-ea"/>
            </a:endParaRPr>
          </a:p>
          <a:p>
            <a:pPr indent="266700" eaLnBrk="1" hangingPunct="1">
              <a:tabLst>
                <a:tab pos="495300" algn="l"/>
              </a:tabLst>
            </a:pPr>
            <a:endParaRPr lang="zh-CN" altLang="en-US" sz="3200" dirty="0">
              <a:latin typeface="Verdana" pitchFamily="34" charset="0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97328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超市库存决策表的构造过程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b="1" dirty="0" smtClean="0"/>
              <a:t>确定规则的个数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个条件（销售、库存、有空货架），每个条件有两种取值，故有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3</a:t>
            </a:r>
            <a:r>
              <a:rPr lang="en-US" altLang="zh-CN" sz="2800" b="1" dirty="0" smtClean="0"/>
              <a:t>=8</a:t>
            </a:r>
            <a:r>
              <a:rPr lang="zh-CN" altLang="en-US" sz="2800" b="1" dirty="0" smtClean="0"/>
              <a:t>种规则</a:t>
            </a:r>
            <a:endParaRPr lang="en-US" altLang="zh-CN" sz="2800" b="1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zh-CN" altLang="en-US" sz="2800" b="1" dirty="0" smtClean="0"/>
              <a:t>列出所有的条件桩和动作桩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dirty="0" smtClean="0"/>
              <a:t>条件：                     动作：</a:t>
            </a:r>
            <a:endParaRPr lang="en-US" altLang="zh-CN" sz="28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c1</a:t>
            </a:r>
            <a:r>
              <a:rPr lang="zh-CN" altLang="en-US" sz="2400" b="1" dirty="0" smtClean="0"/>
              <a:t>：销售好？</a:t>
            </a:r>
            <a:r>
              <a:rPr lang="en-US" altLang="zh-CN" sz="2400" b="1" dirty="0" smtClean="0"/>
              <a:t>	               a1</a:t>
            </a:r>
            <a:r>
              <a:rPr lang="zh-CN" altLang="en-US" sz="2400" b="1" dirty="0" smtClean="0"/>
              <a:t>：增加进货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c2</a:t>
            </a:r>
            <a:r>
              <a:rPr lang="zh-CN" altLang="en-US" sz="2400" b="1" dirty="0" smtClean="0"/>
              <a:t>：库存低？                  </a:t>
            </a:r>
            <a:r>
              <a:rPr lang="en-US" altLang="zh-CN" sz="2400" b="1" dirty="0" smtClean="0"/>
              <a:t>a2</a:t>
            </a:r>
            <a:r>
              <a:rPr lang="zh-CN" altLang="en-US" sz="2400" b="1" dirty="0" smtClean="0"/>
              <a:t>：继续销售</a:t>
            </a:r>
            <a:endParaRPr lang="en-US" altLang="zh-CN" sz="2400" b="1" dirty="0" smtClean="0"/>
          </a:p>
          <a:p>
            <a:pPr marL="438150" lvl="1" indent="0">
              <a:buNone/>
            </a:pPr>
            <a:r>
              <a:rPr lang="en-US" altLang="zh-CN" sz="2400" b="1" dirty="0" smtClean="0"/>
              <a:t>c3</a:t>
            </a:r>
            <a:r>
              <a:rPr lang="zh-CN" altLang="en-US" sz="2400" b="1" dirty="0" smtClean="0"/>
              <a:t>：有无空货架               </a:t>
            </a:r>
            <a:r>
              <a:rPr lang="en-US" altLang="zh-CN" sz="2400" b="1" dirty="0" smtClean="0"/>
              <a:t>a3</a:t>
            </a:r>
            <a:r>
              <a:rPr lang="zh-CN" altLang="en-US" sz="2400" b="1" dirty="0" smtClean="0"/>
              <a:t>： 产品下架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6245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28800"/>
            <a:ext cx="8001000" cy="4267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填入条件项</a:t>
            </a:r>
            <a:endParaRPr lang="en-US" altLang="zh-CN" sz="2800" b="1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z="2800" b="1" dirty="0"/>
              <a:t>填入动作项，得到初始</a:t>
            </a:r>
            <a:r>
              <a:rPr lang="zh-CN" altLang="en-US" sz="2800" b="1" dirty="0" smtClean="0"/>
              <a:t>决策表</a:t>
            </a:r>
            <a:endParaRPr lang="en-US" altLang="zh-CN" sz="2800" b="1" dirty="0" smtClean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28900"/>
              </p:ext>
            </p:extLst>
          </p:nvPr>
        </p:nvGraphicFramePr>
        <p:xfrm>
          <a:off x="1115616" y="2564904"/>
          <a:ext cx="7272808" cy="4036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576064"/>
                <a:gridCol w="576064"/>
                <a:gridCol w="648072"/>
                <a:gridCol w="648072"/>
                <a:gridCol w="648072"/>
                <a:gridCol w="648072"/>
                <a:gridCol w="648072"/>
                <a:gridCol w="648072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708920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8178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52736"/>
            <a:ext cx="8001000" cy="4843264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800" b="1" dirty="0"/>
              <a:t>化简。合并相似规则或者相似</a:t>
            </a:r>
            <a:r>
              <a:rPr lang="zh-CN" altLang="en-US" sz="2800" b="1" dirty="0" smtClean="0"/>
              <a:t>动作</a:t>
            </a:r>
            <a:endParaRPr lang="en-US" altLang="zh-CN" sz="2800" b="1" dirty="0" smtClean="0"/>
          </a:p>
          <a:p>
            <a:pPr marL="0" lvl="1" indent="0">
              <a:buNone/>
            </a:pPr>
            <a:r>
              <a:rPr lang="zh-CN" altLang="en-US" sz="2000" b="1" dirty="0" smtClean="0"/>
              <a:t>  如果</a:t>
            </a:r>
            <a:r>
              <a:rPr lang="zh-CN" altLang="en-US" sz="2000" b="1" dirty="0"/>
              <a:t>表中有两条以上规则具有相同的动作，并且在条件项之间存在极为相似的</a:t>
            </a:r>
            <a:r>
              <a:rPr lang="zh-CN" altLang="en-US" sz="2000" b="1" dirty="0" smtClean="0"/>
              <a:t>关系（一个条件项不同），</a:t>
            </a:r>
            <a:r>
              <a:rPr lang="zh-CN" altLang="en-US" sz="2000" b="1" dirty="0"/>
              <a:t>则可以合并。</a:t>
            </a:r>
            <a:endParaRPr lang="en-US" altLang="zh-CN" sz="2000" b="1" dirty="0"/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97852"/>
              </p:ext>
            </p:extLst>
          </p:nvPr>
        </p:nvGraphicFramePr>
        <p:xfrm>
          <a:off x="1115616" y="2852908"/>
          <a:ext cx="6768752" cy="388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1"/>
                <a:gridCol w="1591377"/>
                <a:gridCol w="864096"/>
                <a:gridCol w="864096"/>
                <a:gridCol w="792088"/>
                <a:gridCol w="936104"/>
                <a:gridCol w="1080120"/>
              </a:tblGrid>
              <a:tr h="492055">
                <a:tc gridSpan="2"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规则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选项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条件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销售好？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库存低？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c3: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有空货架？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rowSpan="3"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动作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a1: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增加进货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mtClean="0">
                          <a:solidFill>
                            <a:schemeClr val="tx1"/>
                          </a:solidFill>
                        </a:rPr>
                        <a:t>a2:</a:t>
                      </a:r>
                      <a:r>
                        <a:rPr lang="zh-CN" altLang="en-US" smtClean="0">
                          <a:solidFill>
                            <a:schemeClr val="tx1"/>
                          </a:solidFill>
                        </a:rPr>
                        <a:t>继续销售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20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a3:</a:t>
                      </a:r>
                      <a:r>
                        <a:rPr lang="zh-CN" altLang="en-US" dirty="0" smtClean="0"/>
                        <a:t>产品下架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187624" y="2996924"/>
            <a:ext cx="1944216" cy="504056"/>
          </a:xfrm>
          <a:prstGeom prst="line">
            <a:avLst/>
          </a:prstGeom>
          <a:ln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89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3564"/>
              </p:ext>
            </p:extLst>
          </p:nvPr>
        </p:nvGraphicFramePr>
        <p:xfrm>
          <a:off x="1421376" y="2094389"/>
          <a:ext cx="6749955" cy="462684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49985"/>
                <a:gridCol w="2249985"/>
                <a:gridCol w="2249985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序号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输入条件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+mn-ea"/>
                          <a:ea typeface="+mn-ea"/>
                        </a:rPr>
                        <a:t>预期结果</a:t>
                      </a:r>
                      <a:endParaRPr lang="zh-CN" altLang="en-US" sz="2400" b="1" dirty="0">
                        <a:latin typeface="+mn-ea"/>
                        <a:ea typeface="+mn-ea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supermaket_01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进货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supermaket_02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8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supermaket_03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库存低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supermaket_04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有空货架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继续销售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supermaket_05</a:t>
                      </a:r>
                      <a:endParaRPr lang="zh-CN" altLang="en-US" sz="2400" b="1" kern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产品销售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好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库存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</a:t>
                      </a: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低</a:t>
                      </a:r>
                      <a:endParaRPr lang="zh-CN" altLang="en-US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无空货架</a:t>
                      </a: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产品下架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67544" y="1347329"/>
            <a:ext cx="46291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b="1" dirty="0">
                <a:latin typeface="+mn-lt"/>
                <a:ea typeface="+mn-ea"/>
              </a:rPr>
              <a:t>将决策表转化成测试用例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548680"/>
            <a:ext cx="8001000" cy="92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灯片编号占位符 3"/>
          <p:cNvSpPr txBox="1">
            <a:spLocks/>
          </p:cNvSpPr>
          <p:nvPr/>
        </p:nvSpPr>
        <p:spPr>
          <a:xfrm>
            <a:off x="8207424" y="6245225"/>
            <a:ext cx="1981200" cy="47625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ABF56A4-D1A6-4E9C-871E-2D1E17A0ACE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2489213"/>
      </p:ext>
    </p:extLst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9900" lvl="1" indent="-469900">
              <a:buFont typeface="Wingdings" panose="05000000000000000000" pitchFamily="2" charset="2"/>
              <a:buChar char="o"/>
            </a:pPr>
            <a:r>
              <a:rPr lang="zh-CN" altLang="en-US" sz="3400" b="1" dirty="0"/>
              <a:t>决策表案例</a:t>
            </a:r>
            <a:endParaRPr lang="en-US" altLang="zh-CN" sz="3400" b="1" dirty="0"/>
          </a:p>
          <a:p>
            <a:pPr marL="0" lvl="1" indent="0">
              <a:buNone/>
            </a:pPr>
            <a:r>
              <a:rPr lang="zh-CN" altLang="en-US" sz="2000" b="1" dirty="0"/>
              <a:t>某房产中介公司的中介费政策如下：如果房屋销售总价少于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万元，那么</a:t>
            </a:r>
            <a:r>
              <a:rPr lang="zh-CN" altLang="en-US" sz="2000" b="1" dirty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/>
              <a:t>将是销售额的</a:t>
            </a:r>
            <a:r>
              <a:rPr lang="en-US" altLang="zh-CN" sz="2000" b="1" dirty="0"/>
              <a:t>2%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如果房屋销售总价大于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万元（含</a:t>
            </a:r>
            <a:r>
              <a:rPr lang="en-US" altLang="zh-CN" sz="2000" b="1" dirty="0"/>
              <a:t>10</a:t>
            </a:r>
            <a:r>
              <a:rPr lang="zh-CN" altLang="en-US" sz="2000" b="1" dirty="0"/>
              <a:t>万），但小于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万，那么</a:t>
            </a:r>
            <a:r>
              <a:rPr lang="zh-CN" altLang="en-US" sz="2000" b="1" dirty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/>
              <a:t>将是销售额的</a:t>
            </a:r>
            <a:r>
              <a:rPr lang="en-US" altLang="zh-CN" sz="2000" b="1" dirty="0"/>
              <a:t>1.5%</a:t>
            </a:r>
            <a:r>
              <a:rPr lang="zh-CN" altLang="en-US" sz="2000" b="1" dirty="0"/>
              <a:t>，外加</a:t>
            </a:r>
            <a:r>
              <a:rPr lang="en-US" altLang="zh-CN" sz="2000" b="1" dirty="0"/>
              <a:t>1000</a:t>
            </a:r>
            <a:r>
              <a:rPr lang="zh-CN" altLang="en-US" sz="2000" b="1" dirty="0"/>
              <a:t>元；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如果房屋销售总价大于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万元（含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万），那么</a:t>
            </a:r>
            <a:r>
              <a:rPr lang="zh-CN" altLang="en-US" sz="2000" b="1" dirty="0">
                <a:solidFill>
                  <a:srgbClr val="FF0000"/>
                </a:solidFill>
              </a:rPr>
              <a:t>基础中介费</a:t>
            </a:r>
            <a:r>
              <a:rPr lang="zh-CN" altLang="en-US" sz="2000" b="1" dirty="0"/>
              <a:t>将是销售额的</a:t>
            </a:r>
            <a:r>
              <a:rPr lang="en-US" altLang="zh-CN" sz="2000" b="1" dirty="0"/>
              <a:t>1%</a:t>
            </a:r>
            <a:r>
              <a:rPr lang="zh-CN" altLang="en-US" sz="2000" b="1" dirty="0"/>
              <a:t>，外加</a:t>
            </a:r>
            <a:r>
              <a:rPr lang="en-US" altLang="zh-CN" sz="2000" b="1" dirty="0"/>
              <a:t>1500</a:t>
            </a:r>
            <a:r>
              <a:rPr lang="zh-CN" altLang="en-US" sz="2000" b="1" dirty="0"/>
              <a:t>元；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另外房屋销售单价和销售的套数对中介费也有影响。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如果单击低于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元，则</a:t>
            </a:r>
            <a:r>
              <a:rPr lang="zh-CN" altLang="en-US" sz="2000" b="1" dirty="0">
                <a:solidFill>
                  <a:srgbClr val="FF0000"/>
                </a:solidFill>
              </a:rPr>
              <a:t>外加基础中介费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5%</a:t>
            </a:r>
            <a:r>
              <a:rPr lang="zh-CN" altLang="en-US" sz="2000" b="1" dirty="0"/>
              <a:t>，此外若是老顾客，则减免外加基础中介费；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如果单击大于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元（含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万），但低于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元，则外加基础中介费的</a:t>
            </a:r>
            <a:r>
              <a:rPr lang="en-US" altLang="zh-CN" sz="2000" b="1" dirty="0"/>
              <a:t>2.5%</a:t>
            </a:r>
            <a:r>
              <a:rPr lang="zh-CN" altLang="en-US" sz="2000" b="1" dirty="0"/>
              <a:t>，若是老顾客，则减免外加基础中介费；</a:t>
            </a:r>
            <a:endParaRPr lang="en-US" altLang="zh-CN" sz="2000" b="1" dirty="0"/>
          </a:p>
          <a:p>
            <a:pPr marL="0" lvl="1" indent="0">
              <a:buNone/>
            </a:pPr>
            <a:r>
              <a:rPr lang="zh-CN" altLang="en-US" sz="2000" b="1" dirty="0"/>
              <a:t>如果单击在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万元</a:t>
            </a:r>
            <a:r>
              <a:rPr lang="en-US" altLang="zh-CN" sz="2000" b="1" dirty="0"/>
              <a:t>/m</a:t>
            </a:r>
            <a:r>
              <a:rPr lang="en-US" altLang="zh-CN" sz="2000" b="1" baseline="30000" dirty="0"/>
              <a:t>2</a:t>
            </a:r>
            <a:r>
              <a:rPr lang="zh-CN" altLang="en-US" sz="2000" b="1" dirty="0"/>
              <a:t>元（含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万）以上，则减免外加基础中介费，若是老顾客，则减去基础中介费的</a:t>
            </a:r>
            <a:r>
              <a:rPr lang="en-US" altLang="zh-CN" sz="2000" b="1" dirty="0"/>
              <a:t>5%</a:t>
            </a:r>
            <a:r>
              <a:rPr lang="zh-CN" altLang="en-US" sz="2000" b="1" dirty="0"/>
              <a:t>；</a:t>
            </a:r>
            <a:endParaRPr lang="en-US" altLang="zh-CN" sz="2000" b="1" dirty="0"/>
          </a:p>
          <a:p>
            <a:pPr marL="0" lvl="1" indent="0">
              <a:buNone/>
            </a:pPr>
            <a:endParaRPr lang="en-US" altLang="zh-CN" sz="2000" b="1" baseline="30000" dirty="0"/>
          </a:p>
          <a:p>
            <a:pPr marL="0" lvl="1" indent="0">
              <a:buNone/>
            </a:pPr>
            <a:endParaRPr lang="en-US" altLang="zh-CN" sz="2000" b="1" baseline="30000" dirty="0"/>
          </a:p>
          <a:p>
            <a:pPr marL="0" lvl="1" indent="0">
              <a:buNone/>
            </a:pP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547776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/>
              <a:t>决策表适用范围</a:t>
            </a:r>
            <a:endParaRPr lang="en-US" altLang="zh-CN" sz="2800" b="1" dirty="0"/>
          </a:p>
          <a:p>
            <a:pPr lvl="1">
              <a:spcBef>
                <a:spcPts val="300"/>
              </a:spcBef>
            </a:pPr>
            <a:r>
              <a:rPr lang="zh-CN" altLang="en-US" sz="2000" b="1" dirty="0"/>
              <a:t>最严格，最具有逻辑性的测试方法</a:t>
            </a:r>
            <a:endParaRPr lang="en-US" altLang="zh-CN" sz="2000" b="1" dirty="0"/>
          </a:p>
          <a:p>
            <a:pPr lvl="1">
              <a:spcBef>
                <a:spcPts val="300"/>
              </a:spcBef>
            </a:pPr>
            <a:r>
              <a:rPr lang="zh-CN" altLang="en-US" sz="2000" b="1" dirty="0"/>
              <a:t>程序中，如果输入输出比较多，输入之间和输出之间相互制约的条件比较多，在这种情况下应用决策表很合适</a:t>
            </a:r>
            <a:endParaRPr lang="en-US" altLang="zh-CN" sz="2000" b="1" dirty="0"/>
          </a:p>
          <a:p>
            <a:pPr lvl="1">
              <a:spcBef>
                <a:spcPts val="300"/>
              </a:spcBef>
            </a:pPr>
            <a:r>
              <a:rPr lang="zh-CN" altLang="en-US" sz="2000" b="1" dirty="0"/>
              <a:t>决策表并不是专用于设计测试用例的方法，它可以应用于其他方面，例如需求分析</a:t>
            </a:r>
            <a:endParaRPr lang="en-US" altLang="zh-CN" sz="2000" b="1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zh-CN" altLang="en-US" sz="2800" b="1" dirty="0"/>
              <a:t>决策表优点和缺点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/>
              <a:t>优点：它能把复杂的问题按各种可能的情况一一列举出来，简明而易于理解，也可避免遗漏。</a:t>
            </a:r>
          </a:p>
          <a:p>
            <a:pPr lvl="1">
              <a:spcBef>
                <a:spcPts val="300"/>
              </a:spcBef>
            </a:pPr>
            <a:r>
              <a:rPr lang="zh-CN" altLang="en-US" sz="2000" b="1" dirty="0"/>
              <a:t>缺点：不能表达重复执行的动作，例如循环结构。</a:t>
            </a: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</a:t>
            </a:r>
            <a:r>
              <a:rPr lang="zh-CN" altLang="en-US" dirty="0" smtClean="0">
                <a:latin typeface="黑体" panose="02010609060101010101" pitchFamily="2" charset="-122"/>
                <a:ea typeface="黑体" panose="02010609060101010101" pitchFamily="2" charset="-122"/>
              </a:rPr>
              <a:t>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60842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决策表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法概述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实例讲解与演练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pPr marL="471170" lvl="1" indent="0" eaLnBrk="1" hangingPunct="1">
              <a:lnSpc>
                <a:spcPct val="150000"/>
              </a:lnSpc>
              <a:buNone/>
              <a:defRPr/>
            </a:pP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E39F64-A1D4-4C6E-BAC3-DB3E303ED693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黑盒测试技术</a:t>
            </a:r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决策表（判定表）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393730"/>
              </p:ext>
            </p:extLst>
          </p:nvPr>
        </p:nvGraphicFramePr>
        <p:xfrm>
          <a:off x="457200" y="1600200"/>
          <a:ext cx="8219256" cy="2260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838"/>
                <a:gridCol w="3807418"/>
              </a:tblGrid>
              <a:tr h="4783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用户欠费或停机，则不允许被主叫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8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有效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无效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57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欠费</a:t>
                      </a:r>
                    </a:p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</a:rPr>
                        <a:t>未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欠费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8382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停机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未停机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36096" y="692696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用户欠费或停机，则不允许被主叫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未欠</a:t>
            </a:r>
            <a:r>
              <a:rPr lang="zh-CN" altLang="en-US" dirty="0" smtClean="0"/>
              <a:t>费，已停机，</a:t>
            </a:r>
            <a:r>
              <a:rPr lang="en-US" altLang="zh-CN" dirty="0"/>
              <a:t> </a:t>
            </a:r>
            <a:r>
              <a:rPr lang="zh-CN" altLang="en-US" dirty="0"/>
              <a:t>则不允许被</a:t>
            </a:r>
            <a:r>
              <a:rPr lang="zh-CN" altLang="en-US" dirty="0" smtClean="0"/>
              <a:t>主叫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未</a:t>
            </a:r>
            <a:r>
              <a:rPr lang="zh-CN" altLang="en-US" dirty="0" smtClean="0"/>
              <a:t>停机，欠费，则不允许被主叫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90838"/>
              </p:ext>
            </p:extLst>
          </p:nvPr>
        </p:nvGraphicFramePr>
        <p:xfrm>
          <a:off x="1619672" y="4077072"/>
          <a:ext cx="60960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欠费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停机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允许被主叫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429776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基本原理</a:t>
            </a:r>
            <a:endParaRPr lang="en-US" altLang="zh-CN" sz="3400" b="1" dirty="0" smtClean="0"/>
          </a:p>
          <a:p>
            <a:pPr marL="0" indent="0" eaLnBrk="1" hangingPunct="1">
              <a:buNone/>
            </a:pPr>
            <a:r>
              <a:rPr lang="zh-CN" altLang="en-US" sz="2800" b="1" dirty="0" smtClean="0"/>
              <a:t>也</a:t>
            </a:r>
            <a:r>
              <a:rPr lang="zh-CN" altLang="en-US" sz="2800" b="1" dirty="0"/>
              <a:t>称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判定表法，</a:t>
            </a:r>
            <a:r>
              <a:rPr lang="zh-CN" altLang="en-US" sz="2800" b="1" dirty="0" smtClean="0"/>
              <a:t>是分析和表达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多种逻辑条件</a:t>
            </a:r>
            <a:r>
              <a:rPr lang="zh-CN" altLang="en-US" sz="2800" b="1" dirty="0" smtClean="0"/>
              <a:t>下执行不同操作情况的工具。</a:t>
            </a:r>
            <a:endParaRPr lang="en-US" altLang="zh-CN" sz="2800" b="1" dirty="0" smtClean="0"/>
          </a:p>
          <a:p>
            <a:pPr marL="0" indent="0" eaLnBrk="1" hangingPunct="1">
              <a:buNone/>
            </a:pPr>
            <a:r>
              <a:rPr lang="zh-CN" altLang="en-US" sz="2800" b="1" dirty="0"/>
              <a:t>在一些数据处理当中，某些操作的实施依赖与多个</a:t>
            </a:r>
            <a:r>
              <a:rPr lang="zh-CN" altLang="en-US" sz="2800" b="1" dirty="0">
                <a:solidFill>
                  <a:srgbClr val="FF0000"/>
                </a:solidFill>
              </a:rPr>
              <a:t>逻辑条件的组合</a:t>
            </a:r>
            <a:r>
              <a:rPr lang="zh-CN" altLang="en-US" sz="2800" b="1" dirty="0"/>
              <a:t>，即对不同逻辑条件的组合值，分别执行不同的操作，决策表适合于处理这种问题。</a:t>
            </a:r>
          </a:p>
        </p:txBody>
      </p:sp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决策表通常由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个部分组成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condition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列出了问题得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所有条件</a:t>
            </a:r>
            <a:r>
              <a:rPr lang="zh-CN" altLang="en-US" sz="2400" b="1" dirty="0">
                <a:latin typeface="+mn-ea"/>
              </a:rPr>
              <a:t>。通常认为列出的条件的次序无关紧要。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桩（</a:t>
            </a:r>
            <a:r>
              <a:rPr lang="en-US" altLang="zh-CN" sz="2400" b="1" dirty="0" smtClean="0">
                <a:latin typeface="+mn-ea"/>
              </a:rPr>
              <a:t>action stub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列出了问题规定可能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采取的操作</a:t>
            </a:r>
            <a:r>
              <a:rPr lang="zh-CN" altLang="en-US" sz="2400" b="1" dirty="0">
                <a:latin typeface="+mn-ea"/>
              </a:rPr>
              <a:t>。这些操作的排列顺序没有约束。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条件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condition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列出针对它左列条件的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取值</a:t>
            </a:r>
            <a:r>
              <a:rPr lang="zh-CN" altLang="en-US" sz="2400" b="1" dirty="0">
                <a:latin typeface="+mn-ea"/>
              </a:rPr>
              <a:t>。在所有可能情况下的真假值。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动作</a:t>
            </a:r>
            <a:r>
              <a:rPr lang="zh-CN" altLang="en-US" sz="2400" b="1" dirty="0" smtClean="0">
                <a:latin typeface="+mn-ea"/>
              </a:rPr>
              <a:t>项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action </a:t>
            </a:r>
            <a:r>
              <a:rPr lang="en-US" altLang="zh-CN" sz="2400" b="1" dirty="0" smtClean="0">
                <a:latin typeface="+mn-ea"/>
              </a:rPr>
              <a:t>entry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列出在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条件项的各种取值情况下应该采取的动作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 eaLnBrk="1" hangingPunct="1">
              <a:buFont typeface="Wingdings" pitchFamily="2" charset="2"/>
              <a:buChar char="n"/>
            </a:pPr>
            <a:r>
              <a:rPr lang="zh-CN" altLang="en-US" sz="2400" b="1" dirty="0" smtClean="0">
                <a:latin typeface="+mn-ea"/>
              </a:rPr>
              <a:t>规则（</a:t>
            </a:r>
            <a:r>
              <a:rPr lang="en-US" altLang="zh-CN" sz="2400" b="1" dirty="0" smtClean="0">
                <a:latin typeface="+mn-ea"/>
              </a:rPr>
              <a:t>rule</a:t>
            </a:r>
            <a:r>
              <a:rPr lang="zh-CN" altLang="en-US" sz="2400" b="1" dirty="0" smtClean="0">
                <a:latin typeface="+mn-ea"/>
              </a:rPr>
              <a:t>）：</a:t>
            </a:r>
            <a:r>
              <a:rPr lang="zh-CN" altLang="en-US" sz="2400" b="1" dirty="0">
                <a:latin typeface="+mn-ea"/>
              </a:rPr>
              <a:t>任何一个条件组合的特定取值及其相应要执行的操作称为规则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722103-188C-4E4D-8A50-6FF3C5E857F6}" type="slidenum">
              <a:rPr lang="en-US" altLang="zh-CN" smtClean="0"/>
              <a:t>5</a:t>
            </a:fld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1418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_case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44824"/>
            <a:ext cx="7244789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6355682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8" r="27293" b="63500"/>
          <a:stretch/>
        </p:blipFill>
        <p:spPr bwMode="auto">
          <a:xfrm>
            <a:off x="2996976" y="1949184"/>
            <a:ext cx="2389632" cy="11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259632" y="3717032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220072" y="3645024"/>
            <a:ext cx="2160240" cy="2160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30704" y="3903439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有限条目决策表</a:t>
            </a:r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所有条件都是二叉条件（真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假）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5377456" y="3751872"/>
            <a:ext cx="17148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扩展</a:t>
            </a:r>
            <a:r>
              <a:rPr lang="zh-CN" altLang="en-US" sz="2000" dirty="0" smtClean="0"/>
              <a:t>条目决策表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 smtClean="0"/>
              <a:t>条件可以有多个值</a:t>
            </a:r>
            <a:endParaRPr lang="zh-CN" altLang="en-US" sz="2000" dirty="0"/>
          </a:p>
        </p:txBody>
      </p:sp>
      <p:sp>
        <p:nvSpPr>
          <p:cNvPr id="13" name="左弧形箭头 12"/>
          <p:cNvSpPr/>
          <p:nvPr/>
        </p:nvSpPr>
        <p:spPr>
          <a:xfrm rot="1404155">
            <a:off x="2166235" y="2175045"/>
            <a:ext cx="539406" cy="1578699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左弧形箭头 14"/>
          <p:cNvSpPr/>
          <p:nvPr/>
        </p:nvSpPr>
        <p:spPr>
          <a:xfrm rot="20125733" flipH="1">
            <a:off x="5688599" y="2153887"/>
            <a:ext cx="579500" cy="1578699"/>
          </a:xfrm>
          <a:prstGeom prst="curv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93509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752600"/>
            <a:ext cx="8577262" cy="4267200"/>
          </a:xfrm>
        </p:spPr>
        <p:txBody>
          <a:bodyPr/>
          <a:lstStyle/>
          <a:p>
            <a:r>
              <a:rPr lang="en-US" altLang="zh-CN" sz="2800" b="1" dirty="0" err="1"/>
              <a:t>Beizer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给出了适合于</a:t>
            </a:r>
            <a:r>
              <a:rPr lang="zh-CN" altLang="en-US" sz="2800" b="1" dirty="0" smtClean="0"/>
              <a:t>决策表适用的范围</a:t>
            </a:r>
            <a:endParaRPr lang="en-US" altLang="zh-CN" sz="2800" b="1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规格说明书以决策表的形式给出，或很容易转化成决策表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条件的排列顺序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规则的排列顺序</a:t>
            </a:r>
            <a:r>
              <a:rPr lang="zh-CN" altLang="en-US" sz="2400" b="1" dirty="0" smtClean="0">
                <a:latin typeface="+mn-ea"/>
              </a:rPr>
              <a:t>不会影响</a:t>
            </a:r>
            <a:r>
              <a:rPr lang="zh-CN" altLang="en-US" sz="2400" b="1" dirty="0">
                <a:latin typeface="+mn-ea"/>
              </a:rPr>
              <a:t>执行哪些操作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当某规则的条件已经满足，并确定要执行的操作后，不必检验</a:t>
            </a:r>
            <a:r>
              <a:rPr lang="zh-CN" altLang="en-US" sz="2400" b="1" dirty="0" smtClean="0">
                <a:latin typeface="+mn-ea"/>
              </a:rPr>
              <a:t>别的</a:t>
            </a:r>
            <a:r>
              <a:rPr lang="zh-CN" altLang="en-US" sz="2400" b="1" dirty="0">
                <a:latin typeface="+mn-ea"/>
              </a:rPr>
              <a:t>规则</a:t>
            </a:r>
            <a:endParaRPr lang="en-US" altLang="zh-CN" sz="2400" b="1" dirty="0">
              <a:latin typeface="+mn-ea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+mn-ea"/>
              </a:rPr>
              <a:t>如果某一规则要执行多个操作，这些操作的执行顺序无关紧要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21035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根据需求建立决策表的步骤：</a:t>
            </a:r>
            <a:endParaRPr lang="en-US" altLang="zh-CN" b="1" dirty="0"/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确定规则的个数。假如有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个条件，每个条件有两个取值（真假），故有</a:t>
            </a:r>
            <a:r>
              <a:rPr lang="en-US" altLang="zh-CN" sz="2400" b="1" dirty="0">
                <a:latin typeface="+mn-ea"/>
              </a:rPr>
              <a:t>2</a:t>
            </a:r>
            <a:r>
              <a:rPr lang="en-US" altLang="zh-CN" sz="2400" b="1" baseline="30000" dirty="0">
                <a:latin typeface="+mn-ea"/>
              </a:rPr>
              <a:t>n</a:t>
            </a:r>
            <a:r>
              <a:rPr lang="zh-CN" altLang="en-US" sz="2400" b="1" dirty="0">
                <a:latin typeface="+mn-ea"/>
              </a:rPr>
              <a:t>种规则。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列出所有的条件桩和动作桩。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填入条件项。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填入动作项，得到初始决策表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+mj-lt"/>
              <a:buAutoNum type="arabicPeriod"/>
            </a:pPr>
            <a:r>
              <a:rPr lang="zh-CN" altLang="en-US" sz="2400" b="1" dirty="0">
                <a:latin typeface="+mn-ea"/>
              </a:rPr>
              <a:t>化简。合并相似规则或者相似动作</a:t>
            </a:r>
            <a:endParaRPr lang="en-US" altLang="zh-CN" sz="2400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BF56A4-D1A6-4E9C-871E-2D1E17A0ACE1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基于决策表的测试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45145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软件测试基础</Template>
  <TotalTime>407</TotalTime>
  <Words>1257</Words>
  <Application>Microsoft Office PowerPoint</Application>
  <PresentationFormat>全屏显示(4:3)</PresentationFormat>
  <Paragraphs>245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黑盒测试技术 –决策表</vt:lpstr>
      <vt:lpstr>黑盒测试技术-决策表（判定表）</vt:lpstr>
      <vt:lpstr>PowerPoint 演示文稿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  <vt:lpstr> 基于决策表的测试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224</cp:revision>
  <dcterms:created xsi:type="dcterms:W3CDTF">2008-07-27T05:17:00Z</dcterms:created>
  <dcterms:modified xsi:type="dcterms:W3CDTF">2018-05-21T02:45:07Z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