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56"/>
  </p:notesMasterIdLst>
  <p:sldIdLst>
    <p:sldId id="320" r:id="rId2"/>
    <p:sldId id="366" r:id="rId3"/>
    <p:sldId id="347" r:id="rId4"/>
    <p:sldId id="348" r:id="rId5"/>
    <p:sldId id="349" r:id="rId6"/>
    <p:sldId id="356" r:id="rId7"/>
    <p:sldId id="357" r:id="rId8"/>
    <p:sldId id="358" r:id="rId9"/>
    <p:sldId id="395" r:id="rId10"/>
    <p:sldId id="391" r:id="rId11"/>
    <p:sldId id="351" r:id="rId12"/>
    <p:sldId id="352" r:id="rId13"/>
    <p:sldId id="360" r:id="rId14"/>
    <p:sldId id="353" r:id="rId15"/>
    <p:sldId id="354" r:id="rId16"/>
    <p:sldId id="396" r:id="rId17"/>
    <p:sldId id="332" r:id="rId18"/>
    <p:sldId id="333" r:id="rId19"/>
    <p:sldId id="397" r:id="rId20"/>
    <p:sldId id="368" r:id="rId21"/>
    <p:sldId id="369" r:id="rId22"/>
    <p:sldId id="370" r:id="rId23"/>
    <p:sldId id="373" r:id="rId24"/>
    <p:sldId id="374" r:id="rId25"/>
    <p:sldId id="375" r:id="rId26"/>
    <p:sldId id="376" r:id="rId27"/>
    <p:sldId id="398" r:id="rId28"/>
    <p:sldId id="290" r:id="rId29"/>
    <p:sldId id="326" r:id="rId30"/>
    <p:sldId id="291" r:id="rId31"/>
    <p:sldId id="295" r:id="rId32"/>
    <p:sldId id="300" r:id="rId33"/>
    <p:sldId id="319" r:id="rId34"/>
    <p:sldId id="399" r:id="rId35"/>
    <p:sldId id="385" r:id="rId36"/>
    <p:sldId id="386" r:id="rId37"/>
    <p:sldId id="387" r:id="rId38"/>
    <p:sldId id="388" r:id="rId39"/>
    <p:sldId id="389" r:id="rId40"/>
    <p:sldId id="390" r:id="rId41"/>
    <p:sldId id="401" r:id="rId42"/>
    <p:sldId id="337" r:id="rId43"/>
    <p:sldId id="339" r:id="rId44"/>
    <p:sldId id="338" r:id="rId45"/>
    <p:sldId id="340" r:id="rId46"/>
    <p:sldId id="341" r:id="rId47"/>
    <p:sldId id="361" r:id="rId48"/>
    <p:sldId id="362" r:id="rId49"/>
    <p:sldId id="363" r:id="rId50"/>
    <p:sldId id="364" r:id="rId51"/>
    <p:sldId id="378" r:id="rId52"/>
    <p:sldId id="379" r:id="rId53"/>
    <p:sldId id="380" r:id="rId54"/>
    <p:sldId id="400" r:id="rId5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23" autoAdjust="0"/>
    <p:restoredTop sz="94660"/>
  </p:normalViewPr>
  <p:slideViewPr>
    <p:cSldViewPr>
      <p:cViewPr varScale="1">
        <p:scale>
          <a:sx n="71" d="100"/>
          <a:sy n="71" d="100"/>
        </p:scale>
        <p:origin x="-91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7095D8-526C-4B93-84EA-95F08DFB1DC1}" type="datetimeFigureOut">
              <a:rPr lang="zh-CN" altLang="en-US" smtClean="0"/>
              <a:t>2018/6/23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8C5608-CE54-4967-97B1-25D5AD7CD5F3}" type="slidenum">
              <a:rPr lang="zh-CN" altLang="en-US" smtClean="0"/>
              <a:t>‹#›</a:t>
            </a:fld>
            <a:endParaRPr lang="zh-CN" altLang="en-US"/>
          </a:p>
        </p:txBody>
      </p:sp>
    </p:spTree>
    <p:extLst>
      <p:ext uri="{BB962C8B-B14F-4D97-AF65-F5344CB8AC3E}">
        <p14:creationId xmlns:p14="http://schemas.microsoft.com/office/powerpoint/2010/main" val="3907636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目前的版本支持一个标签页</a:t>
            </a:r>
            <a:endParaRPr lang="zh-CN" altLang="en-US" dirty="0"/>
          </a:p>
        </p:txBody>
      </p:sp>
      <p:sp>
        <p:nvSpPr>
          <p:cNvPr id="4" name="灯片编号占位符 3"/>
          <p:cNvSpPr>
            <a:spLocks noGrp="1"/>
          </p:cNvSpPr>
          <p:nvPr>
            <p:ph type="sldNum" sz="quarter" idx="10"/>
          </p:nvPr>
        </p:nvSpPr>
        <p:spPr/>
        <p:txBody>
          <a:bodyPr/>
          <a:lstStyle/>
          <a:p>
            <a:fld id="{1F8C5608-CE54-4967-97B1-25D5AD7CD5F3}" type="slidenum">
              <a:rPr lang="zh-CN" altLang="en-US" smtClean="0"/>
              <a:t>6</a:t>
            </a:fld>
            <a:endParaRPr lang="zh-CN" altLang="en-US"/>
          </a:p>
        </p:txBody>
      </p:sp>
    </p:spTree>
    <p:extLst>
      <p:ext uri="{BB962C8B-B14F-4D97-AF65-F5344CB8AC3E}">
        <p14:creationId xmlns:p14="http://schemas.microsoft.com/office/powerpoint/2010/main" val="38465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file:///D:/demo/0705.html</a:t>
            </a:r>
            <a:endParaRPr lang="zh-CN" altLang="en-US" dirty="0"/>
          </a:p>
        </p:txBody>
      </p:sp>
      <p:sp>
        <p:nvSpPr>
          <p:cNvPr id="4" name="灯片编号占位符 3"/>
          <p:cNvSpPr>
            <a:spLocks noGrp="1"/>
          </p:cNvSpPr>
          <p:nvPr>
            <p:ph type="sldNum" sz="quarter" idx="10"/>
          </p:nvPr>
        </p:nvSpPr>
        <p:spPr/>
        <p:txBody>
          <a:bodyPr/>
          <a:lstStyle/>
          <a:p>
            <a:fld id="{1F8C5608-CE54-4967-97B1-25D5AD7CD5F3}" type="slidenum">
              <a:rPr lang="zh-CN" altLang="en-US" smtClean="0"/>
              <a:t>21</a:t>
            </a:fld>
            <a:endParaRPr lang="zh-CN" altLang="en-US"/>
          </a:p>
        </p:txBody>
      </p:sp>
    </p:spTree>
    <p:extLst>
      <p:ext uri="{BB962C8B-B14F-4D97-AF65-F5344CB8AC3E}">
        <p14:creationId xmlns:p14="http://schemas.microsoft.com/office/powerpoint/2010/main" val="761286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8C5608-CE54-4967-97B1-25D5AD7CD5F3}" type="slidenum">
              <a:rPr lang="zh-CN" altLang="en-US" smtClean="0"/>
              <a:t>28</a:t>
            </a:fld>
            <a:endParaRPr lang="zh-CN" altLang="en-US"/>
          </a:p>
        </p:txBody>
      </p:sp>
    </p:spTree>
    <p:extLst>
      <p:ext uri="{BB962C8B-B14F-4D97-AF65-F5344CB8AC3E}">
        <p14:creationId xmlns:p14="http://schemas.microsoft.com/office/powerpoint/2010/main" val="379467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driver.manage</a:t>
            </a:r>
            <a:r>
              <a:rPr lang="en-US" altLang="zh-CN" sz="1200" dirty="0" smtClean="0"/>
              <a:t>().timeouts().</a:t>
            </a:r>
            <a:r>
              <a:rPr lang="en-US" altLang="zh-CN" sz="1200" dirty="0" err="1" smtClean="0"/>
              <a:t>pageLoadTimeout</a:t>
            </a:r>
            <a:r>
              <a:rPr lang="en-US" altLang="zh-CN" sz="1200" dirty="0" smtClean="0"/>
              <a:t>(60, </a:t>
            </a:r>
            <a:r>
              <a:rPr lang="en-US" altLang="zh-CN" sz="1200" dirty="0" err="1" smtClean="0"/>
              <a:t>TimeUnit.</a:t>
            </a:r>
            <a:r>
              <a:rPr lang="en-US" altLang="zh-CN" sz="1200" i="1" dirty="0" err="1" smtClean="0"/>
              <a:t>SECONDS</a:t>
            </a:r>
            <a:r>
              <a:rPr lang="en-US" altLang="zh-CN" sz="1200" i="1" dirty="0" smtClean="0"/>
              <a:t>);</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1F8C5608-CE54-4967-97B1-25D5AD7CD5F3}" type="slidenum">
              <a:rPr lang="zh-CN" altLang="en-US" smtClean="0"/>
              <a:t>42</a:t>
            </a:fld>
            <a:endParaRPr lang="zh-CN" altLang="en-US"/>
          </a:p>
        </p:txBody>
      </p:sp>
    </p:spTree>
    <p:extLst>
      <p:ext uri="{BB962C8B-B14F-4D97-AF65-F5344CB8AC3E}">
        <p14:creationId xmlns:p14="http://schemas.microsoft.com/office/powerpoint/2010/main" val="4015133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AFF3105-47EB-4102-BF69-F64EAA0070F3}" type="datetimeFigureOut">
              <a:rPr lang="zh-CN" altLang="en-US" smtClean="0"/>
              <a:t>2018/6/23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F5E641-D90D-4133-8EBF-15ADAD361C91}"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AFF3105-47EB-4102-BF69-F64EAA0070F3}" type="datetimeFigureOut">
              <a:rPr lang="zh-CN" altLang="en-US" smtClean="0"/>
              <a:t>2018/6/23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1">
                <a:solidFill>
                  <a:schemeClr val="bg1"/>
                </a:solidFill>
                <a:latin typeface="+mn-ea"/>
                <a:ea typeface="+mn-ea"/>
                <a:cs typeface="Tahoma" panose="020B0604030504040204" pitchFamily="34" charset="0"/>
              </a:defRPr>
            </a:lvl1pPr>
          </a:lstStyle>
          <a:p>
            <a:r>
              <a:rPr lang="zh-CN" altLang="en-US" dirty="0" smtClean="0"/>
              <a:t>单击此处编辑母版标题样式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FF3105-47EB-4102-BF69-F64EAA0070F3}" type="datetimeFigureOut">
              <a:rPr lang="zh-CN" altLang="en-US" smtClean="0"/>
              <a:t>2018/6/23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localhost:8032/mymovie/admin.ph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常见元素的处理</a:t>
            </a:r>
            <a:endParaRPr lang="zh-CN" altLang="en-US" dirty="0"/>
          </a:p>
        </p:txBody>
      </p:sp>
    </p:spTree>
    <p:extLst>
      <p:ext uri="{BB962C8B-B14F-4D97-AF65-F5344CB8AC3E}">
        <p14:creationId xmlns:p14="http://schemas.microsoft.com/office/powerpoint/2010/main" val="1353408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常见元素处理</a:t>
            </a:r>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8" y="1271588"/>
            <a:ext cx="8161337"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2426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87016" y="980728"/>
            <a:ext cx="8856984" cy="4886003"/>
          </a:xfrm>
        </p:spPr>
        <p:txBody>
          <a:bodyPr/>
          <a:lstStyle/>
          <a:p>
            <a:pPr>
              <a:lnSpc>
                <a:spcPct val="150000"/>
              </a:lnSpc>
            </a:pPr>
            <a:r>
              <a:rPr lang="zh-CN" altLang="en-US" sz="2800" dirty="0"/>
              <a:t>大部分组件可以通过</a:t>
            </a:r>
            <a:r>
              <a:rPr lang="en-US" altLang="zh-CN" sz="2800" dirty="0" err="1"/>
              <a:t>findElement</a:t>
            </a:r>
            <a:r>
              <a:rPr lang="en-US" altLang="zh-CN" sz="2800" dirty="0"/>
              <a:t>()</a:t>
            </a:r>
            <a:r>
              <a:rPr lang="zh-CN" altLang="en-US" sz="2800" dirty="0"/>
              <a:t>返回</a:t>
            </a:r>
            <a:r>
              <a:rPr lang="en-US" altLang="zh-CN" sz="2800" dirty="0" err="1" smtClean="0"/>
              <a:t>WebElement</a:t>
            </a:r>
            <a:r>
              <a:rPr lang="zh-CN" altLang="en-US" sz="2800" dirty="0"/>
              <a:t>对象进行定位。</a:t>
            </a:r>
            <a:endParaRPr lang="en-US" altLang="zh-CN" sz="2800" dirty="0"/>
          </a:p>
          <a:p>
            <a:pPr>
              <a:lnSpc>
                <a:spcPct val="150000"/>
              </a:lnSpc>
            </a:pPr>
            <a:r>
              <a:rPr lang="zh-CN" altLang="en-US" sz="2800" dirty="0"/>
              <a:t>输入框</a:t>
            </a:r>
            <a:endParaRPr lang="en-US" altLang="zh-CN" sz="2800" dirty="0"/>
          </a:p>
          <a:p>
            <a:pPr marL="0" indent="0">
              <a:lnSpc>
                <a:spcPct val="150000"/>
              </a:lnSpc>
              <a:spcBef>
                <a:spcPts val="0"/>
              </a:spcBef>
              <a:buNone/>
            </a:pPr>
            <a:r>
              <a:rPr lang="en-US" altLang="zh-CN" sz="2800" dirty="0" smtClean="0"/>
              <a:t>	</a:t>
            </a:r>
            <a:r>
              <a:rPr lang="en-US" altLang="zh-CN" sz="2800" dirty="0" err="1" smtClean="0"/>
              <a:t>driver.findElement</a:t>
            </a:r>
            <a:r>
              <a:rPr lang="en-US" altLang="zh-CN" sz="2800" dirty="0" smtClean="0"/>
              <a:t>(By.</a:t>
            </a:r>
            <a:r>
              <a:rPr lang="en-US" altLang="zh-CN" sz="2800" i="1" dirty="0" smtClean="0"/>
              <a:t>id(“</a:t>
            </a:r>
            <a:r>
              <a:rPr lang="en-US" altLang="zh-CN" sz="2800" i="1" dirty="0" err="1" smtClean="0"/>
              <a:t>uname</a:t>
            </a:r>
            <a:r>
              <a:rPr lang="en-US" altLang="zh-CN" sz="2800" i="1" dirty="0" smtClean="0"/>
              <a:t>")).</a:t>
            </a:r>
            <a:r>
              <a:rPr lang="en-US" altLang="zh-CN" sz="2800" dirty="0" smtClean="0"/>
              <a:t>sendKeys(“tom");</a:t>
            </a:r>
          </a:p>
          <a:p>
            <a:pPr marL="0" indent="0">
              <a:lnSpc>
                <a:spcPct val="150000"/>
              </a:lnSpc>
              <a:spcBef>
                <a:spcPts val="0"/>
              </a:spcBef>
              <a:buNone/>
            </a:pPr>
            <a:r>
              <a:rPr lang="en-US" altLang="zh-CN" sz="2800" dirty="0" smtClean="0"/>
              <a:t>	</a:t>
            </a:r>
            <a:r>
              <a:rPr lang="en-US" altLang="zh-CN" sz="2800" dirty="0" err="1" smtClean="0"/>
              <a:t>driver.findElement</a:t>
            </a:r>
            <a:r>
              <a:rPr lang="en-US" altLang="zh-CN" sz="2800" dirty="0" smtClean="0"/>
              <a:t>(By.</a:t>
            </a:r>
            <a:r>
              <a:rPr lang="en-US" altLang="zh-CN" sz="2800" i="1" dirty="0" smtClean="0"/>
              <a:t>id(“username")).</a:t>
            </a:r>
            <a:r>
              <a:rPr lang="en-US" altLang="zh-CN" sz="2800" dirty="0" smtClean="0"/>
              <a:t>clear();</a:t>
            </a:r>
          </a:p>
          <a:p>
            <a:pPr marL="0" indent="0">
              <a:lnSpc>
                <a:spcPct val="150000"/>
              </a:lnSpc>
              <a:spcBef>
                <a:spcPts val="0"/>
              </a:spcBef>
              <a:buNone/>
            </a:pPr>
            <a:r>
              <a:rPr lang="en-US" altLang="zh-CN" sz="2800" dirty="0" smtClean="0"/>
              <a:t>	</a:t>
            </a:r>
            <a:r>
              <a:rPr lang="en-US" altLang="zh-CN" sz="2800" dirty="0" err="1" smtClean="0"/>
              <a:t>driver.findElement</a:t>
            </a:r>
            <a:r>
              <a:rPr lang="en-US" altLang="zh-CN" sz="2800" dirty="0" smtClean="0"/>
              <a:t>(By.</a:t>
            </a:r>
            <a:r>
              <a:rPr lang="en-US" altLang="zh-CN" sz="2800" i="1" dirty="0" smtClean="0"/>
              <a:t>id</a:t>
            </a:r>
            <a:r>
              <a:rPr lang="en-US" altLang="zh-CN" sz="2800" i="1" dirty="0"/>
              <a:t>("username")).</a:t>
            </a:r>
            <a:r>
              <a:rPr lang="en-US" altLang="zh-CN" sz="2800" i="1" dirty="0" err="1"/>
              <a:t>getAttribute</a:t>
            </a:r>
            <a:r>
              <a:rPr lang="en-US" altLang="zh-CN" sz="2800" i="1" dirty="0"/>
              <a:t>("class");</a:t>
            </a:r>
            <a:endParaRPr lang="en-US" altLang="zh-CN" sz="2800" dirty="0" smtClean="0"/>
          </a:p>
          <a:p>
            <a:endParaRPr lang="zh-CN" altLang="en-US" dirty="0"/>
          </a:p>
        </p:txBody>
      </p:sp>
      <p:sp>
        <p:nvSpPr>
          <p:cNvPr id="3" name="标题 2"/>
          <p:cNvSpPr>
            <a:spLocks noGrp="1"/>
          </p:cNvSpPr>
          <p:nvPr>
            <p:ph type="title"/>
          </p:nvPr>
        </p:nvSpPr>
        <p:spPr/>
        <p:txBody>
          <a:bodyPr/>
          <a:lstStyle/>
          <a:p>
            <a:r>
              <a:rPr lang="zh-CN" altLang="en-US" dirty="0" smtClean="0"/>
              <a:t>常用组件</a:t>
            </a:r>
            <a:endParaRPr lang="zh-CN" altLang="en-US" dirty="0"/>
          </a:p>
        </p:txBody>
      </p:sp>
    </p:spTree>
    <p:extLst>
      <p:ext uri="{BB962C8B-B14F-4D97-AF65-F5344CB8AC3E}">
        <p14:creationId xmlns:p14="http://schemas.microsoft.com/office/powerpoint/2010/main" val="176316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606" y="836712"/>
            <a:ext cx="9577064" cy="5832648"/>
          </a:xfrm>
        </p:spPr>
        <p:txBody>
          <a:bodyPr>
            <a:normAutofit fontScale="92500" lnSpcReduction="20000"/>
          </a:bodyPr>
          <a:lstStyle/>
          <a:p>
            <a:pPr>
              <a:lnSpc>
                <a:spcPct val="120000"/>
              </a:lnSpc>
            </a:pPr>
            <a:r>
              <a:rPr lang="zh-CN" altLang="en-US" sz="2400" dirty="0" smtClean="0"/>
              <a:t>按钮</a:t>
            </a:r>
            <a:endParaRPr lang="en-US" altLang="zh-CN" sz="2400" dirty="0" smtClean="0"/>
          </a:p>
          <a:p>
            <a:pPr marL="0" indent="0">
              <a:lnSpc>
                <a:spcPct val="120000"/>
              </a:lnSpc>
              <a:buNone/>
            </a:pPr>
            <a:r>
              <a:rPr lang="en-US" altLang="zh-CN" sz="2400" dirty="0" smtClean="0"/>
              <a:t>	</a:t>
            </a:r>
            <a:r>
              <a:rPr lang="en-US" altLang="zh-CN" sz="2400" dirty="0" err="1" smtClean="0"/>
              <a:t>driver.findElement</a:t>
            </a:r>
            <a:r>
              <a:rPr lang="en-US" altLang="zh-CN" sz="2400" dirty="0" smtClean="0"/>
              <a:t>(By.</a:t>
            </a:r>
            <a:r>
              <a:rPr lang="en-US" altLang="zh-CN" sz="2400" i="1" dirty="0" smtClean="0"/>
              <a:t>id</a:t>
            </a:r>
            <a:r>
              <a:rPr lang="en-US" altLang="zh-CN" sz="2400" i="1" dirty="0" smtClean="0"/>
              <a:t>(“submit”)).</a:t>
            </a:r>
            <a:r>
              <a:rPr lang="en-US" altLang="zh-CN" sz="2400" i="1" dirty="0"/>
              <a:t>click</a:t>
            </a:r>
            <a:r>
              <a:rPr lang="en-US" altLang="zh-CN" sz="2400" i="1" dirty="0" smtClean="0"/>
              <a:t>();</a:t>
            </a:r>
            <a:r>
              <a:rPr lang="zh-CN" altLang="en-US" sz="2400" i="1" dirty="0" smtClean="0"/>
              <a:t>（有的时候是没有响应的，建议用</a:t>
            </a:r>
            <a:r>
              <a:rPr lang="en-US" altLang="zh-CN" sz="2400" i="1" dirty="0" err="1" smtClean="0"/>
              <a:t>js</a:t>
            </a:r>
            <a:r>
              <a:rPr lang="zh-CN" altLang="en-US" sz="2400" i="1" dirty="0" smtClean="0"/>
              <a:t>执行器来</a:t>
            </a:r>
            <a:r>
              <a:rPr lang="en-US" altLang="zh-CN" sz="2400" i="1" dirty="0" smtClean="0"/>
              <a:t>click</a:t>
            </a:r>
            <a:r>
              <a:rPr lang="zh-CN" altLang="en-US" sz="2400" i="1" dirty="0" smtClean="0"/>
              <a:t>）</a:t>
            </a:r>
            <a:endParaRPr lang="en-US" altLang="zh-CN" sz="2400" dirty="0" smtClean="0"/>
          </a:p>
          <a:p>
            <a:pPr>
              <a:lnSpc>
                <a:spcPct val="120000"/>
              </a:lnSpc>
            </a:pPr>
            <a:r>
              <a:rPr lang="zh-CN" altLang="en-US" sz="2400" dirty="0"/>
              <a:t>单选框</a:t>
            </a:r>
            <a:endParaRPr lang="en-US" altLang="zh-CN" sz="2400" dirty="0"/>
          </a:p>
          <a:p>
            <a:pPr marL="0" indent="0">
              <a:lnSpc>
                <a:spcPct val="120000"/>
              </a:lnSpc>
              <a:buNone/>
            </a:pPr>
            <a:r>
              <a:rPr lang="en-US" altLang="zh-CN" sz="2400" dirty="0" smtClean="0"/>
              <a:t>	</a:t>
            </a:r>
            <a:r>
              <a:rPr lang="en-US" altLang="zh-CN" sz="2400" dirty="0" err="1" smtClean="0"/>
              <a:t>driver.findElement</a:t>
            </a:r>
            <a:r>
              <a:rPr lang="en-US" altLang="zh-CN" sz="2400" dirty="0" smtClean="0"/>
              <a:t>(By.id</a:t>
            </a:r>
            <a:r>
              <a:rPr lang="en-US" altLang="zh-CN" sz="2400" dirty="0"/>
              <a:t>("passport-sex-2")).click();</a:t>
            </a:r>
          </a:p>
          <a:p>
            <a:pPr>
              <a:lnSpc>
                <a:spcPct val="120000"/>
              </a:lnSpc>
            </a:pPr>
            <a:r>
              <a:rPr lang="zh-CN" altLang="en-US" sz="2400" dirty="0"/>
              <a:t>复选框</a:t>
            </a:r>
            <a:endParaRPr lang="en-US" altLang="zh-CN" sz="2400" dirty="0"/>
          </a:p>
          <a:p>
            <a:pPr marL="0" indent="0">
              <a:lnSpc>
                <a:spcPct val="120000"/>
              </a:lnSpc>
              <a:buNone/>
            </a:pPr>
            <a:r>
              <a:rPr lang="en-US" altLang="zh-CN" sz="2400" dirty="0" smtClean="0"/>
              <a:t>	</a:t>
            </a:r>
            <a:r>
              <a:rPr lang="en-US" altLang="zh-CN" sz="2400" dirty="0" err="1" smtClean="0"/>
              <a:t>driver.findElement</a:t>
            </a:r>
            <a:r>
              <a:rPr lang="en-US" altLang="zh-CN" sz="2400" dirty="0" smtClean="0"/>
              <a:t>(</a:t>
            </a:r>
            <a:r>
              <a:rPr lang="en-US" altLang="zh-CN" sz="2400" dirty="0" err="1" smtClean="0"/>
              <a:t>By.xpath</a:t>
            </a:r>
            <a:r>
              <a:rPr lang="en-US" altLang="zh-CN" sz="2400" dirty="0" smtClean="0"/>
              <a:t>(“//</a:t>
            </a:r>
            <a:r>
              <a:rPr lang="en-US" altLang="zh-CN" sz="2400" dirty="0"/>
              <a:t>input[@value</a:t>
            </a:r>
            <a:r>
              <a:rPr lang="en-US" altLang="zh-CN" sz="2400" dirty="0" smtClean="0"/>
              <a:t>=‘13’]”)).click();</a:t>
            </a:r>
          </a:p>
          <a:p>
            <a:pPr marL="0" indent="0">
              <a:lnSpc>
                <a:spcPct val="120000"/>
              </a:lnSpc>
              <a:buNone/>
            </a:pPr>
            <a:r>
              <a:rPr lang="en-US" altLang="zh-CN" sz="2400" dirty="0" smtClean="0"/>
              <a:t>	</a:t>
            </a:r>
            <a:r>
              <a:rPr lang="en-US" altLang="zh-CN" sz="2400" dirty="0" err="1" smtClean="0"/>
              <a:t>driver.findElement</a:t>
            </a:r>
            <a:r>
              <a:rPr lang="en-US" altLang="zh-CN" sz="2400" dirty="0" smtClean="0"/>
              <a:t>(</a:t>
            </a:r>
            <a:r>
              <a:rPr lang="en-US" altLang="zh-CN" sz="2400" dirty="0" err="1" smtClean="0"/>
              <a:t>By.xpath</a:t>
            </a:r>
            <a:r>
              <a:rPr lang="en-US" altLang="zh-CN" sz="2400" dirty="0"/>
              <a:t>(“//input[@value=‘13’]”)).isSelected</a:t>
            </a:r>
            <a:r>
              <a:rPr lang="en-US" altLang="zh-CN" sz="2400" dirty="0" smtClean="0"/>
              <a:t>();</a:t>
            </a:r>
          </a:p>
          <a:p>
            <a:pPr marL="0" indent="0">
              <a:lnSpc>
                <a:spcPct val="120000"/>
              </a:lnSpc>
              <a:buNone/>
            </a:pPr>
            <a:r>
              <a:rPr lang="en-US" altLang="zh-CN" sz="2400" dirty="0" smtClean="0"/>
              <a:t>	</a:t>
            </a:r>
            <a:r>
              <a:rPr lang="en-US" altLang="zh-CN" sz="2400" dirty="0" err="1" smtClean="0"/>
              <a:t>driver.findElement</a:t>
            </a:r>
            <a:r>
              <a:rPr lang="en-US" altLang="zh-CN" sz="2400" dirty="0" smtClean="0"/>
              <a:t>(</a:t>
            </a:r>
            <a:r>
              <a:rPr lang="en-US" altLang="zh-CN" sz="2400" dirty="0" err="1" smtClean="0"/>
              <a:t>By.xpath</a:t>
            </a:r>
            <a:r>
              <a:rPr lang="en-US" altLang="zh-CN" sz="2400" dirty="0"/>
              <a:t>(“//input[@value=‘13’]”)).</a:t>
            </a:r>
            <a:r>
              <a:rPr lang="en-US" altLang="zh-CN" sz="2400" dirty="0" err="1"/>
              <a:t>isEnabled</a:t>
            </a:r>
            <a:r>
              <a:rPr lang="en-US" altLang="zh-CN" sz="2400" dirty="0" smtClean="0"/>
              <a:t>();</a:t>
            </a:r>
          </a:p>
          <a:p>
            <a:pPr marL="0" indent="0">
              <a:lnSpc>
                <a:spcPct val="120000"/>
              </a:lnSpc>
              <a:buNone/>
            </a:pPr>
            <a:r>
              <a:rPr lang="en-US" altLang="zh-CN" sz="2400" dirty="0" smtClean="0"/>
              <a:t>	List&lt;</a:t>
            </a:r>
            <a:r>
              <a:rPr lang="en-US" altLang="zh-CN" sz="2400" dirty="0" err="1" smtClean="0"/>
              <a:t>WebElement</a:t>
            </a:r>
            <a:r>
              <a:rPr lang="en-US" altLang="zh-CN" sz="2400" dirty="0"/>
              <a:t>&gt; checkbox=</a:t>
            </a:r>
            <a:r>
              <a:rPr lang="en-US" altLang="zh-CN" sz="2400" dirty="0" err="1"/>
              <a:t>wd.findElements</a:t>
            </a:r>
            <a:r>
              <a:rPr lang="en-US" altLang="zh-CN" sz="2400" dirty="0"/>
              <a:t>(By.name("hobby"));</a:t>
            </a:r>
          </a:p>
          <a:p>
            <a:pPr marL="0" indent="0">
              <a:lnSpc>
                <a:spcPct val="120000"/>
              </a:lnSpc>
              <a:buNone/>
            </a:pPr>
            <a:r>
              <a:rPr lang="en-US" altLang="zh-CN" sz="2400" dirty="0" smtClean="0"/>
              <a:t>	for(</a:t>
            </a:r>
            <a:r>
              <a:rPr lang="en-US" altLang="zh-CN" sz="2400" dirty="0" err="1" smtClean="0"/>
              <a:t>WebElement</a:t>
            </a:r>
            <a:r>
              <a:rPr lang="en-US" altLang="zh-CN" sz="2400" dirty="0" smtClean="0"/>
              <a:t> </a:t>
            </a:r>
            <a:r>
              <a:rPr lang="en-US" altLang="zh-CN" sz="2400" dirty="0"/>
              <a:t>e :checkbox){</a:t>
            </a:r>
          </a:p>
          <a:p>
            <a:pPr marL="0" indent="0">
              <a:lnSpc>
                <a:spcPct val="120000"/>
              </a:lnSpc>
              <a:buNone/>
            </a:pPr>
            <a:r>
              <a:rPr lang="en-US" altLang="zh-CN" sz="2400" dirty="0" smtClean="0"/>
              <a:t>		</a:t>
            </a:r>
            <a:r>
              <a:rPr lang="en-US" altLang="zh-CN" sz="2400" dirty="0" err="1" smtClean="0"/>
              <a:t>e.click</a:t>
            </a:r>
            <a:r>
              <a:rPr lang="en-US" altLang="zh-CN" sz="2400" dirty="0"/>
              <a:t>();</a:t>
            </a:r>
          </a:p>
          <a:p>
            <a:pPr marL="0" indent="0">
              <a:lnSpc>
                <a:spcPct val="120000"/>
              </a:lnSpc>
              <a:buNone/>
            </a:pPr>
            <a:r>
              <a:rPr lang="en-US" altLang="zh-CN" sz="2400" dirty="0" smtClean="0"/>
              <a:t>		</a:t>
            </a:r>
            <a:r>
              <a:rPr lang="en-US" altLang="zh-CN" sz="2400" dirty="0" err="1" smtClean="0"/>
              <a:t>System.out.println</a:t>
            </a:r>
            <a:r>
              <a:rPr lang="en-US" altLang="zh-CN" sz="2400" dirty="0" smtClean="0"/>
              <a:t>(</a:t>
            </a:r>
            <a:r>
              <a:rPr lang="en-US" altLang="zh-CN" sz="2400" dirty="0" err="1" smtClean="0"/>
              <a:t>e.getText</a:t>
            </a:r>
            <a:r>
              <a:rPr lang="en-US" altLang="zh-CN" sz="2400" dirty="0"/>
              <a:t>());</a:t>
            </a:r>
          </a:p>
          <a:p>
            <a:pPr marL="0" indent="0">
              <a:lnSpc>
                <a:spcPct val="120000"/>
              </a:lnSpc>
              <a:buNone/>
            </a:pPr>
            <a:r>
              <a:rPr lang="en-US" altLang="zh-CN" sz="2400" dirty="0" smtClean="0"/>
              <a:t>	}</a:t>
            </a:r>
            <a:endParaRPr lang="en-US" altLang="zh-CN" sz="2400" dirty="0"/>
          </a:p>
          <a:p>
            <a:pPr marL="0" indent="0">
              <a:buNone/>
            </a:pPr>
            <a:endParaRPr lang="en-US" altLang="zh-CN" sz="3100" dirty="0"/>
          </a:p>
        </p:txBody>
      </p:sp>
      <p:sp>
        <p:nvSpPr>
          <p:cNvPr id="3" name="标题 2"/>
          <p:cNvSpPr>
            <a:spLocks noGrp="1"/>
          </p:cNvSpPr>
          <p:nvPr>
            <p:ph type="title"/>
          </p:nvPr>
        </p:nvSpPr>
        <p:spPr/>
        <p:txBody>
          <a:bodyPr/>
          <a:lstStyle/>
          <a:p>
            <a:r>
              <a:rPr lang="zh-CN" altLang="en-US" dirty="0"/>
              <a:t>常用组件</a:t>
            </a:r>
          </a:p>
        </p:txBody>
      </p:sp>
    </p:spTree>
    <p:extLst>
      <p:ext uri="{BB962C8B-B14F-4D97-AF65-F5344CB8AC3E}">
        <p14:creationId xmlns:p14="http://schemas.microsoft.com/office/powerpoint/2010/main" val="4184706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908720"/>
            <a:ext cx="9169606" cy="4813995"/>
          </a:xfrm>
        </p:spPr>
        <p:txBody>
          <a:bodyPr>
            <a:normAutofit/>
          </a:bodyPr>
          <a:lstStyle/>
          <a:p>
            <a:pPr>
              <a:lnSpc>
                <a:spcPct val="150000"/>
              </a:lnSpc>
            </a:pPr>
            <a:r>
              <a:rPr lang="zh-CN" altLang="en-US" sz="2400" dirty="0" smtClean="0"/>
              <a:t>上</a:t>
            </a:r>
            <a:r>
              <a:rPr lang="zh-CN" altLang="en-US" sz="2400" dirty="0"/>
              <a:t>传文件</a:t>
            </a:r>
            <a:endParaRPr lang="en-US" altLang="zh-CN" sz="2400" dirty="0"/>
          </a:p>
          <a:p>
            <a:pPr marL="0" indent="0">
              <a:lnSpc>
                <a:spcPct val="150000"/>
              </a:lnSpc>
              <a:buNone/>
            </a:pPr>
            <a:r>
              <a:rPr lang="en-US" altLang="zh-CN" sz="2400" dirty="0" smtClean="0"/>
              <a:t>	</a:t>
            </a:r>
            <a:r>
              <a:rPr lang="en-US" altLang="zh-CN" sz="2400" dirty="0" err="1" smtClean="0"/>
              <a:t>driver.findElement</a:t>
            </a:r>
            <a:r>
              <a:rPr lang="en-US" altLang="zh-CN" sz="2400" dirty="0" smtClean="0"/>
              <a:t>(By.id</a:t>
            </a:r>
            <a:r>
              <a:rPr lang="en-US" altLang="zh-CN" sz="2400" dirty="0"/>
              <a:t>("file")).sendKeys("D://demo//a.jpg");</a:t>
            </a:r>
          </a:p>
          <a:p>
            <a:pPr>
              <a:lnSpc>
                <a:spcPct val="150000"/>
              </a:lnSpc>
            </a:pPr>
            <a:r>
              <a:rPr lang="zh-CN" altLang="en-US" sz="2400" dirty="0"/>
              <a:t>日期控件</a:t>
            </a:r>
            <a:endParaRPr lang="en-US" altLang="zh-CN" sz="2400" dirty="0"/>
          </a:p>
          <a:p>
            <a:pPr marL="0" indent="0">
              <a:lnSpc>
                <a:spcPct val="150000"/>
              </a:lnSpc>
              <a:buNone/>
            </a:pPr>
            <a:r>
              <a:rPr lang="en-US" altLang="zh-CN" sz="2400" dirty="0" smtClean="0"/>
              <a:t>	</a:t>
            </a:r>
            <a:r>
              <a:rPr lang="en-US" altLang="zh-CN" sz="2400" dirty="0" err="1"/>
              <a:t>driver.findElement</a:t>
            </a:r>
            <a:r>
              <a:rPr lang="en-US" altLang="zh-CN" sz="2400" dirty="0"/>
              <a:t>(By.name("showtime")).sendKeys("2018-11-01</a:t>
            </a:r>
            <a:r>
              <a:rPr lang="en-US" altLang="zh-CN" sz="2400" dirty="0" smtClean="0"/>
              <a:t>");</a:t>
            </a:r>
          </a:p>
          <a:p>
            <a:pPr marL="0" indent="0">
              <a:lnSpc>
                <a:spcPct val="150000"/>
              </a:lnSpc>
              <a:buNone/>
            </a:pPr>
            <a:r>
              <a:rPr lang="zh-CN" altLang="en-US" sz="2400" dirty="0">
                <a:solidFill>
                  <a:srgbClr val="FF0000"/>
                </a:solidFill>
              </a:rPr>
              <a:t>注意：有些日期选择器不允许输入，</a:t>
            </a:r>
            <a:r>
              <a:rPr lang="zh-CN" altLang="en-US" sz="2400" dirty="0" smtClean="0">
                <a:solidFill>
                  <a:srgbClr val="FF0000"/>
                </a:solidFill>
              </a:rPr>
              <a:t>可以使用</a:t>
            </a:r>
            <a:r>
              <a:rPr lang="en-US" altLang="zh-CN" sz="2400" dirty="0" err="1" smtClean="0">
                <a:solidFill>
                  <a:srgbClr val="FF0000"/>
                </a:solidFill>
              </a:rPr>
              <a:t>js</a:t>
            </a:r>
            <a:r>
              <a:rPr lang="zh-CN" altLang="en-US" sz="2400" dirty="0" smtClean="0">
                <a:solidFill>
                  <a:srgbClr val="FF0000"/>
                </a:solidFill>
              </a:rPr>
              <a:t>置</a:t>
            </a:r>
            <a:r>
              <a:rPr lang="zh-CN" altLang="en-US" sz="2400" dirty="0">
                <a:solidFill>
                  <a:srgbClr val="FF0000"/>
                </a:solidFill>
              </a:rPr>
              <a:t>页面属性的方式，设定日期字段可以编辑的属性</a:t>
            </a:r>
          </a:p>
          <a:p>
            <a:pPr marL="0" indent="0">
              <a:buNone/>
            </a:pPr>
            <a:endParaRPr lang="en-US" altLang="zh-CN" sz="2400" dirty="0"/>
          </a:p>
          <a:p>
            <a:endParaRPr lang="zh-CN" altLang="en-US" dirty="0"/>
          </a:p>
        </p:txBody>
      </p:sp>
      <p:sp>
        <p:nvSpPr>
          <p:cNvPr id="3" name="标题 2"/>
          <p:cNvSpPr>
            <a:spLocks noGrp="1"/>
          </p:cNvSpPr>
          <p:nvPr>
            <p:ph type="title"/>
          </p:nvPr>
        </p:nvSpPr>
        <p:spPr/>
        <p:txBody>
          <a:bodyPr/>
          <a:lstStyle/>
          <a:p>
            <a:r>
              <a:rPr lang="zh-CN" altLang="en-US" dirty="0"/>
              <a:t>常用组件</a:t>
            </a:r>
          </a:p>
        </p:txBody>
      </p:sp>
    </p:spTree>
    <p:extLst>
      <p:ext uri="{BB962C8B-B14F-4D97-AF65-F5344CB8AC3E}">
        <p14:creationId xmlns:p14="http://schemas.microsoft.com/office/powerpoint/2010/main" val="15332701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196752"/>
            <a:ext cx="8229600" cy="4968552"/>
          </a:xfrm>
        </p:spPr>
        <p:txBody>
          <a:bodyPr>
            <a:normAutofit fontScale="92500"/>
          </a:bodyPr>
          <a:lstStyle/>
          <a:p>
            <a:r>
              <a:rPr lang="zh-CN" altLang="en-US" dirty="0" smtClean="0"/>
              <a:t>下拉框（单选）</a:t>
            </a:r>
            <a:endParaRPr lang="en-US" altLang="zh-CN" dirty="0" smtClean="0"/>
          </a:p>
          <a:p>
            <a:pPr marL="0" indent="0">
              <a:buNone/>
            </a:pPr>
            <a:r>
              <a:rPr lang="en-US" altLang="zh-CN" sz="3000" dirty="0"/>
              <a:t>Select f=new Select(wd.findElement(By.name("fruit")));</a:t>
            </a:r>
          </a:p>
          <a:p>
            <a:pPr marL="0" indent="0">
              <a:buNone/>
            </a:pPr>
            <a:r>
              <a:rPr lang="en-US" altLang="zh-CN" sz="3000" dirty="0"/>
              <a:t>WebElement w =</a:t>
            </a:r>
            <a:r>
              <a:rPr lang="en-US" altLang="zh-CN" sz="3000" dirty="0" err="1"/>
              <a:t>f.getFirstSelectedOption</a:t>
            </a:r>
            <a:r>
              <a:rPr lang="en-US" altLang="zh-CN" sz="3000" dirty="0"/>
              <a:t>();</a:t>
            </a:r>
          </a:p>
          <a:p>
            <a:pPr marL="0" indent="0">
              <a:buNone/>
            </a:pPr>
            <a:r>
              <a:rPr lang="en-US" altLang="zh-CN" sz="2600" dirty="0">
                <a:solidFill>
                  <a:srgbClr val="FF0000"/>
                </a:solidFill>
              </a:rPr>
              <a:t>//</a:t>
            </a:r>
            <a:r>
              <a:rPr lang="en-US" altLang="zh-CN" sz="2600" dirty="0" err="1">
                <a:solidFill>
                  <a:srgbClr val="FF0000"/>
                </a:solidFill>
              </a:rPr>
              <a:t>getFirstSelectedOption</a:t>
            </a:r>
            <a:r>
              <a:rPr lang="en-US" altLang="zh-CN" sz="2600" dirty="0">
                <a:solidFill>
                  <a:srgbClr val="FF0000"/>
                </a:solidFill>
              </a:rPr>
              <a:t>(); </a:t>
            </a:r>
            <a:r>
              <a:rPr lang="zh-CN" altLang="en-US" sz="2600" dirty="0">
                <a:solidFill>
                  <a:srgbClr val="FF0000"/>
                </a:solidFill>
              </a:rPr>
              <a:t>获取当前的选择项</a:t>
            </a:r>
          </a:p>
          <a:p>
            <a:pPr marL="0" indent="0">
              <a:buNone/>
            </a:pPr>
            <a:r>
              <a:rPr lang="en-US" altLang="zh-CN" sz="3000" dirty="0" err="1"/>
              <a:t>System.out.println</a:t>
            </a:r>
            <a:r>
              <a:rPr lang="en-US" altLang="zh-CN" sz="3000" dirty="0"/>
              <a:t>(</a:t>
            </a:r>
            <a:r>
              <a:rPr lang="en-US" altLang="zh-CN" sz="3000" dirty="0" err="1"/>
              <a:t>w.getText</a:t>
            </a:r>
            <a:r>
              <a:rPr lang="en-US" altLang="zh-CN" sz="3000" dirty="0"/>
              <a:t>());</a:t>
            </a:r>
          </a:p>
          <a:p>
            <a:pPr marL="0" indent="0">
              <a:buNone/>
            </a:pPr>
            <a:r>
              <a:rPr lang="en-US" altLang="zh-CN" sz="2600" dirty="0">
                <a:solidFill>
                  <a:srgbClr val="FF0000"/>
                </a:solidFill>
              </a:rPr>
              <a:t>//</a:t>
            </a:r>
            <a:r>
              <a:rPr lang="zh-CN" altLang="en-US" sz="2600" dirty="0">
                <a:solidFill>
                  <a:srgbClr val="FF0000"/>
                </a:solidFill>
              </a:rPr>
              <a:t>针对下拉框，选择方式有三种</a:t>
            </a:r>
            <a:r>
              <a:rPr lang="en-US" altLang="zh-CN" sz="2600" dirty="0">
                <a:solidFill>
                  <a:srgbClr val="FF0000"/>
                </a:solidFill>
              </a:rPr>
              <a:t>:</a:t>
            </a:r>
            <a:r>
              <a:rPr lang="en-US" altLang="zh-CN" sz="2600" dirty="0" err="1">
                <a:solidFill>
                  <a:srgbClr val="FF0000"/>
                </a:solidFill>
              </a:rPr>
              <a:t>index,value</a:t>
            </a:r>
            <a:r>
              <a:rPr lang="en-US" altLang="zh-CN" sz="2600" dirty="0">
                <a:solidFill>
                  <a:srgbClr val="FF0000"/>
                </a:solidFill>
              </a:rPr>
              <a:t>,</a:t>
            </a:r>
            <a:r>
              <a:rPr lang="zh-CN" altLang="en-US" sz="2600" dirty="0">
                <a:solidFill>
                  <a:srgbClr val="FF0000"/>
                </a:solidFill>
              </a:rPr>
              <a:t>文本信息，注意索引值从</a:t>
            </a:r>
            <a:r>
              <a:rPr lang="en-US" altLang="zh-CN" sz="2600" dirty="0">
                <a:solidFill>
                  <a:srgbClr val="FF0000"/>
                </a:solidFill>
              </a:rPr>
              <a:t>0</a:t>
            </a:r>
            <a:r>
              <a:rPr lang="zh-CN" altLang="en-US" sz="2600" dirty="0">
                <a:solidFill>
                  <a:srgbClr val="FF0000"/>
                </a:solidFill>
              </a:rPr>
              <a:t>开始</a:t>
            </a:r>
          </a:p>
          <a:p>
            <a:pPr marL="0" indent="0">
              <a:buNone/>
            </a:pPr>
            <a:r>
              <a:rPr lang="en-US" altLang="zh-CN" sz="3000" dirty="0" err="1"/>
              <a:t>f.selectByIndex</a:t>
            </a:r>
            <a:r>
              <a:rPr lang="en-US" altLang="zh-CN" sz="3000" dirty="0"/>
              <a:t>(0);</a:t>
            </a:r>
          </a:p>
          <a:p>
            <a:pPr marL="0" indent="0">
              <a:buNone/>
            </a:pPr>
            <a:r>
              <a:rPr lang="en-US" altLang="zh-CN" sz="3000" dirty="0" err="1"/>
              <a:t>f.selectByVisibleText</a:t>
            </a:r>
            <a:r>
              <a:rPr lang="en-US" altLang="zh-CN" sz="3000" dirty="0"/>
              <a:t>("</a:t>
            </a:r>
            <a:r>
              <a:rPr lang="zh-CN" altLang="en-US" sz="3000" dirty="0"/>
              <a:t>桔子</a:t>
            </a:r>
            <a:r>
              <a:rPr lang="en-US" altLang="zh-CN" sz="3000" dirty="0"/>
              <a:t>");</a:t>
            </a:r>
          </a:p>
          <a:p>
            <a:pPr marL="0" indent="0">
              <a:buNone/>
            </a:pPr>
            <a:r>
              <a:rPr lang="en-US" altLang="zh-CN" sz="3000" dirty="0" err="1"/>
              <a:t>f.selectByValue</a:t>
            </a:r>
            <a:r>
              <a:rPr lang="en-US" altLang="zh-CN" sz="3000" dirty="0"/>
              <a:t>("1");</a:t>
            </a:r>
          </a:p>
          <a:p>
            <a:endParaRPr lang="zh-CN" altLang="en-US" dirty="0"/>
          </a:p>
        </p:txBody>
      </p:sp>
      <p:sp>
        <p:nvSpPr>
          <p:cNvPr id="3" name="标题 2"/>
          <p:cNvSpPr>
            <a:spLocks noGrp="1"/>
          </p:cNvSpPr>
          <p:nvPr>
            <p:ph type="title"/>
          </p:nvPr>
        </p:nvSpPr>
        <p:spPr/>
        <p:txBody>
          <a:bodyPr/>
          <a:lstStyle/>
          <a:p>
            <a:r>
              <a:rPr lang="zh-CN" altLang="en-US" dirty="0"/>
              <a:t>常用组件</a:t>
            </a:r>
          </a:p>
        </p:txBody>
      </p:sp>
    </p:spTree>
    <p:extLst>
      <p:ext uri="{BB962C8B-B14F-4D97-AF65-F5344CB8AC3E}">
        <p14:creationId xmlns:p14="http://schemas.microsoft.com/office/powerpoint/2010/main" val="1371333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052736"/>
            <a:ext cx="8229600" cy="5589240"/>
          </a:xfrm>
        </p:spPr>
        <p:txBody>
          <a:bodyPr>
            <a:normAutofit fontScale="92500" lnSpcReduction="20000"/>
          </a:bodyPr>
          <a:lstStyle/>
          <a:p>
            <a:r>
              <a:rPr lang="zh-CN" altLang="en-US" dirty="0" smtClean="0"/>
              <a:t>下拉框（多选）</a:t>
            </a:r>
            <a:endParaRPr lang="en-US" altLang="zh-CN" dirty="0" smtClean="0"/>
          </a:p>
          <a:p>
            <a:pPr marL="0" indent="0">
              <a:lnSpc>
                <a:spcPct val="150000"/>
              </a:lnSpc>
              <a:spcBef>
                <a:spcPts val="0"/>
              </a:spcBef>
              <a:buNone/>
            </a:pPr>
            <a:r>
              <a:rPr lang="en-US" altLang="zh-CN" sz="2600" dirty="0"/>
              <a:t>Actions action = new Actions(</a:t>
            </a:r>
            <a:r>
              <a:rPr lang="en-US" altLang="zh-CN" sz="2600" dirty="0" err="1"/>
              <a:t>wd</a:t>
            </a:r>
            <a:r>
              <a:rPr lang="en-US" altLang="zh-CN" sz="2600" dirty="0"/>
              <a:t>);</a:t>
            </a:r>
          </a:p>
          <a:p>
            <a:pPr marL="0" indent="0">
              <a:lnSpc>
                <a:spcPct val="150000"/>
              </a:lnSpc>
              <a:spcBef>
                <a:spcPts val="0"/>
              </a:spcBef>
              <a:buNone/>
            </a:pPr>
            <a:r>
              <a:rPr lang="en-US" altLang="zh-CN" sz="2600" dirty="0"/>
              <a:t>Select f = new Select(wd.findElement(By.name("course")));</a:t>
            </a:r>
          </a:p>
          <a:p>
            <a:pPr marL="0" indent="0">
              <a:lnSpc>
                <a:spcPct val="150000"/>
              </a:lnSpc>
              <a:spcBef>
                <a:spcPts val="0"/>
              </a:spcBef>
              <a:buNone/>
            </a:pPr>
            <a:r>
              <a:rPr lang="en-US" altLang="zh-CN" sz="3000" dirty="0" smtClean="0"/>
              <a:t>//</a:t>
            </a:r>
            <a:r>
              <a:rPr lang="zh-CN" altLang="en-US" sz="3000" dirty="0" smtClean="0"/>
              <a:t>按住</a:t>
            </a:r>
            <a:r>
              <a:rPr lang="en-US" altLang="zh-CN" sz="3000" dirty="0" smtClean="0"/>
              <a:t>control</a:t>
            </a:r>
            <a:r>
              <a:rPr lang="zh-CN" altLang="en-US" sz="3000" dirty="0" smtClean="0"/>
              <a:t>键</a:t>
            </a:r>
            <a:endParaRPr lang="en-US" altLang="zh-CN" sz="3000" dirty="0"/>
          </a:p>
          <a:p>
            <a:pPr marL="0" indent="0">
              <a:lnSpc>
                <a:spcPct val="170000"/>
              </a:lnSpc>
              <a:spcBef>
                <a:spcPts val="0"/>
              </a:spcBef>
              <a:buNone/>
            </a:pPr>
            <a:r>
              <a:rPr lang="en-US" altLang="zh-CN" sz="2600" dirty="0" err="1"/>
              <a:t>action.keyDown</a:t>
            </a:r>
            <a:r>
              <a:rPr lang="en-US" altLang="zh-CN" sz="2600" dirty="0"/>
              <a:t>(</a:t>
            </a:r>
            <a:r>
              <a:rPr lang="en-US" altLang="zh-CN" sz="2600" dirty="0" err="1"/>
              <a:t>Keys.CONTROL</a:t>
            </a:r>
            <a:r>
              <a:rPr lang="en-US" altLang="zh-CN" sz="2600" dirty="0"/>
              <a:t>);</a:t>
            </a:r>
          </a:p>
          <a:p>
            <a:pPr marL="0" indent="0">
              <a:lnSpc>
                <a:spcPct val="170000"/>
              </a:lnSpc>
              <a:spcBef>
                <a:spcPts val="0"/>
              </a:spcBef>
              <a:buNone/>
            </a:pPr>
            <a:r>
              <a:rPr lang="en-US" altLang="zh-CN" sz="2600" dirty="0" err="1"/>
              <a:t>f.selectByIndex</a:t>
            </a:r>
            <a:r>
              <a:rPr lang="en-US" altLang="zh-CN" sz="2600" dirty="0"/>
              <a:t>(0);</a:t>
            </a:r>
          </a:p>
          <a:p>
            <a:pPr marL="0" indent="0">
              <a:lnSpc>
                <a:spcPct val="170000"/>
              </a:lnSpc>
              <a:spcBef>
                <a:spcPts val="0"/>
              </a:spcBef>
              <a:buNone/>
            </a:pPr>
            <a:r>
              <a:rPr lang="en-US" altLang="zh-CN" sz="2600" dirty="0" err="1"/>
              <a:t>f.selectByIndex</a:t>
            </a:r>
            <a:r>
              <a:rPr lang="en-US" altLang="zh-CN" sz="2600" dirty="0"/>
              <a:t>(1</a:t>
            </a:r>
            <a:r>
              <a:rPr lang="en-US" altLang="zh-CN" sz="2600" dirty="0" smtClean="0"/>
              <a:t>);</a:t>
            </a:r>
          </a:p>
          <a:p>
            <a:pPr marL="0" indent="0">
              <a:lnSpc>
                <a:spcPct val="170000"/>
              </a:lnSpc>
              <a:spcBef>
                <a:spcPts val="0"/>
              </a:spcBef>
              <a:buNone/>
            </a:pPr>
            <a:r>
              <a:rPr lang="en-US" altLang="zh-CN" sz="2800" dirty="0" err="1"/>
              <a:t>f.deselectAll</a:t>
            </a:r>
            <a:r>
              <a:rPr lang="en-US" altLang="zh-CN" sz="2800" dirty="0"/>
              <a:t>();</a:t>
            </a:r>
            <a:endParaRPr lang="en-US" altLang="zh-CN" sz="2600" dirty="0"/>
          </a:p>
          <a:p>
            <a:pPr marL="0" indent="0">
              <a:lnSpc>
                <a:spcPct val="150000"/>
              </a:lnSpc>
              <a:spcBef>
                <a:spcPts val="0"/>
              </a:spcBef>
              <a:buNone/>
            </a:pPr>
            <a:r>
              <a:rPr lang="en-US" altLang="zh-CN" sz="3000" dirty="0" smtClean="0"/>
              <a:t>//</a:t>
            </a:r>
            <a:r>
              <a:rPr lang="zh-CN" altLang="en-US" sz="3000" dirty="0"/>
              <a:t>释放</a:t>
            </a:r>
            <a:r>
              <a:rPr lang="en-US" altLang="zh-CN" sz="3000" dirty="0" smtClean="0"/>
              <a:t>control</a:t>
            </a:r>
            <a:r>
              <a:rPr lang="zh-CN" altLang="en-US" sz="3000" dirty="0"/>
              <a:t>键</a:t>
            </a:r>
            <a:endParaRPr lang="en-US" altLang="zh-CN" sz="3000" dirty="0"/>
          </a:p>
          <a:p>
            <a:pPr marL="0" indent="0">
              <a:lnSpc>
                <a:spcPct val="160000"/>
              </a:lnSpc>
              <a:spcBef>
                <a:spcPts val="0"/>
              </a:spcBef>
              <a:buNone/>
            </a:pPr>
            <a:r>
              <a:rPr lang="en-US" altLang="zh-CN" sz="2600" dirty="0" err="1"/>
              <a:t>action.keyUp</a:t>
            </a:r>
            <a:r>
              <a:rPr lang="en-US" altLang="zh-CN" sz="2600" dirty="0"/>
              <a:t>(</a:t>
            </a:r>
            <a:r>
              <a:rPr lang="en-US" altLang="zh-CN" sz="2600" dirty="0" err="1"/>
              <a:t>Keys.CONTROL</a:t>
            </a:r>
            <a:r>
              <a:rPr lang="en-US" altLang="zh-CN" sz="2600" dirty="0"/>
              <a:t>);</a:t>
            </a:r>
            <a:endParaRPr lang="zh-CN" altLang="en-US" sz="2600" dirty="0"/>
          </a:p>
        </p:txBody>
      </p:sp>
      <p:sp>
        <p:nvSpPr>
          <p:cNvPr id="3" name="标题 2"/>
          <p:cNvSpPr>
            <a:spLocks noGrp="1"/>
          </p:cNvSpPr>
          <p:nvPr>
            <p:ph type="title"/>
          </p:nvPr>
        </p:nvSpPr>
        <p:spPr/>
        <p:txBody>
          <a:bodyPr/>
          <a:lstStyle/>
          <a:p>
            <a:r>
              <a:rPr lang="zh-CN" altLang="en-US" dirty="0"/>
              <a:t>常用组件</a:t>
            </a:r>
          </a:p>
        </p:txBody>
      </p:sp>
    </p:spTree>
    <p:extLst>
      <p:ext uri="{BB962C8B-B14F-4D97-AF65-F5344CB8AC3E}">
        <p14:creationId xmlns:p14="http://schemas.microsoft.com/office/powerpoint/2010/main" val="8952977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1196752"/>
            <a:ext cx="8229600" cy="4525963"/>
          </a:xfrm>
        </p:spPr>
        <p:txBody>
          <a:bodyPr>
            <a:normAutofit fontScale="85000" lnSpcReduction="20000"/>
          </a:bodyPr>
          <a:lstStyle/>
          <a:p>
            <a:pPr>
              <a:lnSpc>
                <a:spcPct val="150000"/>
              </a:lnSpc>
            </a:pPr>
            <a:r>
              <a:rPr lang="zh-CN" altLang="en-US" dirty="0">
                <a:solidFill>
                  <a:srgbClr val="FF0000"/>
                </a:solidFill>
              </a:rPr>
              <a:t>浏览器操作</a:t>
            </a:r>
            <a:endParaRPr lang="en-US" altLang="zh-CN" dirty="0">
              <a:solidFill>
                <a:srgbClr val="FF0000"/>
              </a:solidFill>
            </a:endParaRPr>
          </a:p>
          <a:p>
            <a:pPr>
              <a:lnSpc>
                <a:spcPct val="150000"/>
              </a:lnSpc>
            </a:pPr>
            <a:r>
              <a:rPr lang="zh-CN" altLang="en-US" dirty="0">
                <a:solidFill>
                  <a:srgbClr val="FF0000"/>
                </a:solidFill>
              </a:rPr>
              <a:t>常用控件操作</a:t>
            </a:r>
            <a:endParaRPr lang="en-US" altLang="zh-CN" dirty="0">
              <a:solidFill>
                <a:srgbClr val="FF0000"/>
              </a:solidFill>
            </a:endParaRPr>
          </a:p>
          <a:p>
            <a:pPr>
              <a:lnSpc>
                <a:spcPct val="150000"/>
              </a:lnSpc>
            </a:pPr>
            <a:r>
              <a:rPr lang="zh-CN" altLang="en-US" dirty="0" smtClean="0">
                <a:solidFill>
                  <a:srgbClr val="FF0000"/>
                </a:solidFill>
              </a:rPr>
              <a:t>特殊</a:t>
            </a:r>
            <a:r>
              <a:rPr lang="zh-CN" altLang="en-US" dirty="0">
                <a:solidFill>
                  <a:srgbClr val="FF0000"/>
                </a:solidFill>
              </a:rPr>
              <a:t>窗口的操作（</a:t>
            </a:r>
            <a:r>
              <a:rPr lang="en-US" altLang="zh-CN" dirty="0">
                <a:solidFill>
                  <a:srgbClr val="FF0000"/>
                </a:solidFill>
              </a:rPr>
              <a:t>Frame</a:t>
            </a:r>
            <a:r>
              <a:rPr lang="zh-CN" altLang="en-US" dirty="0">
                <a:solidFill>
                  <a:srgbClr val="FF0000"/>
                </a:solidFill>
              </a:rPr>
              <a:t>）</a:t>
            </a:r>
            <a:endParaRPr lang="en-US" altLang="zh-CN" dirty="0">
              <a:solidFill>
                <a:srgbClr val="FF0000"/>
              </a:solidFill>
            </a:endParaRPr>
          </a:p>
          <a:p>
            <a:pPr>
              <a:lnSpc>
                <a:spcPct val="150000"/>
              </a:lnSpc>
            </a:pPr>
            <a:r>
              <a:rPr lang="en-US" altLang="zh-CN" dirty="0" err="1" smtClean="0"/>
              <a:t>JavascriptExecutor</a:t>
            </a:r>
            <a:endParaRPr lang="en-US" altLang="zh-CN" dirty="0"/>
          </a:p>
          <a:p>
            <a:pPr>
              <a:lnSpc>
                <a:spcPct val="150000"/>
              </a:lnSpc>
            </a:pPr>
            <a:r>
              <a:rPr lang="zh-CN" altLang="en-US" dirty="0"/>
              <a:t>模拟键盘操作</a:t>
            </a:r>
            <a:endParaRPr lang="en-US" altLang="zh-CN" dirty="0"/>
          </a:p>
          <a:p>
            <a:pPr>
              <a:lnSpc>
                <a:spcPct val="150000"/>
              </a:lnSpc>
            </a:pPr>
            <a:r>
              <a:rPr lang="zh-CN" altLang="en-US" dirty="0" smtClean="0"/>
              <a:t>操作</a:t>
            </a:r>
            <a:r>
              <a:rPr lang="en-US" altLang="zh-CN" dirty="0"/>
              <a:t>html5</a:t>
            </a:r>
            <a:r>
              <a:rPr lang="zh-CN" altLang="en-US" dirty="0" smtClean="0"/>
              <a:t>元素</a:t>
            </a:r>
            <a:endParaRPr lang="en-US" altLang="zh-CN" dirty="0" smtClean="0"/>
          </a:p>
          <a:p>
            <a:pPr>
              <a:lnSpc>
                <a:spcPct val="150000"/>
              </a:lnSpc>
            </a:pPr>
            <a:r>
              <a:rPr lang="zh-CN" altLang="en-US" dirty="0"/>
              <a:t>其他常用</a:t>
            </a:r>
            <a:r>
              <a:rPr lang="en-US" altLang="zh-CN" dirty="0"/>
              <a:t>API</a:t>
            </a:r>
          </a:p>
          <a:p>
            <a:pPr>
              <a:lnSpc>
                <a:spcPct val="150000"/>
              </a:lnSpc>
            </a:pP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本章大纲</a:t>
            </a:r>
          </a:p>
        </p:txBody>
      </p:sp>
    </p:spTree>
    <p:extLst>
      <p:ext uri="{BB962C8B-B14F-4D97-AF65-F5344CB8AC3E}">
        <p14:creationId xmlns:p14="http://schemas.microsoft.com/office/powerpoint/2010/main" val="16935540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a:t>
            </a:r>
            <a:r>
              <a:rPr lang="en-US" altLang="zh-CN" dirty="0" err="1" smtClean="0"/>
              <a:t>iframe</a:t>
            </a:r>
            <a:r>
              <a:rPr lang="zh-CN" altLang="en-US" dirty="0" smtClean="0"/>
              <a:t>中的页面元素</a:t>
            </a:r>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95488"/>
            <a:ext cx="8229600" cy="3449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93600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使用</a:t>
            </a:r>
            <a:r>
              <a:rPr lang="en-US" altLang="zh-CN" dirty="0" err="1" smtClean="0"/>
              <a:t>iframe</a:t>
            </a:r>
            <a:r>
              <a:rPr lang="zh-CN" altLang="en-US" dirty="0" smtClean="0"/>
              <a:t>中的源代码来操作</a:t>
            </a:r>
            <a:r>
              <a:rPr lang="en-US" altLang="zh-CN" dirty="0" smtClean="0"/>
              <a:t>Frame</a:t>
            </a:r>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 y="1772816"/>
            <a:ext cx="8782050"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87726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1196752"/>
            <a:ext cx="8229600" cy="4525963"/>
          </a:xfrm>
        </p:spPr>
        <p:txBody>
          <a:bodyPr>
            <a:normAutofit fontScale="85000" lnSpcReduction="20000"/>
          </a:bodyPr>
          <a:lstStyle/>
          <a:p>
            <a:pPr>
              <a:lnSpc>
                <a:spcPct val="150000"/>
              </a:lnSpc>
            </a:pPr>
            <a:r>
              <a:rPr lang="zh-CN" altLang="en-US" dirty="0">
                <a:solidFill>
                  <a:srgbClr val="FF0000"/>
                </a:solidFill>
              </a:rPr>
              <a:t>浏览器操作</a:t>
            </a:r>
            <a:endParaRPr lang="en-US" altLang="zh-CN" dirty="0">
              <a:solidFill>
                <a:srgbClr val="FF0000"/>
              </a:solidFill>
            </a:endParaRPr>
          </a:p>
          <a:p>
            <a:pPr>
              <a:lnSpc>
                <a:spcPct val="150000"/>
              </a:lnSpc>
            </a:pPr>
            <a:r>
              <a:rPr lang="zh-CN" altLang="en-US" dirty="0">
                <a:solidFill>
                  <a:srgbClr val="FF0000"/>
                </a:solidFill>
              </a:rPr>
              <a:t>常用控件操作</a:t>
            </a:r>
            <a:endParaRPr lang="en-US" altLang="zh-CN" dirty="0">
              <a:solidFill>
                <a:srgbClr val="FF0000"/>
              </a:solidFill>
            </a:endParaRPr>
          </a:p>
          <a:p>
            <a:pPr>
              <a:lnSpc>
                <a:spcPct val="150000"/>
              </a:lnSpc>
            </a:pPr>
            <a:r>
              <a:rPr lang="zh-CN" altLang="en-US" dirty="0" smtClean="0">
                <a:solidFill>
                  <a:srgbClr val="FF0000"/>
                </a:solidFill>
              </a:rPr>
              <a:t>特殊</a:t>
            </a:r>
            <a:r>
              <a:rPr lang="zh-CN" altLang="en-US" dirty="0">
                <a:solidFill>
                  <a:srgbClr val="FF0000"/>
                </a:solidFill>
              </a:rPr>
              <a:t>窗口的操作（</a:t>
            </a:r>
            <a:r>
              <a:rPr lang="en-US" altLang="zh-CN" dirty="0">
                <a:solidFill>
                  <a:srgbClr val="FF0000"/>
                </a:solidFill>
              </a:rPr>
              <a:t>Frame</a:t>
            </a:r>
            <a:r>
              <a:rPr lang="zh-CN" altLang="en-US" dirty="0">
                <a:solidFill>
                  <a:srgbClr val="FF0000"/>
                </a:solidFill>
              </a:rPr>
              <a:t>）</a:t>
            </a:r>
            <a:endParaRPr lang="en-US" altLang="zh-CN" dirty="0">
              <a:solidFill>
                <a:srgbClr val="FF0000"/>
              </a:solidFill>
            </a:endParaRPr>
          </a:p>
          <a:p>
            <a:pPr>
              <a:lnSpc>
                <a:spcPct val="150000"/>
              </a:lnSpc>
            </a:pPr>
            <a:r>
              <a:rPr lang="en-US" altLang="zh-CN" dirty="0" err="1" smtClean="0">
                <a:solidFill>
                  <a:srgbClr val="FF0000"/>
                </a:solidFill>
              </a:rPr>
              <a:t>JavascriptExecutor</a:t>
            </a:r>
            <a:endParaRPr lang="en-US" altLang="zh-CN" dirty="0">
              <a:solidFill>
                <a:srgbClr val="FF0000"/>
              </a:solidFill>
            </a:endParaRPr>
          </a:p>
          <a:p>
            <a:pPr>
              <a:lnSpc>
                <a:spcPct val="150000"/>
              </a:lnSpc>
            </a:pPr>
            <a:r>
              <a:rPr lang="zh-CN" altLang="en-US" dirty="0"/>
              <a:t>模拟键盘操作</a:t>
            </a:r>
            <a:endParaRPr lang="en-US" altLang="zh-CN" dirty="0"/>
          </a:p>
          <a:p>
            <a:pPr>
              <a:lnSpc>
                <a:spcPct val="150000"/>
              </a:lnSpc>
            </a:pPr>
            <a:r>
              <a:rPr lang="zh-CN" altLang="en-US" dirty="0" smtClean="0"/>
              <a:t>操作</a:t>
            </a:r>
            <a:r>
              <a:rPr lang="en-US" altLang="zh-CN" dirty="0"/>
              <a:t>html5</a:t>
            </a:r>
            <a:r>
              <a:rPr lang="zh-CN" altLang="en-US" dirty="0" smtClean="0"/>
              <a:t>元素</a:t>
            </a:r>
            <a:endParaRPr lang="en-US" altLang="zh-CN" dirty="0" smtClean="0"/>
          </a:p>
          <a:p>
            <a:pPr>
              <a:lnSpc>
                <a:spcPct val="150000"/>
              </a:lnSpc>
            </a:pPr>
            <a:r>
              <a:rPr lang="zh-CN" altLang="en-US" dirty="0"/>
              <a:t>其他常用</a:t>
            </a:r>
            <a:r>
              <a:rPr lang="en-US" altLang="zh-CN" dirty="0" smtClean="0"/>
              <a:t>API</a:t>
            </a:r>
            <a:endParaRPr lang="en-US" altLang="zh-CN" dirty="0"/>
          </a:p>
          <a:p>
            <a:pPr>
              <a:lnSpc>
                <a:spcPct val="150000"/>
              </a:lnSpc>
            </a:pP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本章大纲</a:t>
            </a:r>
          </a:p>
        </p:txBody>
      </p:sp>
    </p:spTree>
    <p:extLst>
      <p:ext uri="{BB962C8B-B14F-4D97-AF65-F5344CB8AC3E}">
        <p14:creationId xmlns:p14="http://schemas.microsoft.com/office/powerpoint/2010/main" val="2371469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1196752"/>
            <a:ext cx="8229600" cy="4525963"/>
          </a:xfrm>
        </p:spPr>
        <p:txBody>
          <a:bodyPr>
            <a:normAutofit fontScale="85000" lnSpcReduction="20000"/>
          </a:bodyPr>
          <a:lstStyle/>
          <a:p>
            <a:pPr>
              <a:lnSpc>
                <a:spcPct val="150000"/>
              </a:lnSpc>
            </a:pPr>
            <a:r>
              <a:rPr lang="zh-CN" altLang="en-US" dirty="0">
                <a:solidFill>
                  <a:srgbClr val="FF0000"/>
                </a:solidFill>
              </a:rPr>
              <a:t>浏览器操作</a:t>
            </a:r>
            <a:endParaRPr lang="en-US" altLang="zh-CN" dirty="0">
              <a:solidFill>
                <a:srgbClr val="FF0000"/>
              </a:solidFill>
            </a:endParaRPr>
          </a:p>
          <a:p>
            <a:pPr>
              <a:lnSpc>
                <a:spcPct val="150000"/>
              </a:lnSpc>
            </a:pPr>
            <a:r>
              <a:rPr lang="zh-CN" altLang="en-US" dirty="0"/>
              <a:t>常用控件操作</a:t>
            </a:r>
            <a:endParaRPr lang="en-US" altLang="zh-CN" dirty="0"/>
          </a:p>
          <a:p>
            <a:pPr>
              <a:lnSpc>
                <a:spcPct val="150000"/>
              </a:lnSpc>
            </a:pPr>
            <a:r>
              <a:rPr lang="zh-CN" altLang="en-US" dirty="0" smtClean="0"/>
              <a:t>特殊</a:t>
            </a:r>
            <a:r>
              <a:rPr lang="zh-CN" altLang="en-US" dirty="0"/>
              <a:t>窗口的操作（</a:t>
            </a:r>
            <a:r>
              <a:rPr lang="en-US" altLang="zh-CN" dirty="0"/>
              <a:t>Frame</a:t>
            </a:r>
            <a:r>
              <a:rPr lang="zh-CN" altLang="en-US" dirty="0"/>
              <a:t>）</a:t>
            </a:r>
            <a:endParaRPr lang="en-US" altLang="zh-CN" dirty="0"/>
          </a:p>
          <a:p>
            <a:pPr>
              <a:lnSpc>
                <a:spcPct val="150000"/>
              </a:lnSpc>
            </a:pPr>
            <a:r>
              <a:rPr lang="en-US" altLang="zh-CN" dirty="0" err="1" smtClean="0"/>
              <a:t>JavascriptExecutor</a:t>
            </a:r>
            <a:endParaRPr lang="en-US" altLang="zh-CN" dirty="0"/>
          </a:p>
          <a:p>
            <a:pPr>
              <a:lnSpc>
                <a:spcPct val="150000"/>
              </a:lnSpc>
            </a:pPr>
            <a:r>
              <a:rPr lang="zh-CN" altLang="en-US" dirty="0"/>
              <a:t>模拟键盘操作</a:t>
            </a:r>
            <a:endParaRPr lang="en-US" altLang="zh-CN" dirty="0"/>
          </a:p>
          <a:p>
            <a:pPr>
              <a:lnSpc>
                <a:spcPct val="150000"/>
              </a:lnSpc>
            </a:pPr>
            <a:r>
              <a:rPr lang="zh-CN" altLang="en-US" dirty="0" smtClean="0"/>
              <a:t>操作</a:t>
            </a:r>
            <a:r>
              <a:rPr lang="en-US" altLang="zh-CN" dirty="0"/>
              <a:t>html5</a:t>
            </a:r>
            <a:r>
              <a:rPr lang="zh-CN" altLang="en-US" dirty="0" smtClean="0"/>
              <a:t>元素</a:t>
            </a:r>
            <a:endParaRPr lang="en-US" altLang="zh-CN" dirty="0" smtClean="0"/>
          </a:p>
          <a:p>
            <a:pPr>
              <a:lnSpc>
                <a:spcPct val="150000"/>
              </a:lnSpc>
            </a:pPr>
            <a:r>
              <a:rPr lang="zh-CN" altLang="en-US" dirty="0" smtClean="0"/>
              <a:t>其他常用</a:t>
            </a:r>
            <a:r>
              <a:rPr lang="en-US" altLang="zh-CN" dirty="0" smtClean="0"/>
              <a:t>API</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本章大纲</a:t>
            </a:r>
          </a:p>
        </p:txBody>
      </p:sp>
    </p:spTree>
    <p:extLst>
      <p:ext uri="{BB962C8B-B14F-4D97-AF65-F5344CB8AC3E}">
        <p14:creationId xmlns:p14="http://schemas.microsoft.com/office/powerpoint/2010/main" val="1463933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执行</a:t>
            </a:r>
            <a:r>
              <a:rPr lang="en-US" altLang="zh-CN" dirty="0"/>
              <a:t>JavaScript</a:t>
            </a:r>
            <a:r>
              <a:rPr lang="zh-CN" altLang="en-US" dirty="0"/>
              <a:t>脚本</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72816"/>
            <a:ext cx="8134350" cy="297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61035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a:t>
            </a:r>
            <a:r>
              <a:rPr lang="en-US" altLang="zh-CN" dirty="0" smtClean="0"/>
              <a:t>JavaScript </a:t>
            </a:r>
            <a:r>
              <a:rPr lang="zh-CN" altLang="en-US" dirty="0" smtClean="0"/>
              <a:t>的</a:t>
            </a:r>
            <a:r>
              <a:rPr lang="en-US" altLang="zh-CN" dirty="0" smtClean="0"/>
              <a:t>Alert</a:t>
            </a:r>
            <a:r>
              <a:rPr lang="zh-CN" altLang="en-US" dirty="0" smtClean="0"/>
              <a:t>弹窗</a:t>
            </a:r>
            <a:endParaRPr lang="zh-CN" alt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700808"/>
            <a:ext cx="7272808" cy="3702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13525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3068960"/>
            <a:ext cx="8229600" cy="1143000"/>
          </a:xfrm>
        </p:spPr>
        <p:txBody>
          <a:bodyPr>
            <a:normAutofit/>
          </a:bodyPr>
          <a:lstStyle/>
          <a:p>
            <a:r>
              <a:rPr lang="en-US" altLang="zh-CN" dirty="0" smtClean="0"/>
              <a:t>6. </a:t>
            </a:r>
            <a:r>
              <a:rPr lang="zh-CN" altLang="en-US" dirty="0" smtClean="0"/>
              <a:t>操作</a:t>
            </a:r>
            <a:r>
              <a:rPr lang="en-US" altLang="zh-CN" dirty="0"/>
              <a:t>Frame</a:t>
            </a:r>
            <a:r>
              <a:rPr lang="zh-CN" altLang="en-US" dirty="0"/>
              <a:t>中的页面</a:t>
            </a:r>
            <a:r>
              <a:rPr lang="zh-CN" altLang="en-US" dirty="0" smtClean="0"/>
              <a:t>元素</a:t>
            </a:r>
            <a:endParaRPr lang="zh-CN" altLang="en-US" dirty="0"/>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451" y="4196188"/>
            <a:ext cx="7077075"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980728"/>
            <a:ext cx="7374795"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96528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 </a:t>
            </a:r>
            <a:r>
              <a:rPr lang="zh-CN" altLang="en-US" dirty="0" smtClean="0"/>
              <a:t>使用</a:t>
            </a:r>
            <a:r>
              <a:rPr lang="en-US" altLang="zh-CN" dirty="0" err="1" smtClean="0"/>
              <a:t>JavascriptExecutor</a:t>
            </a:r>
            <a:r>
              <a:rPr lang="zh-CN" altLang="en-US" dirty="0" smtClean="0"/>
              <a:t>单击元素</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7820025"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899592" y="1148243"/>
            <a:ext cx="5688632" cy="461665"/>
          </a:xfrm>
          <a:prstGeom prst="rect">
            <a:avLst/>
          </a:prstGeom>
          <a:noFill/>
        </p:spPr>
        <p:txBody>
          <a:bodyPr wrap="square" rtlCol="0">
            <a:spAutoFit/>
          </a:bodyPr>
          <a:lstStyle/>
          <a:p>
            <a:r>
              <a:rPr lang="en-US" altLang="zh-CN" sz="2400" dirty="0" smtClean="0"/>
              <a:t>click</a:t>
            </a:r>
            <a:r>
              <a:rPr lang="zh-CN" altLang="en-US" sz="2400" dirty="0" smtClean="0"/>
              <a:t>无法生效时，可以使用这个方法</a:t>
            </a:r>
            <a:endParaRPr lang="zh-CN" altLang="en-US" sz="2400" dirty="0"/>
          </a:p>
        </p:txBody>
      </p:sp>
    </p:spTree>
    <p:extLst>
      <p:ext uri="{BB962C8B-B14F-4D97-AF65-F5344CB8AC3E}">
        <p14:creationId xmlns:p14="http://schemas.microsoft.com/office/powerpoint/2010/main" val="7127031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使用</a:t>
            </a:r>
            <a:r>
              <a:rPr lang="en-US" altLang="zh-CN" dirty="0" err="1"/>
              <a:t>JavascriptExecutor</a:t>
            </a:r>
            <a:r>
              <a:rPr lang="zh-CN" altLang="en-US" dirty="0" smtClean="0"/>
              <a:t>操作</a:t>
            </a:r>
            <a:r>
              <a:rPr lang="zh-CN" altLang="en-US" dirty="0"/>
              <a:t>页面的滚动条</a:t>
            </a:r>
          </a:p>
        </p:txBody>
      </p:sp>
      <p:sp>
        <p:nvSpPr>
          <p:cNvPr id="3" name="TextBox 2"/>
          <p:cNvSpPr txBox="1"/>
          <p:nvPr/>
        </p:nvSpPr>
        <p:spPr>
          <a:xfrm>
            <a:off x="755576" y="1435988"/>
            <a:ext cx="7344816"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mn-ea"/>
              </a:rPr>
              <a:t>滚动条到页面的最下面</a:t>
            </a:r>
            <a:endParaRPr lang="en-US" altLang="zh-CN" dirty="0" smtClean="0">
              <a:latin typeface="+mn-ea"/>
            </a:endParaRPr>
          </a:p>
          <a:p>
            <a:pPr marL="285750" indent="-285750">
              <a:buFont typeface="Arial" panose="020B0604020202020204" pitchFamily="34" charset="0"/>
              <a:buChar char="•"/>
            </a:pPr>
            <a:r>
              <a:rPr lang="zh-CN" altLang="en-US" dirty="0" smtClean="0">
                <a:latin typeface="+mn-ea"/>
              </a:rPr>
              <a:t>滚动条到页面的某个元素</a:t>
            </a:r>
            <a:endParaRPr lang="en-US" altLang="zh-CN" dirty="0" smtClean="0">
              <a:latin typeface="+mn-ea"/>
            </a:endParaRPr>
          </a:p>
          <a:p>
            <a:pPr marL="285750" indent="-285750">
              <a:buFont typeface="Arial" panose="020B0604020202020204" pitchFamily="34" charset="0"/>
              <a:buChar char="•"/>
            </a:pPr>
            <a:r>
              <a:rPr lang="zh-CN" altLang="en-US" dirty="0" smtClean="0">
                <a:latin typeface="+mn-ea"/>
              </a:rPr>
              <a:t>滚动条向下移动某个数量的像素</a:t>
            </a:r>
            <a:endParaRPr lang="zh-CN" altLang="en-US" dirty="0">
              <a:latin typeface="+mn-ea"/>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85" y="2564904"/>
            <a:ext cx="8002398"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47944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65" y="-1"/>
            <a:ext cx="10102351" cy="818867"/>
          </a:xfrm>
        </p:spPr>
        <p:txBody>
          <a:bodyPr>
            <a:normAutofit/>
          </a:bodyPr>
          <a:lstStyle/>
          <a:p>
            <a:r>
              <a:rPr lang="zh-CN" altLang="en-US" dirty="0" smtClean="0"/>
              <a:t>高亮显示正在被操作的页面元素</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1919288"/>
            <a:ext cx="8648700" cy="3741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07288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设置页面对象的属性值</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56792"/>
            <a:ext cx="8508804" cy="328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115616" y="5229200"/>
            <a:ext cx="5616624" cy="400110"/>
          </a:xfrm>
          <a:prstGeom prst="rect">
            <a:avLst/>
          </a:prstGeom>
          <a:noFill/>
        </p:spPr>
        <p:txBody>
          <a:bodyPr wrap="square" rtlCol="0">
            <a:spAutoFit/>
          </a:bodyPr>
          <a:lstStyle/>
          <a:p>
            <a:r>
              <a:rPr lang="zh-CN" altLang="en-US" sz="2000" dirty="0" smtClean="0">
                <a:latin typeface="+mn-ea"/>
              </a:rPr>
              <a:t>可使用</a:t>
            </a:r>
            <a:r>
              <a:rPr lang="en-US" altLang="zh-CN" sz="2000" dirty="0" err="1">
                <a:latin typeface="+mn-ea"/>
              </a:rPr>
              <a:t>removeAttribute</a:t>
            </a:r>
            <a:r>
              <a:rPr lang="zh-CN" altLang="en-US" sz="2000" dirty="0" smtClean="0">
                <a:latin typeface="+mn-ea"/>
              </a:rPr>
              <a:t>删除页面元素的属性</a:t>
            </a:r>
            <a:endParaRPr lang="zh-CN" altLang="en-US" sz="2000" dirty="0">
              <a:latin typeface="+mn-ea"/>
            </a:endParaRPr>
          </a:p>
        </p:txBody>
      </p:sp>
    </p:spTree>
    <p:extLst>
      <p:ext uri="{BB962C8B-B14F-4D97-AF65-F5344CB8AC3E}">
        <p14:creationId xmlns:p14="http://schemas.microsoft.com/office/powerpoint/2010/main" val="12436220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1196752"/>
            <a:ext cx="8229600" cy="4525963"/>
          </a:xfrm>
        </p:spPr>
        <p:txBody>
          <a:bodyPr>
            <a:normAutofit fontScale="92500" lnSpcReduction="10000"/>
          </a:bodyPr>
          <a:lstStyle/>
          <a:p>
            <a:pPr>
              <a:lnSpc>
                <a:spcPct val="150000"/>
              </a:lnSpc>
            </a:pPr>
            <a:r>
              <a:rPr lang="zh-CN" altLang="en-US" dirty="0">
                <a:solidFill>
                  <a:srgbClr val="FF0000"/>
                </a:solidFill>
              </a:rPr>
              <a:t>浏览器操作</a:t>
            </a:r>
            <a:endParaRPr lang="en-US" altLang="zh-CN" dirty="0">
              <a:solidFill>
                <a:srgbClr val="FF0000"/>
              </a:solidFill>
            </a:endParaRPr>
          </a:p>
          <a:p>
            <a:pPr>
              <a:lnSpc>
                <a:spcPct val="150000"/>
              </a:lnSpc>
            </a:pPr>
            <a:r>
              <a:rPr lang="zh-CN" altLang="en-US" dirty="0">
                <a:solidFill>
                  <a:srgbClr val="FF0000"/>
                </a:solidFill>
              </a:rPr>
              <a:t>常用控件操作</a:t>
            </a:r>
            <a:endParaRPr lang="en-US" altLang="zh-CN" dirty="0">
              <a:solidFill>
                <a:srgbClr val="FF0000"/>
              </a:solidFill>
            </a:endParaRPr>
          </a:p>
          <a:p>
            <a:pPr>
              <a:lnSpc>
                <a:spcPct val="150000"/>
              </a:lnSpc>
            </a:pPr>
            <a:r>
              <a:rPr lang="zh-CN" altLang="en-US" dirty="0" smtClean="0">
                <a:solidFill>
                  <a:srgbClr val="FF0000"/>
                </a:solidFill>
              </a:rPr>
              <a:t>特殊</a:t>
            </a:r>
            <a:r>
              <a:rPr lang="zh-CN" altLang="en-US" dirty="0">
                <a:solidFill>
                  <a:srgbClr val="FF0000"/>
                </a:solidFill>
              </a:rPr>
              <a:t>窗口的操作（</a:t>
            </a:r>
            <a:r>
              <a:rPr lang="en-US" altLang="zh-CN" dirty="0">
                <a:solidFill>
                  <a:srgbClr val="FF0000"/>
                </a:solidFill>
              </a:rPr>
              <a:t>Frame</a:t>
            </a:r>
            <a:r>
              <a:rPr lang="zh-CN" altLang="en-US" dirty="0">
                <a:solidFill>
                  <a:srgbClr val="FF0000"/>
                </a:solidFill>
              </a:rPr>
              <a:t>）</a:t>
            </a:r>
            <a:endParaRPr lang="en-US" altLang="zh-CN" dirty="0">
              <a:solidFill>
                <a:srgbClr val="FF0000"/>
              </a:solidFill>
            </a:endParaRPr>
          </a:p>
          <a:p>
            <a:pPr>
              <a:lnSpc>
                <a:spcPct val="150000"/>
              </a:lnSpc>
            </a:pPr>
            <a:r>
              <a:rPr lang="en-US" altLang="zh-CN" dirty="0" err="1" smtClean="0">
                <a:solidFill>
                  <a:srgbClr val="FF0000"/>
                </a:solidFill>
              </a:rPr>
              <a:t>JavascriptExecutor</a:t>
            </a:r>
            <a:endParaRPr lang="en-US" altLang="zh-CN" dirty="0">
              <a:solidFill>
                <a:srgbClr val="FF0000"/>
              </a:solidFill>
            </a:endParaRPr>
          </a:p>
          <a:p>
            <a:pPr>
              <a:lnSpc>
                <a:spcPct val="150000"/>
              </a:lnSpc>
            </a:pPr>
            <a:r>
              <a:rPr lang="zh-CN" altLang="en-US" dirty="0">
                <a:solidFill>
                  <a:srgbClr val="FF0000"/>
                </a:solidFill>
              </a:rPr>
              <a:t>模拟键盘操作</a:t>
            </a:r>
            <a:endParaRPr lang="en-US" altLang="zh-CN" dirty="0">
              <a:solidFill>
                <a:srgbClr val="FF0000"/>
              </a:solidFill>
            </a:endParaRPr>
          </a:p>
          <a:p>
            <a:pPr>
              <a:lnSpc>
                <a:spcPct val="150000"/>
              </a:lnSpc>
            </a:pPr>
            <a:r>
              <a:rPr lang="zh-CN" altLang="en-US" dirty="0" smtClean="0"/>
              <a:t>操作</a:t>
            </a:r>
            <a:r>
              <a:rPr lang="en-US" altLang="zh-CN" dirty="0"/>
              <a:t>html5</a:t>
            </a:r>
            <a:r>
              <a:rPr lang="zh-CN" altLang="en-US" dirty="0"/>
              <a:t>元素</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本章大纲</a:t>
            </a:r>
          </a:p>
        </p:txBody>
      </p:sp>
    </p:spTree>
    <p:extLst>
      <p:ext uri="{BB962C8B-B14F-4D97-AF65-F5344CB8AC3E}">
        <p14:creationId xmlns:p14="http://schemas.microsoft.com/office/powerpoint/2010/main" val="23714698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模拟键盘的操作</a:t>
            </a:r>
            <a:endParaRPr lang="zh-CN" alt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492896"/>
            <a:ext cx="7416824" cy="3618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80475" y="908720"/>
            <a:ext cx="7416824" cy="1846659"/>
          </a:xfrm>
          <a:prstGeom prst="rect">
            <a:avLst/>
          </a:prstGeom>
          <a:noFill/>
        </p:spPr>
        <p:txBody>
          <a:bodyPr wrap="square" rtlCol="0">
            <a:spAutoFit/>
          </a:bodyPr>
          <a:lstStyle/>
          <a:p>
            <a:r>
              <a:rPr lang="zh-CN" altLang="en-US" sz="2400" dirty="0" smtClean="0"/>
              <a:t>在</a:t>
            </a:r>
            <a:r>
              <a:rPr lang="en-US" altLang="zh-CN" sz="2400" dirty="0" err="1" smtClean="0"/>
              <a:t>webdriver</a:t>
            </a:r>
            <a:r>
              <a:rPr lang="zh-CN" altLang="en-US" sz="2400" dirty="0"/>
              <a:t>的使用过程中，应该会用到使用工具来模拟用的鼠标、键盘的一些输入操作，比如说：</a:t>
            </a:r>
          </a:p>
          <a:p>
            <a:r>
              <a:rPr lang="en-US" altLang="zh-CN" sz="2400" dirty="0"/>
              <a:t>1</a:t>
            </a:r>
            <a:r>
              <a:rPr lang="zh-CN" altLang="en-US" sz="2400" dirty="0"/>
              <a:t>、鼠标的左键点击、双击、拖拽、右键点击等；</a:t>
            </a:r>
          </a:p>
          <a:p>
            <a:r>
              <a:rPr lang="en-US" altLang="zh-CN" sz="2400" dirty="0"/>
              <a:t>2</a:t>
            </a:r>
            <a:r>
              <a:rPr lang="zh-CN" altLang="en-US" sz="2400" dirty="0"/>
              <a:t>、键盘的回车、回退、空格、</a:t>
            </a:r>
            <a:r>
              <a:rPr lang="en-US" altLang="zh-CN" sz="2400" dirty="0"/>
              <a:t>ctrl</a:t>
            </a:r>
            <a:r>
              <a:rPr lang="zh-CN" altLang="en-US" sz="2400" dirty="0"/>
              <a:t>、</a:t>
            </a:r>
            <a:r>
              <a:rPr lang="en-US" altLang="zh-CN" sz="2400" dirty="0"/>
              <a:t>alt</a:t>
            </a:r>
            <a:r>
              <a:rPr lang="zh-CN" altLang="en-US" sz="2400" dirty="0"/>
              <a:t>、</a:t>
            </a:r>
            <a:r>
              <a:rPr lang="en-US" altLang="zh-CN" sz="2400" dirty="0"/>
              <a:t>shift</a:t>
            </a:r>
            <a:r>
              <a:rPr lang="zh-CN" altLang="en-US" sz="2400" dirty="0"/>
              <a:t>等；</a:t>
            </a:r>
          </a:p>
          <a:p>
            <a:endParaRPr lang="zh-CN" altLang="en-US" dirty="0"/>
          </a:p>
        </p:txBody>
      </p:sp>
    </p:spTree>
    <p:extLst>
      <p:ext uri="{BB962C8B-B14F-4D97-AF65-F5344CB8AC3E}">
        <p14:creationId xmlns:p14="http://schemas.microsoft.com/office/powerpoint/2010/main" val="3741188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模拟键盘的操作</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855" y="1617914"/>
            <a:ext cx="8734425"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7021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052736"/>
            <a:ext cx="8229600" cy="5472608"/>
          </a:xfrm>
        </p:spPr>
        <p:txBody>
          <a:bodyPr>
            <a:normAutofit fontScale="92500"/>
          </a:bodyPr>
          <a:lstStyle/>
          <a:p>
            <a:r>
              <a:rPr lang="zh-CN" altLang="en-US" sz="2800" dirty="0" smtClean="0"/>
              <a:t>启动</a:t>
            </a:r>
            <a:r>
              <a:rPr lang="en-US" altLang="zh-CN" sz="2800" dirty="0" smtClean="0"/>
              <a:t>Firefox</a:t>
            </a:r>
            <a:r>
              <a:rPr lang="zh-CN" altLang="en-US" sz="2800" dirty="0" smtClean="0"/>
              <a:t>浏览器</a:t>
            </a:r>
            <a:endParaRPr lang="en-US" altLang="zh-CN" sz="2800" dirty="0" smtClean="0"/>
          </a:p>
          <a:p>
            <a:pPr marL="0" indent="0">
              <a:buNone/>
            </a:pPr>
            <a:r>
              <a:rPr lang="en-US" altLang="zh-CN" sz="2200" dirty="0" err="1"/>
              <a:t>System.</a:t>
            </a:r>
            <a:r>
              <a:rPr lang="en-US" altLang="zh-CN" sz="2200" i="1" dirty="0" err="1"/>
              <a:t>setProperty</a:t>
            </a:r>
            <a:r>
              <a:rPr lang="en-US" altLang="zh-CN" sz="2200" i="1" dirty="0"/>
              <a:t>("</a:t>
            </a:r>
            <a:r>
              <a:rPr lang="en-US" altLang="zh-CN" sz="2200" i="1" dirty="0" err="1"/>
              <a:t>webdriver.gecko.driver</a:t>
            </a:r>
            <a:r>
              <a:rPr lang="en-US" altLang="zh-CN" sz="2200" i="1" dirty="0"/>
              <a:t>", "D://demo//geckodriver.exe</a:t>
            </a:r>
            <a:r>
              <a:rPr lang="en-US" altLang="zh-CN" sz="2200" i="1" dirty="0" smtClean="0"/>
              <a:t>");</a:t>
            </a:r>
          </a:p>
          <a:p>
            <a:pPr marL="0" lvl="1" indent="0">
              <a:buNone/>
            </a:pPr>
            <a:r>
              <a:rPr lang="en-US" altLang="zh-CN" sz="2200" dirty="0" err="1"/>
              <a:t>System.setProperty</a:t>
            </a:r>
            <a:r>
              <a:rPr lang="en-US" altLang="zh-CN" sz="2200" dirty="0"/>
              <a:t>("</a:t>
            </a:r>
            <a:r>
              <a:rPr lang="en-US" altLang="zh-CN" sz="2200" dirty="0" err="1"/>
              <a:t>webdriver.firefox.bin</a:t>
            </a:r>
            <a:r>
              <a:rPr lang="en-US" altLang="zh-CN" sz="2200" dirty="0"/>
              <a:t>", "</a:t>
            </a:r>
            <a:r>
              <a:rPr lang="en-US" altLang="zh-CN" sz="2200" dirty="0" smtClean="0"/>
              <a:t>D://Program </a:t>
            </a:r>
            <a:r>
              <a:rPr lang="en-US" altLang="zh-CN" sz="2200" dirty="0"/>
              <a:t>Files (</a:t>
            </a:r>
            <a:r>
              <a:rPr lang="en-US" altLang="zh-CN" sz="2200" dirty="0" smtClean="0"/>
              <a:t>x86)//Mozilla Firefox//firefox.exe</a:t>
            </a:r>
            <a:r>
              <a:rPr lang="en-US" altLang="zh-CN" sz="2200" dirty="0"/>
              <a:t>");</a:t>
            </a:r>
          </a:p>
          <a:p>
            <a:pPr marL="0" indent="0">
              <a:buNone/>
            </a:pPr>
            <a:endParaRPr lang="en-US" altLang="zh-CN" sz="2200" i="1" dirty="0"/>
          </a:p>
          <a:p>
            <a:pPr marL="0" indent="0">
              <a:buNone/>
            </a:pPr>
            <a:r>
              <a:rPr lang="en-US" altLang="zh-CN" sz="2200" dirty="0" err="1"/>
              <a:t>WebDriver</a:t>
            </a:r>
            <a:r>
              <a:rPr lang="en-US" altLang="zh-CN" sz="2200" dirty="0"/>
              <a:t> driver = new </a:t>
            </a:r>
            <a:r>
              <a:rPr lang="en-US" altLang="zh-CN" sz="2200" dirty="0" err="1"/>
              <a:t>FirefoxDriver</a:t>
            </a:r>
            <a:r>
              <a:rPr lang="en-US" altLang="zh-CN" sz="2200" dirty="0"/>
              <a:t>();</a:t>
            </a:r>
          </a:p>
          <a:p>
            <a:r>
              <a:rPr lang="zh-CN" altLang="en-US" sz="2800" dirty="0" smtClean="0"/>
              <a:t>启动</a:t>
            </a:r>
            <a:r>
              <a:rPr lang="en-US" altLang="zh-CN" sz="2800" dirty="0" smtClean="0"/>
              <a:t>Chrome</a:t>
            </a:r>
            <a:r>
              <a:rPr lang="zh-CN" altLang="en-US" sz="2800" dirty="0"/>
              <a:t>浏览器</a:t>
            </a:r>
            <a:endParaRPr lang="en-US" altLang="zh-CN" sz="2800" dirty="0"/>
          </a:p>
          <a:p>
            <a:pPr marL="0" indent="0">
              <a:buNone/>
            </a:pPr>
            <a:r>
              <a:rPr lang="en-US" altLang="zh-CN" sz="2200" dirty="0" err="1"/>
              <a:t>System.setProperty</a:t>
            </a:r>
            <a:r>
              <a:rPr lang="en-US" altLang="zh-CN" sz="2200" dirty="0"/>
              <a:t>("</a:t>
            </a:r>
            <a:r>
              <a:rPr lang="en-US" altLang="zh-CN" sz="2200" dirty="0" err="1"/>
              <a:t>webdriver.chrome.driver</a:t>
            </a:r>
            <a:r>
              <a:rPr lang="en-US" altLang="zh-CN" sz="2200" dirty="0"/>
              <a:t>", "D://demo//chromedriver.exe");</a:t>
            </a:r>
          </a:p>
          <a:p>
            <a:pPr marL="0" indent="0">
              <a:buNone/>
            </a:pPr>
            <a:r>
              <a:rPr lang="en-US" altLang="zh-CN" sz="2200" dirty="0" err="1"/>
              <a:t>WebDriver</a:t>
            </a:r>
            <a:r>
              <a:rPr lang="en-US" altLang="zh-CN" sz="2200" dirty="0"/>
              <a:t> driver = new </a:t>
            </a:r>
            <a:r>
              <a:rPr lang="en-US" altLang="zh-CN" sz="2200" dirty="0" err="1"/>
              <a:t>ChromeDriver</a:t>
            </a:r>
            <a:r>
              <a:rPr lang="en-US" altLang="zh-CN" sz="2200" dirty="0"/>
              <a:t>();</a:t>
            </a:r>
          </a:p>
          <a:p>
            <a:r>
              <a:rPr lang="zh-CN" altLang="en-US" sz="2800" dirty="0"/>
              <a:t>启动</a:t>
            </a:r>
            <a:r>
              <a:rPr lang="en-US" altLang="zh-CN" sz="2800" dirty="0"/>
              <a:t>IE</a:t>
            </a:r>
            <a:r>
              <a:rPr lang="zh-CN" altLang="en-US" sz="2800" dirty="0"/>
              <a:t>浏览器</a:t>
            </a:r>
            <a:endParaRPr lang="en-US" altLang="zh-CN" sz="2800" dirty="0"/>
          </a:p>
          <a:p>
            <a:pPr marL="0" indent="0">
              <a:buNone/>
            </a:pPr>
            <a:r>
              <a:rPr lang="en-US" altLang="zh-CN" sz="2200" dirty="0" err="1"/>
              <a:t>System.setProperty</a:t>
            </a:r>
            <a:r>
              <a:rPr lang="en-US" altLang="zh-CN" sz="2200" dirty="0"/>
              <a:t>("</a:t>
            </a:r>
            <a:r>
              <a:rPr lang="en-US" altLang="zh-CN" sz="2200" dirty="0" err="1"/>
              <a:t>webdriver.ie.driver</a:t>
            </a:r>
            <a:r>
              <a:rPr lang="en-US" altLang="zh-CN" sz="2200" dirty="0"/>
              <a:t>", </a:t>
            </a:r>
            <a:r>
              <a:rPr lang="en-US" altLang="zh-CN" sz="2200" dirty="0" smtClean="0"/>
              <a:t>"</a:t>
            </a:r>
            <a:r>
              <a:rPr lang="en-US" altLang="zh-CN" sz="2200" dirty="0"/>
              <a:t>D://demo//</a:t>
            </a:r>
            <a:r>
              <a:rPr lang="en-US" altLang="zh-CN" sz="2200" dirty="0" smtClean="0"/>
              <a:t>IEDriverServer.exe</a:t>
            </a:r>
            <a:r>
              <a:rPr lang="en-US" altLang="zh-CN" sz="2200" dirty="0"/>
              <a:t>");  </a:t>
            </a:r>
            <a:r>
              <a:rPr lang="en-US" altLang="zh-CN" sz="2200" dirty="0" err="1"/>
              <a:t>WebDriver</a:t>
            </a:r>
            <a:r>
              <a:rPr lang="en-US" altLang="zh-CN" sz="2200" dirty="0"/>
              <a:t> driver = new </a:t>
            </a:r>
            <a:r>
              <a:rPr lang="en-US" altLang="zh-CN" sz="2200" dirty="0" err="1"/>
              <a:t>InternetExplorerDriver</a:t>
            </a:r>
            <a:r>
              <a:rPr lang="en-US" altLang="zh-CN" sz="2200" dirty="0"/>
              <a:t>();</a:t>
            </a:r>
            <a:endParaRPr lang="zh-CN" altLang="en-US" sz="2200" dirty="0"/>
          </a:p>
        </p:txBody>
      </p:sp>
      <p:sp>
        <p:nvSpPr>
          <p:cNvPr id="3" name="标题 2"/>
          <p:cNvSpPr>
            <a:spLocks noGrp="1"/>
          </p:cNvSpPr>
          <p:nvPr>
            <p:ph type="title"/>
          </p:nvPr>
        </p:nvSpPr>
        <p:spPr/>
        <p:txBody>
          <a:bodyPr/>
          <a:lstStyle/>
          <a:p>
            <a:r>
              <a:rPr lang="zh-CN" altLang="en-US" dirty="0" smtClean="0"/>
              <a:t>浏览器的操作</a:t>
            </a:r>
            <a:endParaRPr lang="zh-CN" altLang="en-US" dirty="0"/>
          </a:p>
        </p:txBody>
      </p:sp>
    </p:spTree>
    <p:extLst>
      <p:ext uri="{BB962C8B-B14F-4D97-AF65-F5344CB8AC3E}">
        <p14:creationId xmlns:p14="http://schemas.microsoft.com/office/powerpoint/2010/main" val="22248518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模拟鼠标右键事件</a:t>
            </a:r>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041525"/>
            <a:ext cx="8761483" cy="239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56457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在指定元素进行鼠标悬浮</a:t>
            </a:r>
            <a:endParaRPr lang="zh-CN" alt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132856"/>
            <a:ext cx="7295588" cy="2307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5371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指定元素上进行鼠标单击左键和释放的操作</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1628800"/>
            <a:ext cx="8143875" cy="3668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76293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拖</a:t>
            </a:r>
            <a:r>
              <a:rPr lang="zh-CN" altLang="en-US" dirty="0"/>
              <a:t>拽页面元素</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4" y="2348880"/>
            <a:ext cx="8087047" cy="2681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49839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1196752"/>
            <a:ext cx="8229600" cy="4525963"/>
          </a:xfrm>
        </p:spPr>
        <p:txBody>
          <a:bodyPr>
            <a:normAutofit fontScale="85000" lnSpcReduction="20000"/>
          </a:bodyPr>
          <a:lstStyle/>
          <a:p>
            <a:pPr>
              <a:lnSpc>
                <a:spcPct val="150000"/>
              </a:lnSpc>
            </a:pPr>
            <a:r>
              <a:rPr lang="zh-CN" altLang="en-US" dirty="0">
                <a:solidFill>
                  <a:srgbClr val="FF0000"/>
                </a:solidFill>
              </a:rPr>
              <a:t>浏览器操作</a:t>
            </a:r>
            <a:endParaRPr lang="en-US" altLang="zh-CN" dirty="0">
              <a:solidFill>
                <a:srgbClr val="FF0000"/>
              </a:solidFill>
            </a:endParaRPr>
          </a:p>
          <a:p>
            <a:pPr>
              <a:lnSpc>
                <a:spcPct val="150000"/>
              </a:lnSpc>
            </a:pPr>
            <a:r>
              <a:rPr lang="zh-CN" altLang="en-US" dirty="0">
                <a:solidFill>
                  <a:srgbClr val="FF0000"/>
                </a:solidFill>
              </a:rPr>
              <a:t>常用控件操作</a:t>
            </a:r>
            <a:endParaRPr lang="en-US" altLang="zh-CN" dirty="0">
              <a:solidFill>
                <a:srgbClr val="FF0000"/>
              </a:solidFill>
            </a:endParaRPr>
          </a:p>
          <a:p>
            <a:pPr>
              <a:lnSpc>
                <a:spcPct val="150000"/>
              </a:lnSpc>
            </a:pPr>
            <a:r>
              <a:rPr lang="zh-CN" altLang="en-US" dirty="0" smtClean="0">
                <a:solidFill>
                  <a:srgbClr val="FF0000"/>
                </a:solidFill>
              </a:rPr>
              <a:t>特殊</a:t>
            </a:r>
            <a:r>
              <a:rPr lang="zh-CN" altLang="en-US" dirty="0">
                <a:solidFill>
                  <a:srgbClr val="FF0000"/>
                </a:solidFill>
              </a:rPr>
              <a:t>窗口的操作（</a:t>
            </a:r>
            <a:r>
              <a:rPr lang="en-US" altLang="zh-CN" dirty="0">
                <a:solidFill>
                  <a:srgbClr val="FF0000"/>
                </a:solidFill>
              </a:rPr>
              <a:t>Frame</a:t>
            </a:r>
            <a:r>
              <a:rPr lang="zh-CN" altLang="en-US" dirty="0">
                <a:solidFill>
                  <a:srgbClr val="FF0000"/>
                </a:solidFill>
              </a:rPr>
              <a:t>）</a:t>
            </a:r>
            <a:endParaRPr lang="en-US" altLang="zh-CN" dirty="0">
              <a:solidFill>
                <a:srgbClr val="FF0000"/>
              </a:solidFill>
            </a:endParaRPr>
          </a:p>
          <a:p>
            <a:pPr>
              <a:lnSpc>
                <a:spcPct val="150000"/>
              </a:lnSpc>
            </a:pPr>
            <a:r>
              <a:rPr lang="en-US" altLang="zh-CN" dirty="0" err="1" smtClean="0">
                <a:solidFill>
                  <a:srgbClr val="FF0000"/>
                </a:solidFill>
              </a:rPr>
              <a:t>JavascriptExecutor</a:t>
            </a:r>
            <a:endParaRPr lang="en-US" altLang="zh-CN" dirty="0">
              <a:solidFill>
                <a:srgbClr val="FF0000"/>
              </a:solidFill>
            </a:endParaRPr>
          </a:p>
          <a:p>
            <a:pPr>
              <a:lnSpc>
                <a:spcPct val="150000"/>
              </a:lnSpc>
            </a:pPr>
            <a:r>
              <a:rPr lang="zh-CN" altLang="en-US" dirty="0">
                <a:solidFill>
                  <a:srgbClr val="FF0000"/>
                </a:solidFill>
              </a:rPr>
              <a:t>模拟键盘操作</a:t>
            </a:r>
            <a:endParaRPr lang="en-US" altLang="zh-CN" dirty="0">
              <a:solidFill>
                <a:srgbClr val="FF0000"/>
              </a:solidFill>
            </a:endParaRPr>
          </a:p>
          <a:p>
            <a:pPr>
              <a:lnSpc>
                <a:spcPct val="150000"/>
              </a:lnSpc>
            </a:pPr>
            <a:r>
              <a:rPr lang="zh-CN" altLang="en-US" dirty="0" smtClean="0">
                <a:solidFill>
                  <a:srgbClr val="FF0000"/>
                </a:solidFill>
              </a:rPr>
              <a:t>操作</a:t>
            </a:r>
            <a:r>
              <a:rPr lang="en-US" altLang="zh-CN" dirty="0">
                <a:solidFill>
                  <a:srgbClr val="FF0000"/>
                </a:solidFill>
              </a:rPr>
              <a:t>html5</a:t>
            </a:r>
            <a:r>
              <a:rPr lang="zh-CN" altLang="en-US" dirty="0" smtClean="0">
                <a:solidFill>
                  <a:srgbClr val="FF0000"/>
                </a:solidFill>
              </a:rPr>
              <a:t>元素</a:t>
            </a:r>
            <a:endParaRPr lang="en-US" altLang="zh-CN" dirty="0" smtClean="0">
              <a:solidFill>
                <a:srgbClr val="FF0000"/>
              </a:solidFill>
            </a:endParaRPr>
          </a:p>
          <a:p>
            <a:pPr>
              <a:lnSpc>
                <a:spcPct val="150000"/>
              </a:lnSpc>
            </a:pPr>
            <a:r>
              <a:rPr lang="zh-CN" altLang="en-US" dirty="0"/>
              <a:t>其他常用</a:t>
            </a:r>
            <a:r>
              <a:rPr lang="en-US" altLang="zh-CN" dirty="0"/>
              <a:t>API</a:t>
            </a:r>
          </a:p>
          <a:p>
            <a:endParaRPr lang="zh-CN" altLang="en-US" dirty="0"/>
          </a:p>
        </p:txBody>
      </p:sp>
      <p:sp>
        <p:nvSpPr>
          <p:cNvPr id="3" name="标题 2"/>
          <p:cNvSpPr>
            <a:spLocks noGrp="1"/>
          </p:cNvSpPr>
          <p:nvPr>
            <p:ph type="title"/>
          </p:nvPr>
        </p:nvSpPr>
        <p:spPr/>
        <p:txBody>
          <a:bodyPr/>
          <a:lstStyle/>
          <a:p>
            <a:r>
              <a:rPr lang="zh-CN" altLang="en-US" dirty="0"/>
              <a:t>本章大纲</a:t>
            </a:r>
          </a:p>
        </p:txBody>
      </p:sp>
    </p:spTree>
    <p:extLst>
      <p:ext uri="{BB962C8B-B14F-4D97-AF65-F5344CB8AC3E}">
        <p14:creationId xmlns:p14="http://schemas.microsoft.com/office/powerpoint/2010/main" val="17418603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需要使用</a:t>
            </a:r>
            <a:r>
              <a:rPr lang="en-US" altLang="zh-CN" dirty="0">
                <a:solidFill>
                  <a:srgbClr val="FF0000"/>
                </a:solidFill>
              </a:rPr>
              <a:t>JavaScript</a:t>
            </a:r>
            <a:r>
              <a:rPr lang="zh-CN" altLang="en-US" dirty="0"/>
              <a:t>语句调用</a:t>
            </a:r>
            <a:r>
              <a:rPr lang="en-US" altLang="zh-CN" dirty="0"/>
              <a:t>HTML5</a:t>
            </a:r>
            <a:r>
              <a:rPr lang="zh-CN" altLang="en-US" dirty="0"/>
              <a:t>对象提供的内部变量和函数来实现各类操作，可以参考相关</a:t>
            </a:r>
            <a:r>
              <a:rPr lang="en-US" altLang="zh-CN" dirty="0"/>
              <a:t>HTML5</a:t>
            </a:r>
            <a:r>
              <a:rPr lang="zh-CN" altLang="en-US" dirty="0"/>
              <a:t>的接口文档来实现各种复杂的测试操作，</a:t>
            </a:r>
            <a:r>
              <a:rPr lang="en-US" altLang="zh-CN" dirty="0"/>
              <a:t> HTML5</a:t>
            </a:r>
            <a:r>
              <a:rPr lang="zh-CN" altLang="en-US" dirty="0"/>
              <a:t>的</a:t>
            </a:r>
            <a:r>
              <a:rPr lang="en-US" altLang="zh-CN" dirty="0" err="1"/>
              <a:t>JS</a:t>
            </a:r>
            <a:r>
              <a:rPr lang="zh-CN" altLang="en-US" dirty="0"/>
              <a:t>接口文档网址为</a:t>
            </a:r>
            <a:r>
              <a:rPr lang="en-US" altLang="zh-CN" dirty="0"/>
              <a:t>http://html5index.org/</a:t>
            </a:r>
            <a:endParaRPr lang="zh-CN" altLang="en-US" dirty="0"/>
          </a:p>
        </p:txBody>
      </p:sp>
      <p:sp>
        <p:nvSpPr>
          <p:cNvPr id="2" name="标题 1"/>
          <p:cNvSpPr>
            <a:spLocks noGrp="1"/>
          </p:cNvSpPr>
          <p:nvPr>
            <p:ph type="title"/>
          </p:nvPr>
        </p:nvSpPr>
        <p:spPr/>
        <p:txBody>
          <a:bodyPr>
            <a:normAutofit/>
          </a:bodyPr>
          <a:lstStyle/>
          <a:p>
            <a:r>
              <a:rPr lang="zh-CN" altLang="en-US" dirty="0"/>
              <a:t>操作</a:t>
            </a:r>
            <a:r>
              <a:rPr lang="en-US" altLang="zh-CN" dirty="0"/>
              <a:t>html5</a:t>
            </a:r>
            <a:r>
              <a:rPr lang="zh-CN" altLang="en-US" dirty="0"/>
              <a:t>元素</a:t>
            </a:r>
          </a:p>
        </p:txBody>
      </p:sp>
    </p:spTree>
    <p:extLst>
      <p:ext uri="{BB962C8B-B14F-4D97-AF65-F5344CB8AC3E}">
        <p14:creationId xmlns:p14="http://schemas.microsoft.com/office/powerpoint/2010/main" val="34448363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844" y="1412776"/>
            <a:ext cx="8686800" cy="4525963"/>
          </a:xfrm>
        </p:spPr>
        <p:txBody>
          <a:bodyPr/>
          <a:lstStyle/>
          <a:p>
            <a:r>
              <a:rPr lang="en-US" altLang="zh-CN" dirty="0"/>
              <a:t>http://www.w3school.com.cn/tiy/t.asp?f=html5_video</a:t>
            </a:r>
            <a:endParaRPr lang="zh-CN" altLang="en-US" dirty="0"/>
          </a:p>
        </p:txBody>
      </p:sp>
      <p:sp>
        <p:nvSpPr>
          <p:cNvPr id="2" name="标题 1"/>
          <p:cNvSpPr>
            <a:spLocks noGrp="1"/>
          </p:cNvSpPr>
          <p:nvPr>
            <p:ph type="title"/>
          </p:nvPr>
        </p:nvSpPr>
        <p:spPr/>
        <p:txBody>
          <a:bodyPr/>
          <a:lstStyle/>
          <a:p>
            <a:r>
              <a:rPr lang="en-US" altLang="zh-CN" dirty="0" smtClean="0"/>
              <a:t>HTML5</a:t>
            </a:r>
            <a:r>
              <a:rPr lang="zh-CN" altLang="en-US" dirty="0" smtClean="0"/>
              <a:t>中的视频播放器</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348880"/>
            <a:ext cx="6696744" cy="4111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22719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err="1" smtClean="0"/>
              <a:t>moveToElement</a:t>
            </a:r>
            <a:r>
              <a:rPr lang="en-US" altLang="zh-CN" sz="2400" dirty="0" smtClean="0"/>
              <a:t>(</a:t>
            </a:r>
            <a:r>
              <a:rPr lang="en-US" altLang="zh-CN" sz="2400" dirty="0" err="1" smtClean="0"/>
              <a:t>toElement,xOffset,yOffset</a:t>
            </a:r>
            <a:r>
              <a:rPr lang="en-US" altLang="zh-CN" sz="2400" dirty="0" smtClean="0"/>
              <a:t>)</a:t>
            </a:r>
          </a:p>
          <a:p>
            <a:pPr marL="0" indent="0">
              <a:buNone/>
            </a:pPr>
            <a:r>
              <a:rPr lang="en-US" altLang="zh-CN" sz="2400" dirty="0" smtClean="0"/>
              <a:t> </a:t>
            </a:r>
            <a:r>
              <a:rPr lang="en-US" altLang="zh-CN" sz="2400" dirty="0"/>
              <a:t>// </a:t>
            </a:r>
            <a:r>
              <a:rPr lang="zh-CN" altLang="en-US" sz="2400" dirty="0"/>
              <a:t>以鼠标当前位置或者 </a:t>
            </a:r>
            <a:r>
              <a:rPr lang="en-US" altLang="zh-CN" sz="2400" dirty="0"/>
              <a:t>(0,0) </a:t>
            </a:r>
            <a:r>
              <a:rPr lang="zh-CN" altLang="en-US" sz="2400" dirty="0"/>
              <a:t>为中心开始移动到 </a:t>
            </a:r>
            <a:r>
              <a:rPr lang="en-US" altLang="zh-CN" sz="2400" dirty="0"/>
              <a:t>(</a:t>
            </a:r>
            <a:r>
              <a:rPr lang="en-US" altLang="zh-CN" sz="2400" dirty="0" err="1"/>
              <a:t>xOffset</a:t>
            </a:r>
            <a:r>
              <a:rPr lang="en-US" altLang="zh-CN" sz="2400" dirty="0"/>
              <a:t>, </a:t>
            </a:r>
            <a:r>
              <a:rPr lang="en-US" altLang="zh-CN" sz="2400" dirty="0" err="1"/>
              <a:t>yOffset</a:t>
            </a:r>
            <a:r>
              <a:rPr lang="en-US" altLang="zh-CN" sz="2400" dirty="0"/>
              <a:t>) </a:t>
            </a:r>
            <a:r>
              <a:rPr lang="zh-CN" altLang="en-US" sz="2400" dirty="0"/>
              <a:t>坐标轴 </a:t>
            </a:r>
            <a:endParaRPr lang="en-US" altLang="zh-CN" sz="2400" dirty="0" smtClean="0"/>
          </a:p>
          <a:p>
            <a:r>
              <a:rPr lang="zh-CN" altLang="en-US" sz="2400" dirty="0" smtClean="0"/>
              <a:t>测试地址</a:t>
            </a:r>
            <a:r>
              <a:rPr lang="en-US" altLang="zh-CN" sz="2400" dirty="0"/>
              <a:t>http://literallycanvas.com/</a:t>
            </a:r>
            <a:endParaRPr lang="zh-CN" altLang="en-US" sz="2400" dirty="0"/>
          </a:p>
        </p:txBody>
      </p:sp>
      <p:sp>
        <p:nvSpPr>
          <p:cNvPr id="2" name="标题 1"/>
          <p:cNvSpPr>
            <a:spLocks noGrp="1"/>
          </p:cNvSpPr>
          <p:nvPr>
            <p:ph type="title"/>
          </p:nvPr>
        </p:nvSpPr>
        <p:spPr/>
        <p:txBody>
          <a:bodyPr/>
          <a:lstStyle/>
          <a:p>
            <a:r>
              <a:rPr lang="en-US" altLang="zh-CN" dirty="0"/>
              <a:t>HTML5</a:t>
            </a:r>
            <a:r>
              <a:rPr lang="zh-CN" altLang="en-US" dirty="0"/>
              <a:t>中</a:t>
            </a:r>
            <a:r>
              <a:rPr lang="zh-CN" altLang="en-US" dirty="0" smtClean="0"/>
              <a:t>的绘画操作</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007" y="3573016"/>
            <a:ext cx="6153150"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83905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8229600" cy="4525963"/>
          </a:xfrm>
        </p:spPr>
        <p:txBody>
          <a:bodyPr/>
          <a:lstStyle/>
          <a:p>
            <a:r>
              <a:rPr lang="en-US" altLang="zh-CN" dirty="0"/>
              <a:t>http://www.w3school.com.cn/html5/html_5_webstorage.asp</a:t>
            </a:r>
            <a:endParaRPr lang="zh-CN" altLang="en-US" dirty="0"/>
          </a:p>
        </p:txBody>
      </p:sp>
      <p:sp>
        <p:nvSpPr>
          <p:cNvPr id="2" name="标题 1"/>
          <p:cNvSpPr>
            <a:spLocks noGrp="1"/>
          </p:cNvSpPr>
          <p:nvPr>
            <p:ph type="title"/>
          </p:nvPr>
        </p:nvSpPr>
        <p:spPr/>
        <p:txBody>
          <a:bodyPr/>
          <a:lstStyle/>
          <a:p>
            <a:r>
              <a:rPr lang="en-US" altLang="zh-CN" dirty="0"/>
              <a:t>HTML5</a:t>
            </a:r>
            <a:r>
              <a:rPr lang="zh-CN" altLang="en-US" dirty="0"/>
              <a:t>中</a:t>
            </a:r>
            <a:r>
              <a:rPr lang="zh-CN" altLang="en-US" dirty="0" smtClean="0"/>
              <a:t>的存储对象</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420888"/>
            <a:ext cx="7692296"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62059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9188" y="1196752"/>
            <a:ext cx="8229600" cy="4525963"/>
          </a:xfrm>
        </p:spPr>
        <p:txBody>
          <a:bodyPr/>
          <a:lstStyle/>
          <a:p>
            <a:r>
              <a:rPr lang="zh-CN" altLang="en-US" dirty="0" smtClean="0"/>
              <a:t>使用</a:t>
            </a:r>
            <a:r>
              <a:rPr lang="en-US" altLang="zh-CN" dirty="0" smtClean="0"/>
              <a:t>Actions</a:t>
            </a:r>
            <a:r>
              <a:rPr lang="zh-CN" altLang="en-US" dirty="0" smtClean="0"/>
              <a:t>通过来拖动和移动元素位置</a:t>
            </a:r>
            <a:endParaRPr lang="en-US" altLang="zh-CN" dirty="0" smtClean="0"/>
          </a:p>
          <a:p>
            <a:r>
              <a:rPr lang="zh-CN" altLang="en-US" dirty="0" smtClean="0"/>
              <a:t>测试地址：</a:t>
            </a:r>
            <a:r>
              <a:rPr lang="en-US" altLang="zh-CN" dirty="0"/>
              <a:t>http://jqueryui.com/draggable/</a:t>
            </a:r>
            <a:endParaRPr lang="zh-CN" altLang="en-US" dirty="0"/>
          </a:p>
        </p:txBody>
      </p:sp>
      <p:sp>
        <p:nvSpPr>
          <p:cNvPr id="2" name="标题 1"/>
          <p:cNvSpPr>
            <a:spLocks noGrp="1"/>
          </p:cNvSpPr>
          <p:nvPr>
            <p:ph type="title"/>
          </p:nvPr>
        </p:nvSpPr>
        <p:spPr/>
        <p:txBody>
          <a:bodyPr/>
          <a:lstStyle/>
          <a:p>
            <a:r>
              <a:rPr lang="en-US" altLang="zh-CN" dirty="0" smtClean="0"/>
              <a:t>Drag</a:t>
            </a:r>
            <a:r>
              <a:rPr lang="zh-CN" altLang="en-US" dirty="0" smtClean="0"/>
              <a:t>和</a:t>
            </a:r>
            <a:r>
              <a:rPr lang="en-US" altLang="zh-CN" dirty="0" smtClean="0"/>
              <a:t>Drop</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780928"/>
            <a:ext cx="7848872" cy="3599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5048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340768"/>
            <a:ext cx="8795320" cy="4637112"/>
          </a:xfrm>
        </p:spPr>
        <p:txBody>
          <a:bodyPr>
            <a:normAutofit/>
          </a:bodyPr>
          <a:lstStyle/>
          <a:p>
            <a:pPr marL="0" indent="0">
              <a:buNone/>
            </a:pPr>
            <a:r>
              <a:rPr lang="en-US" altLang="zh-CN" sz="2800" dirty="0" smtClean="0"/>
              <a:t>String </a:t>
            </a:r>
            <a:r>
              <a:rPr lang="en-US" altLang="zh-CN" sz="2800" dirty="0" err="1"/>
              <a:t>baseUrl</a:t>
            </a:r>
            <a:r>
              <a:rPr lang="en-US" altLang="zh-CN" sz="2800" dirty="0"/>
              <a:t>="https://www.baidu.com/";</a:t>
            </a:r>
            <a:endParaRPr lang="en-US" altLang="zh-CN" sz="2800" dirty="0" smtClean="0"/>
          </a:p>
          <a:p>
            <a:r>
              <a:rPr lang="zh-CN" altLang="en-US" dirty="0" smtClean="0"/>
              <a:t>方法</a:t>
            </a:r>
            <a:r>
              <a:rPr lang="en-US" altLang="zh-CN" dirty="0" smtClean="0"/>
              <a:t>1</a:t>
            </a:r>
            <a:r>
              <a:rPr lang="zh-CN" altLang="en-US" dirty="0" smtClean="0"/>
              <a:t>：</a:t>
            </a:r>
            <a:endParaRPr lang="en-US" altLang="zh-CN" dirty="0" smtClean="0"/>
          </a:p>
          <a:p>
            <a:pPr marL="400050" lvl="1" indent="0">
              <a:buNone/>
            </a:pPr>
            <a:r>
              <a:rPr lang="en-US" altLang="zh-CN" sz="2400" dirty="0" smtClean="0"/>
              <a:t>	</a:t>
            </a:r>
            <a:r>
              <a:rPr lang="en-US" altLang="zh-CN" sz="2400" dirty="0" err="1" smtClean="0"/>
              <a:t>driver.get</a:t>
            </a:r>
            <a:r>
              <a:rPr lang="en-US" altLang="zh-CN" sz="2400" dirty="0" smtClean="0"/>
              <a:t>(</a:t>
            </a:r>
            <a:r>
              <a:rPr lang="en-US" altLang="zh-CN" sz="2400" dirty="0" err="1" smtClean="0"/>
              <a:t>baseUrl</a:t>
            </a:r>
            <a:r>
              <a:rPr lang="en-US" altLang="zh-CN" sz="2400" dirty="0" smtClean="0"/>
              <a:t>);</a:t>
            </a:r>
          </a:p>
          <a:p>
            <a:pPr marL="400050" lvl="1" indent="0">
              <a:buNone/>
            </a:pPr>
            <a:endParaRPr lang="en-US" altLang="zh-CN" sz="2400" dirty="0"/>
          </a:p>
          <a:p>
            <a:r>
              <a:rPr lang="zh-CN" altLang="en-US" dirty="0" smtClean="0"/>
              <a:t>方法</a:t>
            </a:r>
            <a:r>
              <a:rPr lang="en-US" altLang="zh-CN" dirty="0" smtClean="0"/>
              <a:t>2</a:t>
            </a:r>
            <a:r>
              <a:rPr lang="zh-CN" altLang="en-US" dirty="0" smtClean="0"/>
              <a:t>：</a:t>
            </a:r>
            <a:endParaRPr lang="en-US" altLang="zh-CN" dirty="0" smtClean="0"/>
          </a:p>
          <a:p>
            <a:pPr marL="400050" lvl="1" indent="0">
              <a:buNone/>
            </a:pPr>
            <a:r>
              <a:rPr lang="en-US" altLang="zh-CN" sz="2400" dirty="0" smtClean="0"/>
              <a:t>	</a:t>
            </a:r>
            <a:r>
              <a:rPr lang="en-US" altLang="zh-CN" sz="2400" dirty="0" err="1" smtClean="0"/>
              <a:t>driver.navigate</a:t>
            </a:r>
            <a:r>
              <a:rPr lang="en-US" altLang="zh-CN" sz="2400" dirty="0"/>
              <a:t>().to(</a:t>
            </a:r>
            <a:r>
              <a:rPr lang="en-US" altLang="zh-CN" sz="2400" dirty="0" err="1"/>
              <a:t>baseUrl</a:t>
            </a:r>
            <a:r>
              <a:rPr lang="en-US" altLang="zh-CN" sz="2400" dirty="0" smtClean="0"/>
              <a:t>);</a:t>
            </a:r>
            <a:endParaRPr lang="en-US" altLang="zh-CN" sz="2400" dirty="0"/>
          </a:p>
        </p:txBody>
      </p:sp>
      <p:sp>
        <p:nvSpPr>
          <p:cNvPr id="2" name="标题 1"/>
          <p:cNvSpPr>
            <a:spLocks noGrp="1"/>
          </p:cNvSpPr>
          <p:nvPr>
            <p:ph type="title"/>
          </p:nvPr>
        </p:nvSpPr>
        <p:spPr/>
        <p:txBody>
          <a:bodyPr>
            <a:normAutofit/>
          </a:bodyPr>
          <a:lstStyle/>
          <a:p>
            <a:r>
              <a:rPr lang="zh-CN" altLang="en-US" dirty="0" smtClean="0"/>
              <a:t>访问</a:t>
            </a:r>
            <a:r>
              <a:rPr lang="zh-CN" altLang="en-US" dirty="0"/>
              <a:t>某网页</a:t>
            </a:r>
            <a:r>
              <a:rPr lang="zh-CN" altLang="en-US" dirty="0" smtClean="0"/>
              <a:t>地址</a:t>
            </a:r>
            <a:endParaRPr lang="zh-CN" altLang="en-US" dirty="0"/>
          </a:p>
        </p:txBody>
      </p:sp>
    </p:spTree>
    <p:extLst>
      <p:ext uri="{BB962C8B-B14F-4D97-AF65-F5344CB8AC3E}">
        <p14:creationId xmlns:p14="http://schemas.microsoft.com/office/powerpoint/2010/main" val="320867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00808"/>
            <a:ext cx="8229600" cy="3408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0462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1196752"/>
            <a:ext cx="8229600" cy="4525963"/>
          </a:xfrm>
        </p:spPr>
        <p:txBody>
          <a:bodyPr>
            <a:normAutofit fontScale="85000" lnSpcReduction="20000"/>
          </a:bodyPr>
          <a:lstStyle/>
          <a:p>
            <a:pPr>
              <a:lnSpc>
                <a:spcPct val="150000"/>
              </a:lnSpc>
            </a:pPr>
            <a:r>
              <a:rPr lang="zh-CN" altLang="en-US" dirty="0">
                <a:solidFill>
                  <a:srgbClr val="FF0000"/>
                </a:solidFill>
              </a:rPr>
              <a:t>浏览器操作</a:t>
            </a:r>
            <a:endParaRPr lang="en-US" altLang="zh-CN" dirty="0">
              <a:solidFill>
                <a:srgbClr val="FF0000"/>
              </a:solidFill>
            </a:endParaRPr>
          </a:p>
          <a:p>
            <a:pPr>
              <a:lnSpc>
                <a:spcPct val="150000"/>
              </a:lnSpc>
            </a:pPr>
            <a:r>
              <a:rPr lang="zh-CN" altLang="en-US" dirty="0">
                <a:solidFill>
                  <a:srgbClr val="FF0000"/>
                </a:solidFill>
              </a:rPr>
              <a:t>常用控件操作</a:t>
            </a:r>
            <a:endParaRPr lang="en-US" altLang="zh-CN" dirty="0">
              <a:solidFill>
                <a:srgbClr val="FF0000"/>
              </a:solidFill>
            </a:endParaRPr>
          </a:p>
          <a:p>
            <a:pPr>
              <a:lnSpc>
                <a:spcPct val="150000"/>
              </a:lnSpc>
            </a:pPr>
            <a:r>
              <a:rPr lang="zh-CN" altLang="en-US" dirty="0" smtClean="0">
                <a:solidFill>
                  <a:srgbClr val="FF0000"/>
                </a:solidFill>
              </a:rPr>
              <a:t>特殊</a:t>
            </a:r>
            <a:r>
              <a:rPr lang="zh-CN" altLang="en-US" dirty="0">
                <a:solidFill>
                  <a:srgbClr val="FF0000"/>
                </a:solidFill>
              </a:rPr>
              <a:t>窗口的操作（</a:t>
            </a:r>
            <a:r>
              <a:rPr lang="en-US" altLang="zh-CN" dirty="0">
                <a:solidFill>
                  <a:srgbClr val="FF0000"/>
                </a:solidFill>
              </a:rPr>
              <a:t>Frame</a:t>
            </a:r>
            <a:r>
              <a:rPr lang="zh-CN" altLang="en-US" dirty="0">
                <a:solidFill>
                  <a:srgbClr val="FF0000"/>
                </a:solidFill>
              </a:rPr>
              <a:t>）</a:t>
            </a:r>
            <a:endParaRPr lang="en-US" altLang="zh-CN" dirty="0">
              <a:solidFill>
                <a:srgbClr val="FF0000"/>
              </a:solidFill>
            </a:endParaRPr>
          </a:p>
          <a:p>
            <a:pPr>
              <a:lnSpc>
                <a:spcPct val="150000"/>
              </a:lnSpc>
            </a:pPr>
            <a:r>
              <a:rPr lang="en-US" altLang="zh-CN" dirty="0" err="1" smtClean="0">
                <a:solidFill>
                  <a:srgbClr val="FF0000"/>
                </a:solidFill>
              </a:rPr>
              <a:t>JavascriptExecutor</a:t>
            </a:r>
            <a:endParaRPr lang="en-US" altLang="zh-CN" dirty="0">
              <a:solidFill>
                <a:srgbClr val="FF0000"/>
              </a:solidFill>
            </a:endParaRPr>
          </a:p>
          <a:p>
            <a:pPr>
              <a:lnSpc>
                <a:spcPct val="150000"/>
              </a:lnSpc>
            </a:pPr>
            <a:r>
              <a:rPr lang="zh-CN" altLang="en-US" dirty="0">
                <a:solidFill>
                  <a:srgbClr val="FF0000"/>
                </a:solidFill>
              </a:rPr>
              <a:t>模拟键盘操作</a:t>
            </a:r>
            <a:endParaRPr lang="en-US" altLang="zh-CN" dirty="0">
              <a:solidFill>
                <a:srgbClr val="FF0000"/>
              </a:solidFill>
            </a:endParaRPr>
          </a:p>
          <a:p>
            <a:pPr>
              <a:lnSpc>
                <a:spcPct val="150000"/>
              </a:lnSpc>
            </a:pPr>
            <a:r>
              <a:rPr lang="zh-CN" altLang="en-US" dirty="0" smtClean="0">
                <a:solidFill>
                  <a:srgbClr val="FF0000"/>
                </a:solidFill>
              </a:rPr>
              <a:t>操作</a:t>
            </a:r>
            <a:r>
              <a:rPr lang="en-US" altLang="zh-CN" dirty="0">
                <a:solidFill>
                  <a:srgbClr val="FF0000"/>
                </a:solidFill>
              </a:rPr>
              <a:t>html5</a:t>
            </a:r>
            <a:r>
              <a:rPr lang="zh-CN" altLang="en-US" dirty="0" smtClean="0">
                <a:solidFill>
                  <a:srgbClr val="FF0000"/>
                </a:solidFill>
              </a:rPr>
              <a:t>元素</a:t>
            </a:r>
            <a:endParaRPr lang="en-US" altLang="zh-CN" dirty="0" smtClean="0">
              <a:solidFill>
                <a:srgbClr val="FF0000"/>
              </a:solidFill>
            </a:endParaRPr>
          </a:p>
          <a:p>
            <a:pPr>
              <a:lnSpc>
                <a:spcPct val="150000"/>
              </a:lnSpc>
            </a:pPr>
            <a:r>
              <a:rPr lang="zh-CN" altLang="en-US" dirty="0"/>
              <a:t>其他常用</a:t>
            </a:r>
            <a:r>
              <a:rPr lang="en-US" altLang="zh-CN" dirty="0"/>
              <a:t>API</a:t>
            </a:r>
          </a:p>
          <a:p>
            <a:endParaRPr lang="zh-CN" altLang="en-US" dirty="0"/>
          </a:p>
        </p:txBody>
      </p:sp>
      <p:sp>
        <p:nvSpPr>
          <p:cNvPr id="3" name="标题 2"/>
          <p:cNvSpPr>
            <a:spLocks noGrp="1"/>
          </p:cNvSpPr>
          <p:nvPr>
            <p:ph type="title"/>
          </p:nvPr>
        </p:nvSpPr>
        <p:spPr/>
        <p:txBody>
          <a:bodyPr/>
          <a:lstStyle/>
          <a:p>
            <a:r>
              <a:rPr lang="zh-CN" altLang="en-US" dirty="0"/>
              <a:t>本章大纲</a:t>
            </a:r>
          </a:p>
        </p:txBody>
      </p:sp>
    </p:spTree>
    <p:extLst>
      <p:ext uri="{BB962C8B-B14F-4D97-AF65-F5344CB8AC3E}">
        <p14:creationId xmlns:p14="http://schemas.microsoft.com/office/powerpoint/2010/main" val="16853535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22002"/>
            <a:ext cx="8229600" cy="4525963"/>
          </a:xfrm>
        </p:spPr>
        <p:txBody>
          <a:bodyPr>
            <a:normAutofit/>
          </a:bodyPr>
          <a:lstStyle/>
          <a:p>
            <a:pPr marL="0" indent="0">
              <a:buNone/>
            </a:pPr>
            <a:r>
              <a:rPr lang="zh-CN" altLang="en-US" sz="2400" dirty="0" smtClean="0"/>
              <a:t>原理</a:t>
            </a:r>
            <a:r>
              <a:rPr lang="zh-CN" altLang="en-US" sz="2400" dirty="0"/>
              <a:t>：隐式等待，就是在创建</a:t>
            </a:r>
            <a:r>
              <a:rPr lang="en-US" altLang="zh-CN" sz="2400" dirty="0"/>
              <a:t>driver</a:t>
            </a:r>
            <a:r>
              <a:rPr lang="zh-CN" altLang="en-US" sz="2400" dirty="0"/>
              <a:t>时，为浏览器对象设置一</a:t>
            </a:r>
            <a:r>
              <a:rPr lang="zh-CN" altLang="en-US" sz="2400" dirty="0" smtClean="0"/>
              <a:t>个</a:t>
            </a:r>
            <a:r>
              <a:rPr lang="zh-CN" altLang="en-US" sz="2400" dirty="0"/>
              <a:t>全局</a:t>
            </a:r>
            <a:r>
              <a:rPr lang="zh-CN" altLang="en-US" sz="2400" dirty="0" smtClean="0"/>
              <a:t>的等待时间</a:t>
            </a:r>
            <a:r>
              <a:rPr lang="zh-CN" altLang="en-US" sz="2400" dirty="0"/>
              <a:t>。这个方法是得不到某个元素就等待一段时间，直到拿到某个元素位置</a:t>
            </a:r>
            <a:r>
              <a:rPr lang="zh-CN" altLang="en-US" sz="2400" dirty="0" smtClean="0"/>
              <a:t>。</a:t>
            </a:r>
            <a:r>
              <a:rPr lang="zh-CN" altLang="en-US" sz="2400" dirty="0"/>
              <a:t>过了这个时间如果对象还没找到的话就会抛出</a:t>
            </a:r>
            <a:r>
              <a:rPr lang="en-US" altLang="zh-CN" sz="2400" dirty="0" err="1"/>
              <a:t>NoSuchElement</a:t>
            </a:r>
            <a:r>
              <a:rPr lang="zh-CN" altLang="en-US" sz="2400" dirty="0"/>
              <a:t>异常。</a:t>
            </a:r>
            <a:endParaRPr lang="en-US" altLang="zh-CN" sz="2400" dirty="0"/>
          </a:p>
          <a:p>
            <a:pPr marL="0" indent="0">
              <a:buNone/>
            </a:pPr>
            <a:r>
              <a:rPr lang="zh-CN" altLang="en-US" sz="2400" dirty="0"/>
              <a:t>注意：在使用隐式等待的时候，实际上浏览器会在你自己设定的时间内不断的刷新页面去寻找我们需要的元素 </a:t>
            </a:r>
          </a:p>
        </p:txBody>
      </p:sp>
      <p:sp>
        <p:nvSpPr>
          <p:cNvPr id="2" name="标题 1"/>
          <p:cNvSpPr>
            <a:spLocks noGrp="1"/>
          </p:cNvSpPr>
          <p:nvPr>
            <p:ph type="title"/>
          </p:nvPr>
        </p:nvSpPr>
        <p:spPr/>
        <p:txBody>
          <a:bodyPr/>
          <a:lstStyle/>
          <a:p>
            <a:r>
              <a:rPr lang="zh-CN" altLang="en-US" dirty="0" smtClean="0"/>
              <a:t>隐式等待</a:t>
            </a:r>
            <a:endParaRPr lang="zh-CN" alt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516" y="3716635"/>
            <a:ext cx="847725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99832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51309"/>
            <a:ext cx="8229600" cy="4525963"/>
          </a:xfrm>
        </p:spPr>
        <p:txBody>
          <a:bodyPr/>
          <a:lstStyle/>
          <a:p>
            <a:r>
              <a:rPr lang="zh-CN" altLang="en-US" dirty="0"/>
              <a:t>原理：显式等待</a:t>
            </a:r>
            <a:r>
              <a:rPr lang="en-US" altLang="zh-CN" dirty="0"/>
              <a:t>,</a:t>
            </a:r>
            <a:r>
              <a:rPr lang="zh-CN" altLang="en-US" dirty="0"/>
              <a:t>就是明确的要等到</a:t>
            </a:r>
            <a:r>
              <a:rPr lang="zh-CN" altLang="en-US" dirty="0">
                <a:solidFill>
                  <a:srgbClr val="FF0000"/>
                </a:solidFill>
              </a:rPr>
              <a:t>某个元素</a:t>
            </a:r>
            <a:r>
              <a:rPr lang="zh-CN" altLang="en-US" dirty="0"/>
              <a:t>的出现或者是某个元素的可点击等条件</a:t>
            </a:r>
            <a:r>
              <a:rPr lang="en-US" altLang="zh-CN" dirty="0"/>
              <a:t>,</a:t>
            </a:r>
            <a:r>
              <a:rPr lang="zh-CN" altLang="en-US" dirty="0" smtClean="0"/>
              <a:t>等不到</a:t>
            </a:r>
            <a:r>
              <a:rPr lang="zh-CN" altLang="en-US" dirty="0"/>
              <a:t>，</a:t>
            </a:r>
            <a:r>
              <a:rPr lang="zh-CN" altLang="en-US" dirty="0" smtClean="0"/>
              <a:t>就</a:t>
            </a:r>
            <a:r>
              <a:rPr lang="zh-CN" altLang="en-US" dirty="0"/>
              <a:t>一直</a:t>
            </a:r>
            <a:r>
              <a:rPr lang="zh-CN" altLang="en-US" dirty="0" smtClean="0"/>
              <a:t>等</a:t>
            </a:r>
            <a:r>
              <a:rPr lang="zh-CN" altLang="en-US" dirty="0"/>
              <a:t>，</a:t>
            </a:r>
            <a:r>
              <a:rPr lang="zh-CN" altLang="en-US" dirty="0" smtClean="0"/>
              <a:t>除非</a:t>
            </a:r>
            <a:r>
              <a:rPr lang="zh-CN" altLang="en-US" dirty="0"/>
              <a:t>在规定的时间之内都没找到</a:t>
            </a:r>
            <a:r>
              <a:rPr lang="en-US" altLang="zh-CN" dirty="0"/>
              <a:t>,</a:t>
            </a:r>
            <a:r>
              <a:rPr lang="zh-CN" altLang="en-US" dirty="0"/>
              <a:t>那么</a:t>
            </a:r>
            <a:r>
              <a:rPr lang="zh-CN" altLang="en-US" dirty="0" smtClean="0"/>
              <a:t>就抛出</a:t>
            </a:r>
            <a:r>
              <a:rPr lang="en-US" altLang="zh-CN" dirty="0" smtClean="0"/>
              <a:t>Exception</a:t>
            </a:r>
            <a:r>
              <a:rPr lang="zh-CN" altLang="en-US" dirty="0"/>
              <a:t>。</a:t>
            </a:r>
          </a:p>
        </p:txBody>
      </p:sp>
      <p:sp>
        <p:nvSpPr>
          <p:cNvPr id="2" name="标题 1"/>
          <p:cNvSpPr>
            <a:spLocks noGrp="1"/>
          </p:cNvSpPr>
          <p:nvPr>
            <p:ph type="title"/>
          </p:nvPr>
        </p:nvSpPr>
        <p:spPr/>
        <p:txBody>
          <a:bodyPr/>
          <a:lstStyle/>
          <a:p>
            <a:r>
              <a:rPr lang="zh-CN" altLang="en-US" dirty="0" smtClean="0"/>
              <a:t>显</a:t>
            </a:r>
            <a:r>
              <a:rPr lang="zh-CN" altLang="en-US" dirty="0"/>
              <a:t>式等待</a:t>
            </a:r>
          </a:p>
        </p:txBody>
      </p:sp>
    </p:spTree>
    <p:extLst>
      <p:ext uri="{BB962C8B-B14F-4D97-AF65-F5344CB8AC3E}">
        <p14:creationId xmlns:p14="http://schemas.microsoft.com/office/powerpoint/2010/main" val="28580706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显式等待</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597516645"/>
              </p:ext>
            </p:extLst>
          </p:nvPr>
        </p:nvGraphicFramePr>
        <p:xfrm>
          <a:off x="467544" y="1052738"/>
          <a:ext cx="8280920" cy="4694274"/>
        </p:xfrm>
        <a:graphic>
          <a:graphicData uri="http://schemas.openxmlformats.org/drawingml/2006/table">
            <a:tbl>
              <a:tblPr firstRow="1" bandRow="1">
                <a:tableStyleId>{5C22544A-7EE6-4342-B048-85BDC9FD1C3A}</a:tableStyleId>
              </a:tblPr>
              <a:tblGrid>
                <a:gridCol w="4140460"/>
                <a:gridCol w="4140460"/>
              </a:tblGrid>
              <a:tr h="517812">
                <a:tc>
                  <a:txBody>
                    <a:bodyPr/>
                    <a:lstStyle/>
                    <a:p>
                      <a:r>
                        <a:rPr lang="zh-CN" altLang="en-US" dirty="0" smtClean="0"/>
                        <a:t>等待的条件</a:t>
                      </a:r>
                      <a:endParaRPr lang="zh-CN" altLang="en-US" dirty="0"/>
                    </a:p>
                  </a:txBody>
                  <a:tcPr/>
                </a:tc>
                <a:tc>
                  <a:txBody>
                    <a:bodyPr/>
                    <a:lstStyle/>
                    <a:p>
                      <a:r>
                        <a:rPr lang="zh-CN" altLang="en-US" dirty="0" smtClean="0"/>
                        <a:t>方法</a:t>
                      </a:r>
                      <a:endParaRPr lang="zh-CN" altLang="en-US" dirty="0"/>
                    </a:p>
                  </a:txBody>
                  <a:tcPr/>
                </a:tc>
              </a:tr>
              <a:tr h="517812">
                <a:tc>
                  <a:txBody>
                    <a:bodyPr/>
                    <a:lstStyle/>
                    <a:p>
                      <a:r>
                        <a:rPr lang="zh-CN" altLang="en-US" dirty="0" smtClean="0"/>
                        <a:t>元素是否可用和被单击</a:t>
                      </a:r>
                      <a:endParaRPr lang="zh-CN" altLang="en-US" dirty="0"/>
                    </a:p>
                  </a:txBody>
                  <a:tcPr/>
                </a:tc>
                <a:tc>
                  <a:txBody>
                    <a:bodyPr/>
                    <a:lstStyle/>
                    <a:p>
                      <a:r>
                        <a:rPr lang="en-US" altLang="zh-CN" sz="1800" kern="1200" dirty="0" err="1" smtClean="0">
                          <a:solidFill>
                            <a:schemeClr val="dk1"/>
                          </a:solidFill>
                          <a:latin typeface="+mn-lt"/>
                          <a:ea typeface="+mn-ea"/>
                          <a:cs typeface="+mn-cs"/>
                        </a:rPr>
                        <a:t>elementToBeClickable</a:t>
                      </a:r>
                      <a:r>
                        <a:rPr lang="en-US" altLang="zh-CN" sz="1800" kern="1200" dirty="0" smtClean="0">
                          <a:solidFill>
                            <a:schemeClr val="dk1"/>
                          </a:solidFill>
                          <a:latin typeface="+mn-lt"/>
                          <a:ea typeface="+mn-ea"/>
                          <a:cs typeface="+mn-cs"/>
                        </a:rPr>
                        <a:t>(</a:t>
                      </a:r>
                      <a:r>
                        <a:rPr lang="en-US" altLang="zh-CN" sz="1800" u="sng" kern="1200" dirty="0" smtClean="0">
                          <a:solidFill>
                            <a:schemeClr val="dk1"/>
                          </a:solidFill>
                          <a:latin typeface="+mn-lt"/>
                          <a:ea typeface="+mn-ea"/>
                          <a:cs typeface="+mn-cs"/>
                        </a:rPr>
                        <a:t>locator)</a:t>
                      </a:r>
                      <a:endParaRPr lang="zh-CN" altLang="en-US" dirty="0"/>
                    </a:p>
                  </a:txBody>
                  <a:tcPr/>
                </a:tc>
              </a:tr>
              <a:tr h="517812">
                <a:tc>
                  <a:txBody>
                    <a:bodyPr/>
                    <a:lstStyle/>
                    <a:p>
                      <a:r>
                        <a:rPr lang="zh-CN" altLang="en-US" dirty="0" smtClean="0"/>
                        <a:t>元素是否选中</a:t>
                      </a:r>
                      <a:endParaRPr lang="zh-CN" altLang="en-US" dirty="0"/>
                    </a:p>
                  </a:txBody>
                  <a:tcPr/>
                </a:tc>
                <a:tc>
                  <a:txBody>
                    <a:bodyPr/>
                    <a:lstStyle/>
                    <a:p>
                      <a:r>
                        <a:rPr lang="en-US" altLang="zh-CN" sz="1800" kern="1200" dirty="0" err="1" smtClean="0">
                          <a:solidFill>
                            <a:schemeClr val="dk1"/>
                          </a:solidFill>
                          <a:latin typeface="+mn-lt"/>
                          <a:ea typeface="+mn-ea"/>
                          <a:cs typeface="+mn-cs"/>
                        </a:rPr>
                        <a:t>elementToBeSelected</a:t>
                      </a:r>
                      <a:r>
                        <a:rPr lang="en-US" altLang="zh-CN" sz="1800" kern="1200" dirty="0" smtClean="0">
                          <a:solidFill>
                            <a:schemeClr val="dk1"/>
                          </a:solidFill>
                          <a:latin typeface="+mn-lt"/>
                          <a:ea typeface="+mn-ea"/>
                          <a:cs typeface="+mn-cs"/>
                        </a:rPr>
                        <a:t>(</a:t>
                      </a:r>
                      <a:r>
                        <a:rPr lang="en-US" altLang="zh-CN" sz="1800" u="sng" kern="1200" dirty="0" smtClean="0">
                          <a:solidFill>
                            <a:schemeClr val="dk1"/>
                          </a:solidFill>
                          <a:latin typeface="+mn-lt"/>
                          <a:ea typeface="+mn-ea"/>
                          <a:cs typeface="+mn-cs"/>
                        </a:rPr>
                        <a:t>element)</a:t>
                      </a:r>
                      <a:endParaRPr lang="zh-CN" altLang="en-US" dirty="0"/>
                    </a:p>
                  </a:txBody>
                  <a:tcPr/>
                </a:tc>
              </a:tr>
              <a:tr h="893759">
                <a:tc>
                  <a:txBody>
                    <a:bodyPr/>
                    <a:lstStyle/>
                    <a:p>
                      <a:r>
                        <a:rPr lang="zh-CN" altLang="en-US" dirty="0" smtClean="0"/>
                        <a:t>元素是否存在</a:t>
                      </a:r>
                      <a:endParaRPr lang="zh-CN" altLang="en-US" dirty="0"/>
                    </a:p>
                  </a:txBody>
                  <a:tcPr/>
                </a:tc>
                <a:tc>
                  <a:txBody>
                    <a:bodyPr/>
                    <a:lstStyle/>
                    <a:p>
                      <a:r>
                        <a:rPr lang="en-US" altLang="zh-CN" sz="1800" kern="1200" dirty="0" err="1" smtClean="0">
                          <a:solidFill>
                            <a:schemeClr val="dk1"/>
                          </a:solidFill>
                          <a:latin typeface="+mn-lt"/>
                          <a:ea typeface="+mn-ea"/>
                          <a:cs typeface="+mn-cs"/>
                        </a:rPr>
                        <a:t>presenceOfElementLocated</a:t>
                      </a:r>
                      <a:r>
                        <a:rPr lang="en-US" altLang="zh-CN" sz="1800" kern="1200" dirty="0" smtClean="0">
                          <a:solidFill>
                            <a:schemeClr val="dk1"/>
                          </a:solidFill>
                          <a:latin typeface="+mn-lt"/>
                          <a:ea typeface="+mn-ea"/>
                          <a:cs typeface="+mn-cs"/>
                        </a:rPr>
                        <a:t>(</a:t>
                      </a:r>
                      <a:r>
                        <a:rPr lang="en-US" altLang="zh-CN" sz="1800" u="sng" kern="1200" dirty="0" smtClean="0">
                          <a:solidFill>
                            <a:schemeClr val="dk1"/>
                          </a:solidFill>
                          <a:latin typeface="+mn-lt"/>
                          <a:ea typeface="+mn-ea"/>
                          <a:cs typeface="+mn-cs"/>
                        </a:rPr>
                        <a:t>locator)</a:t>
                      </a:r>
                      <a:endParaRPr lang="zh-CN" altLang="en-US" dirty="0"/>
                    </a:p>
                  </a:txBody>
                  <a:tcPr/>
                </a:tc>
              </a:tr>
              <a:tr h="893759">
                <a:tc>
                  <a:txBody>
                    <a:bodyPr/>
                    <a:lstStyle/>
                    <a:p>
                      <a:r>
                        <a:rPr lang="zh-CN" altLang="en-US" dirty="0" smtClean="0"/>
                        <a:t>元素是否包含特定的文本</a:t>
                      </a:r>
                      <a:endParaRPr lang="zh-CN" altLang="en-US" dirty="0"/>
                    </a:p>
                  </a:txBody>
                  <a:tcPr/>
                </a:tc>
                <a:tc>
                  <a:txBody>
                    <a:bodyPr/>
                    <a:lstStyle/>
                    <a:p>
                      <a:r>
                        <a:rPr lang="en-US" altLang="zh-CN" sz="1800" kern="1200" dirty="0" err="1" smtClean="0">
                          <a:solidFill>
                            <a:schemeClr val="dk1"/>
                          </a:solidFill>
                          <a:latin typeface="+mn-lt"/>
                          <a:ea typeface="+mn-ea"/>
                          <a:cs typeface="+mn-cs"/>
                        </a:rPr>
                        <a:t>textToBePresentInElement</a:t>
                      </a:r>
                      <a:r>
                        <a:rPr lang="en-US" altLang="zh-CN" sz="1800" kern="1200" dirty="0" smtClean="0">
                          <a:solidFill>
                            <a:schemeClr val="dk1"/>
                          </a:solidFill>
                          <a:latin typeface="+mn-lt"/>
                          <a:ea typeface="+mn-ea"/>
                          <a:cs typeface="+mn-cs"/>
                        </a:rPr>
                        <a:t>(</a:t>
                      </a:r>
                      <a:r>
                        <a:rPr lang="en-US" altLang="zh-CN" sz="1800" u="sng" kern="1200" dirty="0" smtClean="0">
                          <a:solidFill>
                            <a:schemeClr val="dk1"/>
                          </a:solidFill>
                          <a:latin typeface="+mn-lt"/>
                          <a:ea typeface="+mn-ea"/>
                          <a:cs typeface="+mn-cs"/>
                        </a:rPr>
                        <a:t>locator, text)</a:t>
                      </a:r>
                      <a:endParaRPr lang="zh-CN" altLang="en-US" dirty="0"/>
                    </a:p>
                  </a:txBody>
                  <a:tcPr/>
                </a:tc>
              </a:tr>
              <a:tr h="835508">
                <a:tc>
                  <a:txBody>
                    <a:bodyPr/>
                    <a:lstStyle/>
                    <a:p>
                      <a:r>
                        <a:rPr lang="zh-CN" altLang="en-US" dirty="0" smtClean="0"/>
                        <a:t>页面元素值</a:t>
                      </a:r>
                      <a:endParaRPr lang="zh-CN" altLang="en-US" dirty="0"/>
                    </a:p>
                  </a:txBody>
                  <a:tcPr/>
                </a:tc>
                <a:tc>
                  <a:txBody>
                    <a:bodyPr/>
                    <a:lstStyle/>
                    <a:p>
                      <a:r>
                        <a:rPr lang="en-US" altLang="zh-CN" sz="1800" kern="1200" dirty="0" err="1" smtClean="0">
                          <a:solidFill>
                            <a:schemeClr val="dk1"/>
                          </a:solidFill>
                          <a:latin typeface="+mn-lt"/>
                          <a:ea typeface="+mn-ea"/>
                          <a:cs typeface="+mn-cs"/>
                        </a:rPr>
                        <a:t>textToBePresentInElementValue</a:t>
                      </a:r>
                      <a:r>
                        <a:rPr lang="en-US" altLang="zh-CN" sz="1800" kern="1200" dirty="0" smtClean="0">
                          <a:solidFill>
                            <a:schemeClr val="dk1"/>
                          </a:solidFill>
                          <a:latin typeface="+mn-lt"/>
                          <a:ea typeface="+mn-ea"/>
                          <a:cs typeface="+mn-cs"/>
                        </a:rPr>
                        <a:t>(</a:t>
                      </a:r>
                      <a:r>
                        <a:rPr lang="en-US" altLang="zh-CN" sz="1800" u="sng" kern="1200" dirty="0" smtClean="0">
                          <a:solidFill>
                            <a:schemeClr val="dk1"/>
                          </a:solidFill>
                          <a:latin typeface="+mn-lt"/>
                          <a:ea typeface="+mn-ea"/>
                          <a:cs typeface="+mn-cs"/>
                        </a:rPr>
                        <a:t>locator, text)</a:t>
                      </a:r>
                      <a:endParaRPr lang="zh-CN" altLang="en-US" dirty="0"/>
                    </a:p>
                  </a:txBody>
                  <a:tcPr/>
                </a:tc>
              </a:tr>
              <a:tr h="517812">
                <a:tc>
                  <a:txBody>
                    <a:bodyPr/>
                    <a:lstStyle/>
                    <a:p>
                      <a:r>
                        <a:rPr lang="en-US" altLang="zh-CN" dirty="0" smtClean="0"/>
                        <a:t>title</a:t>
                      </a:r>
                      <a:endParaRPr lang="zh-CN" altLang="en-US" dirty="0"/>
                    </a:p>
                  </a:txBody>
                  <a:tcPr/>
                </a:tc>
                <a:tc>
                  <a:txBody>
                    <a:bodyPr/>
                    <a:lstStyle/>
                    <a:p>
                      <a:r>
                        <a:rPr lang="en-US" altLang="zh-CN" sz="1800" i="0" u="none" kern="1200" dirty="0" err="1" smtClean="0">
                          <a:solidFill>
                            <a:schemeClr val="dk1"/>
                          </a:solidFill>
                          <a:latin typeface="+mn-lt"/>
                          <a:ea typeface="+mn-ea"/>
                          <a:cs typeface="+mn-cs"/>
                        </a:rPr>
                        <a:t>titleContains</a:t>
                      </a:r>
                      <a:r>
                        <a:rPr lang="en-US" altLang="zh-CN" sz="1800" i="0" u="none" kern="1200" dirty="0" smtClean="0">
                          <a:solidFill>
                            <a:schemeClr val="dk1"/>
                          </a:solidFill>
                          <a:latin typeface="+mn-lt"/>
                          <a:ea typeface="+mn-ea"/>
                          <a:cs typeface="+mn-cs"/>
                        </a:rPr>
                        <a:t>(title)</a:t>
                      </a:r>
                      <a:endParaRPr lang="zh-CN" altLang="en-US" i="0" u="none" dirty="0"/>
                    </a:p>
                  </a:txBody>
                  <a:tcPr/>
                </a:tc>
              </a:tr>
            </a:tbl>
          </a:graphicData>
        </a:graphic>
      </p:graphicFrame>
    </p:spTree>
    <p:extLst>
      <p:ext uri="{BB962C8B-B14F-4D97-AF65-F5344CB8AC3E}">
        <p14:creationId xmlns:p14="http://schemas.microsoft.com/office/powerpoint/2010/main" val="8811062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78" y="1363325"/>
            <a:ext cx="8896350"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18692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2" name="标题 1"/>
          <p:cNvSpPr>
            <a:spLocks noGrp="1"/>
          </p:cNvSpPr>
          <p:nvPr>
            <p:ph type="title"/>
          </p:nvPr>
        </p:nvSpPr>
        <p:spPr/>
        <p:txBody>
          <a:bodyPr/>
          <a:lstStyle/>
          <a:p>
            <a:r>
              <a:rPr lang="zh-CN" altLang="en-US" dirty="0" smtClean="0"/>
              <a:t>自定义的显示等待</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40768"/>
            <a:ext cx="9277350"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58394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检查文本内容是否出现</a:t>
            </a:r>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12776"/>
            <a:ext cx="8138091"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27434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窗口截屏</a:t>
            </a:r>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060848"/>
            <a:ext cx="8201025"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11559" y="4437111"/>
            <a:ext cx="7480945" cy="954107"/>
          </a:xfrm>
          <a:prstGeom prst="rect">
            <a:avLst/>
          </a:prstGeom>
          <a:noFill/>
        </p:spPr>
        <p:txBody>
          <a:bodyPr wrap="square" rtlCol="0">
            <a:spAutoFit/>
          </a:bodyPr>
          <a:lstStyle/>
          <a:p>
            <a:r>
              <a:rPr lang="zh-CN" altLang="en-US" sz="2800" dirty="0" smtClean="0"/>
              <a:t>练习：请把文件名修改为年月日</a:t>
            </a:r>
            <a:r>
              <a:rPr lang="en-US" altLang="zh-CN" sz="2800" dirty="0" smtClean="0"/>
              <a:t>-</a:t>
            </a:r>
            <a:r>
              <a:rPr lang="zh-CN" altLang="en-US" sz="2800" dirty="0" smtClean="0"/>
              <a:t>时分秒</a:t>
            </a:r>
            <a:r>
              <a:rPr lang="en-US" altLang="zh-CN" sz="2800" dirty="0" smtClean="0"/>
              <a:t>.jpg</a:t>
            </a:r>
          </a:p>
          <a:p>
            <a:r>
              <a:rPr lang="zh-CN" altLang="en-US" sz="2800" dirty="0" smtClean="0"/>
              <a:t>例如</a:t>
            </a:r>
            <a:r>
              <a:rPr lang="en-US" altLang="zh-CN" sz="2800" dirty="0" smtClean="0"/>
              <a:t>20160830-165210.jpg</a:t>
            </a:r>
            <a:endParaRPr lang="zh-CN" altLang="en-US" sz="2800" dirty="0"/>
          </a:p>
        </p:txBody>
      </p:sp>
    </p:spTree>
    <p:extLst>
      <p:ext uri="{BB962C8B-B14F-4D97-AF65-F5344CB8AC3E}">
        <p14:creationId xmlns:p14="http://schemas.microsoft.com/office/powerpoint/2010/main" val="37319913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查看页面元素的属性</a:t>
            </a:r>
            <a:endParaRPr lang="zh-CN" altLang="en-US" dirty="0"/>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2219325"/>
            <a:ext cx="7972425"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7272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返回</a:t>
            </a:r>
            <a:r>
              <a:rPr lang="en-US" altLang="zh-CN" dirty="0" smtClean="0"/>
              <a:t>/</a:t>
            </a:r>
            <a:r>
              <a:rPr lang="zh-CN" altLang="en-US" dirty="0" smtClean="0"/>
              <a:t>前进</a:t>
            </a:r>
            <a:r>
              <a:rPr lang="en-US" altLang="zh-CN" dirty="0" smtClean="0"/>
              <a:t>/</a:t>
            </a:r>
            <a:r>
              <a:rPr lang="zh-CN" altLang="en-US" dirty="0" smtClean="0"/>
              <a:t>刷新</a:t>
            </a:r>
            <a:endParaRPr lang="zh-CN" altLang="en-US" dirty="0"/>
          </a:p>
        </p:txBody>
      </p:sp>
      <p:sp>
        <p:nvSpPr>
          <p:cNvPr id="4" name="TextBox 3"/>
          <p:cNvSpPr txBox="1"/>
          <p:nvPr/>
        </p:nvSpPr>
        <p:spPr>
          <a:xfrm>
            <a:off x="727811" y="1484784"/>
            <a:ext cx="6192688" cy="3933384"/>
          </a:xfrm>
          <a:prstGeom prst="rect">
            <a:avLst/>
          </a:prstGeom>
          <a:noFill/>
        </p:spPr>
        <p:txBody>
          <a:bodyPr wrap="square" rtlCol="0">
            <a:spAutoFit/>
          </a:bodyPr>
          <a:lstStyle/>
          <a:p>
            <a:pPr marL="400050" lvl="1">
              <a:spcBef>
                <a:spcPct val="20000"/>
              </a:spcBef>
            </a:pPr>
            <a:r>
              <a:rPr lang="en-US" altLang="zh-CN" sz="2400" dirty="0"/>
              <a:t>//</a:t>
            </a:r>
            <a:r>
              <a:rPr lang="zh-CN" altLang="en-US" sz="2400" dirty="0"/>
              <a:t>浏览器回退</a:t>
            </a:r>
          </a:p>
          <a:p>
            <a:pPr marL="400050" lvl="1">
              <a:spcBef>
                <a:spcPct val="20000"/>
              </a:spcBef>
            </a:pPr>
            <a:r>
              <a:rPr lang="en-US" altLang="zh-CN" sz="2400" dirty="0" err="1"/>
              <a:t>driver.navigate</a:t>
            </a:r>
            <a:r>
              <a:rPr lang="en-US" altLang="zh-CN" sz="2400" dirty="0"/>
              <a:t>().back();</a:t>
            </a:r>
          </a:p>
          <a:p>
            <a:pPr marL="400050" lvl="1">
              <a:spcBef>
                <a:spcPct val="20000"/>
              </a:spcBef>
            </a:pPr>
            <a:r>
              <a:rPr lang="en-US" altLang="zh-CN" sz="2400" dirty="0"/>
              <a:t>//</a:t>
            </a:r>
            <a:r>
              <a:rPr lang="zh-CN" altLang="en-US" sz="2400" dirty="0"/>
              <a:t>浏览器向前</a:t>
            </a:r>
          </a:p>
          <a:p>
            <a:pPr marL="400050" lvl="1">
              <a:spcBef>
                <a:spcPct val="20000"/>
              </a:spcBef>
            </a:pPr>
            <a:r>
              <a:rPr lang="en-US" altLang="zh-CN" sz="2400" dirty="0" err="1"/>
              <a:t>driver.navigate</a:t>
            </a:r>
            <a:r>
              <a:rPr lang="en-US" altLang="zh-CN" sz="2400" dirty="0"/>
              <a:t>().forward();</a:t>
            </a:r>
          </a:p>
          <a:p>
            <a:pPr marL="400050" lvl="1">
              <a:spcBef>
                <a:spcPct val="20000"/>
              </a:spcBef>
            </a:pPr>
            <a:r>
              <a:rPr lang="en-US" altLang="zh-CN" sz="2400" dirty="0"/>
              <a:t>//</a:t>
            </a:r>
            <a:r>
              <a:rPr lang="zh-CN" altLang="en-US" sz="2400" dirty="0"/>
              <a:t>浏览器刷新</a:t>
            </a:r>
          </a:p>
          <a:p>
            <a:pPr marL="400050" lvl="1">
              <a:spcBef>
                <a:spcPct val="20000"/>
              </a:spcBef>
            </a:pPr>
            <a:r>
              <a:rPr lang="en-US" altLang="zh-CN" sz="2400" dirty="0" err="1"/>
              <a:t>driver.navigate</a:t>
            </a:r>
            <a:r>
              <a:rPr lang="en-US" altLang="zh-CN" sz="2400" dirty="0"/>
              <a:t>().refresh</a:t>
            </a:r>
            <a:r>
              <a:rPr lang="en-US" altLang="zh-CN" sz="2400" dirty="0" smtClean="0"/>
              <a:t>();</a:t>
            </a:r>
          </a:p>
          <a:p>
            <a:pPr marL="400050" lvl="1">
              <a:spcBef>
                <a:spcPct val="20000"/>
              </a:spcBef>
            </a:pPr>
            <a:r>
              <a:rPr lang="en-US" altLang="zh-CN" sz="2400" dirty="0"/>
              <a:t>//</a:t>
            </a:r>
            <a:r>
              <a:rPr lang="zh-CN" altLang="en-US" sz="2400" dirty="0"/>
              <a:t>全屏</a:t>
            </a:r>
            <a:r>
              <a:rPr lang="zh-CN" altLang="en-US" sz="2400" dirty="0" smtClean="0"/>
              <a:t>显示</a:t>
            </a:r>
            <a:r>
              <a:rPr lang="en-US" altLang="zh-CN" sz="2400" dirty="0" err="1"/>
              <a:t>driver.manage</a:t>
            </a:r>
            <a:r>
              <a:rPr lang="en-US" altLang="zh-CN" sz="2400" dirty="0"/>
              <a:t>().window().maximize</a:t>
            </a:r>
            <a:r>
              <a:rPr lang="en-US" altLang="zh-CN" sz="2400" dirty="0" smtClean="0"/>
              <a:t>();</a:t>
            </a:r>
            <a:endParaRPr lang="zh-CN" altLang="en-US" sz="2400" dirty="0"/>
          </a:p>
          <a:p>
            <a:pPr marL="400050" lvl="1">
              <a:spcBef>
                <a:spcPct val="20000"/>
              </a:spcBef>
            </a:pPr>
            <a:endParaRPr lang="zh-CN" altLang="en-US" sz="2400" dirty="0"/>
          </a:p>
        </p:txBody>
      </p:sp>
    </p:spTree>
    <p:extLst>
      <p:ext uri="{BB962C8B-B14F-4D97-AF65-F5344CB8AC3E}">
        <p14:creationId xmlns:p14="http://schemas.microsoft.com/office/powerpoint/2010/main" val="36347538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查看页面元素的</a:t>
            </a:r>
            <a:r>
              <a:rPr lang="en-US" altLang="zh-CN" dirty="0" err="1" smtClean="0"/>
              <a:t>CSS</a:t>
            </a:r>
            <a:r>
              <a:rPr lang="zh-CN" altLang="en-US" dirty="0" smtClean="0"/>
              <a:t>属性值</a:t>
            </a:r>
            <a:endParaRPr lang="zh-CN"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2305050"/>
            <a:ext cx="7258050" cy="2492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34875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124744"/>
            <a:ext cx="8820472" cy="4525963"/>
          </a:xfrm>
        </p:spPr>
        <p:txBody>
          <a:bodyPr>
            <a:normAutofit lnSpcReduction="10000"/>
          </a:bodyPr>
          <a:lstStyle/>
          <a:p>
            <a:r>
              <a:rPr lang="zh-CN" altLang="en-US" dirty="0" smtClean="0"/>
              <a:t>富文本框的实现常见技术用到了</a:t>
            </a:r>
            <a:r>
              <a:rPr lang="en-US" altLang="zh-CN" dirty="0" smtClean="0"/>
              <a:t>Frame</a:t>
            </a:r>
            <a:r>
              <a:rPr lang="zh-CN" altLang="en-US" dirty="0" smtClean="0"/>
              <a:t>标签，并且在</a:t>
            </a:r>
            <a:r>
              <a:rPr lang="en-US" altLang="zh-CN" dirty="0" smtClean="0"/>
              <a:t>Frame</a:t>
            </a:r>
            <a:r>
              <a:rPr lang="zh-CN" altLang="en-US" dirty="0" smtClean="0"/>
              <a:t>中实现了一个常见的</a:t>
            </a:r>
            <a:r>
              <a:rPr lang="en-US" altLang="zh-CN" dirty="0" smtClean="0"/>
              <a:t>HTML</a:t>
            </a:r>
            <a:r>
              <a:rPr lang="zh-CN" altLang="en-US" dirty="0" smtClean="0"/>
              <a:t>网页结构，所以使用普通定位方式无法获取</a:t>
            </a:r>
            <a:endParaRPr lang="en-US" altLang="zh-CN" dirty="0" smtClean="0"/>
          </a:p>
          <a:p>
            <a:r>
              <a:rPr lang="zh-CN" altLang="en-US" dirty="0" smtClean="0"/>
              <a:t>方法</a:t>
            </a:r>
            <a:r>
              <a:rPr lang="en-US" altLang="zh-CN" dirty="0" smtClean="0"/>
              <a:t>1</a:t>
            </a:r>
            <a:r>
              <a:rPr lang="zh-CN" altLang="en-US" dirty="0" smtClean="0"/>
              <a:t>：使用切换子页面语句实现富文本框的输入</a:t>
            </a:r>
            <a:endParaRPr lang="en-US" altLang="zh-CN" dirty="0" smtClean="0"/>
          </a:p>
          <a:p>
            <a:pPr marL="0" indent="0">
              <a:buNone/>
            </a:pPr>
            <a:r>
              <a:rPr lang="en-US" altLang="zh-CN" dirty="0" smtClean="0"/>
              <a:t>	</a:t>
            </a:r>
            <a:r>
              <a:rPr lang="en-US" altLang="zh-CN" dirty="0" err="1" smtClean="0"/>
              <a:t>driver.switchTo</a:t>
            </a:r>
            <a:r>
              <a:rPr lang="en-US" altLang="zh-CN" dirty="0"/>
              <a:t>().</a:t>
            </a:r>
            <a:r>
              <a:rPr lang="en-US" altLang="zh-CN" dirty="0" smtClean="0"/>
              <a:t>frame(“</a:t>
            </a:r>
            <a:r>
              <a:rPr lang="en-US" altLang="zh-CN" dirty="0" err="1" smtClean="0"/>
              <a:t>iframe</a:t>
            </a:r>
            <a:r>
              <a:rPr lang="en-US" altLang="zh-CN" dirty="0" smtClean="0"/>
              <a:t>”);</a:t>
            </a:r>
          </a:p>
          <a:p>
            <a:pPr marL="0" indent="0">
              <a:buNone/>
            </a:pPr>
            <a:r>
              <a:rPr lang="en-US" altLang="zh-CN" dirty="0" err="1" smtClean="0"/>
              <a:t>driver.findElement</a:t>
            </a:r>
            <a:r>
              <a:rPr lang="en-US" altLang="zh-CN" dirty="0" smtClean="0"/>
              <a:t>(</a:t>
            </a:r>
            <a:r>
              <a:rPr lang="en-US" altLang="zh-CN" dirty="0" err="1" smtClean="0"/>
              <a:t>By.classname</a:t>
            </a:r>
            <a:r>
              <a:rPr lang="en-US" altLang="zh-CN" dirty="0" smtClean="0"/>
              <a:t>(“body”)).</a:t>
            </a:r>
            <a:r>
              <a:rPr lang="en-US" altLang="zh-CN" dirty="0" err="1" smtClean="0"/>
              <a:t>sendKeys</a:t>
            </a:r>
            <a:r>
              <a:rPr lang="en-US" altLang="zh-CN" dirty="0" smtClean="0"/>
              <a:t>(“</a:t>
            </a:r>
            <a:r>
              <a:rPr lang="en-US" altLang="zh-CN" dirty="0" err="1" smtClean="0"/>
              <a:t>aaaaaaaaaa</a:t>
            </a:r>
            <a:r>
              <a:rPr lang="en-US" altLang="zh-CN" dirty="0" smtClean="0"/>
              <a:t>”);</a:t>
            </a:r>
            <a:endParaRPr lang="en-US" altLang="zh-CN" dirty="0" smtClean="0"/>
          </a:p>
          <a:p>
            <a:r>
              <a:rPr lang="zh-CN" altLang="en-US" dirty="0" smtClean="0"/>
              <a:t>方法</a:t>
            </a:r>
            <a:r>
              <a:rPr lang="en-US" altLang="zh-CN" dirty="0" smtClean="0"/>
              <a:t>2</a:t>
            </a:r>
            <a:r>
              <a:rPr lang="zh-CN" altLang="en-US" dirty="0" smtClean="0"/>
              <a:t>：找到</a:t>
            </a:r>
            <a:r>
              <a:rPr lang="zh-CN" altLang="en-US" dirty="0" smtClean="0"/>
              <a:t>紧邻的</a:t>
            </a:r>
            <a:r>
              <a:rPr lang="zh-CN" altLang="en-US" dirty="0" smtClean="0"/>
              <a:t>元素，使用</a:t>
            </a:r>
            <a:r>
              <a:rPr lang="en-US" altLang="zh-CN" dirty="0" smtClean="0"/>
              <a:t>Tab</a:t>
            </a:r>
            <a:r>
              <a:rPr lang="zh-CN" altLang="en-US" dirty="0" smtClean="0"/>
              <a:t>键的方法</a:t>
            </a:r>
            <a:endParaRPr lang="zh-CN" altLang="en-US" dirty="0"/>
          </a:p>
        </p:txBody>
      </p:sp>
      <p:sp>
        <p:nvSpPr>
          <p:cNvPr id="3" name="标题 2"/>
          <p:cNvSpPr>
            <a:spLocks noGrp="1"/>
          </p:cNvSpPr>
          <p:nvPr>
            <p:ph type="title"/>
          </p:nvPr>
        </p:nvSpPr>
        <p:spPr/>
        <p:txBody>
          <a:bodyPr/>
          <a:lstStyle/>
          <a:p>
            <a:r>
              <a:rPr lang="zh-CN" altLang="en-US" dirty="0" smtClean="0"/>
              <a:t>富文本框</a:t>
            </a:r>
            <a:endParaRPr lang="zh-CN" altLang="en-US" dirty="0"/>
          </a:p>
        </p:txBody>
      </p:sp>
    </p:spTree>
    <p:extLst>
      <p:ext uri="{BB962C8B-B14F-4D97-AF65-F5344CB8AC3E}">
        <p14:creationId xmlns:p14="http://schemas.microsoft.com/office/powerpoint/2010/main" val="30329989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pPr marL="0" indent="0">
              <a:buNone/>
            </a:pPr>
            <a:r>
              <a:rPr lang="zh-CN" altLang="en-US" dirty="0" smtClean="0"/>
              <a:t>方法</a:t>
            </a:r>
            <a:r>
              <a:rPr lang="en-US" altLang="zh-CN" dirty="0" smtClean="0"/>
              <a:t>1</a:t>
            </a:r>
            <a:r>
              <a:rPr lang="zh-CN" altLang="en-US" dirty="0" smtClean="0"/>
              <a:t>：</a:t>
            </a:r>
            <a:r>
              <a:rPr lang="en-US" altLang="zh-CN" dirty="0" err="1"/>
              <a:t>wd.switchTo</a:t>
            </a:r>
            <a:r>
              <a:rPr lang="en-US" altLang="zh-CN" dirty="0"/>
              <a:t>().frame("xhe0_iframe");</a:t>
            </a:r>
          </a:p>
          <a:p>
            <a:pPr marL="0" indent="0">
              <a:buNone/>
            </a:pPr>
            <a:r>
              <a:rPr lang="en-US" altLang="zh-CN" dirty="0" err="1"/>
              <a:t>wd.findElement</a:t>
            </a:r>
            <a:r>
              <a:rPr lang="en-US" altLang="zh-CN" dirty="0"/>
              <a:t>(</a:t>
            </a:r>
            <a:r>
              <a:rPr lang="en-US" altLang="zh-CN" dirty="0" err="1"/>
              <a:t>By.</a:t>
            </a:r>
            <a:r>
              <a:rPr lang="en-US" altLang="zh-CN" i="1" dirty="0" err="1"/>
              <a:t>tagName</a:t>
            </a:r>
            <a:r>
              <a:rPr lang="en-US" altLang="zh-CN" i="1" dirty="0"/>
              <a:t>("body")).</a:t>
            </a:r>
            <a:r>
              <a:rPr lang="en-US" altLang="zh-CN" i="1" dirty="0" err="1"/>
              <a:t>sendKeys</a:t>
            </a:r>
            <a:r>
              <a:rPr lang="en-US" altLang="zh-CN" i="1" dirty="0"/>
              <a:t>("</a:t>
            </a:r>
            <a:r>
              <a:rPr lang="zh-CN" altLang="en-US" i="1" dirty="0"/>
              <a:t>这个电影值得一看</a:t>
            </a:r>
            <a:r>
              <a:rPr lang="en-US" altLang="zh-CN" i="1" dirty="0"/>
              <a:t>");</a:t>
            </a:r>
          </a:p>
          <a:p>
            <a:pPr marL="0" indent="0">
              <a:buNone/>
            </a:pPr>
            <a:r>
              <a:rPr lang="en-US" altLang="zh-CN" dirty="0"/>
              <a:t>    </a:t>
            </a:r>
            <a:r>
              <a:rPr lang="en-US" altLang="zh-CN" dirty="0" err="1"/>
              <a:t>Thread.</a:t>
            </a:r>
            <a:r>
              <a:rPr lang="en-US" altLang="zh-CN" i="1" dirty="0" err="1"/>
              <a:t>sleep</a:t>
            </a:r>
            <a:r>
              <a:rPr lang="en-US" altLang="zh-CN" i="1" dirty="0"/>
              <a:t>(5000);</a:t>
            </a:r>
          </a:p>
          <a:p>
            <a:pPr marL="0" indent="0">
              <a:buNone/>
            </a:pPr>
            <a:r>
              <a:rPr lang="en-US" altLang="zh-CN" dirty="0" err="1"/>
              <a:t>wd.switchTo</a:t>
            </a:r>
            <a:r>
              <a:rPr lang="en-US" altLang="zh-CN" dirty="0"/>
              <a:t>().</a:t>
            </a:r>
            <a:r>
              <a:rPr lang="en-US" altLang="zh-CN" dirty="0" err="1"/>
              <a:t>defaultContent</a:t>
            </a:r>
            <a:r>
              <a:rPr lang="en-US" altLang="zh-CN" dirty="0"/>
              <a:t>();</a:t>
            </a:r>
            <a:endParaRPr lang="en-US" altLang="zh-CN" dirty="0" smtClean="0"/>
          </a:p>
          <a:p>
            <a:pPr marL="0" indent="0">
              <a:buNone/>
            </a:pPr>
            <a:r>
              <a:rPr lang="zh-CN" altLang="en-US" dirty="0" smtClean="0"/>
              <a:t>方法</a:t>
            </a:r>
            <a:r>
              <a:rPr lang="en-US" altLang="zh-CN" dirty="0" smtClean="0"/>
              <a:t>2</a:t>
            </a:r>
            <a:r>
              <a:rPr lang="zh-CN" altLang="en-US" dirty="0" smtClean="0"/>
              <a:t>：</a:t>
            </a:r>
            <a:endParaRPr lang="en-US" altLang="zh-CN" dirty="0" smtClean="0"/>
          </a:p>
          <a:p>
            <a:pPr marL="0" indent="0">
              <a:buNone/>
            </a:pPr>
            <a:r>
              <a:rPr lang="en-US" altLang="zh-CN" dirty="0" smtClean="0"/>
              <a:t>Actions </a:t>
            </a:r>
            <a:r>
              <a:rPr lang="en-US" altLang="zh-CN" dirty="0"/>
              <a:t>action =</a:t>
            </a:r>
            <a:r>
              <a:rPr lang="en-US" altLang="zh-CN" b="1" dirty="0"/>
              <a:t>new Actions(</a:t>
            </a:r>
            <a:r>
              <a:rPr lang="en-US" altLang="zh-CN" b="1" dirty="0" err="1"/>
              <a:t>wd</a:t>
            </a:r>
            <a:r>
              <a:rPr lang="en-US" altLang="zh-CN" b="1" dirty="0"/>
              <a:t>);</a:t>
            </a:r>
          </a:p>
          <a:p>
            <a:pPr marL="0" indent="0">
              <a:buNone/>
            </a:pPr>
            <a:r>
              <a:rPr lang="en-US" altLang="zh-CN" dirty="0" err="1"/>
              <a:t>action.sendKeys</a:t>
            </a:r>
            <a:r>
              <a:rPr lang="en-US" altLang="zh-CN" dirty="0"/>
              <a:t>(</a:t>
            </a:r>
            <a:r>
              <a:rPr lang="en-US" altLang="zh-CN" dirty="0" err="1"/>
              <a:t>Keys.</a:t>
            </a:r>
            <a:r>
              <a:rPr lang="en-US" altLang="zh-CN" b="1" i="1" dirty="0" err="1"/>
              <a:t>TAB</a:t>
            </a:r>
            <a:r>
              <a:rPr lang="en-US" altLang="zh-CN" b="1" i="1" dirty="0"/>
              <a:t>);</a:t>
            </a:r>
          </a:p>
          <a:p>
            <a:pPr marL="0" indent="0">
              <a:buNone/>
            </a:pPr>
            <a:r>
              <a:rPr lang="en-US" altLang="zh-CN" dirty="0" err="1"/>
              <a:t>action.sendKeys</a:t>
            </a:r>
            <a:r>
              <a:rPr lang="en-US" altLang="zh-CN" dirty="0"/>
              <a:t>(</a:t>
            </a:r>
            <a:r>
              <a:rPr lang="en-US" altLang="zh-CN" dirty="0" err="1"/>
              <a:t>Keys.</a:t>
            </a:r>
            <a:r>
              <a:rPr lang="en-US" altLang="zh-CN" b="1" i="1" dirty="0" err="1"/>
              <a:t>TAB</a:t>
            </a:r>
            <a:r>
              <a:rPr lang="en-US" altLang="zh-CN" b="1" i="1" dirty="0"/>
              <a:t>);</a:t>
            </a:r>
          </a:p>
          <a:p>
            <a:pPr marL="0" indent="0">
              <a:buNone/>
            </a:pPr>
            <a:r>
              <a:rPr lang="en-US" altLang="zh-CN" dirty="0" err="1"/>
              <a:t>action.sendKeys</a:t>
            </a:r>
            <a:r>
              <a:rPr lang="en-US" altLang="zh-CN" dirty="0"/>
              <a:t>(</a:t>
            </a:r>
            <a:r>
              <a:rPr lang="en-US" altLang="zh-CN" dirty="0" err="1"/>
              <a:t>Keys.</a:t>
            </a:r>
            <a:r>
              <a:rPr lang="en-US" altLang="zh-CN" b="1" i="1" dirty="0" err="1"/>
              <a:t>TAB</a:t>
            </a:r>
            <a:r>
              <a:rPr lang="en-US" altLang="zh-CN" b="1" i="1" dirty="0"/>
              <a:t>);</a:t>
            </a:r>
          </a:p>
          <a:p>
            <a:pPr marL="0" indent="0">
              <a:buNone/>
            </a:pPr>
            <a:r>
              <a:rPr lang="en-US" altLang="zh-CN" dirty="0" err="1"/>
              <a:t>action.sendKeys</a:t>
            </a:r>
            <a:r>
              <a:rPr lang="en-US" altLang="zh-CN" dirty="0"/>
              <a:t>("hello").perform();</a:t>
            </a:r>
          </a:p>
          <a:p>
            <a:pPr marL="0" indent="0">
              <a:buNone/>
            </a:pPr>
            <a:r>
              <a:rPr lang="en-US" altLang="zh-CN" dirty="0" err="1"/>
              <a:t>action.sendKeys</a:t>
            </a:r>
            <a:r>
              <a:rPr lang="en-US" altLang="zh-CN" dirty="0"/>
              <a:t>(</a:t>
            </a:r>
            <a:r>
              <a:rPr lang="en-US" altLang="zh-CN" dirty="0" err="1"/>
              <a:t>Keys.</a:t>
            </a:r>
            <a:r>
              <a:rPr lang="en-US" altLang="zh-CN" b="1" i="1" dirty="0" err="1"/>
              <a:t>TAB</a:t>
            </a:r>
            <a:r>
              <a:rPr lang="en-US" altLang="zh-CN" b="1" i="1" dirty="0"/>
              <a:t>);</a:t>
            </a:r>
          </a:p>
          <a:p>
            <a:pPr marL="0" indent="0">
              <a:buNone/>
            </a:pPr>
            <a:r>
              <a:rPr lang="en-US" altLang="zh-CN" dirty="0" err="1"/>
              <a:t>action.sendKeys</a:t>
            </a:r>
            <a:r>
              <a:rPr lang="en-US" altLang="zh-CN" dirty="0"/>
              <a:t>(</a:t>
            </a:r>
            <a:r>
              <a:rPr lang="en-US" altLang="zh-CN" dirty="0" err="1"/>
              <a:t>Keys.</a:t>
            </a:r>
            <a:r>
              <a:rPr lang="en-US" altLang="zh-CN" b="1" i="1" dirty="0" err="1"/>
              <a:t>ENTER</a:t>
            </a:r>
            <a:r>
              <a:rPr lang="en-US" altLang="zh-CN" b="1" i="1" dirty="0"/>
              <a:t>).perform();</a:t>
            </a:r>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1467707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失败截屏，文件名为当前时间</a:t>
            </a:r>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340768"/>
            <a:ext cx="7488832"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39448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268760"/>
            <a:ext cx="8229600" cy="4525963"/>
          </a:xfrm>
        </p:spPr>
        <p:txBody>
          <a:bodyPr/>
          <a:lstStyle/>
          <a:p>
            <a:pPr marL="0" indent="0">
              <a:buNone/>
            </a:pPr>
            <a:r>
              <a:rPr lang="zh-CN" altLang="en-US" dirty="0" smtClean="0"/>
              <a:t>任务</a:t>
            </a:r>
            <a:r>
              <a:rPr lang="en-US" altLang="zh-CN" dirty="0" smtClean="0"/>
              <a:t>1</a:t>
            </a:r>
            <a:r>
              <a:rPr lang="zh-CN" altLang="en-US" dirty="0" smtClean="0"/>
              <a:t>：</a:t>
            </a:r>
            <a:r>
              <a:rPr lang="en-US" altLang="zh-CN" dirty="0" err="1" smtClean="0"/>
              <a:t>Mymovie</a:t>
            </a:r>
            <a:r>
              <a:rPr lang="en-US" altLang="zh-CN" dirty="0" smtClean="0"/>
              <a:t> </a:t>
            </a:r>
            <a:r>
              <a:rPr lang="zh-CN" altLang="en-US" dirty="0" smtClean="0"/>
              <a:t>前端，登录，添加影评</a:t>
            </a:r>
            <a:endParaRPr lang="en-US" altLang="zh-CN" dirty="0" smtClean="0"/>
          </a:p>
          <a:p>
            <a:pPr marL="0" indent="0">
              <a:buNone/>
            </a:pPr>
            <a:r>
              <a:rPr lang="zh-CN" altLang="en-US" dirty="0" smtClean="0"/>
              <a:t>任务</a:t>
            </a:r>
            <a:r>
              <a:rPr lang="en-US" altLang="zh-CN" dirty="0" smtClean="0"/>
              <a:t>2</a:t>
            </a:r>
            <a:r>
              <a:rPr lang="zh-CN" altLang="en-US" dirty="0" smtClean="0"/>
              <a:t>：</a:t>
            </a:r>
            <a:r>
              <a:rPr lang="en-US" altLang="zh-CN" dirty="0">
                <a:hlinkClick r:id="rId2"/>
              </a:rPr>
              <a:t>http://localhost:8032/mymovie/admin.php</a:t>
            </a:r>
            <a:r>
              <a:rPr lang="en-US" altLang="zh-CN" dirty="0" smtClean="0">
                <a:hlinkClick r:id="rId2"/>
              </a:rPr>
              <a:t>/</a:t>
            </a:r>
            <a:endParaRPr lang="en-US" altLang="zh-CN" dirty="0" smtClean="0"/>
          </a:p>
          <a:p>
            <a:pPr marL="0" indent="0">
              <a:buNone/>
            </a:pPr>
            <a:r>
              <a:rPr lang="zh-CN" altLang="en-US" dirty="0" smtClean="0"/>
              <a:t>影片管理</a:t>
            </a:r>
            <a:r>
              <a:rPr lang="en-US" altLang="zh-CN" dirty="0" smtClean="0"/>
              <a:t>/</a:t>
            </a:r>
            <a:r>
              <a:rPr lang="zh-CN" altLang="en-US" dirty="0" smtClean="0"/>
              <a:t>添加影片信息，添加一条影片信息</a:t>
            </a:r>
            <a:endParaRPr lang="en-US" altLang="zh-CN" dirty="0" smtClean="0"/>
          </a:p>
          <a:p>
            <a:pPr marL="0" indent="0">
              <a:buNone/>
            </a:pPr>
            <a:r>
              <a:rPr lang="zh-CN" altLang="en-US" dirty="0" smtClean="0"/>
              <a:t>使用循环，添加</a:t>
            </a:r>
            <a:r>
              <a:rPr lang="en-US" altLang="zh-CN" dirty="0" smtClean="0"/>
              <a:t>10</a:t>
            </a:r>
            <a:r>
              <a:rPr lang="zh-CN" altLang="en-US" dirty="0" smtClean="0"/>
              <a:t>条信息。</a:t>
            </a:r>
            <a:endParaRPr lang="en-US" altLang="zh-CN" dirty="0" smtClean="0"/>
          </a:p>
          <a:p>
            <a:pPr marL="0" indent="0">
              <a:buNone/>
            </a:pPr>
            <a:r>
              <a:rPr lang="zh-CN" altLang="en-US" dirty="0"/>
              <a:t>任务</a:t>
            </a:r>
            <a:r>
              <a:rPr lang="en-US" altLang="zh-CN" dirty="0"/>
              <a:t>3</a:t>
            </a:r>
            <a:r>
              <a:rPr lang="zh-CN" altLang="en-US" dirty="0"/>
              <a:t>：添加演员信息</a:t>
            </a:r>
            <a:endParaRPr lang="zh-CN" altLang="en-US" dirty="0"/>
          </a:p>
        </p:txBody>
      </p:sp>
      <p:sp>
        <p:nvSpPr>
          <p:cNvPr id="3" name="标题 2"/>
          <p:cNvSpPr>
            <a:spLocks noGrp="1"/>
          </p:cNvSpPr>
          <p:nvPr>
            <p:ph type="title"/>
          </p:nvPr>
        </p:nvSpPr>
        <p:spPr/>
        <p:txBody>
          <a:bodyPr/>
          <a:lstStyle/>
          <a:p>
            <a:r>
              <a:rPr lang="zh-CN" altLang="en-US" dirty="0" smtClean="0"/>
              <a:t>实验部分</a:t>
            </a:r>
            <a:endParaRPr lang="zh-CN" altLang="en-US" dirty="0"/>
          </a:p>
        </p:txBody>
      </p:sp>
    </p:spTree>
    <p:extLst>
      <p:ext uri="{BB962C8B-B14F-4D97-AF65-F5344CB8AC3E}">
        <p14:creationId xmlns:p14="http://schemas.microsoft.com/office/powerpoint/2010/main" val="1300527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句柄</a:t>
            </a:r>
            <a:r>
              <a:rPr lang="en-US" altLang="zh-CN" dirty="0" smtClean="0"/>
              <a:t>+</a:t>
            </a:r>
            <a:r>
              <a:rPr lang="zh-CN" altLang="en-US" dirty="0" smtClean="0"/>
              <a:t>网页</a:t>
            </a:r>
            <a:r>
              <a:rPr lang="en-US" altLang="zh-CN" dirty="0" smtClean="0"/>
              <a:t>title</a:t>
            </a:r>
            <a:endParaRPr lang="zh-CN" altLang="en-US" dirty="0"/>
          </a:p>
        </p:txBody>
      </p:sp>
      <p:sp>
        <p:nvSpPr>
          <p:cNvPr id="4" name="矩形 3"/>
          <p:cNvSpPr/>
          <p:nvPr/>
        </p:nvSpPr>
        <p:spPr>
          <a:xfrm>
            <a:off x="902973" y="1180459"/>
            <a:ext cx="8064896" cy="707886"/>
          </a:xfrm>
          <a:prstGeom prst="rect">
            <a:avLst/>
          </a:prstGeom>
        </p:spPr>
        <p:txBody>
          <a:bodyPr wrap="square">
            <a:spAutoFit/>
          </a:bodyPr>
          <a:lstStyle/>
          <a:p>
            <a:r>
              <a:rPr lang="zh-CN" altLang="en-US" sz="2000" dirty="0">
                <a:latin typeface="+mn-ea"/>
              </a:rPr>
              <a:t>使用</a:t>
            </a:r>
            <a:r>
              <a:rPr lang="en-US" altLang="zh-CN" sz="2000" dirty="0"/>
              <a:t>getWindowHandle</a:t>
            </a:r>
            <a:r>
              <a:rPr lang="zh-CN" altLang="en-US" sz="2000" dirty="0">
                <a:latin typeface="+mn-ea"/>
              </a:rPr>
              <a:t>方法来获取当前浏览器窗口的</a:t>
            </a:r>
            <a:r>
              <a:rPr lang="zh-CN" altLang="en-US" sz="2000" dirty="0" smtClean="0">
                <a:latin typeface="+mn-ea"/>
              </a:rPr>
              <a:t>句柄</a:t>
            </a:r>
            <a:endParaRPr lang="en-US" altLang="zh-CN" sz="2000" dirty="0" smtClean="0">
              <a:latin typeface="+mn-ea"/>
            </a:endParaRPr>
          </a:p>
          <a:p>
            <a:r>
              <a:rPr lang="zh-CN" altLang="en-US" sz="2000" dirty="0" smtClean="0">
                <a:latin typeface="+mn-ea"/>
              </a:rPr>
              <a:t>使用</a:t>
            </a:r>
            <a:r>
              <a:rPr lang="en-US" altLang="zh-CN" sz="2000" dirty="0" err="1" smtClean="0"/>
              <a:t>getWindowHandles</a:t>
            </a:r>
            <a:r>
              <a:rPr lang="zh-CN" altLang="en-US" sz="2000" dirty="0">
                <a:latin typeface="+mn-ea"/>
              </a:rPr>
              <a:t>方法获取所有弹出的浏览器窗口的</a:t>
            </a:r>
            <a:r>
              <a:rPr lang="zh-CN" altLang="en-US" sz="2000" dirty="0" smtClean="0">
                <a:latin typeface="+mn-ea"/>
              </a:rPr>
              <a:t>句柄</a:t>
            </a:r>
            <a:endParaRPr lang="en-US" altLang="zh-CN" sz="2000" dirty="0">
              <a:latin typeface="+mn-ea"/>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3" y="2348880"/>
            <a:ext cx="8789987"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9180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2286" y="0"/>
            <a:ext cx="8158135" cy="818867"/>
          </a:xfrm>
        </p:spPr>
        <p:txBody>
          <a:bodyPr>
            <a:normAutofit/>
          </a:bodyPr>
          <a:lstStyle/>
          <a:p>
            <a:r>
              <a:rPr lang="zh-CN" altLang="en-US" dirty="0" smtClean="0"/>
              <a:t>句柄</a:t>
            </a:r>
            <a:r>
              <a:rPr lang="en-US" altLang="zh-CN" dirty="0" smtClean="0"/>
              <a:t>+</a:t>
            </a:r>
            <a:r>
              <a:rPr lang="zh-CN" altLang="en-US" dirty="0" smtClean="0"/>
              <a:t>网页内容</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046" y="1844824"/>
            <a:ext cx="7572375"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7073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331" y="0"/>
            <a:ext cx="8229600" cy="1143000"/>
          </a:xfrm>
        </p:spPr>
        <p:txBody>
          <a:bodyPr/>
          <a:lstStyle/>
          <a:p>
            <a:r>
              <a:rPr lang="zh-CN" altLang="en-US" dirty="0" smtClean="0"/>
              <a:t>关闭浏览器</a:t>
            </a:r>
            <a:endParaRPr lang="zh-CN" altLang="en-US" dirty="0"/>
          </a:p>
        </p:txBody>
      </p:sp>
      <p:sp>
        <p:nvSpPr>
          <p:cNvPr id="4" name="矩形 3"/>
          <p:cNvSpPr/>
          <p:nvPr/>
        </p:nvSpPr>
        <p:spPr>
          <a:xfrm>
            <a:off x="434008" y="1052736"/>
            <a:ext cx="8496944" cy="1569660"/>
          </a:xfrm>
          <a:prstGeom prst="rect">
            <a:avLst/>
          </a:prstGeom>
        </p:spPr>
        <p:txBody>
          <a:bodyPr wrap="square">
            <a:spAutoFit/>
          </a:bodyPr>
          <a:lstStyle/>
          <a:p>
            <a:pPr marL="109538"/>
            <a:r>
              <a:rPr lang="en-US" altLang="zh-CN" sz="2400" dirty="0"/>
              <a:t>close</a:t>
            </a:r>
            <a:r>
              <a:rPr lang="zh-CN" altLang="en-US" sz="2400" dirty="0"/>
              <a:t>方法关闭当前的浏览器窗口</a:t>
            </a:r>
            <a:r>
              <a:rPr lang="zh-CN" altLang="en-US" sz="2400" dirty="0" smtClean="0"/>
              <a:t>；</a:t>
            </a:r>
            <a:endParaRPr lang="en-US" altLang="zh-CN" sz="2400" dirty="0" smtClean="0"/>
          </a:p>
          <a:p>
            <a:pPr marL="109538"/>
            <a:r>
              <a:rPr lang="en-US" altLang="zh-CN" sz="2400" dirty="0" smtClean="0"/>
              <a:t>quit</a:t>
            </a:r>
            <a:r>
              <a:rPr lang="zh-CN" altLang="en-US" sz="2400" dirty="0"/>
              <a:t>方法不仅关闭窗口，还会彻底的退出</a:t>
            </a:r>
            <a:r>
              <a:rPr lang="en-US" altLang="zh-CN" sz="2400" dirty="0" err="1"/>
              <a:t>webdriver</a:t>
            </a:r>
            <a:r>
              <a:rPr lang="zh-CN" altLang="en-US" sz="2400" dirty="0"/>
              <a:t>，释放与</a:t>
            </a:r>
            <a:r>
              <a:rPr lang="en-US" altLang="zh-CN" sz="2400" dirty="0"/>
              <a:t>driver server</a:t>
            </a:r>
            <a:r>
              <a:rPr lang="zh-CN" altLang="en-US" sz="2400" dirty="0"/>
              <a:t>之间的连接</a:t>
            </a:r>
            <a:r>
              <a:rPr lang="zh-CN" altLang="en-US" sz="2400" dirty="0" smtClean="0"/>
              <a:t>。</a:t>
            </a:r>
            <a:endParaRPr lang="en-US" altLang="zh-CN" sz="2400" dirty="0" smtClean="0"/>
          </a:p>
          <a:p>
            <a:pPr marL="109538"/>
            <a:r>
              <a:rPr lang="zh-CN" altLang="en-US" sz="2400" dirty="0" smtClean="0"/>
              <a:t>所以</a:t>
            </a:r>
            <a:r>
              <a:rPr lang="zh-CN" altLang="en-US" sz="2400" dirty="0"/>
              <a:t>简单来说</a:t>
            </a:r>
            <a:r>
              <a:rPr lang="en-US" altLang="zh-CN" sz="2400" dirty="0"/>
              <a:t>quit</a:t>
            </a:r>
            <a:r>
              <a:rPr lang="zh-CN" altLang="en-US" sz="2400" dirty="0"/>
              <a:t>是更加彻底的</a:t>
            </a:r>
            <a:r>
              <a:rPr lang="en-US" altLang="zh-CN" sz="2400" dirty="0"/>
              <a:t>close</a:t>
            </a:r>
            <a:r>
              <a:rPr lang="zh-CN" altLang="en-US" sz="2400" dirty="0"/>
              <a:t>，</a:t>
            </a:r>
            <a:r>
              <a:rPr lang="en-US" altLang="zh-CN" sz="2400" dirty="0"/>
              <a:t>quit</a:t>
            </a:r>
            <a:r>
              <a:rPr lang="zh-CN" altLang="en-US" sz="2400" dirty="0"/>
              <a:t>会更好的释放资源。</a:t>
            </a:r>
            <a:endParaRPr lang="en-US" altLang="zh-CN" sz="2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924944"/>
            <a:ext cx="6727094"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8214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1196752"/>
            <a:ext cx="8229600" cy="4824536"/>
          </a:xfrm>
        </p:spPr>
        <p:txBody>
          <a:bodyPr>
            <a:normAutofit fontScale="92500" lnSpcReduction="20000"/>
          </a:bodyPr>
          <a:lstStyle/>
          <a:p>
            <a:pPr>
              <a:lnSpc>
                <a:spcPct val="150000"/>
              </a:lnSpc>
            </a:pPr>
            <a:r>
              <a:rPr lang="zh-CN" altLang="en-US" dirty="0">
                <a:solidFill>
                  <a:srgbClr val="FF0000"/>
                </a:solidFill>
              </a:rPr>
              <a:t>浏览器操作</a:t>
            </a:r>
            <a:endParaRPr lang="en-US" altLang="zh-CN" dirty="0">
              <a:solidFill>
                <a:srgbClr val="FF0000"/>
              </a:solidFill>
            </a:endParaRPr>
          </a:p>
          <a:p>
            <a:pPr>
              <a:lnSpc>
                <a:spcPct val="150000"/>
              </a:lnSpc>
            </a:pPr>
            <a:r>
              <a:rPr lang="zh-CN" altLang="en-US" dirty="0">
                <a:solidFill>
                  <a:srgbClr val="FF0000"/>
                </a:solidFill>
              </a:rPr>
              <a:t>常用控件操作</a:t>
            </a:r>
            <a:endParaRPr lang="en-US" altLang="zh-CN" dirty="0">
              <a:solidFill>
                <a:srgbClr val="FF0000"/>
              </a:solidFill>
            </a:endParaRPr>
          </a:p>
          <a:p>
            <a:pPr>
              <a:lnSpc>
                <a:spcPct val="150000"/>
              </a:lnSpc>
            </a:pPr>
            <a:r>
              <a:rPr lang="zh-CN" altLang="en-US" dirty="0" smtClean="0"/>
              <a:t>特殊</a:t>
            </a:r>
            <a:r>
              <a:rPr lang="zh-CN" altLang="en-US" dirty="0"/>
              <a:t>窗口的操作（</a:t>
            </a:r>
            <a:r>
              <a:rPr lang="en-US" altLang="zh-CN" dirty="0"/>
              <a:t>Frame</a:t>
            </a:r>
            <a:r>
              <a:rPr lang="zh-CN" altLang="en-US" dirty="0"/>
              <a:t>）</a:t>
            </a:r>
            <a:endParaRPr lang="en-US" altLang="zh-CN" dirty="0"/>
          </a:p>
          <a:p>
            <a:pPr>
              <a:lnSpc>
                <a:spcPct val="150000"/>
              </a:lnSpc>
            </a:pPr>
            <a:r>
              <a:rPr lang="en-US" altLang="zh-CN" dirty="0" err="1" smtClean="0"/>
              <a:t>JavascriptExecutor</a:t>
            </a:r>
            <a:endParaRPr lang="en-US" altLang="zh-CN" dirty="0"/>
          </a:p>
          <a:p>
            <a:pPr>
              <a:lnSpc>
                <a:spcPct val="150000"/>
              </a:lnSpc>
            </a:pPr>
            <a:r>
              <a:rPr lang="zh-CN" altLang="en-US" dirty="0"/>
              <a:t>模拟键盘操作</a:t>
            </a:r>
            <a:endParaRPr lang="en-US" altLang="zh-CN" dirty="0"/>
          </a:p>
          <a:p>
            <a:pPr>
              <a:lnSpc>
                <a:spcPct val="150000"/>
              </a:lnSpc>
            </a:pPr>
            <a:r>
              <a:rPr lang="zh-CN" altLang="en-US" dirty="0" smtClean="0"/>
              <a:t>操作</a:t>
            </a:r>
            <a:r>
              <a:rPr lang="en-US" altLang="zh-CN" dirty="0"/>
              <a:t>html5</a:t>
            </a:r>
            <a:r>
              <a:rPr lang="zh-CN" altLang="en-US" dirty="0" smtClean="0"/>
              <a:t>元素</a:t>
            </a:r>
            <a:endParaRPr lang="en-US" altLang="zh-CN" dirty="0" smtClean="0"/>
          </a:p>
          <a:p>
            <a:pPr>
              <a:lnSpc>
                <a:spcPct val="150000"/>
              </a:lnSpc>
            </a:pPr>
            <a:r>
              <a:rPr lang="zh-CN" altLang="en-US" dirty="0"/>
              <a:t>其他常用</a:t>
            </a:r>
            <a:r>
              <a:rPr lang="en-US" altLang="zh-CN" dirty="0"/>
              <a:t>API</a:t>
            </a:r>
          </a:p>
          <a:p>
            <a:pPr>
              <a:lnSpc>
                <a:spcPct val="150000"/>
              </a:lnSpc>
            </a:pP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本章大纲</a:t>
            </a:r>
          </a:p>
        </p:txBody>
      </p:sp>
    </p:spTree>
    <p:extLst>
      <p:ext uri="{BB962C8B-B14F-4D97-AF65-F5344CB8AC3E}">
        <p14:creationId xmlns:p14="http://schemas.microsoft.com/office/powerpoint/2010/main" val="3621854939"/>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08 Controller测试场景设计</Template>
  <TotalTime>4817</TotalTime>
  <Words>1217</Words>
  <Application>Microsoft Office PowerPoint</Application>
  <PresentationFormat>全屏显示(4:3)</PresentationFormat>
  <Paragraphs>233</Paragraphs>
  <Slides>54</Slides>
  <Notes>4</Notes>
  <HiddenSlides>0</HiddenSlides>
  <MMClips>0</MMClips>
  <ScaleCrop>false</ScaleCrop>
  <HeadingPairs>
    <vt:vector size="4" baseType="variant">
      <vt:variant>
        <vt:lpstr>主题</vt:lpstr>
      </vt:variant>
      <vt:variant>
        <vt:i4>1</vt:i4>
      </vt:variant>
      <vt:variant>
        <vt:lpstr>幻灯片标题</vt:lpstr>
      </vt:variant>
      <vt:variant>
        <vt:i4>54</vt:i4>
      </vt:variant>
    </vt:vector>
  </HeadingPairs>
  <TitlesOfParts>
    <vt:vector size="55" baseType="lpstr">
      <vt:lpstr>moban</vt:lpstr>
      <vt:lpstr>常见元素的处理</vt:lpstr>
      <vt:lpstr>本章大纲</vt:lpstr>
      <vt:lpstr>浏览器的操作</vt:lpstr>
      <vt:lpstr>访问某网页地址</vt:lpstr>
      <vt:lpstr>返回/前进/刷新</vt:lpstr>
      <vt:lpstr>句柄+网页title</vt:lpstr>
      <vt:lpstr>句柄+网页内容</vt:lpstr>
      <vt:lpstr>关闭浏览器</vt:lpstr>
      <vt:lpstr>本章大纲</vt:lpstr>
      <vt:lpstr>常见元素处理</vt:lpstr>
      <vt:lpstr>常用组件</vt:lpstr>
      <vt:lpstr>常用组件</vt:lpstr>
      <vt:lpstr>常用组件</vt:lpstr>
      <vt:lpstr>常用组件</vt:lpstr>
      <vt:lpstr>常用组件</vt:lpstr>
      <vt:lpstr>本章大纲</vt:lpstr>
      <vt:lpstr>操作iframe中的页面元素</vt:lpstr>
      <vt:lpstr>使用iframe中的源代码来操作Frame</vt:lpstr>
      <vt:lpstr>本章大纲</vt:lpstr>
      <vt:lpstr>执行JavaScript脚本</vt:lpstr>
      <vt:lpstr>操作JavaScript 的Alert弹窗</vt:lpstr>
      <vt:lpstr>6. 操作Frame中的页面元素</vt:lpstr>
      <vt:lpstr> 使用JavascriptExecutor单击元素</vt:lpstr>
      <vt:lpstr>使用JavascriptExecutor操作页面的滚动条</vt:lpstr>
      <vt:lpstr>高亮显示正在被操作的页面元素</vt:lpstr>
      <vt:lpstr>设置页面对象的属性值</vt:lpstr>
      <vt:lpstr>本章大纲</vt:lpstr>
      <vt:lpstr>模拟键盘的操作</vt:lpstr>
      <vt:lpstr>模拟键盘的操作</vt:lpstr>
      <vt:lpstr>模拟鼠标右键事件</vt:lpstr>
      <vt:lpstr>在指定元素进行鼠标悬浮</vt:lpstr>
      <vt:lpstr>指定元素上进行鼠标单击左键和释放的操作</vt:lpstr>
      <vt:lpstr>拖拽页面元素</vt:lpstr>
      <vt:lpstr>本章大纲</vt:lpstr>
      <vt:lpstr>操作html5元素</vt:lpstr>
      <vt:lpstr>HTML5中的视频播放器</vt:lpstr>
      <vt:lpstr>HTML5中的绘画操作</vt:lpstr>
      <vt:lpstr>HTML5中的存储对象</vt:lpstr>
      <vt:lpstr>Drag和Drop</vt:lpstr>
      <vt:lpstr>PowerPoint 演示文稿</vt:lpstr>
      <vt:lpstr>本章大纲</vt:lpstr>
      <vt:lpstr>隐式等待</vt:lpstr>
      <vt:lpstr>显式等待</vt:lpstr>
      <vt:lpstr>显式等待</vt:lpstr>
      <vt:lpstr>PowerPoint 演示文稿</vt:lpstr>
      <vt:lpstr>自定义的显示等待</vt:lpstr>
      <vt:lpstr>检查文本内容是否出现</vt:lpstr>
      <vt:lpstr> 窗口截屏</vt:lpstr>
      <vt:lpstr>查看页面元素的属性</vt:lpstr>
      <vt:lpstr>查看页面元素的CSS属性值</vt:lpstr>
      <vt:lpstr>富文本框</vt:lpstr>
      <vt:lpstr>PowerPoint 演示文稿</vt:lpstr>
      <vt:lpstr>失败截屏，文件名为当前时间</vt:lpstr>
      <vt:lpstr>实验部分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308</cp:revision>
  <dcterms:created xsi:type="dcterms:W3CDTF">2013-09-01T08:58:31Z</dcterms:created>
  <dcterms:modified xsi:type="dcterms:W3CDTF">2018-06-23T06:23:30Z</dcterms:modified>
</cp:coreProperties>
</file>