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sldIdLst>
    <p:sldId id="280" r:id="rId2"/>
    <p:sldId id="261" r:id="rId3"/>
    <p:sldId id="282" r:id="rId4"/>
    <p:sldId id="262" r:id="rId5"/>
    <p:sldId id="263" r:id="rId6"/>
    <p:sldId id="289" r:id="rId7"/>
    <p:sldId id="264" r:id="rId8"/>
    <p:sldId id="265" r:id="rId9"/>
    <p:sldId id="278" r:id="rId10"/>
    <p:sldId id="283" r:id="rId11"/>
    <p:sldId id="266" r:id="rId12"/>
    <p:sldId id="267" r:id="rId13"/>
    <p:sldId id="295" r:id="rId14"/>
    <p:sldId id="290" r:id="rId15"/>
    <p:sldId id="268" r:id="rId16"/>
    <p:sldId id="269" r:id="rId17"/>
    <p:sldId id="270" r:id="rId18"/>
    <p:sldId id="291" r:id="rId19"/>
    <p:sldId id="271" r:id="rId20"/>
    <p:sldId id="272" r:id="rId21"/>
    <p:sldId id="273" r:id="rId22"/>
    <p:sldId id="274" r:id="rId23"/>
    <p:sldId id="293" r:id="rId24"/>
    <p:sldId id="276" r:id="rId25"/>
    <p:sldId id="292" r:id="rId26"/>
    <p:sldId id="275" r:id="rId27"/>
    <p:sldId id="277" r:id="rId28"/>
    <p:sldId id="294" r:id="rId29"/>
    <p:sldId id="296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590" autoAdjust="0"/>
  </p:normalViewPr>
  <p:slideViewPr>
    <p:cSldViewPr>
      <p:cViewPr varScale="1">
        <p:scale>
          <a:sx n="71" d="100"/>
          <a:sy n="71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E1B1D-F8A5-45D0-9C0B-CA3964750FAA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B4538-64F5-410A-B139-4922B21E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1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737EE-7F98-4B0E-97B5-D5D721FA5C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4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737EE-7F98-4B0E-97B5-D5D721FA5C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737EE-7F98-4B0E-97B5-D5D721FA5C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94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34A4E-A369-4ABA-865B-3767012C3E4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89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equalTo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可比较两个对象</a:t>
            </a:r>
            <a:endParaRPr lang="en-US" altLang="zh-CN" dirty="0" smtClean="0"/>
          </a:p>
          <a:p>
            <a:r>
              <a:rPr lang="en-US" altLang="zh-CN" dirty="0" smtClean="0"/>
              <a:t>Is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比较两个值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737EE-7F98-4B0E-97B5-D5D721FA5CA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65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参考文档：</a:t>
            </a:r>
            <a:r>
              <a:rPr lang="en-US" altLang="zh-CN" sz="1200" dirty="0" smtClean="0"/>
              <a:t>http://www.cnblogs.com/mengdd/archive/2013/04/13/3019336.html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B4538-64F5-410A-B139-4922B21E66F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527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D4C6E-6D9A-47E2-A7B5-12C6D6DF17F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01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JUnit3.8</a:t>
            </a:r>
            <a:r>
              <a:rPr lang="zh-CN" altLang="zh-CN" dirty="0" smtClean="0"/>
              <a:t>使用</a:t>
            </a:r>
            <a:r>
              <a:rPr lang="zh-CN" altLang="zh-CN" dirty="0" smtClean="0">
                <a:solidFill>
                  <a:srgbClr val="FF0000"/>
                </a:solidFill>
              </a:rPr>
              <a:t>命名约定和反射</a:t>
            </a:r>
            <a:r>
              <a:rPr lang="zh-CN" altLang="zh-CN" dirty="0" smtClean="0"/>
              <a:t>来定位测试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737EE-7F98-4B0E-97B5-D5D721FA5CA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0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78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community/eclipse_newsletter/2017/october/article5.php" TargetMode="External"/><Relationship Id="rId2" Type="http://schemas.openxmlformats.org/officeDocument/2006/relationships/hyperlink" Target="http://sjyuan.cc/junit5/5.1.0/user-guide-cn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JUnit</a:t>
            </a:r>
            <a:r>
              <a:rPr lang="zh-CN" altLang="en-US" dirty="0">
                <a:latin typeface="+mn-ea"/>
                <a:ea typeface="+mn-ea"/>
              </a:rPr>
              <a:t>单元测试框架</a:t>
            </a:r>
          </a:p>
        </p:txBody>
      </p:sp>
    </p:spTree>
    <p:extLst>
      <p:ext uri="{BB962C8B-B14F-4D97-AF65-F5344CB8AC3E}">
        <p14:creationId xmlns:p14="http://schemas.microsoft.com/office/powerpoint/2010/main" val="13687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JUnit3</a:t>
            </a:r>
            <a:r>
              <a:rPr lang="zh-CN" altLang="en-US" dirty="0">
                <a:latin typeface="+mn-ea"/>
                <a:ea typeface="+mn-ea"/>
              </a:rPr>
              <a:t>的使用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21042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857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使用了</a:t>
            </a:r>
            <a:r>
              <a:rPr lang="en-US" altLang="zh-CN" dirty="0">
                <a:latin typeface="+mn-ea"/>
                <a:ea typeface="+mn-ea"/>
              </a:rPr>
              <a:t>JUnit4</a:t>
            </a:r>
            <a:r>
              <a:rPr lang="zh-CN" altLang="en-US" dirty="0">
                <a:latin typeface="+mn-ea"/>
                <a:ea typeface="+mn-ea"/>
              </a:rPr>
              <a:t>后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31" y="1700808"/>
            <a:ext cx="87153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96184" y="5010096"/>
            <a:ext cx="8208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Keep the bar green to keep the code clean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30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Build Path-&gt;Configure-&gt;Add Library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/>
              <a:t>org.junit</a:t>
            </a:r>
            <a:r>
              <a:rPr lang="en-US" altLang="zh-CN" dirty="0"/>
              <a:t>.*;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导入</a:t>
            </a:r>
            <a:r>
              <a:rPr lang="en-US" altLang="zh-CN" dirty="0" smtClean="0">
                <a:latin typeface="+mn-ea"/>
                <a:ea typeface="+mn-ea"/>
              </a:rPr>
              <a:t>JUnit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61245"/>
            <a:ext cx="8044150" cy="439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7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测试方法上</a:t>
            </a:r>
            <a:r>
              <a:rPr lang="zh-CN" altLang="en-US" sz="2400" dirty="0">
                <a:solidFill>
                  <a:srgbClr val="FF0000"/>
                </a:solidFill>
              </a:rPr>
              <a:t>必须使用</a:t>
            </a:r>
            <a:r>
              <a:rPr lang="en-US" altLang="zh-CN" sz="2400" dirty="0">
                <a:solidFill>
                  <a:srgbClr val="FF0000"/>
                </a:solidFill>
              </a:rPr>
              <a:t>@Test</a:t>
            </a:r>
            <a:r>
              <a:rPr lang="zh-CN" altLang="en-US" sz="2400" dirty="0"/>
              <a:t>进行修饰</a:t>
            </a:r>
            <a:endParaRPr lang="en-US" altLang="zh-CN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测试方法</a:t>
            </a:r>
            <a:r>
              <a:rPr lang="zh-CN" altLang="en-US" sz="2400" dirty="0">
                <a:solidFill>
                  <a:srgbClr val="FF0000"/>
                </a:solidFill>
              </a:rPr>
              <a:t>必须使用</a:t>
            </a:r>
            <a:r>
              <a:rPr lang="en-US" altLang="zh-CN" sz="2400" dirty="0">
                <a:solidFill>
                  <a:srgbClr val="FF0000"/>
                </a:solidFill>
              </a:rPr>
              <a:t>public void</a:t>
            </a:r>
            <a:r>
              <a:rPr lang="zh-CN" altLang="en-US" sz="2400" dirty="0"/>
              <a:t>修饰，不能带任何的参数</a:t>
            </a:r>
            <a:endParaRPr lang="en-US" altLang="zh-CN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新建一个源代码</a:t>
            </a:r>
            <a:r>
              <a:rPr lang="zh-CN" altLang="en-US" sz="2400" dirty="0" smtClean="0"/>
              <a:t>目录来存放测试代码</a:t>
            </a:r>
            <a:endParaRPr lang="en-US" altLang="zh-CN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测试类的包应该和被测试类保持一致</a:t>
            </a:r>
            <a:endParaRPr lang="en-US" altLang="zh-CN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测试单元中的每个方法都必须可以独立测试，测试方法之间不能有任何的依赖</a:t>
            </a:r>
            <a:endParaRPr lang="en-US" altLang="zh-CN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建议</a:t>
            </a:r>
            <a:r>
              <a:rPr lang="zh-CN" altLang="en-US" sz="2400" dirty="0" smtClean="0"/>
              <a:t>测试类使用</a:t>
            </a:r>
            <a:r>
              <a:rPr lang="en-US" altLang="zh-CN" sz="2400" dirty="0" smtClean="0"/>
              <a:t>Test</a:t>
            </a:r>
            <a:r>
              <a:rPr lang="zh-CN" altLang="en-US" sz="2400" dirty="0" smtClean="0"/>
              <a:t>作为类名的后缀</a:t>
            </a:r>
            <a:endParaRPr lang="en-US" altLang="zh-CN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建议测试方法使用</a:t>
            </a:r>
            <a:r>
              <a:rPr lang="en-US" altLang="zh-CN" sz="2400" dirty="0" smtClean="0"/>
              <a:t>test</a:t>
            </a:r>
            <a:r>
              <a:rPr lang="zh-CN" altLang="en-US" sz="2400" dirty="0" smtClean="0"/>
              <a:t>作为方法名的前缀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JUnit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什么</a:t>
            </a:r>
            <a:r>
              <a:rPr lang="zh-CN" altLang="en-US" dirty="0"/>
              <a:t>是单元测试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JUnit</a:t>
            </a:r>
            <a:r>
              <a:rPr lang="zh-CN" altLang="en-US" dirty="0"/>
              <a:t>的介绍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JUnit</a:t>
            </a:r>
            <a:r>
              <a:rPr lang="zh-CN" altLang="en-US" dirty="0">
                <a:solidFill>
                  <a:srgbClr val="FF0000"/>
                </a:solidFill>
              </a:rPr>
              <a:t>的常用注解</a:t>
            </a:r>
            <a:endParaRPr lang="en-US" altLang="zh-CN" dirty="0">
              <a:solidFill>
                <a:srgbClr val="FF0000"/>
              </a:solidFill>
            </a:endParaRPr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hamcrest</a:t>
            </a:r>
            <a:r>
              <a:rPr lang="zh-CN" altLang="zh-CN" dirty="0"/>
              <a:t>断言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参数</a:t>
            </a:r>
            <a:r>
              <a:rPr lang="zh-CN" altLang="en-US" dirty="0"/>
              <a:t>化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Test</a:t>
            </a:r>
            <a:r>
              <a:rPr lang="en-US" altLang="zh-CN" dirty="0"/>
              <a:t> Suite</a:t>
            </a:r>
            <a:endParaRPr lang="zh-CN" altLang="en-US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3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863465"/>
              </p:ext>
            </p:extLst>
          </p:nvPr>
        </p:nvGraphicFramePr>
        <p:xfrm>
          <a:off x="35497" y="918950"/>
          <a:ext cx="9001000" cy="589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3"/>
                <a:gridCol w="5904657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Annotations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含义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328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@Test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定义一个要测试的方法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Test(</a:t>
                      </a:r>
                      <a:r>
                        <a:rPr lang="en-US" altLang="zh-CN" sz="1800" dirty="0" smtClean="0"/>
                        <a:t>expected=</a:t>
                      </a:r>
                      <a:r>
                        <a:rPr lang="en-US" altLang="zh-CN" sz="1800" dirty="0" err="1" smtClean="0"/>
                        <a:t>XXException.class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检测方法是不是抛出了对应的异常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@Test(timeout=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如果方法的执行操作毫秒数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 &gt;100ms</a:t>
                      </a:r>
                      <a:r>
                        <a:rPr lang="zh-CN" altLang="en-US" sz="1800" baseline="0" dirty="0" smtClean="0">
                          <a:solidFill>
                            <a:schemeClr val="tx1"/>
                          </a:solidFill>
                        </a:rPr>
                        <a:t>，那么方法失败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@Before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每一个测试方法之前运行一次，常用来进行一些测试环境的准备，例如：读入数据，初始化类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@After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每一个测试方法之后运行一次，与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@Before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对应，做一个清理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释放的工作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BeforeClass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aseline="0" dirty="0" smtClean="0">
                          <a:solidFill>
                            <a:schemeClr val="tx1"/>
                          </a:solidFill>
                        </a:rPr>
                        <a:t>所有测试方法之前运行，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只执行一次，</a:t>
                      </a:r>
                      <a:r>
                        <a:rPr lang="zh-CN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且必须为</a:t>
                      </a: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void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，类加载时运行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zh-CN" altLang="en-US" sz="1800" baseline="0" dirty="0" smtClean="0">
                          <a:solidFill>
                            <a:schemeClr val="tx1"/>
                          </a:solidFill>
                        </a:rPr>
                        <a:t>常用做一些所有的测试方法都要依赖的工作：数据库的连接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AfterClass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 smtClean="0">
                          <a:solidFill>
                            <a:schemeClr val="tx1"/>
                          </a:solidFill>
                        </a:rPr>
                        <a:t>所有测试方法之后运行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800" baseline="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只执行一次，且必须为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void </a:t>
                      </a:r>
                      <a:r>
                        <a:rPr lang="zh-CN" altLang="en-US" sz="1800" baseline="0" dirty="0" smtClean="0">
                          <a:solidFill>
                            <a:schemeClr val="tx1"/>
                          </a:solidFill>
                        </a:rPr>
                        <a:t>与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BeforeClass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相对应，做一些类级别的清理工作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@Ignore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表明测试方法是被忽略的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Junit</a:t>
                      </a:r>
                      <a:r>
                        <a:rPr lang="zh-CN" altLang="en-US" sz="1800" dirty="0" smtClean="0"/>
                        <a:t>用例的执行顺序如下：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5125" indent="-255588" algn="l"/>
                      <a:r>
                        <a:rPr lang="zh-CN" altLang="en-US" sz="1800" dirty="0" smtClean="0"/>
                        <a:t>运行</a:t>
                      </a:r>
                      <a:r>
                        <a:rPr lang="en-US" altLang="zh-CN" sz="1800" dirty="0" smtClean="0"/>
                        <a:t>@</a:t>
                      </a:r>
                      <a:r>
                        <a:rPr lang="en-US" altLang="zh-CN" sz="1800" dirty="0" err="1" smtClean="0"/>
                        <a:t>BeforeClass</a:t>
                      </a:r>
                      <a:r>
                        <a:rPr lang="en-US" altLang="zh-CN" sz="1800" dirty="0" smtClean="0"/>
                        <a:t>-&gt;</a:t>
                      </a:r>
                      <a:r>
                        <a:rPr lang="zh-CN" altLang="en-US" sz="1800" dirty="0" smtClean="0"/>
                        <a:t>测试类实例化</a:t>
                      </a:r>
                      <a:r>
                        <a:rPr lang="en-US" altLang="zh-CN" sz="1800" dirty="0" smtClean="0"/>
                        <a:t>-&gt;</a:t>
                      </a:r>
                      <a:r>
                        <a:rPr lang="zh-CN" altLang="en-US" sz="1800" dirty="0" smtClean="0"/>
                        <a:t>运行</a:t>
                      </a:r>
                      <a:r>
                        <a:rPr lang="en-US" altLang="zh-CN" sz="1800" dirty="0" smtClean="0"/>
                        <a:t>@Before-&gt;</a:t>
                      </a:r>
                      <a:r>
                        <a:rPr lang="zh-CN" altLang="en-US" sz="1800" dirty="0" smtClean="0"/>
                        <a:t>运行</a:t>
                      </a:r>
                      <a:r>
                        <a:rPr lang="en-US" altLang="zh-CN" sz="1800" dirty="0" smtClean="0"/>
                        <a:t>@Test-&gt;</a:t>
                      </a:r>
                      <a:r>
                        <a:rPr lang="zh-CN" altLang="en-US" sz="1800" dirty="0" smtClean="0"/>
                        <a:t>运行</a:t>
                      </a:r>
                      <a:r>
                        <a:rPr lang="en-US" altLang="zh-CN" sz="1800" dirty="0" smtClean="0"/>
                        <a:t>@After-&gt;</a:t>
                      </a:r>
                      <a:r>
                        <a:rPr lang="zh-CN" altLang="en-US" sz="1800" dirty="0" smtClean="0"/>
                        <a:t>运行</a:t>
                      </a:r>
                      <a:r>
                        <a:rPr lang="en-US" altLang="zh-CN" sz="1800" dirty="0" smtClean="0"/>
                        <a:t>@</a:t>
                      </a:r>
                      <a:r>
                        <a:rPr lang="en-US" altLang="zh-CN" sz="1800" dirty="0" err="1" smtClean="0"/>
                        <a:t>AfterClass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JUnit4 </a:t>
            </a:r>
            <a:r>
              <a:rPr lang="zh-CN" altLang="en-US" dirty="0">
                <a:latin typeface="+mn-ea"/>
                <a:ea typeface="+mn-ea"/>
              </a:rPr>
              <a:t>常用</a:t>
            </a:r>
            <a:r>
              <a:rPr lang="zh-CN" altLang="en-US" dirty="0" smtClean="0">
                <a:latin typeface="+mn-ea"/>
                <a:ea typeface="+mn-ea"/>
              </a:rPr>
              <a:t>注解</a:t>
            </a:r>
            <a:r>
              <a:rPr lang="en-US" altLang="zh-CN" dirty="0" smtClean="0">
                <a:latin typeface="+mn-ea"/>
                <a:ea typeface="+mn-ea"/>
              </a:rPr>
              <a:t>(JunitDemo.java)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70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874541"/>
              </p:ext>
            </p:extLst>
          </p:nvPr>
        </p:nvGraphicFramePr>
        <p:xfrm>
          <a:off x="683568" y="1124744"/>
          <a:ext cx="7578228" cy="528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4265860"/>
              </a:tblGrid>
              <a:tr h="660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 b)</a:t>
                      </a:r>
                      <a:endParaRPr lang="zh-CN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是否等于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assertNotEquals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 b)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等于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152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assertFalse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是否为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152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assertTrue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是否为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assertNull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是否为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152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assertNotNull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是否非空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152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assertSame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 b)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是否都引用同一个对象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152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assertNotSame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 b)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是否没有都引用同一个对象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737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比较</a:t>
            </a:r>
            <a:r>
              <a:rPr lang="zh-CN" altLang="en-US" dirty="0">
                <a:latin typeface="+mn-ea"/>
                <a:ea typeface="+mn-ea"/>
              </a:rPr>
              <a:t>预期结果与实际结果</a:t>
            </a:r>
          </a:p>
        </p:txBody>
      </p:sp>
    </p:spTree>
    <p:extLst>
      <p:ext uri="{BB962C8B-B14F-4D97-AF65-F5344CB8AC3E}">
        <p14:creationId xmlns:p14="http://schemas.microsoft.com/office/powerpoint/2010/main" val="5964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836712"/>
            <a:ext cx="8352928" cy="5145906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/>
              <a:t>Failures</a:t>
            </a:r>
            <a:r>
              <a:rPr lang="zh-CN" altLang="zh-CN" sz="2800" dirty="0" smtClean="0"/>
              <a:t>是</a:t>
            </a:r>
            <a:r>
              <a:rPr lang="zh-CN" altLang="en-US" sz="2800" dirty="0"/>
              <a:t>由</a:t>
            </a:r>
            <a:r>
              <a:rPr lang="zh-CN" altLang="en-US" sz="2800" dirty="0" smtClean="0"/>
              <a:t>断言判断失败引起的，预期结果是实际结果不</a:t>
            </a:r>
            <a:r>
              <a:rPr lang="zh-CN" altLang="en-US" sz="2800" dirty="0" smtClean="0"/>
              <a:t>一致，一定是</a:t>
            </a:r>
            <a:r>
              <a:rPr lang="en-US" altLang="zh-CN" sz="2800" smtClean="0"/>
              <a:t>BUG</a:t>
            </a:r>
            <a:endParaRPr lang="zh-CN" altLang="zh-CN" sz="2800" dirty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/>
              <a:t>Errors</a:t>
            </a:r>
            <a:r>
              <a:rPr lang="zh-CN" altLang="zh-CN" sz="2800" dirty="0" smtClean="0"/>
              <a:t>是</a:t>
            </a:r>
            <a:r>
              <a:rPr lang="zh-CN" altLang="en-US" sz="2800" dirty="0" smtClean="0"/>
              <a:t>由代码异常引起的，它可以产生于测试代码本身的错误，也可以是被测代码中隐藏的</a:t>
            </a:r>
            <a:r>
              <a:rPr lang="en-US" altLang="zh-CN" sz="2800" dirty="0" smtClean="0"/>
              <a:t>BUG</a:t>
            </a:r>
          </a:p>
          <a:p>
            <a:pPr marL="0" lv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Failures</a:t>
            </a:r>
            <a:r>
              <a:rPr lang="zh-CN" altLang="zh-CN" sz="4000" dirty="0">
                <a:latin typeface="+mn-ea"/>
                <a:ea typeface="+mn-ea"/>
              </a:rPr>
              <a:t>和</a:t>
            </a:r>
            <a:r>
              <a:rPr lang="en-US" altLang="zh-CN" sz="4000" dirty="0" smtClean="0">
                <a:latin typeface="+mn-ea"/>
                <a:ea typeface="+mn-ea"/>
              </a:rPr>
              <a:t>Errors</a:t>
            </a:r>
            <a:endParaRPr lang="zh-CN" altLang="en-US" sz="4000" dirty="0">
              <a:latin typeface="+mn-ea"/>
              <a:ea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50160"/>
              </p:ext>
            </p:extLst>
          </p:nvPr>
        </p:nvGraphicFramePr>
        <p:xfrm>
          <a:off x="899592" y="3573016"/>
          <a:ext cx="7560840" cy="27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739"/>
                <a:gridCol w="4211101"/>
              </a:tblGrid>
              <a:tr h="42590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Failures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Errors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03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@Test</a:t>
                      </a:r>
                      <a:endParaRPr lang="zh-CN" altLang="zh-CN" sz="240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test(){</a:t>
                      </a:r>
                      <a:endParaRPr lang="zh-CN" altLang="zh-CN" sz="240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24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i=10;</a:t>
                      </a:r>
                      <a:endParaRPr lang="zh-CN" altLang="zh-CN" sz="240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24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i);</a:t>
                      </a:r>
                      <a:endParaRPr lang="zh-CN" altLang="zh-CN" sz="240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  <a:endParaRPr lang="zh-CN" altLang="zh-CN" sz="240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400" i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@Test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test(){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24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 i = null;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24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i[0]);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2400" i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1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什么</a:t>
            </a:r>
            <a:r>
              <a:rPr lang="zh-CN" altLang="en-US" dirty="0"/>
              <a:t>是单元测试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JUnit</a:t>
            </a:r>
            <a:r>
              <a:rPr lang="zh-CN" altLang="en-US" dirty="0"/>
              <a:t>的介绍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JUnit</a:t>
            </a:r>
            <a:r>
              <a:rPr lang="zh-CN" altLang="en-US" dirty="0"/>
              <a:t>的常用注解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hamcrest</a:t>
            </a:r>
            <a:r>
              <a:rPr lang="zh-CN" altLang="zh-CN" dirty="0">
                <a:solidFill>
                  <a:srgbClr val="FF0000"/>
                </a:solidFill>
              </a:rPr>
              <a:t>断言</a:t>
            </a:r>
            <a:endParaRPr lang="en-US" altLang="zh-CN" dirty="0">
              <a:solidFill>
                <a:srgbClr val="FF0000"/>
              </a:solidFill>
            </a:endParaRPr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参数</a:t>
            </a:r>
            <a:r>
              <a:rPr lang="zh-CN" altLang="en-US" dirty="0"/>
              <a:t>化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Test</a:t>
            </a:r>
            <a:r>
              <a:rPr lang="en-US" altLang="zh-CN" dirty="0"/>
              <a:t> Suite</a:t>
            </a:r>
            <a:endParaRPr lang="zh-CN" altLang="en-US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3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000" y="1628800"/>
            <a:ext cx="9001000" cy="24487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 smtClean="0"/>
              <a:t>一般</a:t>
            </a:r>
            <a:r>
              <a:rPr lang="zh-CN" altLang="en-US" dirty="0"/>
              <a:t>匹配符 </a:t>
            </a:r>
            <a:endParaRPr lang="en-US" altLang="zh-CN" dirty="0" smtClean="0"/>
          </a:p>
          <a:p>
            <a:r>
              <a:rPr lang="en-US" altLang="zh-CN" dirty="0" err="1" smtClean="0"/>
              <a:t>assertThat</a:t>
            </a:r>
            <a:r>
              <a:rPr lang="en-US" altLang="zh-CN" dirty="0" smtClean="0"/>
              <a:t>(s</a:t>
            </a:r>
            <a:r>
              <a:rPr lang="en-US" altLang="zh-CN" dirty="0"/>
              <a:t>, </a:t>
            </a:r>
            <a:r>
              <a:rPr lang="en-US" altLang="zh-CN" dirty="0" err="1"/>
              <a:t>allOf</a:t>
            </a:r>
            <a:r>
              <a:rPr lang="en-US" altLang="zh-CN" dirty="0"/>
              <a:t>(</a:t>
            </a:r>
            <a:r>
              <a:rPr lang="en-US" altLang="zh-CN" dirty="0" err="1"/>
              <a:t>greaterThan</a:t>
            </a:r>
            <a:r>
              <a:rPr lang="en-US" altLang="zh-CN" dirty="0"/>
              <a:t>(1), </a:t>
            </a:r>
            <a:r>
              <a:rPr lang="en-US" altLang="zh-CN" dirty="0" err="1"/>
              <a:t>lessThan</a:t>
            </a:r>
            <a:r>
              <a:rPr lang="en-US" altLang="zh-CN" dirty="0"/>
              <a:t>(3))); 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(s, </a:t>
            </a:r>
            <a:r>
              <a:rPr lang="en-US" altLang="zh-CN" dirty="0" err="1"/>
              <a:t>anyOf</a:t>
            </a:r>
            <a:r>
              <a:rPr lang="en-US" altLang="zh-CN" dirty="0"/>
              <a:t>(</a:t>
            </a:r>
            <a:r>
              <a:rPr lang="en-US" altLang="zh-CN" dirty="0" err="1"/>
              <a:t>greaterThan</a:t>
            </a:r>
            <a:r>
              <a:rPr lang="en-US" altLang="zh-CN" dirty="0"/>
              <a:t>(10), </a:t>
            </a:r>
            <a:r>
              <a:rPr lang="en-US" altLang="zh-CN" dirty="0" err="1"/>
              <a:t>lessThan</a:t>
            </a:r>
            <a:r>
              <a:rPr lang="en-US" altLang="zh-CN" dirty="0"/>
              <a:t>(5)));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(s, anything()); 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(s, is(2));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(s, not(1)); 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 </a:t>
            </a:r>
            <a:r>
              <a:rPr lang="en-US" altLang="zh-CN" dirty="0" err="1"/>
              <a:t>str</a:t>
            </a:r>
            <a:r>
              <a:rPr lang="en-US" altLang="zh-CN" dirty="0"/>
              <a:t>, not( “</a:t>
            </a:r>
            <a:r>
              <a:rPr lang="en-US" altLang="zh-CN" dirty="0" err="1"/>
              <a:t>hebei</a:t>
            </a:r>
            <a:r>
              <a:rPr lang="en-US" altLang="zh-CN" dirty="0"/>
              <a:t>" ) );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 </a:t>
            </a:r>
            <a:r>
              <a:rPr lang="en-US" altLang="zh-CN" sz="4000" dirty="0" err="1"/>
              <a:t>hamcrest</a:t>
            </a:r>
            <a:r>
              <a:rPr lang="zh-CN" altLang="zh-CN" sz="4000" dirty="0"/>
              <a:t>断言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8510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什么</a:t>
            </a:r>
            <a:r>
              <a:rPr lang="zh-CN" altLang="en-US" dirty="0"/>
              <a:t>是单元测试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JUnit</a:t>
            </a:r>
            <a:r>
              <a:rPr lang="zh-CN" altLang="en-US" dirty="0"/>
              <a:t>的介绍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JUnit</a:t>
            </a:r>
            <a:r>
              <a:rPr lang="zh-CN" altLang="en-US" dirty="0"/>
              <a:t>的常用注解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hamcrest</a:t>
            </a:r>
            <a:r>
              <a:rPr lang="zh-CN" altLang="zh-CN" dirty="0"/>
              <a:t>断言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参数</a:t>
            </a:r>
            <a:r>
              <a:rPr lang="zh-CN" altLang="en-US" dirty="0"/>
              <a:t>化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Test</a:t>
            </a:r>
            <a:r>
              <a:rPr lang="en-US" altLang="zh-CN" dirty="0"/>
              <a:t> Suite</a:t>
            </a:r>
            <a:endParaRPr lang="zh-CN" altLang="en-US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01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56792"/>
            <a:ext cx="7488832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数值匹配符</a:t>
            </a:r>
            <a:endParaRPr lang="en-US" altLang="zh-CN" dirty="0" smtClean="0"/>
          </a:p>
          <a:p>
            <a:r>
              <a:rPr lang="en-US" altLang="zh-CN" dirty="0" err="1"/>
              <a:t>assertThat</a:t>
            </a:r>
            <a:r>
              <a:rPr lang="en-US" altLang="zh-CN" dirty="0"/>
              <a:t>(d, </a:t>
            </a:r>
            <a:r>
              <a:rPr lang="en-US" altLang="zh-CN" dirty="0" err="1"/>
              <a:t>closeTo</a:t>
            </a:r>
            <a:r>
              <a:rPr lang="en-US" altLang="zh-CN" dirty="0"/>
              <a:t>(3.0, 0.5)); 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(d, </a:t>
            </a:r>
            <a:r>
              <a:rPr lang="en-US" altLang="zh-CN" dirty="0" err="1"/>
              <a:t>greaterThan</a:t>
            </a:r>
            <a:r>
              <a:rPr lang="en-US" altLang="zh-CN" dirty="0"/>
              <a:t>(3.0)); 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(d, </a:t>
            </a:r>
            <a:r>
              <a:rPr lang="en-US" altLang="zh-CN" dirty="0" err="1"/>
              <a:t>lessThan</a:t>
            </a:r>
            <a:r>
              <a:rPr lang="en-US" altLang="zh-CN" dirty="0"/>
              <a:t>(3.5)); 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(d, </a:t>
            </a:r>
            <a:r>
              <a:rPr lang="en-US" altLang="zh-CN" dirty="0" err="1"/>
              <a:t>greaterThanOrEqualTo</a:t>
            </a:r>
            <a:r>
              <a:rPr lang="en-US" altLang="zh-CN" dirty="0"/>
              <a:t>(3.3)); 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(d, </a:t>
            </a:r>
            <a:r>
              <a:rPr lang="en-US" altLang="zh-CN" dirty="0" err="1"/>
              <a:t>lessThanOrEqualTo</a:t>
            </a:r>
            <a:r>
              <a:rPr lang="en-US" altLang="zh-CN" dirty="0"/>
              <a:t>(3.4)); 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hamcrest</a:t>
            </a:r>
            <a:r>
              <a:rPr lang="zh-CN" altLang="zh-CN" sz="4000" dirty="0" smtClean="0"/>
              <a:t>断言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9865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字符串匹配符</a:t>
            </a:r>
            <a:endParaRPr lang="en-US" altLang="zh-CN" dirty="0" smtClean="0"/>
          </a:p>
          <a:p>
            <a:r>
              <a:rPr lang="en-US" altLang="zh-CN" dirty="0" err="1" smtClean="0"/>
              <a:t>assertThat</a:t>
            </a:r>
            <a:r>
              <a:rPr lang="en-US" altLang="zh-CN" dirty="0" smtClean="0"/>
              <a:t>(n</a:t>
            </a:r>
            <a:r>
              <a:rPr lang="en-US" altLang="zh-CN" dirty="0"/>
              <a:t>, </a:t>
            </a:r>
            <a:r>
              <a:rPr lang="en-US" altLang="zh-CN" dirty="0" err="1"/>
              <a:t>containsString</a:t>
            </a:r>
            <a:r>
              <a:rPr lang="en-US" altLang="zh-CN" dirty="0"/>
              <a:t>("ci")); </a:t>
            </a:r>
            <a:endParaRPr lang="en-US" altLang="zh-CN" dirty="0" smtClean="0"/>
          </a:p>
          <a:p>
            <a:r>
              <a:rPr lang="en-US" altLang="zh-CN" dirty="0" err="1"/>
              <a:t>assertThat</a:t>
            </a:r>
            <a:r>
              <a:rPr lang="en-US" altLang="zh-CN" dirty="0"/>
              <a:t>(n, </a:t>
            </a:r>
            <a:r>
              <a:rPr lang="en-US" altLang="zh-CN" dirty="0" err="1"/>
              <a:t>startsWith</a:t>
            </a:r>
            <a:r>
              <a:rPr lang="en-US" altLang="zh-CN" dirty="0"/>
              <a:t>("Ma")); </a:t>
            </a:r>
            <a:endParaRPr lang="en-US" altLang="zh-CN" dirty="0" smtClean="0"/>
          </a:p>
          <a:p>
            <a:r>
              <a:rPr lang="en-US" altLang="zh-CN" dirty="0" err="1"/>
              <a:t>assertThat</a:t>
            </a:r>
            <a:r>
              <a:rPr lang="en-US" altLang="zh-CN" dirty="0"/>
              <a:t>(n, </a:t>
            </a:r>
            <a:r>
              <a:rPr lang="en-US" altLang="zh-CN" dirty="0" err="1"/>
              <a:t>endsWith</a:t>
            </a:r>
            <a:r>
              <a:rPr lang="en-US" altLang="zh-CN" dirty="0"/>
              <a:t>("</a:t>
            </a:r>
            <a:r>
              <a:rPr lang="en-US" altLang="zh-CN" dirty="0" err="1"/>
              <a:t>i</a:t>
            </a:r>
            <a:r>
              <a:rPr lang="en-US" altLang="zh-CN" dirty="0"/>
              <a:t>")); </a:t>
            </a:r>
            <a:endParaRPr lang="en-US" altLang="zh-CN" dirty="0" smtClean="0"/>
          </a:p>
          <a:p>
            <a:r>
              <a:rPr lang="en-US" altLang="zh-CN" dirty="0" err="1"/>
              <a:t>assertThat</a:t>
            </a:r>
            <a:r>
              <a:rPr lang="en-US" altLang="zh-CN" dirty="0"/>
              <a:t>(n, </a:t>
            </a:r>
            <a:r>
              <a:rPr lang="en-US" altLang="zh-CN" dirty="0" err="1"/>
              <a:t>equalTo</a:t>
            </a:r>
            <a:r>
              <a:rPr lang="en-US" altLang="zh-CN" dirty="0"/>
              <a:t>("</a:t>
            </a:r>
            <a:r>
              <a:rPr lang="en-US" altLang="zh-CN" dirty="0" err="1"/>
              <a:t>Magci</a:t>
            </a:r>
            <a:r>
              <a:rPr lang="en-US" altLang="zh-CN" dirty="0"/>
              <a:t>")); </a:t>
            </a:r>
            <a:endParaRPr lang="en-US" altLang="zh-CN" dirty="0" smtClean="0"/>
          </a:p>
          <a:p>
            <a:r>
              <a:rPr lang="en-US" altLang="zh-CN" dirty="0" err="1"/>
              <a:t>assertThat</a:t>
            </a:r>
            <a:r>
              <a:rPr lang="en-US" altLang="zh-CN" dirty="0"/>
              <a:t>(n, </a:t>
            </a:r>
            <a:r>
              <a:rPr lang="en-US" altLang="zh-CN" dirty="0" err="1"/>
              <a:t>equalToIgnoringCase</a:t>
            </a:r>
            <a:r>
              <a:rPr lang="en-US" altLang="zh-CN" dirty="0"/>
              <a:t>("</a:t>
            </a:r>
            <a:r>
              <a:rPr lang="en-US" altLang="zh-CN" dirty="0" err="1"/>
              <a:t>magci</a:t>
            </a:r>
            <a:r>
              <a:rPr lang="en-US" altLang="zh-CN" dirty="0"/>
              <a:t>")); </a:t>
            </a:r>
            <a:endParaRPr lang="en-US" altLang="zh-CN" dirty="0" smtClean="0"/>
          </a:p>
          <a:p>
            <a:r>
              <a:rPr lang="en-US" altLang="zh-CN" dirty="0" err="1"/>
              <a:t>assertThat</a:t>
            </a:r>
            <a:r>
              <a:rPr lang="en-US" altLang="zh-CN" dirty="0"/>
              <a:t>(n, </a:t>
            </a:r>
            <a:r>
              <a:rPr lang="en-US" altLang="zh-CN" dirty="0" err="1"/>
              <a:t>equalToIgnoringWhiteSpace</a:t>
            </a:r>
            <a:r>
              <a:rPr lang="en-US" altLang="zh-CN" dirty="0"/>
              <a:t>(" </a:t>
            </a:r>
            <a:r>
              <a:rPr lang="en-US" altLang="zh-CN" dirty="0" err="1"/>
              <a:t>Magci</a:t>
            </a:r>
            <a:r>
              <a:rPr lang="en-US" altLang="zh-CN" dirty="0"/>
              <a:t>   "));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hamcrest</a:t>
            </a:r>
            <a:r>
              <a:rPr lang="zh-CN" altLang="zh-CN" dirty="0" smtClean="0"/>
              <a:t>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3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集合匹配符</a:t>
            </a:r>
            <a:endParaRPr lang="en-US" altLang="zh-CN" dirty="0" smtClean="0"/>
          </a:p>
          <a:p>
            <a:r>
              <a:rPr lang="en-US" altLang="zh-CN" dirty="0" err="1" smtClean="0"/>
              <a:t>assertThat</a:t>
            </a:r>
            <a:r>
              <a:rPr lang="en-US" altLang="zh-CN" dirty="0" smtClean="0"/>
              <a:t>(l, </a:t>
            </a:r>
            <a:r>
              <a:rPr lang="en-US" altLang="zh-CN" dirty="0" err="1" smtClean="0"/>
              <a:t>hasItem</a:t>
            </a:r>
            <a:r>
              <a:rPr lang="en-US" altLang="zh-CN" dirty="0" smtClean="0"/>
              <a:t>(“Tom")); </a:t>
            </a:r>
          </a:p>
          <a:p>
            <a:r>
              <a:rPr lang="en-US" altLang="zh-CN" dirty="0" err="1" smtClean="0"/>
              <a:t>assertThat</a:t>
            </a:r>
            <a:r>
              <a:rPr lang="en-US" altLang="zh-CN" dirty="0" smtClean="0"/>
              <a:t>(m, </a:t>
            </a:r>
            <a:r>
              <a:rPr lang="en-US" altLang="zh-CN" dirty="0" err="1" smtClean="0"/>
              <a:t>hasEntry</a:t>
            </a:r>
            <a:r>
              <a:rPr lang="en-US" altLang="zh-CN" dirty="0" smtClean="0"/>
              <a:t>(( "key", "value" ));</a:t>
            </a:r>
          </a:p>
          <a:p>
            <a:r>
              <a:rPr lang="en-US" altLang="zh-CN" dirty="0" err="1" smtClean="0"/>
              <a:t>assertThat</a:t>
            </a:r>
            <a:r>
              <a:rPr lang="en-US" altLang="zh-CN" dirty="0" smtClean="0"/>
              <a:t>(m, </a:t>
            </a:r>
            <a:r>
              <a:rPr lang="en-US" altLang="zh-CN" dirty="0" err="1" smtClean="0"/>
              <a:t>hasKey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mgc</a:t>
            </a:r>
            <a:r>
              <a:rPr lang="en-US" altLang="zh-CN" dirty="0" smtClean="0"/>
              <a:t>")); </a:t>
            </a:r>
          </a:p>
          <a:p>
            <a:r>
              <a:rPr lang="en-US" altLang="zh-CN" dirty="0" err="1" smtClean="0"/>
              <a:t>assertThat</a:t>
            </a:r>
            <a:r>
              <a:rPr lang="en-US" altLang="zh-CN" dirty="0" smtClean="0"/>
              <a:t>(m, </a:t>
            </a:r>
            <a:r>
              <a:rPr lang="en-US" altLang="zh-CN" dirty="0" err="1" smtClean="0"/>
              <a:t>hasValue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Magci</a:t>
            </a:r>
            <a:r>
              <a:rPr lang="en-US" altLang="zh-CN" dirty="0" smtClean="0"/>
              <a:t>"));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hamcrest</a:t>
            </a:r>
            <a:r>
              <a:rPr lang="zh-CN" altLang="zh-CN" dirty="0"/>
              <a:t>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5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什么</a:t>
            </a:r>
            <a:r>
              <a:rPr lang="zh-CN" altLang="en-US" dirty="0"/>
              <a:t>是单元测试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JUnit</a:t>
            </a:r>
            <a:r>
              <a:rPr lang="zh-CN" altLang="en-US" dirty="0"/>
              <a:t>的介绍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JUnit</a:t>
            </a:r>
            <a:r>
              <a:rPr lang="zh-CN" altLang="en-US" dirty="0"/>
              <a:t>的常用注解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hamcrest</a:t>
            </a:r>
            <a:r>
              <a:rPr lang="zh-CN" altLang="zh-CN" dirty="0"/>
              <a:t>断言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参数</a:t>
            </a:r>
            <a:r>
              <a:rPr lang="zh-CN" altLang="en-US" dirty="0">
                <a:solidFill>
                  <a:srgbClr val="FF0000"/>
                </a:solidFill>
              </a:rPr>
              <a:t>化</a:t>
            </a:r>
            <a:endParaRPr lang="en-US" altLang="zh-CN" dirty="0">
              <a:solidFill>
                <a:srgbClr val="FF0000"/>
              </a:solidFill>
            </a:endParaRPr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Test</a:t>
            </a:r>
            <a:r>
              <a:rPr lang="en-US" altLang="zh-CN" dirty="0"/>
              <a:t> Suite</a:t>
            </a:r>
            <a:endParaRPr lang="zh-CN" altLang="en-US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3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08720"/>
            <a:ext cx="843528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1.</a:t>
            </a:r>
            <a:r>
              <a:rPr lang="zh-CN" altLang="en-US" sz="2400" dirty="0">
                <a:latin typeface="+mn-ea"/>
              </a:rPr>
              <a:t>更改默认的运行器</a:t>
            </a:r>
            <a:r>
              <a:rPr lang="en-US" altLang="zh-CN" sz="2400" dirty="0">
                <a:latin typeface="+mn-ea"/>
              </a:rPr>
              <a:t>@</a:t>
            </a:r>
            <a:r>
              <a:rPr lang="en-US" altLang="zh-CN" sz="2400" dirty="0" err="1">
                <a:latin typeface="+mn-ea"/>
              </a:rPr>
              <a:t>RunWith</a:t>
            </a:r>
            <a:r>
              <a:rPr lang="en-US" altLang="zh-CN" sz="2400" dirty="0">
                <a:latin typeface="+mn-ea"/>
              </a:rPr>
              <a:t> (</a:t>
            </a:r>
            <a:r>
              <a:rPr lang="en-US" altLang="zh-CN" sz="2400" dirty="0" err="1">
                <a:latin typeface="+mn-ea"/>
              </a:rPr>
              <a:t>Parameterized.class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修饰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2.</a:t>
            </a:r>
            <a:r>
              <a:rPr lang="zh-CN" altLang="en-US" sz="2400" dirty="0">
                <a:latin typeface="+mn-ea"/>
              </a:rPr>
              <a:t>声明变量来存放预期值和结果值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3.</a:t>
            </a:r>
            <a:r>
              <a:rPr lang="zh-CN" altLang="en-US" sz="2400" dirty="0">
                <a:latin typeface="+mn-ea"/>
              </a:rPr>
              <a:t>声明一个返回值为</a:t>
            </a:r>
            <a:r>
              <a:rPr lang="en-US" altLang="zh-CN" sz="2400" dirty="0">
                <a:latin typeface="+mn-ea"/>
              </a:rPr>
              <a:t>Collection</a:t>
            </a:r>
            <a:r>
              <a:rPr lang="zh-CN" altLang="en-US" sz="2400" dirty="0">
                <a:latin typeface="+mn-ea"/>
              </a:rPr>
              <a:t>的公共静态方法，并使用</a:t>
            </a:r>
            <a:r>
              <a:rPr lang="en-US" altLang="zh-CN" sz="2400" dirty="0">
                <a:latin typeface="+mn-ea"/>
              </a:rPr>
              <a:t>@Parameters</a:t>
            </a:r>
            <a:r>
              <a:rPr lang="zh-CN" altLang="en-US" sz="2400" dirty="0">
                <a:latin typeface="+mn-ea"/>
              </a:rPr>
              <a:t>进行修饰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4.</a:t>
            </a:r>
            <a:r>
              <a:rPr lang="zh-CN" altLang="en-US" sz="2400" dirty="0">
                <a:latin typeface="+mn-ea"/>
              </a:rPr>
              <a:t>为测试类声明一个带有参数的公共构造方法，并在其中为之声明变量赋值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/>
              <a:t>参考文档：</a:t>
            </a:r>
            <a:r>
              <a:rPr lang="en-US" altLang="zh-CN" sz="2800" dirty="0"/>
              <a:t>http://www.cnblogs.com/mengdd/archive/2013/04/13/3019336.html</a:t>
            </a:r>
            <a:endParaRPr lang="zh-CN" altLang="en-US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J</a:t>
            </a:r>
            <a:r>
              <a:rPr lang="en-US" altLang="zh-CN" dirty="0"/>
              <a:t>U</a:t>
            </a:r>
            <a:r>
              <a:rPr lang="en-US" altLang="zh-CN" dirty="0" smtClean="0"/>
              <a:t>nit</a:t>
            </a:r>
            <a:r>
              <a:rPr lang="zh-CN" altLang="en-US" dirty="0" smtClean="0"/>
              <a:t>参数化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2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什么</a:t>
            </a:r>
            <a:r>
              <a:rPr lang="zh-CN" altLang="en-US" dirty="0"/>
              <a:t>是单元测试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JUnit</a:t>
            </a:r>
            <a:r>
              <a:rPr lang="zh-CN" altLang="en-US" dirty="0"/>
              <a:t>的介绍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JUnit</a:t>
            </a:r>
            <a:r>
              <a:rPr lang="zh-CN" altLang="en-US" dirty="0"/>
              <a:t>的常用注解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hamcrest</a:t>
            </a:r>
            <a:r>
              <a:rPr lang="zh-CN" altLang="zh-CN" dirty="0"/>
              <a:t>断言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参数</a:t>
            </a:r>
            <a:r>
              <a:rPr lang="zh-CN" altLang="en-US" dirty="0"/>
              <a:t>化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Test</a:t>
            </a:r>
            <a:r>
              <a:rPr lang="en-US" altLang="zh-CN" dirty="0">
                <a:solidFill>
                  <a:srgbClr val="FF0000"/>
                </a:solidFill>
              </a:rPr>
              <a:t> Suite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3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701" y="188640"/>
            <a:ext cx="7848872" cy="56582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测试套件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r="3187" b="9223"/>
          <a:stretch/>
        </p:blipFill>
        <p:spPr bwMode="auto">
          <a:xfrm>
            <a:off x="403977" y="2852936"/>
            <a:ext cx="8315325" cy="294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2389" y="908720"/>
            <a:ext cx="8981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测试套件</a:t>
            </a:r>
            <a:r>
              <a:rPr lang="zh-CN" altLang="en-US" sz="2400" dirty="0" smtClean="0"/>
              <a:t>就是</a:t>
            </a:r>
            <a:r>
              <a:rPr lang="zh-CN" altLang="en-US" sz="2400" dirty="0"/>
              <a:t>批量依次执行不同的测试</a:t>
            </a:r>
            <a:r>
              <a:rPr lang="zh-CN" altLang="en-US" sz="2400" dirty="0" smtClean="0"/>
              <a:t>类</a:t>
            </a:r>
            <a:endParaRPr lang="en-US" altLang="zh-CN" sz="2400" dirty="0" smtClean="0"/>
          </a:p>
          <a:p>
            <a:r>
              <a:rPr lang="zh-CN" altLang="en-US" sz="2400" dirty="0" smtClean="0"/>
              <a:t>写</a:t>
            </a:r>
            <a:r>
              <a:rPr lang="zh-CN" altLang="en-US" sz="2400" dirty="0"/>
              <a:t>一个作为测试套件的入口类，这个类不包含其他的方法，更改测试运行器为</a:t>
            </a:r>
            <a:r>
              <a:rPr lang="en-US" altLang="zh-CN" sz="2400" dirty="0" err="1"/>
              <a:t>Suite.class</a:t>
            </a:r>
            <a:r>
              <a:rPr lang="zh-CN" altLang="en-US" sz="2400" dirty="0"/>
              <a:t>，将要测试的类作为数组传入</a:t>
            </a:r>
            <a:r>
              <a:rPr lang="zh-CN" altLang="en-US" sz="2400" dirty="0" smtClean="0"/>
              <a:t>到</a:t>
            </a:r>
            <a:r>
              <a:rPr lang="en-US" altLang="zh-CN" sz="2400" dirty="0"/>
              <a:t>@</a:t>
            </a:r>
            <a:r>
              <a:rPr lang="en-US" altLang="zh-CN" sz="2400" dirty="0" err="1"/>
              <a:t>SuiteClasses</a:t>
            </a:r>
            <a:r>
              <a:rPr lang="en-US" altLang="zh-CN" sz="2400" dirty="0"/>
              <a:t>({})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53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064896" cy="5472608"/>
          </a:xfrm>
        </p:spPr>
        <p:txBody>
          <a:bodyPr/>
          <a:lstStyle/>
          <a:p>
            <a:r>
              <a:rPr lang="en-US" altLang="zh-CN" dirty="0" smtClean="0"/>
              <a:t>JUnit3.8</a:t>
            </a:r>
            <a:r>
              <a:rPr lang="zh-CN" altLang="zh-CN" dirty="0"/>
              <a:t>依赖于反射（测试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必须</a:t>
            </a:r>
            <a:r>
              <a:rPr lang="zh-CN" altLang="zh-CN" dirty="0" smtClean="0"/>
              <a:t>以</a:t>
            </a:r>
            <a:r>
              <a:rPr lang="en-US" altLang="zh-CN" dirty="0"/>
              <a:t>test</a:t>
            </a:r>
            <a:r>
              <a:rPr lang="zh-CN" altLang="zh-CN" dirty="0"/>
              <a:t>开头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，继承于</a:t>
            </a:r>
            <a:r>
              <a:rPr lang="en-US" altLang="zh-CN" dirty="0" err="1"/>
              <a:t>TestCase</a:t>
            </a:r>
            <a:r>
              <a:rPr lang="en-US" altLang="zh-CN" dirty="0"/>
              <a:t> </a:t>
            </a:r>
            <a:r>
              <a:rPr lang="zh-CN" altLang="zh-CN" dirty="0"/>
              <a:t>类</a:t>
            </a:r>
            <a:r>
              <a:rPr lang="zh-CN" altLang="zh-CN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JUnit4</a:t>
            </a:r>
            <a:r>
              <a:rPr lang="zh-CN" altLang="zh-CN" dirty="0">
                <a:solidFill>
                  <a:srgbClr val="FF0000"/>
                </a:solidFill>
              </a:rPr>
              <a:t>依赖</a:t>
            </a:r>
            <a:r>
              <a:rPr lang="zh-CN" altLang="zh-CN" dirty="0" smtClean="0">
                <a:solidFill>
                  <a:srgbClr val="FF0000"/>
                </a:solidFill>
              </a:rPr>
              <a:t>于</a:t>
            </a:r>
            <a:r>
              <a:rPr lang="zh-CN" altLang="en-US" dirty="0">
                <a:solidFill>
                  <a:srgbClr val="FF0000"/>
                </a:solidFill>
              </a:rPr>
              <a:t>注解</a:t>
            </a:r>
            <a:r>
              <a:rPr lang="en-US" altLang="zh-CN" dirty="0" smtClean="0"/>
              <a:t>@Test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@Before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@After</a:t>
            </a:r>
            <a:r>
              <a:rPr lang="zh-CN" altLang="en-US" dirty="0" smtClean="0"/>
              <a:t>，语法上测试方法可以任意指定</a:t>
            </a:r>
            <a:r>
              <a:rPr lang="en-US" altLang="zh-CN" dirty="0" smtClean="0"/>
              <a:t>(Junit3Test.java)</a:t>
            </a: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  </a:t>
            </a:r>
            <a:r>
              <a:rPr lang="en-US" altLang="zh-CN" dirty="0"/>
              <a:t>JUnit3</a:t>
            </a:r>
            <a:r>
              <a:rPr lang="zh-CN" altLang="en-US" dirty="0"/>
              <a:t>与</a:t>
            </a:r>
            <a:r>
              <a:rPr lang="en-US" altLang="zh-CN" dirty="0"/>
              <a:t>JUnit4</a:t>
            </a:r>
            <a:r>
              <a:rPr lang="zh-CN" altLang="en-US" dirty="0"/>
              <a:t>区别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100"/>
              </p:ext>
            </p:extLst>
          </p:nvPr>
        </p:nvGraphicFramePr>
        <p:xfrm>
          <a:off x="467544" y="3296094"/>
          <a:ext cx="7632848" cy="3301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816424"/>
              </a:tblGrid>
              <a:tr h="50405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JUnit3.8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JUnit4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7202"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testAdd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expected = 3;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trueValue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cal.add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(1, 2);</a:t>
                      </a:r>
                    </a:p>
                    <a:p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CN" sz="18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(expected, </a:t>
                      </a:r>
                      <a:r>
                        <a:rPr lang="en-US" altLang="zh-CN" sz="18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trueValue</a:t>
                      </a:r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@Test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testAdd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expected = 2;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trueValue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cal.divide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(4,2);</a:t>
                      </a:r>
                    </a:p>
                    <a:p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CN" sz="18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(expected, </a:t>
                      </a:r>
                      <a:r>
                        <a:rPr lang="en-US" altLang="zh-CN" sz="18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trueValue</a:t>
                      </a:r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zh-CN" altLang="en-US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6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7419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官</a:t>
            </a:r>
            <a:r>
              <a:rPr lang="zh-CN" altLang="en-US" sz="2400" dirty="0" smtClean="0"/>
              <a:t>网：</a:t>
            </a:r>
            <a:r>
              <a:rPr lang="en-US" altLang="zh-CN" sz="2400" dirty="0" smtClean="0"/>
              <a:t>https</a:t>
            </a:r>
            <a:r>
              <a:rPr lang="en-US" altLang="zh-CN" sz="2400" dirty="0"/>
              <a:t>://junit.org/junit5/</a:t>
            </a:r>
          </a:p>
          <a:p>
            <a:pPr marL="0" indent="0">
              <a:buNone/>
            </a:pPr>
            <a:r>
              <a:rPr lang="zh-CN" altLang="en-US" sz="2400" dirty="0" smtClean="0"/>
              <a:t>中文用户指南：</a:t>
            </a:r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>
                <a:hlinkClick r:id="rId2"/>
              </a:rPr>
              <a:t>://sjyuan.cc/junit5/5.1.0/user-guide-cn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>
                <a:hlinkClick r:id="rId3"/>
              </a:rPr>
              <a:t>http://</a:t>
            </a:r>
            <a:r>
              <a:rPr lang="en-US" altLang="zh-CN" sz="2400" dirty="0" smtClean="0">
                <a:hlinkClick r:id="rId3"/>
              </a:rPr>
              <a:t>www.eclipse.org/community/eclipse_newsletter/2017/october/article5.php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要求：</a:t>
            </a:r>
            <a:r>
              <a:rPr lang="en-US" altLang="zh-CN" sz="2400" dirty="0" smtClean="0"/>
              <a:t>Eclipse </a:t>
            </a:r>
            <a:r>
              <a:rPr lang="en-US" altLang="zh-CN" sz="2400" dirty="0"/>
              <a:t>Oxygen.1a (4.7.1a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以上的版本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Junit</a:t>
            </a:r>
            <a:r>
              <a:rPr lang="zh-CN" altLang="en-US" sz="2400" dirty="0" smtClean="0"/>
              <a:t>区别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fr-FR" sz="2400" dirty="0"/>
              <a:t>导入测试测试注解（</a:t>
            </a:r>
            <a:r>
              <a:rPr lang="fr-FR" altLang="zh-CN" sz="2400" dirty="0"/>
              <a:t>@Test</a:t>
            </a:r>
            <a:r>
              <a:rPr lang="zh-CN" altLang="fr-FR" sz="2400" dirty="0"/>
              <a:t>）和断言方法（</a:t>
            </a:r>
            <a:r>
              <a:rPr lang="fr-FR" altLang="zh-CN" sz="2400" dirty="0"/>
              <a:t>assertEquals</a:t>
            </a:r>
            <a:r>
              <a:rPr lang="zh-CN" altLang="fr-FR" sz="2400" dirty="0"/>
              <a:t>）的路径</a:t>
            </a:r>
            <a:r>
              <a:rPr lang="zh-CN" altLang="fr-FR" sz="2400" dirty="0" smtClean="0"/>
              <a:t>不同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fr-FR" sz="2400" dirty="0" smtClean="0"/>
              <a:t>不</a:t>
            </a:r>
            <a:r>
              <a:rPr lang="zh-CN" altLang="fr-FR" sz="2400" dirty="0"/>
              <a:t>需要手动把测试和测试方法声明为 </a:t>
            </a:r>
            <a:r>
              <a:rPr lang="fr-FR" altLang="zh-CN" sz="2400" dirty="0"/>
              <a:t>public </a:t>
            </a:r>
            <a:r>
              <a:rPr lang="zh-CN" altLang="fr-FR" sz="2400" dirty="0"/>
              <a:t>了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JUnit5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500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://www.eclipse.org/community/eclipse_newsletter/2017/october/images/junit_test_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980728"/>
            <a:ext cx="551310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clipse.org/community/eclipse_newsletter/2017/october/images/junittestcase_s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3"/>
            <a:ext cx="5184576" cy="241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67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300" dirty="0"/>
              <a:t>什么是单元测试？</a:t>
            </a:r>
            <a:endParaRPr lang="en-US" altLang="zh-CN" sz="3300" dirty="0"/>
          </a:p>
          <a:p>
            <a:pPr marL="0" indent="0">
              <a:buNone/>
            </a:pPr>
            <a:r>
              <a:rPr lang="zh-CN" altLang="en-US" dirty="0" smtClean="0"/>
              <a:t>单元测试（</a:t>
            </a:r>
            <a:r>
              <a:rPr lang="en-US" altLang="zh-CN" dirty="0" smtClean="0"/>
              <a:t>Unit Testing</a:t>
            </a:r>
            <a:r>
              <a:rPr lang="zh-CN" altLang="en-US" dirty="0" smtClean="0"/>
              <a:t>）是指在计算机编程中，针对程序模块来进行正确性检验的测试。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为什么要进行单元测试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重用测试，应付将来的实现的变化。</a:t>
            </a:r>
          </a:p>
          <a:p>
            <a:pPr marL="0" indent="0">
              <a:buNone/>
            </a:pPr>
            <a:r>
              <a:rPr lang="zh-CN" altLang="zh-CN" dirty="0"/>
              <a:t>提高士气，明确我的</a:t>
            </a:r>
            <a:r>
              <a:rPr lang="zh-CN" altLang="en-US" dirty="0"/>
              <a:t>代码</a:t>
            </a:r>
            <a:r>
              <a:rPr lang="zh-CN" altLang="zh-CN" dirty="0"/>
              <a:t>是没问题的。</a:t>
            </a:r>
          </a:p>
          <a:p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什么是单元测试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5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通常采用基于类或者类的方法进行测试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程序单元和其他单元是相互独立的。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单元的执行速度很快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单元测试发现的问题，容易定位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通过了解代码的实现逻辑进行测试，通常称之为白盒测试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单元测试的特点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40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提供用例组织与执行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提供丰富的比较方法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提供丰富的日志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为什么学习单元测试框架</a:t>
            </a:r>
          </a:p>
        </p:txBody>
      </p:sp>
    </p:spTree>
    <p:extLst>
      <p:ext uri="{BB962C8B-B14F-4D97-AF65-F5344CB8AC3E}">
        <p14:creationId xmlns:p14="http://schemas.microsoft.com/office/powerpoint/2010/main" val="41217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什么</a:t>
            </a:r>
            <a:r>
              <a:rPr lang="zh-CN" altLang="en-US" dirty="0"/>
              <a:t>是单元测试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JUnit</a:t>
            </a:r>
            <a:r>
              <a:rPr lang="zh-CN" altLang="en-US" dirty="0">
                <a:solidFill>
                  <a:srgbClr val="FF0000"/>
                </a:solidFill>
              </a:rPr>
              <a:t>的介绍</a:t>
            </a:r>
            <a:endParaRPr lang="en-US" altLang="zh-CN" dirty="0">
              <a:solidFill>
                <a:srgbClr val="FF0000"/>
              </a:solidFill>
            </a:endParaRPr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JUnit</a:t>
            </a:r>
            <a:r>
              <a:rPr lang="zh-CN" altLang="en-US" dirty="0"/>
              <a:t>的常用注解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hamcrest</a:t>
            </a:r>
            <a:r>
              <a:rPr lang="zh-CN" altLang="zh-CN" dirty="0"/>
              <a:t>断言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参数</a:t>
            </a:r>
            <a:r>
              <a:rPr lang="zh-CN" altLang="en-US" dirty="0"/>
              <a:t>化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Test</a:t>
            </a:r>
            <a:r>
              <a:rPr lang="en-US" altLang="zh-CN" dirty="0"/>
              <a:t> Suite</a:t>
            </a:r>
            <a:endParaRPr lang="zh-CN" altLang="en-US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3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400600"/>
          </a:xfrm>
        </p:spPr>
        <p:txBody>
          <a:bodyPr>
            <a:normAutofit fontScale="85000" lnSpcReduction="20000"/>
          </a:bodyPr>
          <a:lstStyle/>
          <a:p>
            <a:pPr marL="365125" indent="-255588">
              <a:lnSpc>
                <a:spcPct val="150000"/>
              </a:lnSpc>
            </a:pPr>
            <a:r>
              <a:rPr lang="en-US" altLang="zh-CN" dirty="0" err="1"/>
              <a:t>JUnit</a:t>
            </a:r>
            <a:r>
              <a:rPr lang="en-US" altLang="zh-CN" dirty="0"/>
              <a:t> is a simple framework to write repeatable tests. It is an instance of the </a:t>
            </a:r>
            <a:r>
              <a:rPr lang="en-US" altLang="zh-CN" dirty="0" err="1"/>
              <a:t>xUnit</a:t>
            </a:r>
            <a:r>
              <a:rPr lang="en-US" altLang="zh-CN" dirty="0"/>
              <a:t> architecture for unit testing frameworks. </a:t>
            </a:r>
            <a:endParaRPr lang="en-US" altLang="zh-CN" dirty="0" smtClean="0"/>
          </a:p>
          <a:p>
            <a:pPr marL="365125" indent="-255588">
              <a:lnSpc>
                <a:spcPct val="150000"/>
              </a:lnSpc>
            </a:pPr>
            <a:r>
              <a:rPr lang="en-US" altLang="zh-CN" dirty="0" err="1" smtClean="0"/>
              <a:t>JUnit</a:t>
            </a:r>
            <a:r>
              <a:rPr lang="zh-CN" altLang="en-US" dirty="0"/>
              <a:t>是一个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语言的单元测试</a:t>
            </a:r>
            <a:r>
              <a:rPr lang="zh-CN" altLang="en-US" dirty="0"/>
              <a:t>框架。</a:t>
            </a:r>
            <a:r>
              <a:rPr lang="en-US" altLang="zh-CN" dirty="0" err="1"/>
              <a:t>Junit</a:t>
            </a:r>
            <a:r>
              <a:rPr lang="zh-CN" altLang="en-US" dirty="0"/>
              <a:t>测试是程序员测试，即所谓白</a:t>
            </a:r>
            <a:r>
              <a:rPr lang="zh-CN" altLang="en-US" dirty="0" smtClean="0"/>
              <a:t>盒</a:t>
            </a:r>
            <a:r>
              <a:rPr lang="zh-CN" altLang="en-US" dirty="0"/>
              <a:t>测试</a:t>
            </a:r>
            <a:r>
              <a:rPr lang="zh-CN" altLang="en-US" dirty="0" smtClean="0"/>
              <a:t>，</a:t>
            </a:r>
            <a:r>
              <a:rPr lang="zh-CN" altLang="en-US" dirty="0"/>
              <a:t>因为程序员知道被测试</a:t>
            </a:r>
            <a:r>
              <a:rPr lang="zh-CN" altLang="en-US" dirty="0" smtClean="0"/>
              <a:t>的软件如何</a:t>
            </a:r>
            <a:r>
              <a:rPr lang="zh-CN" altLang="en-US" dirty="0"/>
              <a:t>（</a:t>
            </a:r>
            <a:r>
              <a:rPr lang="en-US" altLang="zh-CN" dirty="0"/>
              <a:t>How</a:t>
            </a:r>
            <a:r>
              <a:rPr lang="zh-CN" altLang="en-US" dirty="0"/>
              <a:t>）完成功能和完成什么样（</a:t>
            </a:r>
            <a:r>
              <a:rPr lang="en-US" altLang="zh-CN" dirty="0"/>
              <a:t>What</a:t>
            </a:r>
            <a:r>
              <a:rPr lang="zh-CN" altLang="en-US" dirty="0"/>
              <a:t>）的功能。</a:t>
            </a:r>
            <a:endParaRPr lang="en-US" altLang="zh-CN" dirty="0"/>
          </a:p>
          <a:p>
            <a:pPr marL="365125" indent="-255588">
              <a:lnSpc>
                <a:spcPct val="150000"/>
              </a:lnSpc>
            </a:pPr>
            <a:r>
              <a:rPr lang="zh-CN" altLang="en-US" dirty="0" smtClean="0"/>
              <a:t>最新</a:t>
            </a:r>
            <a:r>
              <a:rPr lang="zh-CN" altLang="en-US" dirty="0"/>
              <a:t>的</a:t>
            </a:r>
            <a:r>
              <a:rPr lang="en-US" altLang="zh-CN" dirty="0" err="1" smtClean="0"/>
              <a:t>JUnit</a:t>
            </a:r>
            <a:r>
              <a:rPr lang="zh-CN" altLang="en-US" dirty="0"/>
              <a:t>版本是</a:t>
            </a:r>
            <a:r>
              <a:rPr lang="en-US" altLang="zh-CN" dirty="0" smtClean="0"/>
              <a:t>Junit5</a:t>
            </a:r>
          </a:p>
          <a:p>
            <a:pPr marL="365125" indent="-255588">
              <a:lnSpc>
                <a:spcPct val="150000"/>
              </a:lnSpc>
            </a:pPr>
            <a:r>
              <a:rPr lang="zh-CN" altLang="en-US" dirty="0"/>
              <a:t>作者</a:t>
            </a:r>
            <a:r>
              <a:rPr lang="en-US" altLang="zh-CN" dirty="0"/>
              <a:t>:Erich Gamma </a:t>
            </a:r>
            <a:r>
              <a:rPr lang="zh-CN" altLang="en-US" dirty="0"/>
              <a:t>和 </a:t>
            </a:r>
            <a:r>
              <a:rPr lang="en-US" altLang="zh-CN" dirty="0"/>
              <a:t>Kent Beck</a:t>
            </a:r>
          </a:p>
          <a:p>
            <a:pPr marL="365125" indent="-255588"/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5125" indent="-255588"/>
            <a:r>
              <a:rPr lang="en-US" altLang="zh-CN" dirty="0" smtClean="0">
                <a:latin typeface="+mn-ea"/>
                <a:ea typeface="+mn-ea"/>
              </a:rPr>
              <a:t>JUnit</a:t>
            </a:r>
            <a:r>
              <a:rPr lang="zh-CN" altLang="en-US" dirty="0">
                <a:latin typeface="+mn-ea"/>
                <a:ea typeface="+mn-ea"/>
              </a:rPr>
              <a:t>的介绍</a:t>
            </a:r>
          </a:p>
        </p:txBody>
      </p:sp>
    </p:spTree>
    <p:extLst>
      <p:ext uri="{BB962C8B-B14F-4D97-AF65-F5344CB8AC3E}">
        <p14:creationId xmlns:p14="http://schemas.microsoft.com/office/powerpoint/2010/main" val="9249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125" indent="-255588"/>
            <a:r>
              <a:rPr lang="zh-CN" altLang="en-US" dirty="0">
                <a:latin typeface="+mn-ea"/>
                <a:ea typeface="+mn-ea"/>
              </a:rPr>
              <a:t>没有使用</a:t>
            </a:r>
            <a:r>
              <a:rPr lang="en-US" altLang="zh-CN" dirty="0" err="1" smtClean="0">
                <a:latin typeface="+mn-ea"/>
                <a:ea typeface="+mn-ea"/>
              </a:rPr>
              <a:t>JUnit</a:t>
            </a:r>
            <a:r>
              <a:rPr lang="zh-CN" altLang="en-US" dirty="0">
                <a:latin typeface="+mn-ea"/>
                <a:ea typeface="+mn-ea"/>
              </a:rPr>
              <a:t>会怎么样？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520" y="3717032"/>
            <a:ext cx="6972480" cy="29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4320480" cy="232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8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在</a:t>
            </a:r>
            <a:r>
              <a:rPr lang="en-US" altLang="zh-CN" dirty="0"/>
              <a:t>Junit3</a:t>
            </a:r>
            <a:r>
              <a:rPr lang="zh-CN" altLang="en-US" dirty="0"/>
              <a:t>中规定如果是一个测试</a:t>
            </a:r>
            <a:r>
              <a:rPr lang="zh-CN" altLang="en-US" dirty="0" smtClean="0"/>
              <a:t>方法</a:t>
            </a:r>
            <a:r>
              <a:rPr lang="zh-CN" altLang="en-US" dirty="0"/>
              <a:t>，</a:t>
            </a:r>
            <a:r>
              <a:rPr lang="zh-CN" altLang="en-US" dirty="0" smtClean="0"/>
              <a:t>那么</a:t>
            </a:r>
            <a:r>
              <a:rPr lang="zh-CN" altLang="en-US" dirty="0"/>
              <a:t>必须要遵守以下</a:t>
            </a:r>
            <a:r>
              <a:rPr lang="en-US" altLang="zh-CN" dirty="0"/>
              <a:t>4</a:t>
            </a:r>
            <a:r>
              <a:rPr lang="zh-CN" altLang="en-US" dirty="0" smtClean="0"/>
              <a:t>点</a:t>
            </a:r>
            <a:r>
              <a:rPr lang="en-US" altLang="zh-CN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方法</a:t>
            </a:r>
            <a:r>
              <a:rPr lang="en-US" altLang="zh-CN" dirty="0"/>
              <a:t>void</a:t>
            </a:r>
            <a:r>
              <a:rPr lang="zh-CN" altLang="en-US" dirty="0"/>
              <a:t>无</a:t>
            </a:r>
            <a:r>
              <a:rPr lang="zh-CN" altLang="en-US" dirty="0" smtClean="0"/>
              <a:t>返回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2.test</a:t>
            </a:r>
            <a:r>
              <a:rPr lang="zh-CN" altLang="en-US" dirty="0"/>
              <a:t>开头的方法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方法没有输入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en-US" dirty="0"/>
              <a:t>测试的类必须继承于</a:t>
            </a:r>
            <a:r>
              <a:rPr lang="en-US" altLang="zh-CN" dirty="0" err="1"/>
              <a:t>TestCase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125" indent="-255588"/>
            <a:r>
              <a:rPr lang="en-US" altLang="zh-CN" dirty="0" smtClean="0"/>
              <a:t> </a:t>
            </a:r>
            <a:r>
              <a:rPr lang="en-US" altLang="zh-CN" dirty="0">
                <a:latin typeface="+mn-ea"/>
                <a:ea typeface="+mn-ea"/>
              </a:rPr>
              <a:t>JUnit3</a:t>
            </a:r>
            <a:r>
              <a:rPr lang="zh-CN" altLang="en-US" dirty="0">
                <a:latin typeface="+mn-ea"/>
                <a:ea typeface="+mn-ea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41623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Controller基础</Template>
  <TotalTime>2250</TotalTime>
  <Words>1198</Words>
  <Application>Microsoft Office PowerPoint</Application>
  <PresentationFormat>全屏显示(4:3)</PresentationFormat>
  <Paragraphs>213</Paragraphs>
  <Slides>29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moban</vt:lpstr>
      <vt:lpstr>JUnit单元测试框架</vt:lpstr>
      <vt:lpstr>本章大纲</vt:lpstr>
      <vt:lpstr>什么是单元测试</vt:lpstr>
      <vt:lpstr>单元测试的特点</vt:lpstr>
      <vt:lpstr>为什么学习单元测试框架</vt:lpstr>
      <vt:lpstr>本章大纲</vt:lpstr>
      <vt:lpstr>JUnit的介绍</vt:lpstr>
      <vt:lpstr>没有使用JUnit会怎么样？</vt:lpstr>
      <vt:lpstr> JUnit3的使用</vt:lpstr>
      <vt:lpstr>JUnit3的使用</vt:lpstr>
      <vt:lpstr>使用了JUnit4后</vt:lpstr>
      <vt:lpstr>导入JUnit</vt:lpstr>
      <vt:lpstr>JUnit的使用</vt:lpstr>
      <vt:lpstr>本章大纲</vt:lpstr>
      <vt:lpstr>JUnit4 常用注解(JunitDemo.java)</vt:lpstr>
      <vt:lpstr>比较预期结果与实际结果</vt:lpstr>
      <vt:lpstr>Failures和Errors</vt:lpstr>
      <vt:lpstr>本章大纲</vt:lpstr>
      <vt:lpstr> hamcrest断言</vt:lpstr>
      <vt:lpstr>hamcrest断言</vt:lpstr>
      <vt:lpstr>hamcrest断言</vt:lpstr>
      <vt:lpstr>hamcrest断言</vt:lpstr>
      <vt:lpstr>本章大纲</vt:lpstr>
      <vt:lpstr>  JUnit参数化</vt:lpstr>
      <vt:lpstr>本章大纲</vt:lpstr>
      <vt:lpstr>测试套件</vt:lpstr>
      <vt:lpstr>总结  JUnit3与JUnit4区别</vt:lpstr>
      <vt:lpstr>JUnit5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110</cp:revision>
  <dcterms:created xsi:type="dcterms:W3CDTF">2016-09-01T07:45:40Z</dcterms:created>
  <dcterms:modified xsi:type="dcterms:W3CDTF">2018-06-23T07:12:08Z</dcterms:modified>
</cp:coreProperties>
</file>