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2"/>
  </p:notesMasterIdLst>
  <p:sldIdLst>
    <p:sldId id="256" r:id="rId2"/>
    <p:sldId id="276" r:id="rId3"/>
    <p:sldId id="278" r:id="rId4"/>
    <p:sldId id="279" r:id="rId5"/>
    <p:sldId id="335" r:id="rId6"/>
    <p:sldId id="281" r:id="rId7"/>
    <p:sldId id="282" r:id="rId8"/>
    <p:sldId id="283" r:id="rId9"/>
    <p:sldId id="331" r:id="rId10"/>
    <p:sldId id="284" r:id="rId11"/>
    <p:sldId id="333" r:id="rId12"/>
    <p:sldId id="285" r:id="rId13"/>
    <p:sldId id="286" r:id="rId14"/>
    <p:sldId id="332" r:id="rId15"/>
    <p:sldId id="334" r:id="rId16"/>
    <p:sldId id="288" r:id="rId17"/>
    <p:sldId id="289" r:id="rId18"/>
    <p:sldId id="290" r:id="rId19"/>
    <p:sldId id="336" r:id="rId20"/>
    <p:sldId id="292" r:id="rId21"/>
    <p:sldId id="337" r:id="rId22"/>
    <p:sldId id="293" r:id="rId23"/>
    <p:sldId id="338" r:id="rId24"/>
    <p:sldId id="294" r:id="rId25"/>
    <p:sldId id="340" r:id="rId26"/>
    <p:sldId id="341" r:id="rId27"/>
    <p:sldId id="342" r:id="rId28"/>
    <p:sldId id="343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44" r:id="rId37"/>
    <p:sldId id="304" r:id="rId38"/>
    <p:sldId id="305" r:id="rId39"/>
    <p:sldId id="306" r:id="rId40"/>
    <p:sldId id="307" r:id="rId41"/>
    <p:sldId id="345" r:id="rId42"/>
    <p:sldId id="309" r:id="rId43"/>
    <p:sldId id="310" r:id="rId44"/>
    <p:sldId id="311" r:id="rId45"/>
    <p:sldId id="312" r:id="rId46"/>
    <p:sldId id="346" r:id="rId47"/>
    <p:sldId id="314" r:id="rId48"/>
    <p:sldId id="349" r:id="rId49"/>
    <p:sldId id="350" r:id="rId50"/>
    <p:sldId id="330" r:id="rId51"/>
    <p:sldId id="316" r:id="rId52"/>
    <p:sldId id="317" r:id="rId53"/>
    <p:sldId id="318" r:id="rId54"/>
    <p:sldId id="347" r:id="rId55"/>
    <p:sldId id="320" r:id="rId56"/>
    <p:sldId id="351" r:id="rId57"/>
    <p:sldId id="321" r:id="rId58"/>
    <p:sldId id="322" r:id="rId59"/>
    <p:sldId id="323" r:id="rId60"/>
    <p:sldId id="324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6" autoAdjust="0"/>
  </p:normalViewPr>
  <p:slideViewPr>
    <p:cSldViewPr>
      <p:cViewPr varScale="1">
        <p:scale>
          <a:sx n="59" d="100"/>
          <a:sy n="5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增强的意义，</a:t>
            </a:r>
            <a:r>
              <a:rPr lang="en-US" altLang="zh-CN" b="1" dirty="0" smtClean="0">
                <a:solidFill>
                  <a:srgbClr val="7030A0"/>
                </a:solidFill>
              </a:rPr>
              <a:t>why</a:t>
            </a:r>
            <a:r>
              <a:rPr lang="en-US" altLang="zh-CN" b="1" baseline="0" dirty="0" smtClean="0">
                <a:solidFill>
                  <a:srgbClr val="7030A0"/>
                </a:solidFill>
              </a:rPr>
              <a:t> how</a:t>
            </a: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1.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看不到多长时间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2.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无法同时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3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。使用不同的用户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首先假定我们先录制了这样的一个脚本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脚本描述的业务是</a:t>
            </a:r>
            <a:r>
              <a:rPr lang="en-US" altLang="zh-CN" dirty="0" smtClean="0"/>
              <a:t>…   </a:t>
            </a:r>
            <a:r>
              <a:rPr lang="zh-CN" altLang="en-US" dirty="0" smtClean="0"/>
              <a:t>那现在要进行性能测试 检验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人同时进行上述操作时系统性能是否正常</a:t>
            </a:r>
            <a:r>
              <a:rPr lang="zh-CN" altLang="en-US" baseline="0" dirty="0" smtClean="0"/>
              <a:t>  那我们是不是可以这样设置，设置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个用户让他们同一时间开始执行上面的这个脚本  那大家思考一下这样的方式是否能真正实现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人真实的模拟上述业务呢？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打开几个问题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答案肯定是不能够很真实的模拟  比如</a:t>
            </a:r>
            <a:r>
              <a:rPr lang="en-US" altLang="zh-CN" baseline="0" dirty="0" smtClean="0"/>
              <a:t>……  </a:t>
            </a:r>
          </a:p>
          <a:p>
            <a:r>
              <a:rPr lang="zh-CN" altLang="en-US" baseline="0" dirty="0" smtClean="0"/>
              <a:t>显然真实情况不是这样的  我们需要让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个用户用不同的测试数据来进行操作  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那有人说很简单 录制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个不同的脚本吧 呵呵 这样是不是太复杂并且效率太低了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基于上面的介绍，我们既想让脚本真实模拟业务，又想让脚本简单化，这样就要对已经录制好的脚本进行参数化操作了</a:t>
            </a:r>
            <a:endParaRPr lang="en-US" altLang="zh-CN" baseline="0" dirty="0" smtClean="0"/>
          </a:p>
          <a:p>
            <a:r>
              <a:rPr lang="zh-CN" altLang="en-US" dirty="0" smtClean="0"/>
              <a:t>现在大家已经对参数化有些理解啦</a:t>
            </a:r>
            <a:r>
              <a:rPr lang="zh-CN" altLang="en-US" baseline="0" dirty="0" smtClean="0"/>
              <a:t>  下面就来给大家点透  让大家更清楚认识 到底什么是参数化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实质为用参数替代常量。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参数，即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LoadRunner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自带的高级变量。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换句话讲“参数化是变量替代常量，变量是来自于参数表中的值”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例如登录飞机订票系统的用户名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该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常量使用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设定好的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“参数表”替代，在“参数表”中可存放多个的实际用户名。在脚本每次运行时，可调用“参数表”中的值替换常量（即固定值）“</a:t>
            </a:r>
            <a:r>
              <a:rPr lang="en-US" altLang="zh-CN" sz="1200" b="1" kern="1200" dirty="0" err="1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/bean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”，从而更加真实地模拟实际业务操作。</a:t>
            </a:r>
            <a:endParaRPr lang="en-US" altLang="zh-CN" sz="1200" b="1" kern="1200" dirty="0" smtClean="0">
              <a:solidFill>
                <a:srgbClr val="FF0000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baseline="0" dirty="0" smtClean="0"/>
              <a:t>这样是不是就更真实了  并且只是在脚本里简单修改 脚本长度也没有过多变化 </a:t>
            </a:r>
            <a:endParaRPr lang="en-US" altLang="zh-CN" baseline="0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采用刚才咱们使用过的登录  这里呢就是刚才输入的用户名和密码  现在咱们要对这里进行参数化</a:t>
            </a:r>
            <a:endParaRPr lang="en-US" altLang="zh-CN" dirty="0" smtClean="0"/>
          </a:p>
          <a:p>
            <a:r>
              <a:rPr lang="zh-CN" altLang="en-US" dirty="0" smtClean="0"/>
              <a:t>对用户名使用第一种</a:t>
            </a:r>
            <a:r>
              <a:rPr lang="zh-CN" altLang="en-US" baseline="0" dirty="0" smtClean="0"/>
              <a:t>  右键参数化的形式  首先选中需要参数化的常量 点击鼠标右键  会打开，，， 填写名称 好记好理解为主  设置类型 很多种依据实际进行选择  如对日期型的常量进行参数化时可采用日期型  等等还有其它类型  十分类似这里不再赘述 可查看实验手册  这里咱们选用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型进行演示  这里注意初始值的显示  这是刚才提到了一个区别  这里想一下另外一种形式就应该是不显示初始值  所有值都要再次输入  点击属性 进入参数化列表页面  其实随着刚才命名已经给咱们自动创建了参数表  点击</a:t>
            </a:r>
            <a:r>
              <a:rPr lang="en-US" altLang="zh-CN" baseline="0" dirty="0" err="1" smtClean="0"/>
              <a:t>creat</a:t>
            </a:r>
            <a:r>
              <a:rPr lang="en-US" altLang="zh-CN" baseline="0" dirty="0" smtClean="0"/>
              <a:t> table </a:t>
            </a:r>
            <a:r>
              <a:rPr lang="zh-CN" altLang="en-US" baseline="0" dirty="0" smtClean="0"/>
              <a:t>可以添加行和列   这里可以把刚才说的所有的需要参数化的地方都写在一张表里  也可以分别写在不同的表里  这里注意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中只能显示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行数据  超过的需要在文件里编辑  另外要说明的是参数化数据可以这样手动创建 也可以从数据库中进行批量导入  用这个按钮 但是具体怎样操作留作课下思考题  下次课继续讲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下面解释一下字段含义  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列分隔符 含义是列和列之间用什么来分隔 逗号还是空格等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第一行数据  刚才选择了列  这里是要确定一下第一行数据是哪个 从哪个数据作为第一次执行的数据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选择下一行 是在确定了第一行数据之后 当第二次执行这个脚本时 来看一下要选择哪一行数据来使用 可以。。。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更新时间  有个前提 比如说在这个脚本中 登录的时候用到了用户名  进入系统后订票时填写订票人姓名又用到了姓名这个参数表 这里就是要设置一下对于这个参数表数据更新的时间 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下面对密码使用创建参数化列表形式进行参数化  首先点击图表打开参数化列表页面  这里没有初始值  我们要先创建一张参数表  然后再表里添加数据同刚才  唯一要说的一点是：选择下一行中  如果有用户名三个  密码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 很可能就会使用户名和密码选择的不对应 而导致不能登陆进去系统 所以为了解决这个问题   这里可以选择。。。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之后选中要替换的常量  点击右键选择使用现有参数替换即可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然后运行一下脚本吧  查看结果发现只是迭代了一次 也就是默认情况下</a:t>
            </a:r>
            <a:r>
              <a:rPr lang="en-US" altLang="zh-CN" baseline="0" dirty="0" err="1" smtClean="0"/>
              <a:t>lr</a:t>
            </a:r>
            <a:r>
              <a:rPr lang="zh-CN" altLang="en-US" baseline="0" dirty="0" smtClean="0"/>
              <a:t>脚本只执行了一次 即只执行了一个用户名密码  所以这里就要注意提醒大家的 要想让参数化生效就一定要设置迭代次数  方法是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然后再运行脚本  看到确实迭代了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   那咱们预期应该每一次迭代都使用不同的用户名和密码  但是咱们不能确定  所以要使用这样的一个输出函数来进行回放日志的查看   复制过来函数  回放一下查看回放日志</a:t>
            </a:r>
            <a:endParaRPr lang="en-US" altLang="zh-CN" dirty="0" smtClean="0"/>
          </a:p>
          <a:p>
            <a:r>
              <a:rPr lang="zh-CN" altLang="en-US" dirty="0" smtClean="0"/>
              <a:t>参数化之后要修改  </a:t>
            </a:r>
            <a:r>
              <a:rPr lang="en-US" altLang="zh-CN" dirty="0" smtClean="0"/>
              <a:t>run</a:t>
            </a:r>
            <a:r>
              <a:rPr lang="en-US" altLang="zh-CN" baseline="0" dirty="0" smtClean="0"/>
              <a:t> time setting  </a:t>
            </a:r>
            <a:r>
              <a:rPr lang="zh-CN" altLang="en-US" baseline="0" dirty="0" smtClean="0"/>
              <a:t>次数为</a:t>
            </a:r>
            <a:r>
              <a:rPr lang="en-US" altLang="zh-CN" baseline="0" dirty="0" smtClean="0"/>
              <a:t>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默认是从协议层进行判断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，失败的业务可以设置代码返回</a:t>
            </a:r>
            <a:r>
              <a:rPr lang="en-US" altLang="zh-CN" dirty="0" smtClean="0"/>
              <a:t>200</a:t>
            </a:r>
            <a:r>
              <a:rPr lang="zh-CN" altLang="en-US" smtClean="0"/>
              <a:t>，业务层的判断需要从检查点进行判断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75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15369208291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典型实例：</a:t>
            </a:r>
            <a:r>
              <a:rPr lang="en-US" altLang="zh-CN" dirty="0" smtClean="0">
                <a:solidFill>
                  <a:schemeClr val="tx1"/>
                </a:solidFill>
              </a:rPr>
              <a:t> Session ID  </a:t>
            </a:r>
            <a:r>
              <a:rPr lang="zh-CN" altLang="en-US" dirty="0" smtClean="0">
                <a:solidFill>
                  <a:schemeClr val="tx1"/>
                </a:solidFill>
              </a:rPr>
              <a:t>后面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baseline="0" dirty="0" smtClean="0">
                <a:solidFill>
                  <a:schemeClr val="tx1"/>
                </a:solidFill>
              </a:rPr>
              <a:t>  </a:t>
            </a:r>
          </a:p>
          <a:p>
            <a:pPr lvl="1">
              <a:lnSpc>
                <a:spcPct val="100000"/>
              </a:lnSpc>
            </a:pPr>
            <a:endParaRPr lang="en-US" altLang="zh-CN" baseline="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baseline="0" dirty="0" smtClean="0">
                <a:solidFill>
                  <a:schemeClr val="tx1"/>
                </a:solidFill>
              </a:rPr>
              <a:t>第二种方式    该方法是进行</a:t>
            </a:r>
            <a:r>
              <a:rPr lang="en-US" altLang="zh-CN" baseline="0" dirty="0" smtClean="0">
                <a:solidFill>
                  <a:schemeClr val="tx1"/>
                </a:solidFill>
              </a:rPr>
              <a:t>…</a:t>
            </a:r>
            <a:r>
              <a:rPr lang="zh-CN" altLang="en-US" baseline="0" dirty="0" smtClean="0">
                <a:solidFill>
                  <a:schemeClr val="tx1"/>
                </a:solidFill>
              </a:rPr>
              <a:t>最有效的方法  有问题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baseline="0" dirty="0" smtClean="0">
                <a:solidFill>
                  <a:schemeClr val="tx1"/>
                </a:solidFill>
              </a:rPr>
              <a:t>第三种方式    整体听听吧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从新录一遍脚本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事务四种状态，在默认情况下使用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来作为事务状态： 　</a:t>
            </a:r>
            <a:endParaRPr lang="en-US" altLang="zh-CN" dirty="0" smtClean="0"/>
          </a:p>
          <a:p>
            <a:r>
              <a:rPr lang="zh-CN" altLang="en-US" b="1" dirty="0" smtClean="0"/>
              <a:t>　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LR_AUTO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LR_PASS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状态通过的，说明该事务正确的完成了，并且记录下对应的时间，这个时间就是指做这件事情所需要消耗的响应时间。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LR_FAIL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LR_STOP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状态会在场景的对应计数器中记录，包括通过的次数和事务的响应时间，方便后期分析该事务的吞吐量以及响应时间的变化情况。</a:t>
            </a:r>
          </a:p>
          <a:p>
            <a:r>
              <a:rPr lang="zh-CN" altLang="en-US" dirty="0" smtClean="0"/>
              <a:t>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http://www.360doc.com/content/14/0521/16/17255096_379655934.shtml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5.gif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脚本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增强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941876"/>
            <a:ext cx="3817938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0" y="990600"/>
            <a:ext cx="3911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44246" y="5939880"/>
            <a:ext cx="23952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思考时间的位置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中不要插入日志函数</a:t>
            </a:r>
          </a:p>
          <a:p>
            <a:r>
              <a:rPr lang="zh-CN" altLang="en-US" dirty="0" smtClean="0"/>
              <a:t>事务中不要</a:t>
            </a:r>
            <a:r>
              <a:rPr lang="zh-CN" altLang="en-US" dirty="0"/>
              <a:t>插入集合点函数</a:t>
            </a:r>
          </a:p>
          <a:p>
            <a:r>
              <a:rPr lang="zh-CN" altLang="en-US" dirty="0" smtClean="0"/>
              <a:t>事务中尽量</a:t>
            </a:r>
            <a:r>
              <a:rPr lang="zh-CN" altLang="en-US" dirty="0"/>
              <a:t>不要插入思考时间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97117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74184" y="103210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能够对事务进行单独分析，更便于查看“一系列操作”的响应时间指标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：脚本回放后，通过回放日志查看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Controller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Analysis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中，查看生成的响应时间图。</a:t>
            </a:r>
          </a:p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10203"/>
            <a:ext cx="3290139" cy="24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59" y="3930463"/>
            <a:ext cx="43148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1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插入事务的作用与优势（续）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19491"/>
            <a:ext cx="856297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90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lr_get_transaction_status</a:t>
            </a:r>
            <a:r>
              <a:rPr lang="zh-CN" altLang="en-US" b="1" dirty="0"/>
              <a:t>用于获取事务的状态</a:t>
            </a:r>
            <a:endParaRPr lang="en-US" altLang="zh-CN" b="1" dirty="0"/>
          </a:p>
          <a:p>
            <a:r>
              <a:rPr lang="en-US" altLang="zh-CN" b="1" dirty="0" err="1"/>
              <a:t>lr_get_transaction_duration</a:t>
            </a:r>
            <a:r>
              <a:rPr lang="en-US" altLang="zh-CN" b="1" dirty="0"/>
              <a:t> </a:t>
            </a:r>
            <a:r>
              <a:rPr lang="zh-CN" altLang="en-US" b="1" dirty="0"/>
              <a:t>用于获取事务所消耗的</a:t>
            </a:r>
            <a:r>
              <a:rPr lang="zh-CN" altLang="en-US" b="1" dirty="0" smtClean="0"/>
              <a:t>时间</a:t>
            </a:r>
            <a:endParaRPr lang="en-US" altLang="zh-CN" b="1" dirty="0" smtClean="0"/>
          </a:p>
          <a:p>
            <a:r>
              <a:rPr lang="en-US" altLang="zh-CN" b="1" dirty="0" err="1" smtClean="0"/>
              <a:t>lr_set_transaction_instance_status</a:t>
            </a:r>
            <a:r>
              <a:rPr lang="en-US" altLang="zh-CN" b="1" dirty="0" smtClean="0"/>
              <a:t> </a:t>
            </a:r>
            <a:r>
              <a:rPr lang="zh-CN" altLang="en-US" b="1" dirty="0"/>
              <a:t>用于设置事务的状态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事务常用的函数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2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增强之集合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1767849"/>
            <a:ext cx="5373128" cy="67055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84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插入集合点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45" y="1188581"/>
            <a:ext cx="5219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652120" y="2780928"/>
            <a:ext cx="3224471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插入集合点方式：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1472" y="1164109"/>
            <a:ext cx="484729" cy="48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23528" y="4514040"/>
            <a:ext cx="60837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）只能在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action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中插入，不能在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init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end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）一定要插入到某操作的前面 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3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）要插入到事务之外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23" y="1140376"/>
            <a:ext cx="476529" cy="4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64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插入集合点拓展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25450" y="1196752"/>
            <a:ext cx="8229600" cy="4525963"/>
          </a:xfrm>
        </p:spPr>
        <p:txBody>
          <a:bodyPr/>
          <a:lstStyle/>
          <a:p>
            <a:r>
              <a:rPr lang="en-US" altLang="zh-CN" dirty="0" err="1">
                <a:latin typeface="+mn-ea"/>
              </a:rPr>
              <a:t>LoadRunner</a:t>
            </a:r>
            <a:r>
              <a:rPr lang="zh-CN" altLang="en-US" dirty="0">
                <a:latin typeface="+mn-ea"/>
              </a:rPr>
              <a:t>允许测试人员对集合点的执行过程进行更详细的</a:t>
            </a:r>
            <a:r>
              <a:rPr lang="zh-CN" altLang="en-US" dirty="0" smtClean="0">
                <a:latin typeface="+mn-ea"/>
              </a:rPr>
              <a:t>设定。</a:t>
            </a:r>
            <a:endParaRPr lang="zh-CN" altLang="en-US" dirty="0"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" y="2285439"/>
            <a:ext cx="3136775" cy="352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89" y="3561509"/>
            <a:ext cx="4302223" cy="16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61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增强之参数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化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13383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脚本：</a:t>
            </a:r>
            <a:r>
              <a:rPr lang="zh-CN" altLang="en-US" dirty="0" smtClean="0">
                <a:latin typeface="+mn-ea"/>
              </a:rPr>
              <a:t>用户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登录飞机订票系统，订了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张</a:t>
            </a:r>
            <a:r>
              <a:rPr lang="en-US" altLang="zh-CN" dirty="0" smtClean="0">
                <a:latin typeface="+mn-ea"/>
              </a:rPr>
              <a:t>2017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月</a:t>
            </a:r>
            <a:r>
              <a:rPr lang="en-US" altLang="zh-CN" dirty="0" smtClean="0">
                <a:latin typeface="+mn-ea"/>
              </a:rPr>
              <a:t>25</a:t>
            </a:r>
            <a:r>
              <a:rPr lang="zh-CN" altLang="en-US" dirty="0" smtClean="0">
                <a:latin typeface="+mn-ea"/>
              </a:rPr>
              <a:t>日从</a:t>
            </a:r>
            <a:r>
              <a:rPr lang="zh-CN" altLang="en-US" dirty="0">
                <a:latin typeface="+mn-ea"/>
              </a:rPr>
              <a:t>伦敦</a:t>
            </a:r>
            <a:r>
              <a:rPr lang="zh-CN" altLang="en-US" dirty="0" smtClean="0">
                <a:latin typeface="+mn-ea"/>
              </a:rPr>
              <a:t>始发、终点为</a:t>
            </a:r>
            <a:r>
              <a:rPr lang="zh-CN" altLang="en-US" dirty="0">
                <a:latin typeface="+mn-ea"/>
              </a:rPr>
              <a:t>巴黎</a:t>
            </a:r>
            <a:r>
              <a:rPr lang="zh-CN" altLang="en-US" dirty="0" smtClean="0">
                <a:latin typeface="+mn-ea"/>
              </a:rPr>
              <a:t>的票，且为经济舱中靠窗户的一个座位。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伦敦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始发、到达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巴黎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LR</a:t>
            </a:r>
            <a:r>
              <a:rPr lang="zh-CN" altLang="en-US" dirty="0" smtClean="0">
                <a:latin typeface="+mn-ea"/>
              </a:rPr>
              <a:t>的参数化功能是为了更加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真实</a:t>
            </a:r>
            <a:r>
              <a:rPr lang="zh-CN" altLang="en-US" dirty="0" smtClean="0">
                <a:latin typeface="+mn-ea"/>
              </a:rPr>
              <a:t>的模拟实际用户操作而设置的，并且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简化</a:t>
            </a:r>
            <a:r>
              <a:rPr lang="zh-CN" altLang="en-US" dirty="0" smtClean="0">
                <a:latin typeface="+mn-ea"/>
              </a:rPr>
              <a:t>脚本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7413" y="0"/>
            <a:ext cx="9022231" cy="818867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为什么要参数化？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769" y="2987803"/>
            <a:ext cx="1357608" cy="1357608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4572000" y="903598"/>
            <a:ext cx="6226175" cy="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更真实！更简化！   </a:t>
            </a:r>
          </a:p>
        </p:txBody>
      </p:sp>
      <p:sp>
        <p:nvSpPr>
          <p:cNvPr id="3" name="矩形 2"/>
          <p:cNvSpPr/>
          <p:nvPr/>
        </p:nvSpPr>
        <p:spPr>
          <a:xfrm>
            <a:off x="6904723" y="2064473"/>
            <a:ext cx="1919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500</a:t>
            </a:r>
            <a:r>
              <a:rPr lang="zh-CN" alt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人</a:t>
            </a:r>
            <a:endParaRPr lang="zh-CN" alt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65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脚本开发遇到的问题：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业务场景所迫： 所有用户都输入相同的数据，不能体现出真实的业务环境。（</a:t>
            </a:r>
            <a:r>
              <a:rPr lang="zh-CN" altLang="en-US" dirty="0" smtClean="0"/>
              <a:t>搜索操作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系统体系所迫： 存在缓存，不能体现出真正的性能。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系统业务约束所迫： 有些系统禁止一个用户多次登陆的</a:t>
            </a:r>
            <a:r>
              <a:rPr lang="zh-CN" altLang="en-US" dirty="0" smtClean="0"/>
              <a:t>系统</a:t>
            </a:r>
            <a:r>
              <a:rPr lang="zh-CN" altLang="en-US" dirty="0"/>
              <a:t>，</a:t>
            </a:r>
            <a:r>
              <a:rPr lang="zh-CN" altLang="en-US" dirty="0" smtClean="0"/>
              <a:t>也</a:t>
            </a:r>
            <a:r>
              <a:rPr lang="zh-CN" altLang="en-US" dirty="0"/>
              <a:t>就严重到无法测试</a:t>
            </a:r>
            <a:r>
              <a:rPr lang="zh-CN" altLang="en-US" dirty="0" smtClean="0"/>
              <a:t>的地步</a:t>
            </a:r>
            <a:r>
              <a:rPr lang="zh-CN" altLang="en-US" dirty="0"/>
              <a:t>了。</a:t>
            </a:r>
          </a:p>
          <a:p>
            <a:pPr marL="457200" lvl="1" indent="0">
              <a:buNone/>
            </a:pPr>
            <a:r>
              <a:rPr lang="en-US" altLang="zh-CN" dirty="0" err="1"/>
              <a:t>Loadrunner</a:t>
            </a:r>
            <a:r>
              <a:rPr lang="zh-CN" altLang="en-US" dirty="0"/>
              <a:t>中提供一种机制帮助解决上述问题， 叫参数化（</a:t>
            </a:r>
            <a:r>
              <a:rPr lang="en-US" altLang="zh-CN" dirty="0"/>
              <a:t>parameterization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为什么要参数化？</a:t>
            </a:r>
          </a:p>
        </p:txBody>
      </p:sp>
    </p:spTree>
    <p:extLst>
      <p:ext uri="{BB962C8B-B14F-4D97-AF65-F5344CB8AC3E}">
        <p14:creationId xmlns:p14="http://schemas.microsoft.com/office/powerpoint/2010/main" val="364549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实质：用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替代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常量 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说明：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>
                <a:latin typeface="+mn-ea"/>
              </a:rPr>
              <a:t>即</a:t>
            </a:r>
            <a:r>
              <a:rPr lang="en-US" altLang="zh-CN" dirty="0">
                <a:latin typeface="+mn-ea"/>
              </a:rPr>
              <a:t>LoadRunner</a:t>
            </a:r>
            <a:r>
              <a:rPr lang="zh-CN" altLang="zh-CN" dirty="0">
                <a:latin typeface="+mn-ea"/>
              </a:rPr>
              <a:t>自带的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高级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变量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实例</a:t>
            </a:r>
            <a:r>
              <a:rPr lang="zh-CN" altLang="en-US" dirty="0">
                <a:latin typeface="+mn-ea"/>
              </a:rPr>
              <a:t>：常量</a:t>
            </a:r>
            <a:r>
              <a:rPr lang="zh-CN" altLang="en-US" dirty="0" smtClean="0">
                <a:latin typeface="+mn-ea"/>
              </a:rPr>
              <a:t>“</a:t>
            </a:r>
            <a:r>
              <a:rPr lang="zh-CN" altLang="zh-CN" dirty="0" smtClean="0">
                <a:latin typeface="+mn-ea"/>
              </a:rPr>
              <a:t>用户名</a:t>
            </a:r>
            <a:r>
              <a:rPr lang="zh-CN" altLang="en-US" dirty="0" smtClean="0">
                <a:latin typeface="+mn-ea"/>
              </a:rPr>
              <a:t>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           用户名、密码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                              数量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日期           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个用户都是订中国始发、到达伦敦的票？     始发地、到达地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                                   机票类型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                         位置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什么是参数化？      </a:t>
            </a:r>
            <a:r>
              <a:rPr lang="zh-CN" altLang="en-US" b="1" dirty="0">
                <a:solidFill>
                  <a:srgbClr val="FFFF00"/>
                </a:solidFill>
              </a:rPr>
              <a:t>替代！</a:t>
            </a:r>
            <a:br>
              <a:rPr lang="zh-CN" altLang="en-US" b="1" dirty="0">
                <a:solidFill>
                  <a:srgbClr val="FFFF00"/>
                </a:solidFill>
              </a:rPr>
            </a:b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753853" y="2691972"/>
            <a:ext cx="320842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12" y="1660983"/>
            <a:ext cx="1619253" cy="144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9901" y="2753451"/>
            <a:ext cx="239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次循环！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多次替代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4015" y="3103169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Arial" charset="0"/>
              </a:rPr>
              <a:t>{username}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0" y="2388260"/>
            <a:ext cx="3106576" cy="18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大部分</a:t>
            </a:r>
            <a:r>
              <a:rPr lang="zh-CN" altLang="en-US" dirty="0"/>
              <a:t>情况下只有函数的参数才能参数化</a:t>
            </a:r>
            <a:r>
              <a:rPr lang="zh-CN" altLang="en-US" dirty="0" smtClean="0"/>
              <a:t>，需要</a:t>
            </a:r>
            <a:r>
              <a:rPr lang="zh-CN" altLang="en-US" dirty="0"/>
              <a:t>参数化的：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登陆信息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时间</a:t>
            </a:r>
            <a:r>
              <a:rPr lang="zh-CN" altLang="en-US" dirty="0"/>
              <a:t>相关的，违反时间约束的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受</a:t>
            </a:r>
            <a:r>
              <a:rPr lang="zh-CN" altLang="en-US" dirty="0"/>
              <a:t>其他字段约束的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来自</a:t>
            </a:r>
            <a:r>
              <a:rPr lang="zh-CN" altLang="en-US" dirty="0"/>
              <a:t>于其他数据源（例如数据库的）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其他</a:t>
            </a:r>
            <a:r>
              <a:rPr lang="zh-CN" altLang="en-US" dirty="0"/>
              <a:t>在运行过程中需要变动的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262" y="0"/>
            <a:ext cx="9022231" cy="818867"/>
          </a:xfrm>
        </p:spPr>
        <p:txBody>
          <a:bodyPr/>
          <a:lstStyle/>
          <a:p>
            <a:r>
              <a:rPr lang="zh-CN" altLang="en-US" b="0" dirty="0"/>
              <a:t>哪些需要参数化？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5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77524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参数化方式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右键参数化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先替换常量再建参数化列表、保存默认值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建参数化列表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先建表再替换、不保存默认值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本质区别：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是否默认显示脚本中初始值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演示对用户名、密码进行参数化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/bean     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tom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/123456      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如何进行参数化？</a:t>
            </a:r>
          </a:p>
        </p:txBody>
      </p:sp>
      <p:sp>
        <p:nvSpPr>
          <p:cNvPr id="10" name="矩形 9"/>
          <p:cNvSpPr/>
          <p:nvPr/>
        </p:nvSpPr>
        <p:spPr>
          <a:xfrm>
            <a:off x="952275" y="4941168"/>
            <a:ext cx="7372272" cy="166199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：设置迭代次数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运行时设置”</a:t>
            </a:r>
            <a:endParaRPr lang="en-US" altLang="zh-CN" sz="24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回放查看结果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“输出函数”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扩展日志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用户名为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:%s",lr_eval_string("{username}"));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密码为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:%s",lr_eval_string("{password}"));</a:t>
            </a:r>
          </a:p>
        </p:txBody>
      </p:sp>
    </p:spTree>
    <p:extLst>
      <p:ext uri="{BB962C8B-B14F-4D97-AF65-F5344CB8AC3E}">
        <p14:creationId xmlns:p14="http://schemas.microsoft.com/office/powerpoint/2010/main" val="15603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参数化取值方法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select next row : </a:t>
            </a:r>
            <a:r>
              <a:rPr lang="zh-CN" altLang="en-US" dirty="0"/>
              <a:t>获取下一行数据的方式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update value on : </a:t>
            </a:r>
            <a:r>
              <a:rPr lang="zh-CN" altLang="en-US" dirty="0"/>
              <a:t>重新获取下一个参数的</a:t>
            </a:r>
            <a:r>
              <a:rPr lang="zh-CN" altLang="en-US" dirty="0" smtClean="0"/>
              <a:t>时机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51720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顺序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与某一个参数对应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8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08104" y="1340768"/>
            <a:ext cx="3250704" cy="4525963"/>
          </a:xfrm>
        </p:spPr>
        <p:txBody>
          <a:bodyPr/>
          <a:lstStyle/>
          <a:p>
            <a:r>
              <a:rPr lang="zh-CN" altLang="en-US" dirty="0" smtClean="0"/>
              <a:t>每次迭代</a:t>
            </a:r>
            <a:endParaRPr lang="en-US" altLang="zh-CN" dirty="0" smtClean="0"/>
          </a:p>
          <a:p>
            <a:r>
              <a:rPr lang="zh-CN" altLang="en-US" dirty="0" smtClean="0"/>
              <a:t>每次出现</a:t>
            </a:r>
            <a:endParaRPr lang="en-US" altLang="zh-CN" dirty="0" smtClean="0"/>
          </a:p>
          <a:p>
            <a:r>
              <a:rPr lang="zh-CN" altLang="en-US" dirty="0" smtClean="0"/>
              <a:t>一直不变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5105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379207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实验：针对订票程序实现注册的参数化操作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从数据库中提取数据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8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958011"/>
          </a:xfrm>
        </p:spPr>
        <p:txBody>
          <a:bodyPr/>
          <a:lstStyle/>
          <a:p>
            <a:r>
              <a:rPr lang="zh-CN" altLang="en-US" dirty="0" smtClean="0"/>
              <a:t>变量和参数化的区别：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sz="2800" dirty="0" smtClean="0"/>
              <a:t>参数</a:t>
            </a:r>
            <a:r>
              <a:rPr lang="zh-CN" altLang="en-US" sz="2800" dirty="0"/>
              <a:t>作用域远远大于局部变量，在一个</a:t>
            </a:r>
            <a:r>
              <a:rPr lang="en-US" altLang="zh-CN" sz="2800" dirty="0"/>
              <a:t>action</a:t>
            </a:r>
            <a:r>
              <a:rPr lang="zh-CN" altLang="en-US" sz="2800" dirty="0"/>
              <a:t>中的参数可以再另一个函数使用，而局部变量不行，</a:t>
            </a:r>
            <a:r>
              <a:rPr lang="zh-CN" altLang="en-US" sz="2800" dirty="0" smtClean="0"/>
              <a:t>除非</a:t>
            </a:r>
            <a:r>
              <a:rPr lang="zh-CN" altLang="en-US" sz="2800" dirty="0"/>
              <a:t>是全局变量。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和变量的转换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参数转换</a:t>
            </a:r>
            <a:r>
              <a:rPr lang="zh-CN" altLang="en-US" dirty="0"/>
              <a:t>成变量 </a:t>
            </a:r>
            <a:r>
              <a:rPr lang="en-US" altLang="zh-CN" dirty="0" err="1"/>
              <a:t>lr_eval_string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变量</a:t>
            </a:r>
            <a:r>
              <a:rPr lang="zh-CN" altLang="en-US" dirty="0"/>
              <a:t>转换成参数 </a:t>
            </a:r>
            <a:r>
              <a:rPr lang="en-US" altLang="zh-CN" dirty="0" err="1"/>
              <a:t>lr_save_string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参数化和变量</a:t>
            </a:r>
          </a:p>
        </p:txBody>
      </p:sp>
    </p:spTree>
    <p:extLst>
      <p:ext uri="{BB962C8B-B14F-4D97-AF65-F5344CB8AC3E}">
        <p14:creationId xmlns:p14="http://schemas.microsoft.com/office/powerpoint/2010/main" val="228078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增强之输出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3148382"/>
            <a:ext cx="4996608" cy="1047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10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9175" y="1993693"/>
            <a:ext cx="4039167" cy="370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云形标注 11"/>
          <p:cNvSpPr/>
          <p:nvPr/>
        </p:nvSpPr>
        <p:spPr bwMode="auto">
          <a:xfrm>
            <a:off x="59961" y="3677814"/>
            <a:ext cx="2733116" cy="867295"/>
          </a:xfrm>
          <a:prstGeom prst="cloudCallout">
            <a:avLst>
              <a:gd name="adj1" fmla="val 61209"/>
              <a:gd name="adj2" fmla="val -24820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377251" y="4738228"/>
            <a:ext cx="2788171" cy="1184223"/>
          </a:xfrm>
          <a:prstGeom prst="cloudCallout">
            <a:avLst>
              <a:gd name="adj1" fmla="val 58832"/>
              <a:gd name="adj2" fmla="val -3154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云形标注 13"/>
          <p:cNvSpPr/>
          <p:nvPr/>
        </p:nvSpPr>
        <p:spPr bwMode="auto">
          <a:xfrm>
            <a:off x="6160958" y="4766872"/>
            <a:ext cx="2683239" cy="1094282"/>
          </a:xfrm>
          <a:prstGeom prst="cloudCallout">
            <a:avLst>
              <a:gd name="adj1" fmla="val -74206"/>
              <a:gd name="adj2" fmla="val -15548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6850504" y="2728214"/>
            <a:ext cx="2203554" cy="1231692"/>
          </a:xfrm>
          <a:prstGeom prst="cloudCallout">
            <a:avLst>
              <a:gd name="adj1" fmla="val -67913"/>
              <a:gd name="adj2" fmla="val 3183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523224" y="1156764"/>
            <a:ext cx="2203554" cy="1231692"/>
          </a:xfrm>
          <a:prstGeom prst="cloudCallout">
            <a:avLst>
              <a:gd name="adj1" fmla="val -67913"/>
              <a:gd name="adj2" fmla="val 40351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419725" y="1304144"/>
            <a:ext cx="2728209" cy="1184223"/>
          </a:xfrm>
          <a:prstGeom prst="cloudCallout">
            <a:avLst>
              <a:gd name="adj1" fmla="val 57124"/>
              <a:gd name="adj2" fmla="val 18196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74" name="矩形 10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为什么要增强脚本？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1" name="AutoShape 6"/>
          <p:cNvSpPr>
            <a:spLocks noChangeArrowheads="1"/>
          </p:cNvSpPr>
          <p:nvPr/>
        </p:nvSpPr>
        <p:spPr bwMode="auto">
          <a:xfrm>
            <a:off x="4002367" y="2863121"/>
            <a:ext cx="1424069" cy="17538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2A1C00"/>
                </a:solidFill>
              </a:rPr>
              <a:t> 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Action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（）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登录；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查询；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订票；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退出；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}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endParaRPr lang="zh-TW" altLang="en-US" sz="1600" dirty="0">
              <a:solidFill>
                <a:srgbClr val="C0C0C0"/>
              </a:solidFill>
              <a:latin typeface="Courier"/>
              <a:ea typeface="標楷體"/>
              <a:cs typeface="Tahoma" pitchFamily="34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548714" y="1576616"/>
            <a:ext cx="2236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人完全</a:t>
            </a:r>
            <a:r>
              <a:rPr lang="zh-CN" altLang="en-US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同时订票</a:t>
            </a:r>
            <a:endParaRPr lang="zh-CN" altLang="en-US" sz="20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002850" y="2862407"/>
            <a:ext cx="1991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每次执行用的</a:t>
            </a:r>
            <a:endParaRPr lang="en-US" altLang="zh-CN" sz="20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哪个用户名呢？</a:t>
            </a:r>
            <a:endParaRPr lang="zh-CN" altLang="en-US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274853" y="4862820"/>
            <a:ext cx="2507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刚录制的脚本</a:t>
            </a:r>
            <a:endParaRPr lang="en-US" altLang="zh-CN" sz="2000" b="1" cap="none" spc="0" dirty="0" smtClean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dirty="0" smtClean="0">
                <a:ln w="50800"/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怎么回放就出错呢</a:t>
            </a:r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000" b="1" cap="none" spc="0" dirty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73220" y="1528280"/>
            <a:ext cx="2249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秒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可以完成</a:t>
            </a:r>
            <a:r>
              <a:rPr lang="zh-CN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订票吗？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40509" y="5115858"/>
            <a:ext cx="25074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11430"/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打开的页面正确吗？</a:t>
            </a:r>
            <a:endParaRPr lang="zh-CN" altLang="en-US" sz="2000" b="1" cap="none" spc="0" dirty="0">
              <a:ln w="11430"/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86053" y="3700498"/>
            <a:ext cx="2637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人难道都用</a:t>
            </a:r>
            <a:endParaRPr lang="en-US" altLang="zh-CN" sz="2000" b="1" cap="none" spc="0" dirty="0" smtClean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同一个用户名</a:t>
            </a:r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密码？</a:t>
            </a:r>
            <a:endParaRPr lang="zh-CN" altLang="en-US" sz="2000" b="1" cap="none" spc="0" dirty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222" grpId="0"/>
      <p:bldP spid="223" grpId="0"/>
      <p:bldP spid="224" grpId="0"/>
      <p:bldP spid="225" grpId="0"/>
      <p:bldP spid="226" grpId="0"/>
      <p:bldP spid="2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脚本增强方式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7" y="1052736"/>
            <a:ext cx="8209411" cy="4641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将信息发送到输出窗口和日志文件。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带有脚本的</a:t>
            </a:r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行号的消息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发送到输出窗口和日志文件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消息发送到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日志文件，而不是发送到输出窗口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其实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还有很多类似函数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84157"/>
            <a:ext cx="5125237" cy="9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8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 smtClean="0"/>
              <a:t>lr_message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/>
              <a:t>lr_output_message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15804" y="908720"/>
            <a:ext cx="7971482" cy="4641850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用户名为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("{username}"));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("{password}"));</a:t>
            </a:r>
          </a:p>
          <a:p>
            <a:pPr lvl="1"/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图片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54279"/>
            <a:ext cx="4042827" cy="3303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lr_save_string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7606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用于将非空字符串保存到指定的参数中，可以在某些关联场景中将处理过的字符串保存起来，便于后面进行参数化。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将常量赋值给参数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996952"/>
            <a:ext cx="6792969" cy="229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329" y="2636912"/>
            <a:ext cx="3479558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31640" y="5661248"/>
            <a:ext cx="8292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lr_save_string</a:t>
            </a:r>
            <a:r>
              <a:rPr lang="en-US" dirty="0" smtClean="0"/>
              <a:t>("http://software.hebtu.edu.cn/","website"); </a:t>
            </a:r>
            <a:r>
              <a:rPr lang="en-US" dirty="0" err="1" smtClean="0"/>
              <a:t>web_url</a:t>
            </a:r>
            <a:r>
              <a:rPr lang="en-US" dirty="0" smtClean="0"/>
              <a:t>("</a:t>
            </a:r>
            <a:r>
              <a:rPr lang="en-US" dirty="0" err="1" smtClean="0"/>
              <a:t>software","URL</a:t>
            </a:r>
            <a:r>
              <a:rPr lang="en-US" dirty="0" smtClean="0"/>
              <a:t>={website}",LAST);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460432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lr_eval_string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5429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用于返回参数中的实际字符串值，可使用该函数查看参数化取值是否正确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提取参数值。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如：</a:t>
            </a:r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用户名为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:%s",lr_eval_string("{username}"));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密码为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:%s",lr_eval_string("{password}"));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web_find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44735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思考：回放结果是否通过？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6"/>
          <a:stretch/>
        </p:blipFill>
        <p:spPr bwMode="auto">
          <a:xfrm>
            <a:off x="828112" y="1963817"/>
            <a:ext cx="338529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8937"/>
            <a:ext cx="3546100" cy="26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81" y="4163625"/>
            <a:ext cx="3546100" cy="271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012" y="1301653"/>
            <a:ext cx="25164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9300" y="1297031"/>
            <a:ext cx="329973" cy="32997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0" y="986116"/>
            <a:ext cx="4610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9050" y="2553351"/>
            <a:ext cx="4762500" cy="356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03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温馨提示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1264024" y="923925"/>
            <a:ext cx="671633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2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什么是脚本增强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函数！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508" y="911620"/>
            <a:ext cx="7591665" cy="511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18943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中查找相应的内容。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函数用于查找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页面中的内容，故须放在待查找内容的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("web_find","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RighOf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LeftOf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b","What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",LAST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web_reg_find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  <a:r>
              <a:rPr lang="zh-CN" altLang="en-US" b="1" dirty="0">
                <a:solidFill>
                  <a:schemeClr val="bg1"/>
                </a:solidFill>
              </a:rPr>
              <a:t>与方式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web_image_check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115081"/>
            <a:ext cx="2714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</a:t>
            </a:r>
            <a:r>
              <a:rPr lang="zh-CN" altLang="en-US" b="1" dirty="0">
                <a:solidFill>
                  <a:srgbClr val="FFFF00"/>
                </a:solidFill>
              </a:rPr>
              <a:t>方式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78693" y="1052736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录制中加入检查点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鼠标右键插入检查点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插入检查点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树形视图下直接插入检查点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27" y="4233785"/>
            <a:ext cx="6124732" cy="1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15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52501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914401"/>
            <a:ext cx="3638550" cy="24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47303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web_reg_find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614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7035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842" y="4554028"/>
            <a:ext cx="329973" cy="329973"/>
          </a:xfrm>
          <a:prstGeom prst="rect">
            <a:avLst/>
          </a:prstGeom>
          <a:noFill/>
        </p:spPr>
      </p:pic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936" y="3619233"/>
            <a:ext cx="3710178" cy="2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4779" y="4302842"/>
            <a:ext cx="1952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980" y="5480151"/>
            <a:ext cx="329973" cy="329973"/>
          </a:xfrm>
          <a:prstGeom prst="rect">
            <a:avLst/>
          </a:prstGeom>
          <a:noFill/>
        </p:spPr>
      </p:pic>
      <p:pic>
        <p:nvPicPr>
          <p:cNvPr id="20" name="图片 1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6030" y="5273658"/>
            <a:ext cx="2085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6893" y="2146530"/>
            <a:ext cx="447307" cy="43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90339" y="1597741"/>
            <a:ext cx="384104" cy="4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9372" y="4590791"/>
            <a:ext cx="484676" cy="4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18900" y="4046024"/>
            <a:ext cx="527904" cy="51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6510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web_reg_find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450" y="139822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中查找所需内容。较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（）方式查找的更加精确。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（）函数是在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的源文件中查找相应的内容，故需插入在待查找内容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("Search=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SaveCount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name",LAST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增强之关联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基础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2626" y="260648"/>
            <a:ext cx="828208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为何进行脚本</a:t>
            </a:r>
            <a:r>
              <a:rPr lang="zh-CN" altLang="en-US" b="1" dirty="0" smtClean="0">
                <a:solidFill>
                  <a:schemeClr val="bg1"/>
                </a:solidFill>
              </a:rPr>
              <a:t>关联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6" y="1772816"/>
            <a:ext cx="712311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936" y="4669685"/>
            <a:ext cx="752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回放时，登录失败，怎么办？原因：</a:t>
            </a: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过期。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关联是为了获取服务器动态的信息，且</a:t>
            </a:r>
            <a:r>
              <a:rPr lang="zh-CN" altLang="en-US" sz="2400" dirty="0">
                <a:latin typeface="+mn-ea"/>
              </a:rPr>
              <a:t>对业务有影响的</a:t>
            </a:r>
          </a:p>
        </p:txBody>
      </p:sp>
    </p:spTree>
    <p:extLst>
      <p:ext uri="{BB962C8B-B14F-4D97-AF65-F5344CB8AC3E}">
        <p14:creationId xmlns:p14="http://schemas.microsoft.com/office/powerpoint/2010/main" val="274203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关联</a:t>
            </a:r>
            <a:r>
              <a:rPr lang="zh-CN" altLang="en-US" dirty="0"/>
              <a:t>（</a:t>
            </a:r>
            <a:r>
              <a:rPr lang="en-US" altLang="zh-CN" dirty="0"/>
              <a:t>correlation</a:t>
            </a:r>
            <a:r>
              <a:rPr lang="zh-CN" altLang="en-US" dirty="0"/>
              <a:t>）：脚本回放过程中，客户端发出请求，通过关联函数所定义的左右边界值（也就是关联规则），在服务器所响应的内容中查找，得到相应的值，已变量的形式替换录制时的静态值，从而向服务器发出正确的请求，这种动态获得服务器响应内容的方法被称作关联。也是把脚本中某些写死的数据，转变成动态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125" y="0"/>
            <a:ext cx="9022231" cy="818867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69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9" y="908720"/>
            <a:ext cx="9144000" cy="57332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什么内容需要</a:t>
            </a:r>
            <a:r>
              <a:rPr lang="zh-CN" altLang="en-US" dirty="0" smtClean="0"/>
              <a:t>关联？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脚本中的数据每次回放都发生变化时，并且这个动态数据在后面的请求中需要发送给服务器，那么这个内容需要通过关联来询问服务器，获得该数据的变化结果。例如：</a:t>
            </a:r>
            <a:br>
              <a:rPr lang="zh-CN" altLang="en-US" dirty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登录字符串。带有会话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或时间戳等动态数据的登录字符串。</a:t>
            </a:r>
            <a:br>
              <a:rPr lang="zh-CN" altLang="en-US" dirty="0" smtClean="0"/>
            </a:br>
            <a:r>
              <a:rPr lang="en-US" altLang="zh-CN" dirty="0" smtClean="0"/>
              <a:t>	2.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时间戳。使用日期或时间戳或者其他用户凭据的任意字符串。</a:t>
            </a:r>
            <a:br>
              <a:rPr lang="zh-CN" altLang="en-US" dirty="0" smtClean="0"/>
            </a:br>
            <a:r>
              <a:rPr lang="en-US" altLang="zh-CN" dirty="0" smtClean="0"/>
              <a:t>	3.</a:t>
            </a:r>
            <a:r>
              <a:rPr lang="zh-CN" altLang="en-US" dirty="0" smtClean="0"/>
              <a:t>常见前缀。后跟字符串的常见前缀，如 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CustomerID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18980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脚本增强之事务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客户端与服务器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204864"/>
            <a:ext cx="244827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8184" y="2204864"/>
            <a:ext cx="2592288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5576" y="299695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5576" y="393305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5576" y="494116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59832" y="2629091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823" y="2312420"/>
            <a:ext cx="199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向服务器发送登录请求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1009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用户名，密码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059832" y="3429000"/>
            <a:ext cx="31683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823" y="3283694"/>
            <a:ext cx="21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sessionID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43808" y="4509120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5823" y="42875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订票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1490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发送新的请求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43808" y="5229200"/>
            <a:ext cx="4032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0922" y="52292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获得服务器的返回值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2034" y="14803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683568" y="1052736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Ord</a:t>
            </a:r>
            <a:r>
              <a:rPr lang="en-US" altLang="zh-CN" dirty="0" smtClean="0">
                <a:latin typeface="+mn-ea"/>
                <a:ea typeface="+mn-ea"/>
              </a:rPr>
              <a:t>=1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All</a:t>
            </a:r>
            <a:r>
              <a:rPr lang="zh-CN" altLang="en-US" dirty="0" smtClean="0">
                <a:latin typeface="+mn-ea"/>
                <a:ea typeface="+mn-ea"/>
              </a:rPr>
              <a:t>含义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某个具体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数值，例如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表示在获取动态数据中，取得第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的数据；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=All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，获取所有匹配的动态数据，并以参数数组形式进行动态数据存放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脚本关联函数解析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1460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07060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图片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948" y="1402380"/>
            <a:ext cx="7959819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705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200" y="2307221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885073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701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一边录制一边关联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640" y="1246268"/>
            <a:ext cx="6253718" cy="4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58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增强之自动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关联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手动关联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一边录制一边关联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456" y="2079873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729" y="884238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133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、确定要捕获的数据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回放脚本出错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使用“工具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、找到要捕获数据的左右边界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查看服务器返回数据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“日志类型”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树视图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、添加关联函数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手动添加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通过“添加步骤”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、将动态数据替换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17" y="3414375"/>
            <a:ext cx="2724685" cy="179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04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手动</a:t>
            </a:r>
            <a:r>
              <a:rPr lang="zh-CN" altLang="en-US" b="1" dirty="0">
                <a:solidFill>
                  <a:schemeClr val="bg1"/>
                </a:solidFill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</a:rPr>
              <a:t>的应用（续）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动态数据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左右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边界分别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0" y="1319483"/>
            <a:ext cx="4295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1712970"/>
            <a:ext cx="4314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39" y="4871928"/>
            <a:ext cx="6220463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43" y="5423353"/>
            <a:ext cx="3563007" cy="24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0" y="5395105"/>
            <a:ext cx="134027" cy="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1" name="图片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3" y="1131509"/>
            <a:ext cx="6096557" cy="47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脚本增强的方式</a:t>
            </a:r>
            <a:r>
              <a:rPr lang="en-US" altLang="zh-CN" b="1">
                <a:solidFill>
                  <a:schemeClr val="bg1"/>
                </a:solidFill>
              </a:rPr>
              <a:t>——how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907257"/>
            <a:ext cx="4996608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46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关联注意事项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203317" y="83365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可以去掉脚本中的思考时间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录制脚本类型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仅包含明确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关联函数一定写在请求前面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381" y="1326651"/>
            <a:ext cx="3445619" cy="24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971" y="3789040"/>
            <a:ext cx="3493297" cy="24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1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97115"/>
            <a:ext cx="5295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</a:t>
            </a:r>
          </a:p>
        </p:txBody>
      </p:sp>
      <p:sp>
        <p:nvSpPr>
          <p:cNvPr id="7" name="矩形 6"/>
          <p:cNvSpPr/>
          <p:nvPr/>
        </p:nvSpPr>
        <p:spPr>
          <a:xfrm>
            <a:off x="5627325" y="3579912"/>
            <a:ext cx="2871537" cy="249299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插入事务方式：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录制时插入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脚本视图插入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树视图插入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006" y="1401762"/>
            <a:ext cx="1052894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66" y="2197487"/>
            <a:ext cx="1067834" cy="48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1" y="1132816"/>
            <a:ext cx="5655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lr_start_transaction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</a:t>
            </a:r>
            <a:r>
              <a:rPr lang="zh-CN" altLang="en-US" sz="2400" dirty="0" smtClean="0">
                <a:latin typeface="+mn-ea"/>
              </a:rPr>
              <a:t>开始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lr_end_transaction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","</a:t>
            </a:r>
            <a:r>
              <a:rPr lang="zh-CN" altLang="en-US" sz="2400" dirty="0">
                <a:latin typeface="+mn-ea"/>
              </a:rPr>
              <a:t>事务状态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：事务结束，结束状态</a:t>
            </a:r>
          </a:p>
        </p:txBody>
      </p:sp>
    </p:spTree>
    <p:extLst>
      <p:ext uri="{BB962C8B-B14F-4D97-AF65-F5344CB8AC3E}">
        <p14:creationId xmlns:p14="http://schemas.microsoft.com/office/powerpoint/2010/main" val="320798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148263" y="1481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98475" y="958597"/>
            <a:ext cx="796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/>
              <a:t>在需要定义事务的操作前面事务的“开始点” ，通过菜单或者工具栏插入。</a:t>
            </a:r>
            <a:endParaRPr lang="en-US" altLang="zh-CN" sz="13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16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479424" y="3687975"/>
            <a:ext cx="8713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/>
              <a:t>插入事务的开始点后，</a:t>
            </a:r>
            <a:r>
              <a:rPr lang="zh-CN" altLang="en-US" sz="1300" dirty="0"/>
              <a:t>在</a:t>
            </a:r>
            <a:r>
              <a:rPr lang="zh-CN" altLang="zh-CN" sz="1300" dirty="0"/>
              <a:t>需要定义事务的操作后面插入事务的“结束点”。同样可以通过菜单或者工具栏插</a:t>
            </a:r>
            <a:r>
              <a:rPr lang="zh-CN" altLang="en-US" sz="1300" dirty="0"/>
              <a:t>入。</a:t>
            </a:r>
            <a:endParaRPr lang="zh-CN" altLang="zh-CN" sz="1300" dirty="0"/>
          </a:p>
        </p:txBody>
      </p:sp>
      <p:pic>
        <p:nvPicPr>
          <p:cNvPr id="24065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4266385"/>
            <a:ext cx="4794250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5365750" y="1497225"/>
            <a:ext cx="32893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输入事务的名称。注意：事务的名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称最好要有意义，能够清楚的说明该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事务完成的动作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4140200" y="4054688"/>
            <a:ext cx="4824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默认情况下，事务的名称列出最近的一个事务名称。一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般情况下，事务名称不用修改。事务的状态默认情况下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是LR_AUTO。一般情况下，我们也不需要修</a:t>
            </a:r>
            <a:r>
              <a:rPr lang="zh-CN" altLang="en-US" sz="1300" dirty="0">
                <a:solidFill>
                  <a:srgbClr val="FF0000"/>
                </a:solidFill>
              </a:rPr>
              <a:t>改。</a:t>
            </a:r>
            <a:endParaRPr lang="zh-CN" altLang="zh-CN" sz="1300" dirty="0">
              <a:solidFill>
                <a:srgbClr val="FF0000"/>
              </a:solidFill>
            </a:endParaRPr>
          </a:p>
        </p:txBody>
      </p:sp>
      <p:pic>
        <p:nvPicPr>
          <p:cNvPr id="24066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2799" y="2398925"/>
            <a:ext cx="3676650" cy="110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066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824" y="4842648"/>
            <a:ext cx="3598863" cy="114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036" y="1559324"/>
            <a:ext cx="44672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787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4" grpId="0"/>
      <p:bldP spid="2406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LR_AUTO</a:t>
            </a:r>
            <a:r>
              <a:rPr lang="zh-CN" altLang="en-US" dirty="0"/>
              <a:t>：自动返回检测到的状态。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LR_PASS</a:t>
            </a:r>
            <a:r>
              <a:rPr lang="zh-CN" altLang="en-US" dirty="0"/>
              <a:t>：返回“</a:t>
            </a:r>
            <a:r>
              <a:rPr lang="en-US" altLang="zh-CN" dirty="0"/>
              <a:t>pass”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LR_FAIL</a:t>
            </a:r>
            <a:r>
              <a:rPr lang="zh-CN" altLang="en-US" dirty="0"/>
              <a:t>：返回“</a:t>
            </a:r>
            <a:r>
              <a:rPr lang="en-US" altLang="zh-CN" dirty="0"/>
              <a:t>Fail”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LR_STOP</a:t>
            </a:r>
            <a:r>
              <a:rPr lang="zh-CN" altLang="en-US" dirty="0"/>
              <a:t>：返回“</a:t>
            </a:r>
            <a:r>
              <a:rPr lang="en-US" altLang="zh-CN" dirty="0"/>
              <a:t>stop”</a:t>
            </a:r>
            <a:r>
              <a:rPr lang="zh-CN" altLang="en-US" dirty="0"/>
              <a:t>返回代码；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注意：事务名称不允许使用</a:t>
            </a:r>
            <a:r>
              <a:rPr lang="en-US" altLang="zh-CN" dirty="0" smtClean="0"/>
              <a:t>.”/\</a:t>
            </a:r>
            <a:r>
              <a:rPr lang="zh-CN" altLang="en-US" dirty="0" smtClean="0"/>
              <a:t>等特殊字符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329929013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1517</TotalTime>
  <Words>4169</Words>
  <Application>Microsoft Office PowerPoint</Application>
  <PresentationFormat>全屏显示(4:3)</PresentationFormat>
  <Paragraphs>519</Paragraphs>
  <Slides>60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moban</vt:lpstr>
      <vt:lpstr>PowerPoint 演示文稿</vt:lpstr>
      <vt:lpstr>本章大纲</vt:lpstr>
      <vt:lpstr>为什么要增强脚本？</vt:lpstr>
      <vt:lpstr>什么是脚本增强——函数！</vt:lpstr>
      <vt:lpstr>本章大纲</vt:lpstr>
      <vt:lpstr>脚本增强的方式——how</vt:lpstr>
      <vt:lpstr>脚本增强方式——插入事务</vt:lpstr>
      <vt:lpstr>脚本增强方式——插入事务（续）</vt:lpstr>
      <vt:lpstr>脚本增强方式——插入事务（续）</vt:lpstr>
      <vt:lpstr>脚本增强方式——插入事务（续）</vt:lpstr>
      <vt:lpstr>脚本增强方式——插入事务（续）</vt:lpstr>
      <vt:lpstr>插入事务的作用与优势</vt:lpstr>
      <vt:lpstr>插入事务的作用与优势（续）</vt:lpstr>
      <vt:lpstr>事务常用的函数</vt:lpstr>
      <vt:lpstr>本章大纲</vt:lpstr>
      <vt:lpstr>脚本增强的方式——how</vt:lpstr>
      <vt:lpstr>脚本增强方式——插入集合点</vt:lpstr>
      <vt:lpstr>插入集合点拓展</vt:lpstr>
      <vt:lpstr>本章大纲</vt:lpstr>
      <vt:lpstr>为什么要参数化？</vt:lpstr>
      <vt:lpstr>为什么要参数化？</vt:lpstr>
      <vt:lpstr>什么是参数化？      替代！ </vt:lpstr>
      <vt:lpstr>哪些需要参数化？</vt:lpstr>
      <vt:lpstr>如何进行参数化？</vt:lpstr>
      <vt:lpstr>参数化</vt:lpstr>
      <vt:lpstr>参数化</vt:lpstr>
      <vt:lpstr>参数化和变量</vt:lpstr>
      <vt:lpstr>本章大纲</vt:lpstr>
      <vt:lpstr>脚本增强的方式——how</vt:lpstr>
      <vt:lpstr>脚本增强方式——插入输出函数</vt:lpstr>
      <vt:lpstr>脚本增强方式——插入输出函数（续）</vt:lpstr>
      <vt:lpstr>脚本增强方式——插入输出函数（续）</vt:lpstr>
      <vt:lpstr>脚本增强方式——插入输出函数（续）</vt:lpstr>
      <vt:lpstr>相关函数拓展——lr_save_string</vt:lpstr>
      <vt:lpstr>相关函数拓展（续）——lr_eval_string</vt:lpstr>
      <vt:lpstr>本章大纲</vt:lpstr>
      <vt:lpstr>检查点插入的原因</vt:lpstr>
      <vt:lpstr>检查点插入的类型与方式——web_find</vt:lpstr>
      <vt:lpstr>温馨提示</vt:lpstr>
      <vt:lpstr>web_find函数总结</vt:lpstr>
      <vt:lpstr>本章大纲</vt:lpstr>
      <vt:lpstr>检查点插入的类型与方式</vt:lpstr>
      <vt:lpstr>检查点插入的类型与方式</vt:lpstr>
      <vt:lpstr>检查点插入的类型与方式——web_reg_find</vt:lpstr>
      <vt:lpstr>web_reg_find函数总结</vt:lpstr>
      <vt:lpstr>本章大纲</vt:lpstr>
      <vt:lpstr>为何进行脚本关联</vt:lpstr>
      <vt:lpstr>什么是关联</vt:lpstr>
      <vt:lpstr>关联</vt:lpstr>
      <vt:lpstr>客户端与服务器</vt:lpstr>
      <vt:lpstr>脚本关联函数解析</vt:lpstr>
      <vt:lpstr>脚本关联方式综述</vt:lpstr>
      <vt:lpstr>一边录制一边关联</vt:lpstr>
      <vt:lpstr>本章大纲</vt:lpstr>
      <vt:lpstr>脚本关联方式综述</vt:lpstr>
      <vt:lpstr>本章大纲</vt:lpstr>
      <vt:lpstr>手动关联的应用</vt:lpstr>
      <vt:lpstr>手动关联的应用（续）</vt:lpstr>
      <vt:lpstr>手动关联的应用（续）</vt:lpstr>
      <vt:lpstr>关联注意事项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104</cp:revision>
  <dcterms:created xsi:type="dcterms:W3CDTF">2017-03-16T04:59:09Z</dcterms:created>
  <dcterms:modified xsi:type="dcterms:W3CDTF">2018-01-16T07:50:49Z</dcterms:modified>
</cp:coreProperties>
</file>