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7"/>
  </p:notesMasterIdLst>
  <p:sldIdLst>
    <p:sldId id="256" r:id="rId2"/>
    <p:sldId id="320" r:id="rId3"/>
    <p:sldId id="319" r:id="rId4"/>
    <p:sldId id="321" r:id="rId5"/>
    <p:sldId id="323" r:id="rId6"/>
    <p:sldId id="324" r:id="rId7"/>
    <p:sldId id="325" r:id="rId8"/>
    <p:sldId id="330" r:id="rId9"/>
    <p:sldId id="326" r:id="rId10"/>
    <p:sldId id="327" r:id="rId11"/>
    <p:sldId id="331" r:id="rId12"/>
    <p:sldId id="328" r:id="rId13"/>
    <p:sldId id="329" r:id="rId14"/>
    <p:sldId id="332" r:id="rId15"/>
    <p:sldId id="333"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51" autoAdjust="0"/>
    <p:restoredTop sz="85240" autoAdjust="0"/>
  </p:normalViewPr>
  <p:slideViewPr>
    <p:cSldViewPr>
      <p:cViewPr>
        <p:scale>
          <a:sx n="66" d="100"/>
          <a:sy n="66" d="100"/>
        </p:scale>
        <p:origin x="-168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D:\Personal\&#26700;&#38754;\&#26446;&#28949;&#36126;-&#23454;&#2006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0"/>
          <c:tx>
            <c:v>正常曲线</c:v>
          </c:tx>
          <c:marker>
            <c:symbol val="none"/>
          </c:marker>
          <c:val>
            <c:numRef>
              <c:f>Sheet3!$B$1:$B$10</c:f>
              <c:numCache>
                <c:formatCode>General</c:formatCode>
                <c:ptCount val="10"/>
                <c:pt idx="0">
                  <c:v>1</c:v>
                </c:pt>
                <c:pt idx="1">
                  <c:v>2</c:v>
                </c:pt>
                <c:pt idx="2">
                  <c:v>3</c:v>
                </c:pt>
                <c:pt idx="3">
                  <c:v>4</c:v>
                </c:pt>
                <c:pt idx="4">
                  <c:v>5</c:v>
                </c:pt>
                <c:pt idx="5">
                  <c:v>6</c:v>
                </c:pt>
                <c:pt idx="6">
                  <c:v>7</c:v>
                </c:pt>
                <c:pt idx="7">
                  <c:v>8</c:v>
                </c:pt>
                <c:pt idx="8">
                  <c:v>9</c:v>
                </c:pt>
                <c:pt idx="9">
                  <c:v>10</c:v>
                </c:pt>
              </c:numCache>
            </c:numRef>
          </c:val>
          <c:smooth val="0"/>
        </c:ser>
        <c:ser>
          <c:idx val="2"/>
          <c:order val="1"/>
          <c:tx>
            <c:v>性能损耗</c:v>
          </c:tx>
          <c:marker>
            <c:symbol val="none"/>
          </c:marker>
          <c:val>
            <c:numRef>
              <c:f>Sheet3!$C$1:$C$10</c:f>
              <c:numCache>
                <c:formatCode>General</c:formatCode>
                <c:ptCount val="10"/>
                <c:pt idx="0">
                  <c:v>1</c:v>
                </c:pt>
                <c:pt idx="1">
                  <c:v>2</c:v>
                </c:pt>
                <c:pt idx="2">
                  <c:v>2.5</c:v>
                </c:pt>
                <c:pt idx="3">
                  <c:v>3.5</c:v>
                </c:pt>
                <c:pt idx="4">
                  <c:v>4</c:v>
                </c:pt>
                <c:pt idx="5">
                  <c:v>5</c:v>
                </c:pt>
                <c:pt idx="6">
                  <c:v>6</c:v>
                </c:pt>
                <c:pt idx="7">
                  <c:v>7</c:v>
                </c:pt>
                <c:pt idx="8">
                  <c:v>8</c:v>
                </c:pt>
                <c:pt idx="9">
                  <c:v>9</c:v>
                </c:pt>
              </c:numCache>
            </c:numRef>
          </c:val>
          <c:smooth val="0"/>
        </c:ser>
        <c:dLbls>
          <c:showLegendKey val="0"/>
          <c:showVal val="0"/>
          <c:showCatName val="0"/>
          <c:showSerName val="0"/>
          <c:showPercent val="0"/>
          <c:showBubbleSize val="0"/>
        </c:dLbls>
        <c:marker val="1"/>
        <c:smooth val="0"/>
        <c:axId val="91744512"/>
        <c:axId val="155131904"/>
      </c:lineChart>
      <c:catAx>
        <c:axId val="91744512"/>
        <c:scaling>
          <c:orientation val="minMax"/>
        </c:scaling>
        <c:delete val="0"/>
        <c:axPos val="b"/>
        <c:majorTickMark val="out"/>
        <c:minorTickMark val="none"/>
        <c:tickLblPos val="nextTo"/>
        <c:crossAx val="155131904"/>
        <c:crosses val="autoZero"/>
        <c:auto val="1"/>
        <c:lblAlgn val="ctr"/>
        <c:lblOffset val="100"/>
        <c:noMultiLvlLbl val="0"/>
      </c:catAx>
      <c:valAx>
        <c:axId val="155131904"/>
        <c:scaling>
          <c:orientation val="minMax"/>
        </c:scaling>
        <c:delete val="0"/>
        <c:axPos val="l"/>
        <c:majorGridlines/>
        <c:numFmt formatCode="General" sourceLinked="1"/>
        <c:majorTickMark val="out"/>
        <c:minorTickMark val="none"/>
        <c:tickLblPos val="nextTo"/>
        <c:crossAx val="91744512"/>
        <c:crosses val="autoZero"/>
        <c:crossBetween val="between"/>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917036-4097-4A67-B82A-FD5C6195453D}" type="datetimeFigureOut">
              <a:rPr lang="zh-CN" altLang="en-US" smtClean="0"/>
              <a:t>2018/4/4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2130AA-67D2-4DB7-A4EE-A3ADA8CA71A6}" type="slidenum">
              <a:rPr lang="zh-CN" altLang="en-US" smtClean="0"/>
              <a:t>‹#›</a:t>
            </a:fld>
            <a:endParaRPr lang="zh-CN" altLang="en-US"/>
          </a:p>
        </p:txBody>
      </p:sp>
    </p:spTree>
    <p:extLst>
      <p:ext uri="{BB962C8B-B14F-4D97-AF65-F5344CB8AC3E}">
        <p14:creationId xmlns:p14="http://schemas.microsoft.com/office/powerpoint/2010/main" val="1287208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操作系统版本</a:t>
            </a: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2</a:t>
            </a:fld>
            <a:endParaRPr lang="zh-CN" altLang="en-US"/>
          </a:p>
        </p:txBody>
      </p:sp>
    </p:spTree>
    <p:extLst>
      <p:ext uri="{BB962C8B-B14F-4D97-AF65-F5344CB8AC3E}">
        <p14:creationId xmlns:p14="http://schemas.microsoft.com/office/powerpoint/2010/main" val="3710097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vmstat</a:t>
            </a:r>
            <a:r>
              <a:rPr lang="en-US" altLang="zh-CN" dirty="0" smtClean="0"/>
              <a:t> 1 10</a:t>
            </a: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13</a:t>
            </a:fld>
            <a:endParaRPr lang="zh-CN" altLang="en-US"/>
          </a:p>
        </p:txBody>
      </p:sp>
    </p:spTree>
    <p:extLst>
      <p:ext uri="{BB962C8B-B14F-4D97-AF65-F5344CB8AC3E}">
        <p14:creationId xmlns:p14="http://schemas.microsoft.com/office/powerpoint/2010/main" val="4218382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15</a:t>
            </a:fld>
            <a:endParaRPr lang="zh-CN" altLang="en-US"/>
          </a:p>
        </p:txBody>
      </p:sp>
    </p:spTree>
    <p:extLst>
      <p:ext uri="{BB962C8B-B14F-4D97-AF65-F5344CB8AC3E}">
        <p14:creationId xmlns:p14="http://schemas.microsoft.com/office/powerpoint/2010/main" val="2773511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2018/4/4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1"/>
            <a:ext cx="9022231" cy="818867"/>
          </a:xfrm>
        </p:spPr>
        <p:txBody>
          <a:bodyPr>
            <a:normAutofit/>
          </a:bodyPr>
          <a:lstStyle>
            <a:lvl1pPr>
              <a:defRPr sz="4000" b="1">
                <a:solidFill>
                  <a:schemeClr val="bg1"/>
                </a:solidFill>
                <a:latin typeface="+mn-ea"/>
                <a:ea typeface="+mn-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309320"/>
            <a:ext cx="1053058" cy="42644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2018/4/4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9144000" cy="6858000"/>
          </a:xfrm>
          <a:prstGeom prst="rect">
            <a:avLst/>
          </a:prstGeom>
          <a:solidFill>
            <a:srgbClr val="00539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sp>
        <p:nvSpPr>
          <p:cNvPr id="7" name="Rectangle 2"/>
          <p:cNvSpPr txBox="1">
            <a:spLocks noChangeArrowheads="1"/>
          </p:cNvSpPr>
          <p:nvPr/>
        </p:nvSpPr>
        <p:spPr bwMode="auto">
          <a:xfrm>
            <a:off x="2195736" y="2204863"/>
            <a:ext cx="5832647" cy="930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eaLnBrk="0" fontAlgn="base" hangingPunct="0">
              <a:spcBef>
                <a:spcPct val="0"/>
              </a:spcBef>
              <a:spcAft>
                <a:spcPct val="0"/>
              </a:spcAft>
              <a:defRPr sz="2000">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2000">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2000">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2000">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2000">
                <a:solidFill>
                  <a:schemeClr val="tx2"/>
                </a:solidFill>
                <a:latin typeface="微软雅黑" pitchFamily="34" charset="-122"/>
                <a:ea typeface="微软雅黑" pitchFamily="34" charset="-122"/>
              </a:defRPr>
            </a:lvl5pPr>
            <a:lvl6pPr marL="457200" algn="l" rtl="0" eaLnBrk="1" fontAlgn="base" hangingPunct="1">
              <a:spcBef>
                <a:spcPct val="0"/>
              </a:spcBef>
              <a:spcAft>
                <a:spcPct val="0"/>
              </a:spcAft>
              <a:defRPr sz="2000">
                <a:solidFill>
                  <a:schemeClr val="tx2"/>
                </a:solidFill>
                <a:latin typeface="Arial" pitchFamily="34" charset="0"/>
              </a:defRPr>
            </a:lvl6pPr>
            <a:lvl7pPr marL="914400" algn="l" rtl="0" eaLnBrk="1" fontAlgn="base" hangingPunct="1">
              <a:spcBef>
                <a:spcPct val="0"/>
              </a:spcBef>
              <a:spcAft>
                <a:spcPct val="0"/>
              </a:spcAft>
              <a:defRPr sz="2000">
                <a:solidFill>
                  <a:schemeClr val="tx2"/>
                </a:solidFill>
                <a:latin typeface="Arial" pitchFamily="34" charset="0"/>
              </a:defRPr>
            </a:lvl7pPr>
            <a:lvl8pPr marL="1371600" algn="l" rtl="0" eaLnBrk="1" fontAlgn="base" hangingPunct="1">
              <a:spcBef>
                <a:spcPct val="0"/>
              </a:spcBef>
              <a:spcAft>
                <a:spcPct val="0"/>
              </a:spcAft>
              <a:defRPr sz="2000">
                <a:solidFill>
                  <a:schemeClr val="tx2"/>
                </a:solidFill>
                <a:latin typeface="Arial" pitchFamily="34" charset="0"/>
              </a:defRPr>
            </a:lvl8pPr>
            <a:lvl9pPr marL="1828800" algn="l" rtl="0" eaLnBrk="1" fontAlgn="base" hangingPunct="1">
              <a:spcBef>
                <a:spcPct val="0"/>
              </a:spcBef>
              <a:spcAft>
                <a:spcPct val="0"/>
              </a:spcAft>
              <a:defRPr sz="2000">
                <a:solidFill>
                  <a:schemeClr val="tx2"/>
                </a:solidFill>
                <a:latin typeface="Arial" pitchFamily="34" charset="0"/>
              </a:defRPr>
            </a:lvl9pPr>
          </a:lstStyle>
          <a:p>
            <a:pPr eaLnBrk="1" hangingPunct="1"/>
            <a:r>
              <a:rPr lang="en-US" altLang="zh-CN" sz="4800" b="1" dirty="0" smtClean="0">
                <a:solidFill>
                  <a:schemeClr val="bg1"/>
                </a:solidFill>
                <a:latin typeface="华文楷体" panose="02010600040101010101" pitchFamily="2" charset="-122"/>
                <a:ea typeface="华文楷体" panose="02010600040101010101" pitchFamily="2" charset="-122"/>
              </a:rPr>
              <a:t>Linux</a:t>
            </a:r>
            <a:r>
              <a:rPr lang="zh-CN" altLang="en-US" sz="4800" b="1" dirty="0" smtClean="0">
                <a:solidFill>
                  <a:schemeClr val="bg1"/>
                </a:solidFill>
                <a:latin typeface="华文楷体" panose="02010600040101010101" pitchFamily="2" charset="-122"/>
                <a:ea typeface="华文楷体" panose="02010600040101010101" pitchFamily="2" charset="-122"/>
              </a:rPr>
              <a:t>服务器</a:t>
            </a:r>
            <a:r>
              <a:rPr lang="zh-CN" altLang="en-US" sz="4800" b="1" dirty="0" smtClean="0">
                <a:solidFill>
                  <a:schemeClr val="bg1"/>
                </a:solidFill>
                <a:latin typeface="华文楷体" panose="02010600040101010101" pitchFamily="2" charset="-122"/>
                <a:ea typeface="华文楷体" panose="02010600040101010101" pitchFamily="2" charset="-122"/>
              </a:rPr>
              <a:t>性能监控</a:t>
            </a:r>
            <a:endParaRPr lang="zh-CN" altLang="zh-CN" sz="4800" b="1" dirty="0" smtClean="0">
              <a:solidFill>
                <a:schemeClr val="bg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107981049"/>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908720"/>
            <a:ext cx="8229600" cy="5544616"/>
          </a:xfrm>
        </p:spPr>
        <p:txBody>
          <a:bodyPr>
            <a:normAutofit/>
          </a:bodyPr>
          <a:lstStyle/>
          <a:p>
            <a:pPr>
              <a:lnSpc>
                <a:spcPct val="150000"/>
              </a:lnSpc>
            </a:pPr>
            <a:r>
              <a:rPr lang="en-US" altLang="zh-CN" dirty="0" smtClean="0"/>
              <a:t>man</a:t>
            </a:r>
          </a:p>
          <a:p>
            <a:pPr lvl="1">
              <a:lnSpc>
                <a:spcPct val="150000"/>
              </a:lnSpc>
            </a:pPr>
            <a:r>
              <a:rPr lang="en-US" altLang="zh-CN" dirty="0" smtClean="0"/>
              <a:t>Linux </a:t>
            </a:r>
            <a:r>
              <a:rPr lang="zh-CN" altLang="en-US" dirty="0" smtClean="0"/>
              <a:t>下的函数手册命令，可以查看所有命令的使用方法</a:t>
            </a:r>
            <a:endParaRPr lang="en-US" altLang="zh-CN" dirty="0" smtClean="0"/>
          </a:p>
          <a:p>
            <a:pPr marL="342900" lvl="1" indent="-342900">
              <a:lnSpc>
                <a:spcPct val="150000"/>
              </a:lnSpc>
              <a:buFont typeface="Arial" pitchFamily="34" charset="0"/>
              <a:buChar char="•"/>
            </a:pPr>
            <a:r>
              <a:rPr lang="en-US" altLang="zh-CN" sz="3200" dirty="0"/>
              <a:t>top</a:t>
            </a:r>
          </a:p>
          <a:p>
            <a:pPr lvl="1">
              <a:lnSpc>
                <a:spcPct val="150000"/>
              </a:lnSpc>
            </a:pPr>
            <a:r>
              <a:rPr lang="zh-CN" altLang="en-US" dirty="0"/>
              <a:t>能够实时监控系统的运行状态，并且可以按照</a:t>
            </a:r>
            <a:r>
              <a:rPr lang="en-US" altLang="zh-CN" dirty="0" err="1"/>
              <a:t>cpu</a:t>
            </a:r>
            <a:r>
              <a:rPr lang="zh-CN" altLang="en-US" dirty="0"/>
              <a:t>及内存等进行排序</a:t>
            </a:r>
            <a:r>
              <a:rPr lang="zh-CN" altLang="en-US" dirty="0" smtClean="0"/>
              <a:t>。</a:t>
            </a:r>
            <a:endParaRPr lang="en-US" altLang="zh-CN" dirty="0" smtClean="0"/>
          </a:p>
          <a:p>
            <a:pPr marL="457200" lvl="1" indent="0">
              <a:lnSpc>
                <a:spcPct val="150000"/>
              </a:lnSpc>
              <a:buNone/>
            </a:pPr>
            <a:endParaRPr lang="en-US" altLang="zh-CN" dirty="0" smtClean="0"/>
          </a:p>
        </p:txBody>
      </p:sp>
      <p:sp>
        <p:nvSpPr>
          <p:cNvPr id="3" name="标题 2"/>
          <p:cNvSpPr>
            <a:spLocks noGrp="1"/>
          </p:cNvSpPr>
          <p:nvPr>
            <p:ph type="title"/>
          </p:nvPr>
        </p:nvSpPr>
        <p:spPr/>
        <p:txBody>
          <a:bodyPr>
            <a:normAutofit/>
          </a:bodyPr>
          <a:lstStyle/>
          <a:p>
            <a:r>
              <a:rPr lang="zh-CN" altLang="en-US" dirty="0" smtClean="0"/>
              <a:t>服务器内存监控</a:t>
            </a:r>
            <a:endParaRPr lang="zh-CN" altLang="en-US" dirty="0"/>
          </a:p>
        </p:txBody>
      </p:sp>
    </p:spTree>
    <p:extLst>
      <p:ext uri="{BB962C8B-B14F-4D97-AF65-F5344CB8AC3E}">
        <p14:creationId xmlns:p14="http://schemas.microsoft.com/office/powerpoint/2010/main" val="1743524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836712"/>
            <a:ext cx="8229600" cy="5544616"/>
          </a:xfrm>
        </p:spPr>
        <p:txBody>
          <a:bodyPr/>
          <a:lstStyle/>
          <a:p>
            <a:pPr marL="342900" lvl="1" indent="-342900">
              <a:lnSpc>
                <a:spcPct val="150000"/>
              </a:lnSpc>
              <a:buFont typeface="Arial" pitchFamily="34" charset="0"/>
              <a:buChar char="•"/>
            </a:pPr>
            <a:r>
              <a:rPr lang="en-US" altLang="zh-CN" sz="3200" dirty="0" smtClean="0"/>
              <a:t>top</a:t>
            </a:r>
          </a:p>
          <a:p>
            <a:pPr lvl="1">
              <a:lnSpc>
                <a:spcPct val="150000"/>
              </a:lnSpc>
            </a:pPr>
            <a:r>
              <a:rPr lang="en-US" altLang="zh-CN" dirty="0" smtClean="0"/>
              <a:t>p</a:t>
            </a:r>
            <a:r>
              <a:rPr lang="zh-CN" altLang="en-US" dirty="0" smtClean="0"/>
              <a:t>：监控指定的进程，当监控多个进程时，进程</a:t>
            </a:r>
            <a:r>
              <a:rPr lang="en-US" altLang="zh-CN" dirty="0" smtClean="0"/>
              <a:t>ID</a:t>
            </a:r>
            <a:r>
              <a:rPr lang="zh-CN" altLang="en-US" dirty="0" smtClean="0"/>
              <a:t>以逗号分隔。这个选项只能在命令行下使用</a:t>
            </a:r>
            <a:endParaRPr lang="en-US" altLang="zh-CN" dirty="0"/>
          </a:p>
        </p:txBody>
      </p:sp>
      <p:sp>
        <p:nvSpPr>
          <p:cNvPr id="3" name="标题 2"/>
          <p:cNvSpPr>
            <a:spLocks noGrp="1"/>
          </p:cNvSpPr>
          <p:nvPr>
            <p:ph type="title"/>
          </p:nvPr>
        </p:nvSpPr>
        <p:spPr/>
        <p:txBody>
          <a:bodyPr>
            <a:normAutofit/>
          </a:bodyPr>
          <a:lstStyle/>
          <a:p>
            <a:r>
              <a:rPr lang="zh-CN" altLang="en-US" dirty="0" smtClean="0"/>
              <a:t>服务器内存监控</a:t>
            </a:r>
            <a:endParaRPr lang="zh-CN" altLang="en-US" dirty="0"/>
          </a:p>
        </p:txBody>
      </p:sp>
      <p:sp>
        <p:nvSpPr>
          <p:cNvPr id="4" name="矩形 3"/>
          <p:cNvSpPr/>
          <p:nvPr/>
        </p:nvSpPr>
        <p:spPr>
          <a:xfrm>
            <a:off x="395536" y="3140968"/>
            <a:ext cx="8352928" cy="3342453"/>
          </a:xfrm>
          <a:prstGeom prst="rect">
            <a:avLst/>
          </a:prstGeom>
        </p:spPr>
        <p:txBody>
          <a:bodyPr wrap="square">
            <a:spAutoFit/>
          </a:bodyPr>
          <a:lstStyle/>
          <a:p>
            <a:pPr marL="342900" lvl="1" indent="-342900">
              <a:lnSpc>
                <a:spcPct val="150000"/>
              </a:lnSpc>
              <a:spcBef>
                <a:spcPct val="20000"/>
              </a:spcBef>
              <a:buFont typeface="Arial" pitchFamily="34" charset="0"/>
              <a:buChar char="•"/>
            </a:pPr>
            <a:r>
              <a:rPr lang="zh-CN" altLang="en-US" dirty="0" smtClean="0"/>
              <a:t> </a:t>
            </a:r>
            <a:r>
              <a:rPr lang="en-US" altLang="zh-CN" sz="3200" dirty="0"/>
              <a:t>top </a:t>
            </a:r>
            <a:r>
              <a:rPr lang="zh-CN" altLang="en-US" sz="3200" dirty="0"/>
              <a:t>的内部</a:t>
            </a:r>
            <a:r>
              <a:rPr lang="zh-CN" altLang="en-US" sz="3200" dirty="0" smtClean="0"/>
              <a:t>命令</a:t>
            </a:r>
            <a:endParaRPr lang="en-US" altLang="zh-CN" sz="3200" dirty="0" smtClean="0"/>
          </a:p>
          <a:p>
            <a:pPr marL="0" lvl="1">
              <a:lnSpc>
                <a:spcPct val="150000"/>
              </a:lnSpc>
              <a:spcBef>
                <a:spcPct val="20000"/>
              </a:spcBef>
            </a:pPr>
            <a:r>
              <a:rPr lang="en-US" altLang="zh-CN" sz="3200" dirty="0" smtClean="0"/>
              <a:t>M</a:t>
            </a:r>
            <a:r>
              <a:rPr lang="zh-CN" altLang="en-US" sz="3200" dirty="0"/>
              <a:t>：</a:t>
            </a:r>
            <a:r>
              <a:rPr lang="zh-CN" altLang="en-US" sz="3200" dirty="0" smtClean="0"/>
              <a:t>按内存使用率排序</a:t>
            </a:r>
            <a:endParaRPr lang="en-US" altLang="zh-CN" sz="3200" dirty="0" smtClean="0"/>
          </a:p>
          <a:p>
            <a:pPr marL="0" lvl="1">
              <a:lnSpc>
                <a:spcPct val="150000"/>
              </a:lnSpc>
              <a:spcBef>
                <a:spcPct val="20000"/>
              </a:spcBef>
            </a:pPr>
            <a:r>
              <a:rPr lang="en-US" altLang="zh-CN" sz="3200" dirty="0" smtClean="0"/>
              <a:t>P</a:t>
            </a:r>
            <a:r>
              <a:rPr lang="zh-CN" altLang="en-US" sz="3200" dirty="0" smtClean="0"/>
              <a:t>：按 </a:t>
            </a:r>
            <a:r>
              <a:rPr lang="en-US" altLang="zh-CN" sz="3200" dirty="0"/>
              <a:t>CPU </a:t>
            </a:r>
            <a:r>
              <a:rPr lang="zh-CN" altLang="en-US" sz="3200" dirty="0" smtClean="0"/>
              <a:t>使用率排序</a:t>
            </a:r>
            <a:endParaRPr lang="en-US" altLang="zh-CN" sz="3200" dirty="0" smtClean="0"/>
          </a:p>
          <a:p>
            <a:pPr marL="0" lvl="1">
              <a:lnSpc>
                <a:spcPct val="150000"/>
              </a:lnSpc>
              <a:spcBef>
                <a:spcPct val="20000"/>
              </a:spcBef>
            </a:pPr>
            <a:r>
              <a:rPr lang="en-US" altLang="zh-CN" sz="3200" dirty="0" smtClean="0"/>
              <a:t>z</a:t>
            </a:r>
            <a:r>
              <a:rPr lang="zh-CN" altLang="en-US" sz="3200" dirty="0" smtClean="0"/>
              <a:t>：彩色</a:t>
            </a:r>
            <a:r>
              <a:rPr lang="en-US" altLang="zh-CN" sz="3200" dirty="0" smtClean="0"/>
              <a:t>/</a:t>
            </a:r>
            <a:r>
              <a:rPr lang="zh-CN" altLang="en-US" sz="3200" dirty="0" smtClean="0"/>
              <a:t>黑白显示</a:t>
            </a:r>
            <a:endParaRPr lang="zh-CN" altLang="en-US" sz="3200" dirty="0"/>
          </a:p>
        </p:txBody>
      </p:sp>
    </p:spTree>
    <p:extLst>
      <p:ext uri="{BB962C8B-B14F-4D97-AF65-F5344CB8AC3E}">
        <p14:creationId xmlns:p14="http://schemas.microsoft.com/office/powerpoint/2010/main" val="4051011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66018"/>
            <a:ext cx="8229600" cy="4525963"/>
          </a:xfrm>
        </p:spPr>
        <p:txBody>
          <a:bodyPr>
            <a:normAutofit fontScale="92500"/>
          </a:bodyPr>
          <a:lstStyle/>
          <a:p>
            <a:pPr>
              <a:lnSpc>
                <a:spcPct val="150000"/>
              </a:lnSpc>
            </a:pPr>
            <a:r>
              <a:rPr lang="en-US" altLang="zh-CN" dirty="0" smtClean="0"/>
              <a:t>top</a:t>
            </a:r>
          </a:p>
          <a:p>
            <a:pPr lvl="1">
              <a:lnSpc>
                <a:spcPct val="150000"/>
              </a:lnSpc>
            </a:pPr>
            <a:r>
              <a:rPr lang="en-US" altLang="zh-CN" dirty="0" smtClean="0"/>
              <a:t>load average</a:t>
            </a:r>
            <a:r>
              <a:rPr lang="zh-CN" altLang="en-US" dirty="0" smtClean="0"/>
              <a:t>：系统的运行队列的平均利用率，也可以认为是可运行进程的平均数。三个值分别表示在最后的</a:t>
            </a:r>
            <a:r>
              <a:rPr lang="en-US" altLang="zh-CN" dirty="0" smtClean="0"/>
              <a:t>1</a:t>
            </a:r>
            <a:r>
              <a:rPr lang="zh-CN" altLang="en-US" dirty="0" smtClean="0"/>
              <a:t>分钟、</a:t>
            </a:r>
            <a:r>
              <a:rPr lang="en-US" altLang="zh-CN" dirty="0" smtClean="0"/>
              <a:t>5</a:t>
            </a:r>
            <a:r>
              <a:rPr lang="zh-CN" altLang="en-US" dirty="0" smtClean="0"/>
              <a:t>分钟、</a:t>
            </a:r>
            <a:r>
              <a:rPr lang="en-US" altLang="zh-CN" dirty="0" smtClean="0"/>
              <a:t>15</a:t>
            </a:r>
            <a:r>
              <a:rPr lang="zh-CN" altLang="en-US" dirty="0" smtClean="0"/>
              <a:t>分钟的平均负载值。</a:t>
            </a:r>
            <a:endParaRPr lang="en-US" altLang="zh-CN" dirty="0" smtClean="0"/>
          </a:p>
          <a:p>
            <a:pPr lvl="1">
              <a:lnSpc>
                <a:spcPct val="150000"/>
              </a:lnSpc>
            </a:pPr>
            <a:r>
              <a:rPr lang="en-US" altLang="zh-CN" dirty="0" smtClean="0"/>
              <a:t>top</a:t>
            </a:r>
            <a:r>
              <a:rPr lang="zh-CN" altLang="en-US" dirty="0" smtClean="0"/>
              <a:t>使用说明：在单核</a:t>
            </a:r>
            <a:r>
              <a:rPr lang="en-US" altLang="zh-CN" dirty="0" smtClean="0"/>
              <a:t>CPU</a:t>
            </a:r>
            <a:r>
              <a:rPr lang="zh-CN" altLang="en-US" dirty="0" smtClean="0"/>
              <a:t>中</a:t>
            </a:r>
            <a:r>
              <a:rPr lang="en-US" altLang="zh-CN" dirty="0"/>
              <a:t>load </a:t>
            </a:r>
            <a:r>
              <a:rPr lang="en-US" altLang="zh-CN" dirty="0" smtClean="0"/>
              <a:t>average</a:t>
            </a:r>
            <a:r>
              <a:rPr lang="zh-CN" altLang="en-US" dirty="0" smtClean="0"/>
              <a:t>的值为</a:t>
            </a:r>
            <a:r>
              <a:rPr lang="en-US" altLang="zh-CN" dirty="0" smtClean="0"/>
              <a:t>1</a:t>
            </a:r>
            <a:r>
              <a:rPr lang="zh-CN" altLang="en-US" dirty="0" smtClean="0"/>
              <a:t>时，表示满负荷状态。多核</a:t>
            </a:r>
            <a:r>
              <a:rPr lang="en-US" altLang="zh-CN" dirty="0" smtClean="0"/>
              <a:t>CPU</a:t>
            </a:r>
            <a:r>
              <a:rPr lang="zh-CN" altLang="en-US" dirty="0" smtClean="0"/>
              <a:t>中满负荷</a:t>
            </a:r>
            <a:r>
              <a:rPr lang="en-US" altLang="zh-CN" dirty="0" smtClean="0"/>
              <a:t>load average</a:t>
            </a:r>
            <a:r>
              <a:rPr lang="zh-CN" altLang="en-US" dirty="0" smtClean="0"/>
              <a:t>的值为</a:t>
            </a:r>
            <a:r>
              <a:rPr lang="en-US" altLang="zh-CN" dirty="0" smtClean="0"/>
              <a:t>1*CPU</a:t>
            </a:r>
            <a:r>
              <a:rPr lang="zh-CN" altLang="en-US" dirty="0" smtClean="0"/>
              <a:t>核数。</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服务器内存</a:t>
            </a:r>
            <a:r>
              <a:rPr lang="zh-CN" altLang="en-US" dirty="0"/>
              <a:t>监控</a:t>
            </a:r>
          </a:p>
        </p:txBody>
      </p:sp>
    </p:spTree>
    <p:extLst>
      <p:ext uri="{BB962C8B-B14F-4D97-AF65-F5344CB8AC3E}">
        <p14:creationId xmlns:p14="http://schemas.microsoft.com/office/powerpoint/2010/main" val="17435247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smtClean="0"/>
              <a:t>vmstat</a:t>
            </a:r>
            <a:endParaRPr lang="en-US" altLang="zh-CN" dirty="0" smtClean="0"/>
          </a:p>
          <a:p>
            <a:pPr marL="400050" lvl="1" indent="0">
              <a:lnSpc>
                <a:spcPct val="150000"/>
              </a:lnSpc>
              <a:buNone/>
            </a:pPr>
            <a:r>
              <a:rPr lang="zh-CN" altLang="en-US" dirty="0" smtClean="0"/>
              <a:t>可以监控操作系统的进程状态、内存、虚拟内存、磁盘</a:t>
            </a:r>
            <a:r>
              <a:rPr lang="en-US" altLang="zh-CN" dirty="0" smtClean="0"/>
              <a:t>IO</a:t>
            </a:r>
            <a:r>
              <a:rPr lang="zh-CN" altLang="en-US" dirty="0" smtClean="0"/>
              <a:t>、</a:t>
            </a:r>
            <a:r>
              <a:rPr lang="en-US" altLang="zh-CN" dirty="0" smtClean="0"/>
              <a:t>CPU</a:t>
            </a:r>
            <a:r>
              <a:rPr lang="zh-CN" altLang="en-US" dirty="0" smtClean="0"/>
              <a:t>的信息。</a:t>
            </a:r>
            <a:endParaRPr lang="en-US" altLang="zh-CN" dirty="0" smtClean="0"/>
          </a:p>
          <a:p>
            <a:pPr marL="400050" lvl="1" indent="0">
              <a:lnSpc>
                <a:spcPct val="150000"/>
              </a:lnSpc>
              <a:buNone/>
            </a:pPr>
            <a:r>
              <a:rPr lang="en-US" altLang="zh-CN" dirty="0" smtClean="0"/>
              <a:t>-S</a:t>
            </a:r>
            <a:r>
              <a:rPr lang="zh-CN" altLang="en-US" dirty="0" smtClean="0"/>
              <a:t>：使用指定单位显示，参数有</a:t>
            </a:r>
            <a:r>
              <a:rPr lang="en-US" altLang="zh-CN" dirty="0" smtClean="0"/>
              <a:t>k</a:t>
            </a:r>
            <a:r>
              <a:rPr lang="zh-CN" altLang="en-US" dirty="0" smtClean="0"/>
              <a:t>、</a:t>
            </a:r>
            <a:r>
              <a:rPr lang="en-US" altLang="zh-CN" dirty="0" smtClean="0"/>
              <a:t>K</a:t>
            </a:r>
            <a:r>
              <a:rPr lang="zh-CN" altLang="en-US" dirty="0" smtClean="0"/>
              <a:t>、</a:t>
            </a:r>
            <a:r>
              <a:rPr lang="en-US" altLang="zh-CN" dirty="0" smtClean="0"/>
              <a:t>m</a:t>
            </a:r>
            <a:r>
              <a:rPr lang="zh-CN" altLang="en-US" dirty="0" smtClean="0"/>
              <a:t>、</a:t>
            </a:r>
            <a:r>
              <a:rPr lang="en-US" altLang="zh-CN" dirty="0" smtClean="0"/>
              <a:t>M</a:t>
            </a:r>
            <a:r>
              <a:rPr lang="zh-CN" altLang="en-US" dirty="0" smtClean="0"/>
              <a:t>，分别代表</a:t>
            </a:r>
            <a:r>
              <a:rPr lang="en-US" altLang="zh-CN" dirty="0" smtClean="0"/>
              <a:t>1000</a:t>
            </a:r>
            <a:r>
              <a:rPr lang="zh-CN" altLang="en-US" dirty="0" smtClean="0"/>
              <a:t>、</a:t>
            </a:r>
            <a:r>
              <a:rPr lang="en-US" altLang="zh-CN" dirty="0" smtClean="0"/>
              <a:t>1024</a:t>
            </a:r>
            <a:r>
              <a:rPr lang="zh-CN" altLang="en-US" dirty="0" smtClean="0"/>
              <a:t>、</a:t>
            </a:r>
            <a:r>
              <a:rPr lang="en-US" altLang="zh-CN" dirty="0" smtClean="0"/>
              <a:t>1000000</a:t>
            </a:r>
            <a:r>
              <a:rPr lang="zh-CN" altLang="en-US" dirty="0" smtClean="0"/>
              <a:t>、</a:t>
            </a:r>
            <a:r>
              <a:rPr lang="en-US" altLang="zh-CN" dirty="0" smtClean="0"/>
              <a:t>1048576</a:t>
            </a:r>
            <a:r>
              <a:rPr lang="zh-CN" altLang="en-US" dirty="0" smtClean="0"/>
              <a:t>字节。默认单位是</a:t>
            </a:r>
            <a:r>
              <a:rPr lang="en-US" altLang="zh-CN" dirty="0" smtClean="0"/>
              <a:t>K</a:t>
            </a:r>
            <a:r>
              <a:rPr lang="zh-CN" altLang="en-US" dirty="0" smtClean="0"/>
              <a:t>（</a:t>
            </a:r>
            <a:r>
              <a:rPr lang="en-US" altLang="zh-CN" dirty="0" smtClean="0"/>
              <a:t>1024 bytes</a:t>
            </a:r>
            <a:r>
              <a:rPr lang="zh-CN" altLang="en-US" dirty="0" smtClean="0"/>
              <a:t>）</a:t>
            </a:r>
            <a:endParaRPr lang="en-US" altLang="zh-CN" dirty="0" smtClean="0"/>
          </a:p>
        </p:txBody>
      </p:sp>
      <p:sp>
        <p:nvSpPr>
          <p:cNvPr id="3" name="标题 2"/>
          <p:cNvSpPr>
            <a:spLocks noGrp="1"/>
          </p:cNvSpPr>
          <p:nvPr>
            <p:ph type="title"/>
          </p:nvPr>
        </p:nvSpPr>
        <p:spPr/>
        <p:txBody>
          <a:bodyPr/>
          <a:lstStyle/>
          <a:p>
            <a:r>
              <a:rPr lang="zh-CN" altLang="en-US" dirty="0" smtClean="0"/>
              <a:t>服务器内存</a:t>
            </a:r>
            <a:r>
              <a:rPr lang="zh-CN" altLang="en-US" dirty="0"/>
              <a:t>监控</a:t>
            </a:r>
          </a:p>
        </p:txBody>
      </p:sp>
    </p:spTree>
    <p:extLst>
      <p:ext uri="{BB962C8B-B14F-4D97-AF65-F5344CB8AC3E}">
        <p14:creationId xmlns:p14="http://schemas.microsoft.com/office/powerpoint/2010/main" val="17435247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en-US" altLang="zh-CN" dirty="0" smtClean="0"/>
              <a:t>free</a:t>
            </a:r>
          </a:p>
          <a:p>
            <a:pPr marL="0" indent="0">
              <a:lnSpc>
                <a:spcPct val="150000"/>
              </a:lnSpc>
              <a:buNone/>
            </a:pPr>
            <a:r>
              <a:rPr lang="zh-CN" altLang="en-US" dirty="0" smtClean="0"/>
              <a:t>能够监控系统的内存使用状态。</a:t>
            </a:r>
            <a:r>
              <a:rPr lang="en-US" altLang="zh-CN" dirty="0" smtClean="0"/>
              <a:t>total</a:t>
            </a:r>
            <a:r>
              <a:rPr lang="zh-CN" altLang="en-US" dirty="0" smtClean="0"/>
              <a:t>：总计物理内存的大小；</a:t>
            </a:r>
            <a:r>
              <a:rPr lang="en-US" altLang="zh-CN" dirty="0" smtClean="0"/>
              <a:t>Used</a:t>
            </a:r>
            <a:r>
              <a:rPr lang="zh-CN" altLang="en-US" dirty="0" smtClean="0"/>
              <a:t>：已使用多大；</a:t>
            </a:r>
            <a:r>
              <a:rPr lang="en-US" altLang="zh-CN" dirty="0" smtClean="0"/>
              <a:t>Free</a:t>
            </a:r>
            <a:r>
              <a:rPr lang="zh-CN" altLang="en-US" dirty="0" smtClean="0"/>
              <a:t>：可用有多少；</a:t>
            </a:r>
            <a:r>
              <a:rPr lang="en-US" altLang="zh-CN" dirty="0" smtClean="0"/>
              <a:t>shared</a:t>
            </a:r>
            <a:r>
              <a:rPr lang="zh-CN" altLang="en-US" dirty="0" smtClean="0"/>
              <a:t>：多个进程共享的内存总额；</a:t>
            </a:r>
            <a:r>
              <a:rPr lang="en-US" altLang="zh-CN" dirty="0" smtClean="0"/>
              <a:t>buffer/cached</a:t>
            </a:r>
            <a:r>
              <a:rPr lang="zh-CN" altLang="en-US" dirty="0" smtClean="0"/>
              <a:t>磁盘缓存的大小。</a:t>
            </a:r>
            <a:endParaRPr lang="zh-CN" altLang="en-US" dirty="0"/>
          </a:p>
        </p:txBody>
      </p:sp>
      <p:sp>
        <p:nvSpPr>
          <p:cNvPr id="3" name="标题 2"/>
          <p:cNvSpPr>
            <a:spLocks noGrp="1"/>
          </p:cNvSpPr>
          <p:nvPr>
            <p:ph type="title"/>
          </p:nvPr>
        </p:nvSpPr>
        <p:spPr/>
        <p:txBody>
          <a:bodyPr/>
          <a:lstStyle/>
          <a:p>
            <a:r>
              <a:rPr lang="zh-CN" altLang="en-US" dirty="0" smtClean="0"/>
              <a:t>服务器内存</a:t>
            </a:r>
            <a:r>
              <a:rPr lang="zh-CN" altLang="en-US" dirty="0"/>
              <a:t>监控</a:t>
            </a:r>
          </a:p>
        </p:txBody>
      </p:sp>
    </p:spTree>
    <p:extLst>
      <p:ext uri="{BB962C8B-B14F-4D97-AF65-F5344CB8AC3E}">
        <p14:creationId xmlns:p14="http://schemas.microsoft.com/office/powerpoint/2010/main" val="28466811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err="1" smtClean="0"/>
              <a:t>mpstat</a:t>
            </a:r>
            <a:endParaRPr lang="en-US" altLang="zh-CN" dirty="0" smtClean="0"/>
          </a:p>
          <a:p>
            <a:r>
              <a:rPr lang="en-US" altLang="zh-CN" dirty="0"/>
              <a:t>yum install –y </a:t>
            </a:r>
            <a:r>
              <a:rPr lang="en-US" altLang="zh-CN" dirty="0" err="1"/>
              <a:t>sysstat</a:t>
            </a:r>
            <a:endParaRPr lang="zh-CN" altLang="en-US" dirty="0"/>
          </a:p>
          <a:p>
            <a:r>
              <a:rPr lang="zh-CN" altLang="en-US" smtClean="0"/>
              <a:t>可以</a:t>
            </a:r>
            <a:r>
              <a:rPr lang="zh-CN" altLang="en-US" dirty="0" smtClean="0"/>
              <a:t>查看多核</a:t>
            </a:r>
            <a:r>
              <a:rPr lang="en-US" altLang="zh-CN" dirty="0" smtClean="0"/>
              <a:t>CPU</a:t>
            </a:r>
            <a:r>
              <a:rPr lang="zh-CN" altLang="en-US" dirty="0" smtClean="0"/>
              <a:t>中每个计算核心的统计数据。</a:t>
            </a:r>
            <a:endParaRPr lang="en-US" altLang="zh-CN" dirty="0" smtClean="0"/>
          </a:p>
          <a:p>
            <a:pPr marL="857250" lvl="1" indent="-457200">
              <a:buFont typeface="Wingdings" panose="05000000000000000000" pitchFamily="2" charset="2"/>
              <a:buChar char="ü"/>
            </a:pPr>
            <a:r>
              <a:rPr lang="en-US" altLang="zh-CN" dirty="0" smtClean="0"/>
              <a:t>-P </a:t>
            </a:r>
            <a:r>
              <a:rPr lang="zh-CN" altLang="en-US" dirty="0" smtClean="0"/>
              <a:t>表示监控哪个</a:t>
            </a:r>
            <a:r>
              <a:rPr lang="en-US" altLang="zh-CN" dirty="0" smtClean="0"/>
              <a:t>CPU</a:t>
            </a:r>
            <a:r>
              <a:rPr lang="zh-CN" altLang="en-US" dirty="0" smtClean="0"/>
              <a:t>，</a:t>
            </a:r>
            <a:r>
              <a:rPr lang="en-US" altLang="zh-CN" dirty="0" smtClean="0"/>
              <a:t>CPU</a:t>
            </a:r>
            <a:r>
              <a:rPr lang="zh-CN" altLang="en-US" dirty="0" smtClean="0"/>
              <a:t>在</a:t>
            </a:r>
            <a:r>
              <a:rPr lang="en-US" altLang="zh-CN" dirty="0" smtClean="0"/>
              <a:t>[0</a:t>
            </a:r>
            <a:r>
              <a:rPr lang="zh-CN" altLang="en-US" dirty="0" smtClean="0"/>
              <a:t>，</a:t>
            </a:r>
            <a:r>
              <a:rPr lang="en-US" altLang="zh-CN" dirty="0" smtClean="0"/>
              <a:t>CPU</a:t>
            </a:r>
            <a:r>
              <a:rPr lang="zh-CN" altLang="en-US" dirty="0" smtClean="0"/>
              <a:t>个数</a:t>
            </a:r>
            <a:r>
              <a:rPr lang="en-US" altLang="zh-CN" dirty="0" smtClean="0"/>
              <a:t>-1]</a:t>
            </a:r>
            <a:r>
              <a:rPr lang="zh-CN" altLang="en-US" dirty="0" smtClean="0"/>
              <a:t>中取值</a:t>
            </a:r>
            <a:endParaRPr lang="en-US" altLang="zh-CN" dirty="0" smtClean="0"/>
          </a:p>
          <a:p>
            <a:pPr marL="857250" lvl="1" indent="-457200">
              <a:buFont typeface="Wingdings" panose="05000000000000000000" pitchFamily="2" charset="2"/>
              <a:buChar char="ü"/>
            </a:pPr>
            <a:r>
              <a:rPr lang="en-US" altLang="zh-CN" dirty="0" smtClean="0"/>
              <a:t>internal</a:t>
            </a:r>
            <a:r>
              <a:rPr lang="zh-CN" altLang="en-US" dirty="0" smtClean="0"/>
              <a:t>相邻的两次采样的间隔时间</a:t>
            </a:r>
            <a:endParaRPr lang="en-US" altLang="zh-CN" dirty="0" smtClean="0"/>
          </a:p>
          <a:p>
            <a:pPr marL="857250" lvl="1" indent="-457200">
              <a:buFont typeface="Wingdings" panose="05000000000000000000" pitchFamily="2" charset="2"/>
              <a:buChar char="ü"/>
            </a:pPr>
            <a:r>
              <a:rPr lang="en-US" altLang="zh-CN" dirty="0" smtClean="0"/>
              <a:t>count</a:t>
            </a:r>
            <a:r>
              <a:rPr lang="zh-CN" altLang="en-US" dirty="0" smtClean="0"/>
              <a:t>采样的次数，</a:t>
            </a:r>
            <a:r>
              <a:rPr lang="en-US" altLang="zh-CN" dirty="0" smtClean="0"/>
              <a:t>count</a:t>
            </a:r>
            <a:r>
              <a:rPr lang="zh-CN" altLang="en-US" dirty="0" smtClean="0"/>
              <a:t>只能和</a:t>
            </a:r>
            <a:r>
              <a:rPr lang="en-US" altLang="zh-CN" dirty="0" smtClean="0"/>
              <a:t>delay</a:t>
            </a:r>
            <a:r>
              <a:rPr lang="zh-CN" altLang="en-US" dirty="0" smtClean="0"/>
              <a:t>一起使用</a:t>
            </a:r>
            <a:endParaRPr lang="zh-CN" altLang="en-US" dirty="0"/>
          </a:p>
        </p:txBody>
      </p:sp>
      <p:sp>
        <p:nvSpPr>
          <p:cNvPr id="3" name="标题 2"/>
          <p:cNvSpPr>
            <a:spLocks noGrp="1"/>
          </p:cNvSpPr>
          <p:nvPr>
            <p:ph type="title"/>
          </p:nvPr>
        </p:nvSpPr>
        <p:spPr/>
        <p:txBody>
          <a:bodyPr/>
          <a:lstStyle/>
          <a:p>
            <a:r>
              <a:rPr lang="zh-CN" altLang="en-US" dirty="0" smtClean="0"/>
              <a:t>服务器</a:t>
            </a:r>
            <a:r>
              <a:rPr lang="en-US" altLang="zh-CN" dirty="0"/>
              <a:t>CPU</a:t>
            </a:r>
            <a:r>
              <a:rPr lang="zh-CN" altLang="en-US" dirty="0" smtClean="0"/>
              <a:t>监控</a:t>
            </a:r>
            <a:endParaRPr lang="zh-CN" altLang="en-US" dirty="0"/>
          </a:p>
        </p:txBody>
      </p:sp>
    </p:spTree>
    <p:extLst>
      <p:ext uri="{BB962C8B-B14F-4D97-AF65-F5344CB8AC3E}">
        <p14:creationId xmlns:p14="http://schemas.microsoft.com/office/powerpoint/2010/main" val="2846681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dirty="0" smtClean="0"/>
              <a:t>测试目的：</a:t>
            </a:r>
            <a:endParaRPr lang="en-US" altLang="zh-CN" dirty="0" smtClean="0"/>
          </a:p>
          <a:p>
            <a:pPr lvl="1">
              <a:lnSpc>
                <a:spcPct val="150000"/>
              </a:lnSpc>
            </a:pPr>
            <a:r>
              <a:rPr lang="zh-CN" altLang="en-US" dirty="0" smtClean="0"/>
              <a:t>发现服务器的性能瓶颈，配置的不同能够承载的最大任务数不同，能够承载的压力也是不同的</a:t>
            </a:r>
            <a:endParaRPr lang="zh-CN" altLang="en-US" dirty="0"/>
          </a:p>
        </p:txBody>
      </p:sp>
      <p:sp>
        <p:nvSpPr>
          <p:cNvPr id="3" name="标题 2"/>
          <p:cNvSpPr>
            <a:spLocks noGrp="1"/>
          </p:cNvSpPr>
          <p:nvPr>
            <p:ph type="title"/>
          </p:nvPr>
        </p:nvSpPr>
        <p:spPr/>
        <p:txBody>
          <a:bodyPr/>
          <a:lstStyle/>
          <a:p>
            <a:r>
              <a:rPr lang="zh-CN" altLang="en-US" dirty="0"/>
              <a:t>服务器性能测试范围</a:t>
            </a:r>
          </a:p>
        </p:txBody>
      </p:sp>
    </p:spTree>
    <p:extLst>
      <p:ext uri="{BB962C8B-B14F-4D97-AF65-F5344CB8AC3E}">
        <p14:creationId xmlns:p14="http://schemas.microsoft.com/office/powerpoint/2010/main" val="41587519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052736"/>
            <a:ext cx="5698976" cy="4525963"/>
          </a:xfrm>
        </p:spPr>
        <p:txBody>
          <a:bodyPr/>
          <a:lstStyle/>
          <a:p>
            <a:pPr>
              <a:lnSpc>
                <a:spcPct val="150000"/>
              </a:lnSpc>
            </a:pPr>
            <a:r>
              <a:rPr lang="zh-CN" altLang="en-US" dirty="0" smtClean="0"/>
              <a:t>测试范围及性能指标</a:t>
            </a:r>
            <a:endParaRPr lang="en-US" altLang="zh-CN" dirty="0" smtClean="0"/>
          </a:p>
          <a:p>
            <a:pPr lvl="1">
              <a:lnSpc>
                <a:spcPct val="150000"/>
              </a:lnSpc>
            </a:pPr>
            <a:r>
              <a:rPr lang="en-US" altLang="zh-CN" dirty="0"/>
              <a:t>CPU</a:t>
            </a:r>
          </a:p>
          <a:p>
            <a:pPr lvl="1">
              <a:lnSpc>
                <a:spcPct val="150000"/>
              </a:lnSpc>
            </a:pPr>
            <a:r>
              <a:rPr lang="zh-CN" altLang="en-US" dirty="0" smtClean="0"/>
              <a:t>内存</a:t>
            </a:r>
            <a:endParaRPr lang="en-US" altLang="zh-CN" dirty="0"/>
          </a:p>
        </p:txBody>
      </p:sp>
      <p:sp>
        <p:nvSpPr>
          <p:cNvPr id="3" name="标题 2"/>
          <p:cNvSpPr>
            <a:spLocks noGrp="1"/>
          </p:cNvSpPr>
          <p:nvPr>
            <p:ph type="title"/>
          </p:nvPr>
        </p:nvSpPr>
        <p:spPr/>
        <p:txBody>
          <a:bodyPr/>
          <a:lstStyle/>
          <a:p>
            <a:r>
              <a:rPr lang="zh-CN" altLang="en-US" dirty="0" smtClean="0"/>
              <a:t>服务器性能测试范围</a:t>
            </a:r>
            <a:endParaRPr lang="zh-CN" altLang="en-US" dirty="0"/>
          </a:p>
        </p:txBody>
      </p:sp>
      <p:sp>
        <p:nvSpPr>
          <p:cNvPr id="4" name="内容占位符 1"/>
          <p:cNvSpPr txBox="1">
            <a:spLocks/>
          </p:cNvSpPr>
          <p:nvPr/>
        </p:nvSpPr>
        <p:spPr>
          <a:xfrm>
            <a:off x="3995936" y="1916832"/>
            <a:ext cx="5698976"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zh-CN" altLang="en-US" dirty="0" smtClean="0"/>
              <a:t>磁盘</a:t>
            </a:r>
            <a:endParaRPr lang="en-US" altLang="zh-CN" dirty="0" smtClean="0"/>
          </a:p>
          <a:p>
            <a:pPr lvl="1">
              <a:lnSpc>
                <a:spcPct val="150000"/>
              </a:lnSpc>
            </a:pPr>
            <a:r>
              <a:rPr lang="zh-CN" altLang="en-US" dirty="0" smtClean="0"/>
              <a:t>网络</a:t>
            </a:r>
            <a:endParaRPr lang="en-US" altLang="zh-CN" dirty="0" smtClean="0"/>
          </a:p>
          <a:p>
            <a:pPr lvl="1">
              <a:lnSpc>
                <a:spcPct val="150000"/>
              </a:lnSpc>
            </a:pPr>
            <a:r>
              <a:rPr lang="zh-CN" altLang="en-US" dirty="0" smtClean="0"/>
              <a:t>版本</a:t>
            </a:r>
            <a:endParaRPr lang="zh-CN" altLang="en-US" dirty="0"/>
          </a:p>
        </p:txBody>
      </p:sp>
    </p:spTree>
    <p:extLst>
      <p:ext uri="{BB962C8B-B14F-4D97-AF65-F5344CB8AC3E}">
        <p14:creationId xmlns:p14="http://schemas.microsoft.com/office/powerpoint/2010/main" val="3933144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836712"/>
            <a:ext cx="8229600" cy="4525963"/>
          </a:xfrm>
        </p:spPr>
        <p:txBody>
          <a:bodyPr/>
          <a:lstStyle/>
          <a:p>
            <a:r>
              <a:rPr lang="zh-CN" altLang="en-US" dirty="0" smtClean="0"/>
              <a:t>测试与生产的环境配置不同</a:t>
            </a:r>
            <a:endParaRPr lang="en-US" altLang="zh-CN" dirty="0" smtClean="0"/>
          </a:p>
          <a:p>
            <a:pPr lvl="1"/>
            <a:r>
              <a:rPr lang="zh-CN" altLang="en-US" dirty="0" smtClean="0"/>
              <a:t>通过多次性能压测来计算损耗</a:t>
            </a:r>
            <a:endParaRPr lang="zh-CN" altLang="en-US" dirty="0"/>
          </a:p>
        </p:txBody>
      </p:sp>
      <p:sp>
        <p:nvSpPr>
          <p:cNvPr id="3" name="标题 2"/>
          <p:cNvSpPr>
            <a:spLocks noGrp="1"/>
          </p:cNvSpPr>
          <p:nvPr>
            <p:ph type="title"/>
          </p:nvPr>
        </p:nvSpPr>
        <p:spPr/>
        <p:txBody>
          <a:bodyPr/>
          <a:lstStyle/>
          <a:p>
            <a:r>
              <a:rPr lang="zh-CN" altLang="en-US" dirty="0"/>
              <a:t>服务器性能测试范围</a:t>
            </a:r>
          </a:p>
        </p:txBody>
      </p:sp>
      <p:sp>
        <p:nvSpPr>
          <p:cNvPr id="4" name="内容占位符 1"/>
          <p:cNvSpPr txBox="1">
            <a:spLocks/>
          </p:cNvSpPr>
          <p:nvPr/>
        </p:nvSpPr>
        <p:spPr>
          <a:xfrm>
            <a:off x="467544" y="198884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性能损耗的计算方式</a:t>
            </a:r>
            <a:endParaRPr lang="en-US" altLang="zh-CN" dirty="0" smtClean="0"/>
          </a:p>
          <a:p>
            <a:pPr lvl="1"/>
            <a:r>
              <a:rPr lang="zh-CN" altLang="en-US" dirty="0" smtClean="0"/>
              <a:t>多次压测后的性能预估</a:t>
            </a:r>
            <a:endParaRPr lang="zh-CN" altLang="en-US" dirty="0"/>
          </a:p>
        </p:txBody>
      </p:sp>
      <p:graphicFrame>
        <p:nvGraphicFramePr>
          <p:cNvPr id="5" name="图表 4"/>
          <p:cNvGraphicFramePr>
            <a:graphicFrameLocks/>
          </p:cNvGraphicFramePr>
          <p:nvPr>
            <p:extLst>
              <p:ext uri="{D42A27DB-BD31-4B8C-83A1-F6EECF244321}">
                <p14:modId xmlns:p14="http://schemas.microsoft.com/office/powerpoint/2010/main" val="3795248851"/>
              </p:ext>
            </p:extLst>
          </p:nvPr>
        </p:nvGraphicFramePr>
        <p:xfrm>
          <a:off x="1331640" y="2921496"/>
          <a:ext cx="5238328" cy="34598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885340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268760"/>
            <a:ext cx="8229600" cy="5069160"/>
          </a:xfrm>
        </p:spPr>
        <p:txBody>
          <a:bodyPr>
            <a:normAutofit fontScale="92500" lnSpcReduction="20000"/>
          </a:bodyPr>
          <a:lstStyle/>
          <a:p>
            <a:pPr>
              <a:lnSpc>
                <a:spcPct val="150000"/>
              </a:lnSpc>
            </a:pPr>
            <a:r>
              <a:rPr lang="zh-CN" altLang="en-US" dirty="0" smtClean="0"/>
              <a:t>定义</a:t>
            </a:r>
            <a:endParaRPr lang="en-US" altLang="zh-CN" dirty="0" smtClean="0"/>
          </a:p>
          <a:p>
            <a:pPr lvl="1">
              <a:lnSpc>
                <a:spcPct val="150000"/>
              </a:lnSpc>
            </a:pPr>
            <a:r>
              <a:rPr lang="zh-CN" altLang="en-US" dirty="0" smtClean="0"/>
              <a:t>进程是具有一定独立功能的程序关于某个数据集合上的一次运行活动，是系统进行资源分配和调度的一个独立单位。</a:t>
            </a:r>
            <a:endParaRPr lang="en-US" altLang="zh-CN" dirty="0" smtClean="0"/>
          </a:p>
          <a:p>
            <a:pPr lvl="1">
              <a:lnSpc>
                <a:spcPct val="150000"/>
              </a:lnSpc>
            </a:pPr>
            <a:r>
              <a:rPr lang="zh-CN" altLang="en-US" dirty="0" smtClean="0"/>
              <a:t>线程是进程的一个实体，是</a:t>
            </a:r>
            <a:r>
              <a:rPr lang="en-US" altLang="zh-CN" dirty="0" smtClean="0"/>
              <a:t>CPU</a:t>
            </a:r>
            <a:r>
              <a:rPr lang="zh-CN" altLang="en-US" dirty="0" smtClean="0"/>
              <a:t>调度和分派的基本单位，它是比进程更小的能够独立运行的基本单位</a:t>
            </a:r>
            <a:r>
              <a:rPr lang="zh-CN" altLang="en-US" dirty="0"/>
              <a:t>，线程自己基本上不</a:t>
            </a:r>
            <a:r>
              <a:rPr lang="zh-CN" altLang="en-US" dirty="0" smtClean="0"/>
              <a:t>拥有系统资源，只拥有一点在运行中必不可少的资源，一个线程可以创建和销毁另一个线程。</a:t>
            </a:r>
            <a:endParaRPr lang="en-US" altLang="zh-CN" dirty="0" smtClean="0"/>
          </a:p>
          <a:p>
            <a:endParaRPr lang="zh-CN" altLang="en-US" dirty="0"/>
          </a:p>
        </p:txBody>
      </p:sp>
      <p:sp>
        <p:nvSpPr>
          <p:cNvPr id="3" name="标题 2"/>
          <p:cNvSpPr>
            <a:spLocks noGrp="1"/>
          </p:cNvSpPr>
          <p:nvPr>
            <p:ph type="title"/>
          </p:nvPr>
        </p:nvSpPr>
        <p:spPr/>
        <p:txBody>
          <a:bodyPr>
            <a:normAutofit/>
          </a:bodyPr>
          <a:lstStyle/>
          <a:p>
            <a:r>
              <a:rPr lang="zh-CN" altLang="en-US" dirty="0"/>
              <a:t>进程与</a:t>
            </a:r>
            <a:r>
              <a:rPr lang="zh-CN" altLang="en-US" dirty="0" smtClean="0"/>
              <a:t>线程</a:t>
            </a:r>
            <a:endParaRPr lang="zh-CN" altLang="en-US" dirty="0"/>
          </a:p>
        </p:txBody>
      </p:sp>
    </p:spTree>
    <p:extLst>
      <p:ext uri="{BB962C8B-B14F-4D97-AF65-F5344CB8AC3E}">
        <p14:creationId xmlns:p14="http://schemas.microsoft.com/office/powerpoint/2010/main" val="15729719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052736"/>
            <a:ext cx="8229600" cy="5805264"/>
          </a:xfrm>
        </p:spPr>
        <p:txBody>
          <a:bodyPr>
            <a:normAutofit fontScale="77500" lnSpcReduction="20000"/>
          </a:bodyPr>
          <a:lstStyle/>
          <a:p>
            <a:pPr>
              <a:lnSpc>
                <a:spcPct val="160000"/>
              </a:lnSpc>
            </a:pPr>
            <a:r>
              <a:rPr lang="zh-CN" altLang="en-US" dirty="0" smtClean="0"/>
              <a:t>区别</a:t>
            </a:r>
            <a:endParaRPr lang="en-US" altLang="zh-CN" dirty="0" smtClean="0"/>
          </a:p>
          <a:p>
            <a:pPr lvl="1">
              <a:lnSpc>
                <a:spcPct val="160000"/>
              </a:lnSpc>
            </a:pPr>
            <a:r>
              <a:rPr lang="zh-CN" altLang="en-US" dirty="0"/>
              <a:t>一</a:t>
            </a:r>
            <a:r>
              <a:rPr lang="zh-CN" altLang="en-US" dirty="0" smtClean="0"/>
              <a:t>个线程只能属于一个进程，而一个进程可以拥有多个线程。</a:t>
            </a:r>
            <a:endParaRPr lang="en-US" altLang="zh-CN" dirty="0" smtClean="0"/>
          </a:p>
          <a:p>
            <a:pPr lvl="1">
              <a:lnSpc>
                <a:spcPct val="160000"/>
              </a:lnSpc>
            </a:pPr>
            <a:r>
              <a:rPr lang="zh-CN" altLang="en-US" dirty="0" smtClean="0"/>
              <a:t>线程是进程工作的最小单位。</a:t>
            </a:r>
            <a:endParaRPr lang="en-US" altLang="zh-CN" dirty="0" smtClean="0"/>
          </a:p>
          <a:p>
            <a:pPr lvl="1">
              <a:lnSpc>
                <a:spcPct val="160000"/>
              </a:lnSpc>
            </a:pPr>
            <a:r>
              <a:rPr lang="zh-CN" altLang="en-US" dirty="0"/>
              <a:t>一</a:t>
            </a:r>
            <a:r>
              <a:rPr lang="zh-CN" altLang="en-US" dirty="0" smtClean="0"/>
              <a:t>个进程会分配一个地址空间，进程与进程之间不共享地址空间，即不共享内存。</a:t>
            </a:r>
            <a:endParaRPr lang="en-US" altLang="zh-CN" dirty="0" smtClean="0"/>
          </a:p>
          <a:p>
            <a:pPr lvl="1">
              <a:lnSpc>
                <a:spcPct val="160000"/>
              </a:lnSpc>
            </a:pPr>
            <a:r>
              <a:rPr lang="zh-CN" altLang="en-US" dirty="0"/>
              <a:t>同一</a:t>
            </a:r>
            <a:r>
              <a:rPr lang="zh-CN" altLang="en-US" dirty="0" smtClean="0"/>
              <a:t>个进程下的不同的多个线程，共享父进程的地址空间。</a:t>
            </a:r>
            <a:endParaRPr lang="en-US" altLang="zh-CN" dirty="0" smtClean="0"/>
          </a:p>
          <a:p>
            <a:pPr lvl="1">
              <a:lnSpc>
                <a:spcPct val="160000"/>
              </a:lnSpc>
            </a:pPr>
            <a:r>
              <a:rPr lang="zh-CN" altLang="en-US" dirty="0" smtClean="0"/>
              <a:t>线程在执行过程中，需要协作同步。不同进程的线程间要利用</a:t>
            </a:r>
            <a:r>
              <a:rPr lang="zh-CN" altLang="en-US" dirty="0" smtClean="0">
                <a:solidFill>
                  <a:srgbClr val="FF0000"/>
                </a:solidFill>
              </a:rPr>
              <a:t>消息通信</a:t>
            </a:r>
            <a:r>
              <a:rPr lang="zh-CN" altLang="en-US" dirty="0" smtClean="0"/>
              <a:t>的办法实现同步。</a:t>
            </a:r>
            <a:endParaRPr lang="en-US" altLang="zh-CN" dirty="0" smtClean="0"/>
          </a:p>
          <a:p>
            <a:pPr lvl="1">
              <a:lnSpc>
                <a:spcPct val="160000"/>
              </a:lnSpc>
            </a:pPr>
            <a:r>
              <a:rPr lang="zh-CN" altLang="en-US" dirty="0" smtClean="0"/>
              <a:t>线程作为调度和分配的基本单位，进程作为拥有资源的基本单位。</a:t>
            </a:r>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a:t>进程与线程</a:t>
            </a:r>
          </a:p>
        </p:txBody>
      </p:sp>
    </p:spTree>
    <p:extLst>
      <p:ext uri="{BB962C8B-B14F-4D97-AF65-F5344CB8AC3E}">
        <p14:creationId xmlns:p14="http://schemas.microsoft.com/office/powerpoint/2010/main" val="2846016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1124744"/>
            <a:ext cx="8477653" cy="4525963"/>
          </a:xfrm>
        </p:spPr>
        <p:txBody>
          <a:bodyPr/>
          <a:lstStyle/>
          <a:p>
            <a:pPr marL="342900" lvl="1" indent="-342900">
              <a:lnSpc>
                <a:spcPct val="140000"/>
              </a:lnSpc>
              <a:buFont typeface="Arial" pitchFamily="34" charset="0"/>
              <a:buChar char="•"/>
            </a:pPr>
            <a:r>
              <a:rPr lang="zh-CN" altLang="en-US" sz="3200" dirty="0" smtClean="0"/>
              <a:t>优点</a:t>
            </a:r>
            <a:endParaRPr lang="en-US" altLang="zh-CN" sz="3200" dirty="0"/>
          </a:p>
          <a:p>
            <a:pPr lvl="1">
              <a:lnSpc>
                <a:spcPct val="150000"/>
              </a:lnSpc>
            </a:pPr>
            <a:r>
              <a:rPr lang="zh-CN" altLang="en-US" dirty="0" smtClean="0"/>
              <a:t>每个进程互相独立，不影响主程序的稳定性，子进程崩溃不影响其他进程。</a:t>
            </a:r>
            <a:endParaRPr lang="en-US" altLang="zh-CN" dirty="0" smtClean="0"/>
          </a:p>
          <a:p>
            <a:pPr lvl="1">
              <a:lnSpc>
                <a:spcPct val="150000"/>
              </a:lnSpc>
            </a:pPr>
            <a:r>
              <a:rPr lang="zh-CN" altLang="en-US" dirty="0" smtClean="0"/>
              <a:t>通过增加</a:t>
            </a:r>
            <a:r>
              <a:rPr lang="en-US" altLang="zh-CN" dirty="0" smtClean="0"/>
              <a:t>CPU</a:t>
            </a:r>
            <a:r>
              <a:rPr lang="zh-CN" altLang="en-US" dirty="0" smtClean="0"/>
              <a:t>，就可以扩充性能。</a:t>
            </a:r>
            <a:endParaRPr lang="en-US" altLang="zh-CN" dirty="0" smtClean="0"/>
          </a:p>
          <a:p>
            <a:pPr lvl="1">
              <a:lnSpc>
                <a:spcPct val="150000"/>
              </a:lnSpc>
            </a:pPr>
            <a:r>
              <a:rPr lang="zh-CN" altLang="en-US" dirty="0" smtClean="0"/>
              <a:t>可以尽量减少线程加锁与解锁的影响，极大的提高了性能。</a:t>
            </a:r>
            <a:endParaRPr lang="zh-CN" altLang="en-US" dirty="0"/>
          </a:p>
        </p:txBody>
      </p:sp>
      <p:sp>
        <p:nvSpPr>
          <p:cNvPr id="3" name="标题 2"/>
          <p:cNvSpPr>
            <a:spLocks noGrp="1"/>
          </p:cNvSpPr>
          <p:nvPr>
            <p:ph type="title"/>
          </p:nvPr>
        </p:nvSpPr>
        <p:spPr/>
        <p:txBody>
          <a:bodyPr/>
          <a:lstStyle/>
          <a:p>
            <a:r>
              <a:rPr lang="zh-CN" altLang="en-US" dirty="0" smtClean="0"/>
              <a:t>进程的优点</a:t>
            </a:r>
            <a:endParaRPr lang="zh-CN" altLang="en-US" dirty="0"/>
          </a:p>
        </p:txBody>
      </p:sp>
    </p:spTree>
    <p:extLst>
      <p:ext uri="{BB962C8B-B14F-4D97-AF65-F5344CB8AC3E}">
        <p14:creationId xmlns:p14="http://schemas.microsoft.com/office/powerpoint/2010/main" val="2165817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70811" y="1196752"/>
            <a:ext cx="8229600" cy="4525963"/>
          </a:xfrm>
        </p:spPr>
        <p:txBody>
          <a:bodyPr/>
          <a:lstStyle/>
          <a:p>
            <a:r>
              <a:rPr lang="zh-CN" altLang="en-US" dirty="0" smtClean="0"/>
              <a:t>缺点</a:t>
            </a:r>
            <a:endParaRPr lang="en-US" altLang="zh-CN" dirty="0" smtClean="0"/>
          </a:p>
          <a:p>
            <a:pPr lvl="1">
              <a:lnSpc>
                <a:spcPct val="150000"/>
              </a:lnSpc>
            </a:pPr>
            <a:r>
              <a:rPr lang="zh-CN" altLang="en-US" dirty="0" smtClean="0"/>
              <a:t>逻辑控制复杂，需要和主程序交互。</a:t>
            </a:r>
            <a:endParaRPr lang="en-US" altLang="zh-CN" dirty="0" smtClean="0"/>
          </a:p>
          <a:p>
            <a:pPr lvl="1">
              <a:lnSpc>
                <a:spcPct val="150000"/>
              </a:lnSpc>
            </a:pPr>
            <a:r>
              <a:rPr lang="zh-CN" altLang="en-US" dirty="0"/>
              <a:t>多</a:t>
            </a:r>
            <a:r>
              <a:rPr lang="zh-CN" altLang="en-US" dirty="0" smtClean="0"/>
              <a:t>进程调度开销大。</a:t>
            </a:r>
            <a:endParaRPr lang="zh-CN" altLang="en-US" dirty="0"/>
          </a:p>
        </p:txBody>
      </p:sp>
      <p:sp>
        <p:nvSpPr>
          <p:cNvPr id="3" name="标题 2"/>
          <p:cNvSpPr>
            <a:spLocks noGrp="1"/>
          </p:cNvSpPr>
          <p:nvPr>
            <p:ph type="title"/>
          </p:nvPr>
        </p:nvSpPr>
        <p:spPr/>
        <p:txBody>
          <a:bodyPr/>
          <a:lstStyle/>
          <a:p>
            <a:r>
              <a:rPr lang="zh-CN" altLang="en-US" dirty="0" smtClean="0"/>
              <a:t>进程的缺点</a:t>
            </a:r>
            <a:endParaRPr lang="zh-CN" altLang="en-US" dirty="0"/>
          </a:p>
        </p:txBody>
      </p:sp>
    </p:spTree>
    <p:extLst>
      <p:ext uri="{BB962C8B-B14F-4D97-AF65-F5344CB8AC3E}">
        <p14:creationId xmlns:p14="http://schemas.microsoft.com/office/powerpoint/2010/main" val="33256130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76672" y="1052736"/>
            <a:ext cx="8867328" cy="5805264"/>
          </a:xfrm>
        </p:spPr>
        <p:txBody>
          <a:bodyPr>
            <a:normAutofit fontScale="77500" lnSpcReduction="20000"/>
          </a:bodyPr>
          <a:lstStyle/>
          <a:p>
            <a:pPr>
              <a:lnSpc>
                <a:spcPct val="170000"/>
              </a:lnSpc>
            </a:pPr>
            <a:r>
              <a:rPr lang="zh-CN" altLang="en-US" sz="3600" dirty="0" smtClean="0"/>
              <a:t>优点</a:t>
            </a:r>
            <a:endParaRPr lang="en-US" altLang="zh-CN" sz="3600" dirty="0" smtClean="0"/>
          </a:p>
          <a:p>
            <a:pPr lvl="1">
              <a:lnSpc>
                <a:spcPct val="170000"/>
              </a:lnSpc>
            </a:pPr>
            <a:r>
              <a:rPr lang="zh-CN" altLang="en-US" sz="3400" dirty="0" smtClean="0"/>
              <a:t>程序逻辑和控制方式简单。</a:t>
            </a:r>
            <a:endParaRPr lang="en-US" altLang="zh-CN" sz="3400" dirty="0" smtClean="0"/>
          </a:p>
          <a:p>
            <a:pPr lvl="1">
              <a:lnSpc>
                <a:spcPct val="170000"/>
              </a:lnSpc>
            </a:pPr>
            <a:r>
              <a:rPr lang="zh-CN" altLang="en-US" sz="3400" dirty="0" smtClean="0"/>
              <a:t>所有线程可以直接共享内存和变量等。</a:t>
            </a:r>
            <a:endParaRPr lang="en-US" altLang="zh-CN" sz="3400" dirty="0" smtClean="0"/>
          </a:p>
          <a:p>
            <a:pPr>
              <a:lnSpc>
                <a:spcPct val="170000"/>
              </a:lnSpc>
            </a:pPr>
            <a:r>
              <a:rPr lang="zh-CN" altLang="en-US" sz="3600" dirty="0" smtClean="0"/>
              <a:t>缺点</a:t>
            </a:r>
            <a:endParaRPr lang="en-US" altLang="zh-CN" sz="3600" dirty="0" smtClean="0"/>
          </a:p>
          <a:p>
            <a:pPr lvl="1">
              <a:lnSpc>
                <a:spcPct val="170000"/>
              </a:lnSpc>
            </a:pPr>
            <a:r>
              <a:rPr lang="zh-CN" altLang="en-US" sz="3400" dirty="0" smtClean="0"/>
              <a:t>每个</a:t>
            </a:r>
            <a:r>
              <a:rPr lang="zh-CN" altLang="en-US" sz="3400" dirty="0"/>
              <a:t>线程</a:t>
            </a:r>
            <a:r>
              <a:rPr lang="zh-CN" altLang="en-US" sz="3400" dirty="0" smtClean="0"/>
              <a:t>与</a:t>
            </a:r>
            <a:r>
              <a:rPr lang="zh-CN" altLang="en-US" sz="3400" dirty="0" smtClean="0"/>
              <a:t>程序共用地址空间，最大内存地址受限</a:t>
            </a:r>
            <a:endParaRPr lang="en-US" altLang="zh-CN" sz="3400" dirty="0" smtClean="0"/>
          </a:p>
          <a:p>
            <a:pPr lvl="1">
              <a:lnSpc>
                <a:spcPct val="170000"/>
              </a:lnSpc>
            </a:pPr>
            <a:r>
              <a:rPr lang="zh-CN" altLang="en-US" sz="3400" dirty="0" smtClean="0"/>
              <a:t>线程之间的同步和加锁不易控制</a:t>
            </a:r>
            <a:endParaRPr lang="en-US" altLang="zh-CN" sz="3400" dirty="0" smtClean="0"/>
          </a:p>
          <a:p>
            <a:pPr lvl="1">
              <a:lnSpc>
                <a:spcPct val="170000"/>
              </a:lnSpc>
            </a:pPr>
            <a:r>
              <a:rPr lang="zh-CN" altLang="en-US" sz="3400" dirty="0"/>
              <a:t>一个</a:t>
            </a:r>
            <a:r>
              <a:rPr lang="zh-CN" altLang="en-US" sz="3400" dirty="0" smtClean="0"/>
              <a:t>线程的崩溃可能影响到整个程序的稳定性。</a:t>
            </a:r>
            <a:endParaRPr lang="zh-CN" altLang="en-US" sz="3400" dirty="0"/>
          </a:p>
        </p:txBody>
      </p:sp>
      <p:sp>
        <p:nvSpPr>
          <p:cNvPr id="3" name="标题 2"/>
          <p:cNvSpPr>
            <a:spLocks noGrp="1"/>
          </p:cNvSpPr>
          <p:nvPr>
            <p:ph type="title"/>
          </p:nvPr>
        </p:nvSpPr>
        <p:spPr/>
        <p:txBody>
          <a:bodyPr/>
          <a:lstStyle/>
          <a:p>
            <a:r>
              <a:rPr lang="zh-CN" altLang="en-US" dirty="0" smtClean="0"/>
              <a:t>线程的优点与缺点</a:t>
            </a:r>
            <a:endParaRPr lang="zh-CN" altLang="en-US" dirty="0"/>
          </a:p>
        </p:txBody>
      </p:sp>
    </p:spTree>
    <p:extLst>
      <p:ext uri="{BB962C8B-B14F-4D97-AF65-F5344CB8AC3E}">
        <p14:creationId xmlns:p14="http://schemas.microsoft.com/office/powerpoint/2010/main" val="1743524777"/>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 Android测试点</Template>
  <TotalTime>1872</TotalTime>
  <Words>752</Words>
  <Application>Microsoft Office PowerPoint</Application>
  <PresentationFormat>全屏显示(4:3)</PresentationFormat>
  <Paragraphs>80</Paragraphs>
  <Slides>15</Slides>
  <Notes>3</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moban</vt:lpstr>
      <vt:lpstr>PowerPoint 演示文稿</vt:lpstr>
      <vt:lpstr>服务器性能测试范围</vt:lpstr>
      <vt:lpstr>服务器性能测试范围</vt:lpstr>
      <vt:lpstr>服务器性能测试范围</vt:lpstr>
      <vt:lpstr>进程与线程</vt:lpstr>
      <vt:lpstr>进程与线程</vt:lpstr>
      <vt:lpstr>进程的优点</vt:lpstr>
      <vt:lpstr>进程的缺点</vt:lpstr>
      <vt:lpstr>线程的优点与缺点</vt:lpstr>
      <vt:lpstr>服务器内存监控</vt:lpstr>
      <vt:lpstr>服务器内存监控</vt:lpstr>
      <vt:lpstr>服务器内存监控</vt:lpstr>
      <vt:lpstr>服务器内存监控</vt:lpstr>
      <vt:lpstr>服务器内存监控</vt:lpstr>
      <vt:lpstr>服务器CPU监控</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263</cp:revision>
  <dcterms:created xsi:type="dcterms:W3CDTF">2017-03-16T04:59:09Z</dcterms:created>
  <dcterms:modified xsi:type="dcterms:W3CDTF">2018-04-04T07:28:12Z</dcterms:modified>
</cp:coreProperties>
</file>