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87" r:id="rId11"/>
    <p:sldId id="288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9" r:id="rId26"/>
    <p:sldId id="277" r:id="rId27"/>
    <p:sldId id="278" r:id="rId28"/>
    <p:sldId id="279" r:id="rId29"/>
    <p:sldId id="280" r:id="rId30"/>
    <p:sldId id="281" r:id="rId31"/>
    <p:sldId id="283" r:id="rId32"/>
    <p:sldId id="285" r:id="rId33"/>
    <p:sldId id="282" r:id="rId34"/>
    <p:sldId id="284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91138-E783-4E7E-8C6E-B7E1B3333A11}" type="datetimeFigureOut">
              <a:rPr lang="zh-CN" altLang="en-US"/>
              <a:pPr>
                <a:defRPr/>
              </a:pPr>
              <a:t>2011-9-5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3CFCF-96B6-456D-8395-0B891016F0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9D943-0301-4808-82AB-DD2092477BAA}" type="datetimeFigureOut">
              <a:rPr lang="zh-CN" altLang="en-US"/>
              <a:pPr>
                <a:defRPr/>
              </a:pPr>
              <a:t>2011-9-5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C4C2-1CC8-43EE-9155-4BA3EAC3C3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3AAF8-FF6A-4E0D-A048-D786F128B0E2}" type="datetimeFigureOut">
              <a:rPr lang="zh-CN" altLang="en-US"/>
              <a:pPr>
                <a:defRPr/>
              </a:pPr>
              <a:t>2011-9-5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23BA0-0321-466E-883F-B2877D7FA6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06B1-43F5-4001-BC78-995B10591FD9}" type="datetimeFigureOut">
              <a:rPr lang="zh-CN" altLang="en-US"/>
              <a:pPr>
                <a:defRPr/>
              </a:pPr>
              <a:t>2011-9-5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72F1D-8791-4273-A2CB-DBDBABB72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1938D-67D9-4271-8424-70D014595B28}" type="datetimeFigureOut">
              <a:rPr lang="zh-CN" altLang="en-US"/>
              <a:pPr>
                <a:defRPr/>
              </a:pPr>
              <a:t>2011-9-5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BB21B-971E-445D-AC45-7FBB934898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67B1F-3094-439C-8713-AC2545A11681}" type="datetimeFigureOut">
              <a:rPr lang="zh-CN" altLang="en-US"/>
              <a:pPr>
                <a:defRPr/>
              </a:pPr>
              <a:t>2011-9-5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B785E-AAF1-4B30-999D-2AD24E3271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3D102-94F0-4545-898A-08C8A336E861}" type="datetimeFigureOut">
              <a:rPr lang="zh-CN" altLang="en-US"/>
              <a:pPr>
                <a:defRPr/>
              </a:pPr>
              <a:t>2011-9-5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1E15B-C19E-474D-B537-CB9327B8F2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04ECB-A293-4369-A608-B9F91FC5B24D}" type="datetimeFigureOut">
              <a:rPr lang="zh-CN" altLang="en-US"/>
              <a:pPr>
                <a:defRPr/>
              </a:pPr>
              <a:t>2011-9-5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D5378-0E32-4EDA-B343-B719917162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139D5-AF32-4395-AEEE-C2F0D30E84D3}" type="datetimeFigureOut">
              <a:rPr lang="zh-CN" altLang="en-US"/>
              <a:pPr>
                <a:defRPr/>
              </a:pPr>
              <a:t>2011-9-5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4384D-54B1-47FF-98EC-444A9AD51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BF7B1-9295-43D0-889A-620C76AE8C03}" type="datetimeFigureOut">
              <a:rPr lang="zh-CN" altLang="en-US"/>
              <a:pPr>
                <a:defRPr/>
              </a:pPr>
              <a:t>2011-9-5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84FD-F057-4A90-8BDE-580F083DDB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7BC61-784F-427E-B8D3-B7D240381842}" type="datetimeFigureOut">
              <a:rPr lang="zh-CN" altLang="en-US"/>
              <a:pPr>
                <a:defRPr/>
              </a:pPr>
              <a:t>2011-9-5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A6B6F-CF39-439E-9929-07192C8EF5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9B5A93F-BABE-4FAA-BE35-8D99399A4D82}" type="datetimeFigureOut">
              <a:rPr lang="zh-CN" altLang="en-US"/>
              <a:pPr>
                <a:defRPr/>
              </a:pPr>
              <a:t>2011-9-5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42672D-79C3-4B88-836A-0E97EE71BD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32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黑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黑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黑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黑体" pitchFamily="2" charset="-122"/>
        </a:defRPr>
      </a:lvl9pPr>
    </p:titleStyle>
    <p:bodyStyle>
      <a:lvl1pPr marL="547688" indent="-411163" algn="l" rtl="0" fontAlgn="base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zh.linuxvirtualserver.org/node/1394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8208912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黑体" pitchFamily="2" charset="-122"/>
              </a:rPr>
              <a:t>构建基于</a:t>
            </a:r>
            <a:r>
              <a:rPr lang="en-US" altLang="zh-CN" dirty="0" smtClean="0">
                <a:latin typeface="黑体" pitchFamily="2" charset="-122"/>
              </a:rPr>
              <a:t>LAMP</a:t>
            </a:r>
            <a:r>
              <a:rPr lang="zh-CN" altLang="en-US" dirty="0" smtClean="0">
                <a:latin typeface="黑体" pitchFamily="2" charset="-122"/>
              </a:rPr>
              <a:t>的网站架构</a:t>
            </a:r>
            <a:endParaRPr lang="zh-CN" altLang="en-US" dirty="0">
              <a:latin typeface="黑体" pitchFamily="2" charset="-122"/>
            </a:endParaRPr>
          </a:p>
        </p:txBody>
      </p:sp>
      <p:sp>
        <p:nvSpPr>
          <p:cNvPr id="13314" name="副标题 2"/>
          <p:cNvSpPr>
            <a:spLocks noGrp="1"/>
          </p:cNvSpPr>
          <p:nvPr>
            <p:ph type="subTitle" idx="1"/>
          </p:nvPr>
        </p:nvSpPr>
        <p:spPr>
          <a:xfrm>
            <a:off x="1371600" y="3500438"/>
            <a:ext cx="6400800" cy="1584325"/>
          </a:xfrm>
        </p:spPr>
        <p:txBody>
          <a:bodyPr/>
          <a:lstStyle/>
          <a:p>
            <a:r>
              <a:rPr lang="zh-CN" altLang="en-US" sz="1800" smtClean="0"/>
              <a:t>黑夜路人</a:t>
            </a:r>
            <a:endParaRPr lang="en-US" altLang="zh-CN" sz="1800" smtClean="0"/>
          </a:p>
          <a:p>
            <a:r>
              <a:rPr lang="en-US" altLang="zh-CN" sz="1800" smtClean="0"/>
              <a:t>2011.07.02</a:t>
            </a:r>
          </a:p>
          <a:p>
            <a:r>
              <a:rPr lang="en-US" altLang="zh-CN" sz="1800" smtClean="0"/>
              <a:t>http://blog.csdn.net/heiyeshuwu</a:t>
            </a:r>
            <a:endParaRPr lang="zh-CN" altLang="en-US" sz="18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zh-CN" altLang="en-US" dirty="0" smtClean="0"/>
              <a:t>防攻击系统：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慢连接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en-US" altLang="zh-CN" dirty="0" smtClean="0"/>
              <a:t>DDOS</a:t>
            </a:r>
            <a:r>
              <a:rPr lang="zh-CN" altLang="en-US" dirty="0" smtClean="0"/>
              <a:t>、洪水</a:t>
            </a:r>
            <a:endParaRPr lang="en-US" altLang="zh-CN" dirty="0" smtClean="0"/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zh-CN" altLang="en-US" dirty="0" smtClean="0"/>
              <a:t>浏览数据、提交数据分离</a:t>
            </a:r>
            <a:endParaRPr lang="en-US" altLang="zh-CN" dirty="0" smtClean="0"/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zh-CN" altLang="en-US" dirty="0" smtClean="0"/>
              <a:t>安全相关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验证码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频率控制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反垃圾</a:t>
            </a:r>
            <a:r>
              <a:rPr lang="en-US" altLang="zh-CN" dirty="0" smtClean="0"/>
              <a:t>/</a:t>
            </a:r>
            <a:r>
              <a:rPr lang="zh-CN" altLang="en-US" dirty="0" smtClean="0"/>
              <a:t>内容过滤</a:t>
            </a:r>
            <a:endParaRPr lang="en-US" altLang="zh-CN" dirty="0" smtClean="0"/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zh-CN" altLang="en-US" dirty="0" smtClean="0"/>
              <a:t>中间件服务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资源选择：负载均衡、策略算法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健康检查：服务存活</a:t>
            </a:r>
            <a:r>
              <a:rPr lang="en-US" altLang="zh-CN" dirty="0" smtClean="0"/>
              <a:t>/</a:t>
            </a:r>
            <a:r>
              <a:rPr lang="zh-CN" altLang="en-US" dirty="0" smtClean="0"/>
              <a:t>心跳、性能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数据代理：兼容访问不同后端数据类型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zh-CN" altLang="en-US" dirty="0" smtClean="0"/>
              <a:t>消息队列：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异步提交数据：不同模块做不同的事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串行化数据、时序性、高性能不冲突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分发不同服务，减少提交系统压力</a:t>
            </a:r>
            <a:endParaRPr lang="en-US" altLang="zh-CN" dirty="0" smtClean="0"/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zh-CN" altLang="en-US" dirty="0" smtClean="0"/>
              <a:t>不同数据模块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缓存服务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标准数据库：关系数据库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NoSQL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高性能独立模块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站内搜索引擎：存储、</a:t>
            </a:r>
            <a:r>
              <a:rPr lang="en-US" altLang="zh-CN" dirty="0" smtClean="0"/>
              <a:t>NLP</a:t>
            </a:r>
            <a:r>
              <a:rPr lang="zh-CN" altLang="en-US" dirty="0" smtClean="0"/>
              <a:t>、高性能</a:t>
            </a:r>
            <a:endParaRPr lang="en-US" altLang="zh-CN" dirty="0" smtClean="0"/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zh-CN" altLang="en-US" dirty="0" smtClean="0"/>
              <a:t>审核数据系统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内容审核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内容发布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配置管理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网站架构重点</a:t>
            </a:r>
            <a:endParaRPr lang="zh-CN" altLang="en-US" dirty="0"/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达到高可用性（</a:t>
            </a:r>
            <a:r>
              <a:rPr lang="en-US" altLang="zh-CN" smtClean="0"/>
              <a:t>High Availability</a:t>
            </a:r>
            <a:r>
              <a:rPr lang="zh-CN" altLang="en-US" smtClean="0"/>
              <a:t>）是架构的重点之一</a:t>
            </a:r>
            <a:endParaRPr lang="en-US" altLang="zh-CN" smtClean="0"/>
          </a:p>
          <a:p>
            <a:endParaRPr lang="en-US" altLang="zh-CN" smtClean="0"/>
          </a:p>
          <a:p>
            <a:pPr lvl="1"/>
            <a:r>
              <a:rPr lang="zh-CN" altLang="en-US" smtClean="0"/>
              <a:t> 资源定位、健康检查、负载均衡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pPr lvl="1"/>
            <a:r>
              <a:rPr lang="zh-CN" altLang="en-US" smtClean="0"/>
              <a:t> 关键服务的主备冗余：</a:t>
            </a:r>
            <a:r>
              <a:rPr lang="en-US" altLang="zh-CN" smtClean="0"/>
              <a:t>Web</a:t>
            </a:r>
            <a:r>
              <a:rPr lang="zh-CN" altLang="en-US" smtClean="0"/>
              <a:t>、</a:t>
            </a:r>
            <a:r>
              <a:rPr lang="en-US" altLang="zh-CN" smtClean="0"/>
              <a:t>DB</a:t>
            </a:r>
            <a:br>
              <a:rPr lang="en-US" altLang="zh-CN" smtClean="0"/>
            </a:br>
            <a:endParaRPr lang="en-US" altLang="zh-CN" smtClean="0"/>
          </a:p>
          <a:p>
            <a:pPr lvl="1"/>
            <a:r>
              <a:rPr lang="zh-CN" altLang="en-US" smtClean="0"/>
              <a:t> 及时有效的监控和报警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网站架构重点</a:t>
            </a:r>
            <a:endParaRPr lang="zh-CN" altLang="en-US" dirty="0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达到高可扩展性 （</a:t>
            </a:r>
            <a:r>
              <a:rPr lang="en-US" altLang="zh-CN" smtClean="0"/>
              <a:t>High Scalability</a:t>
            </a:r>
            <a:r>
              <a:rPr lang="zh-CN" altLang="en-US" smtClean="0"/>
              <a:t>）是架构的重点之二</a:t>
            </a:r>
            <a:endParaRPr lang="en-US" altLang="zh-CN" smtClean="0"/>
          </a:p>
          <a:p>
            <a:endParaRPr lang="en-US" altLang="zh-CN" smtClean="0"/>
          </a:p>
          <a:p>
            <a:pPr lvl="1"/>
            <a:r>
              <a:rPr lang="zh-CN" altLang="en-US" smtClean="0"/>
              <a:t> 数据库的切片（</a:t>
            </a:r>
            <a:r>
              <a:rPr lang="en-US" altLang="zh-CN" smtClean="0"/>
              <a:t>Sharding</a:t>
            </a:r>
            <a:r>
              <a:rPr lang="zh-CN" altLang="en-US" smtClean="0"/>
              <a:t>）：水平切分、垂直切分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pPr lvl="1"/>
            <a:r>
              <a:rPr lang="zh-CN" altLang="en-US" smtClean="0"/>
              <a:t> 减少模块耦合度，基础模块独立服务：比如用户系统（</a:t>
            </a:r>
            <a:r>
              <a:rPr lang="en-US" altLang="zh-CN" smtClean="0"/>
              <a:t>Passport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访问压力增加可以通过扩容服务器或者节点解决</a:t>
            </a:r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网站架构重点</a:t>
            </a:r>
            <a:endParaRPr lang="zh-CN" altLang="en-US" dirty="0"/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达到高可维护性（</a:t>
            </a:r>
            <a:r>
              <a:rPr lang="en-US" altLang="zh-CN" smtClean="0"/>
              <a:t>High Maintainability</a:t>
            </a:r>
            <a:r>
              <a:rPr lang="zh-CN" altLang="en-US" smtClean="0"/>
              <a:t>）是架构的重点之三</a:t>
            </a:r>
            <a:endParaRPr lang="en-US" altLang="zh-CN" smtClean="0"/>
          </a:p>
          <a:p>
            <a:endParaRPr lang="en-US" altLang="zh-CN" smtClean="0"/>
          </a:p>
          <a:p>
            <a:pPr lvl="1"/>
            <a:r>
              <a:rPr lang="zh-CN" altLang="en-US" smtClean="0"/>
              <a:t> 架构模块和服务可以容易替换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pPr lvl="1"/>
            <a:r>
              <a:rPr lang="zh-CN" altLang="en-US" smtClean="0"/>
              <a:t> 架构可升级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实在不行，那就重构！</a:t>
            </a:r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开源软件选型</a:t>
            </a:r>
            <a:endParaRPr lang="zh-CN" altLang="en-US" dirty="0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负载均衡</a:t>
            </a:r>
            <a:endParaRPr lang="en-US" altLang="zh-CN" smtClean="0"/>
          </a:p>
          <a:p>
            <a:r>
              <a:rPr lang="en-US" altLang="zh-CN" smtClean="0"/>
              <a:t>Web</a:t>
            </a:r>
            <a:r>
              <a:rPr lang="zh-CN" altLang="en-US" smtClean="0"/>
              <a:t>服务</a:t>
            </a:r>
            <a:endParaRPr lang="en-US" altLang="zh-CN" smtClean="0"/>
          </a:p>
          <a:p>
            <a:r>
              <a:rPr lang="en-US" altLang="zh-CN" smtClean="0"/>
              <a:t>PHP</a:t>
            </a:r>
          </a:p>
          <a:p>
            <a:r>
              <a:rPr lang="zh-CN" altLang="en-US" smtClean="0"/>
              <a:t>缓存服务</a:t>
            </a:r>
            <a:endParaRPr lang="en-US" altLang="zh-CN" smtClean="0"/>
          </a:p>
          <a:p>
            <a:r>
              <a:rPr lang="en-US" altLang="zh-CN" smtClean="0"/>
              <a:t>DB</a:t>
            </a:r>
            <a:r>
              <a:rPr lang="zh-CN" altLang="en-US" smtClean="0"/>
              <a:t>连接池</a:t>
            </a:r>
            <a:endParaRPr lang="en-US" altLang="zh-CN" smtClean="0"/>
          </a:p>
          <a:p>
            <a:r>
              <a:rPr lang="zh-CN" altLang="en-US" smtClean="0"/>
              <a:t>关系数据库</a:t>
            </a:r>
            <a:endParaRPr lang="en-US" altLang="zh-CN" smtClean="0"/>
          </a:p>
          <a:p>
            <a:r>
              <a:rPr lang="en-US" altLang="zh-CN" smtClean="0"/>
              <a:t>NoSQL</a:t>
            </a:r>
          </a:p>
          <a:p>
            <a:r>
              <a:rPr lang="zh-CN" altLang="en-US" smtClean="0"/>
              <a:t>其他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3" y="1628775"/>
            <a:ext cx="3138487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选型：负载均衡</a:t>
            </a:r>
            <a:endParaRPr lang="zh-CN" altLang="en-US" dirty="0"/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LVS</a:t>
            </a:r>
          </a:p>
          <a:p>
            <a:pPr lvl="1"/>
            <a:r>
              <a:rPr lang="zh-CN" altLang="en-US" smtClean="0"/>
              <a:t>工作在四层，内核态，性能极高，有</a:t>
            </a:r>
            <a:r>
              <a:rPr lang="en-US" altLang="zh-CN" smtClean="0"/>
              <a:t>VIP</a:t>
            </a:r>
            <a:r>
              <a:rPr lang="zh-CN" altLang="en-US" smtClean="0"/>
              <a:t>功能，配合 </a:t>
            </a:r>
            <a:r>
              <a:rPr lang="en-US" altLang="zh-CN" smtClean="0"/>
              <a:t>keepalived </a:t>
            </a:r>
            <a:r>
              <a:rPr lang="zh-CN" altLang="en-US" smtClean="0"/>
              <a:t>做有效的 心跳检查和负载均衡安装配置麻烦，</a:t>
            </a:r>
            <a:endParaRPr lang="en-US" altLang="zh-CN" smtClean="0"/>
          </a:p>
          <a:p>
            <a:r>
              <a:rPr lang="en-US" altLang="zh-CN" smtClean="0"/>
              <a:t>HAProxy</a:t>
            </a:r>
          </a:p>
          <a:p>
            <a:pPr lvl="1"/>
            <a:r>
              <a:rPr lang="zh-CN" altLang="en-US" smtClean="0"/>
              <a:t>工作在四层到七层，功能强大，有</a:t>
            </a:r>
            <a:r>
              <a:rPr lang="en-US" altLang="zh-CN" smtClean="0"/>
              <a:t>VIP</a:t>
            </a:r>
            <a:r>
              <a:rPr lang="zh-CN" altLang="en-US" smtClean="0"/>
              <a:t>功能，配置简单，</a:t>
            </a:r>
            <a:r>
              <a:rPr lang="en-US" altLang="zh-CN" smtClean="0"/>
              <a:t>CPU</a:t>
            </a:r>
            <a:r>
              <a:rPr lang="zh-CN" altLang="en-US" smtClean="0"/>
              <a:t>占用高</a:t>
            </a:r>
            <a:endParaRPr lang="en-US" altLang="zh-CN" smtClean="0"/>
          </a:p>
          <a:p>
            <a:r>
              <a:rPr lang="en-US" altLang="zh-CN" smtClean="0"/>
              <a:t>Nginx</a:t>
            </a:r>
          </a:p>
          <a:p>
            <a:pPr lvl="1"/>
            <a:r>
              <a:rPr lang="zh-CN" altLang="en-US" smtClean="0"/>
              <a:t>工作在七层，应用层功能多，配置简单，无法支持</a:t>
            </a:r>
            <a:r>
              <a:rPr lang="en-US" altLang="zh-CN" smtClean="0"/>
              <a:t>VIP</a:t>
            </a:r>
            <a:r>
              <a:rPr lang="zh-CN" altLang="en-US" smtClean="0"/>
              <a:t>功能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选型：负载均衡</a:t>
            </a:r>
            <a:endParaRPr lang="zh-CN" altLang="en-US" dirty="0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负载均衡器测试数据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机器足够并且应用重要建议独立使用</a:t>
            </a:r>
            <a:r>
              <a:rPr lang="en-US" altLang="zh-CN" smtClean="0"/>
              <a:t>LVS</a:t>
            </a:r>
            <a:r>
              <a:rPr lang="zh-CN" altLang="en-US" smtClean="0"/>
              <a:t>或</a:t>
            </a:r>
            <a:r>
              <a:rPr lang="en-US" altLang="zh-CN" smtClean="0"/>
              <a:t>HAProxy</a:t>
            </a:r>
            <a:r>
              <a:rPr lang="zh-CN" altLang="en-US" smtClean="0"/>
              <a:t>，机器不足使用 </a:t>
            </a:r>
            <a:r>
              <a:rPr lang="en-US" altLang="zh-CN" smtClean="0"/>
              <a:t>Nginx</a:t>
            </a:r>
          </a:p>
          <a:p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750" y="2276475"/>
          <a:ext cx="7777163" cy="223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649638"/>
                <a:gridCol w="1335421"/>
                <a:gridCol w="3063614"/>
              </a:tblGrid>
              <a:tr h="4266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软件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每秒并发量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占用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结论</a:t>
                      </a:r>
                      <a:endParaRPr lang="zh-CN" altLang="en-US" dirty="0"/>
                    </a:p>
                  </a:txBody>
                  <a:tcPr/>
                </a:tc>
              </a:tr>
              <a:tr h="4266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LVS (DR</a:t>
                      </a:r>
                      <a:r>
                        <a:rPr lang="zh-CN" altLang="en-US" dirty="0" smtClean="0"/>
                        <a:t>模式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性能综合比最好，配置复杂</a:t>
                      </a:r>
                      <a:endParaRPr lang="zh-CN" altLang="en-US" dirty="0"/>
                    </a:p>
                  </a:txBody>
                  <a:tcPr/>
                </a:tc>
              </a:tr>
              <a:tr h="689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HAProxy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转发快，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占用高，配置简单</a:t>
                      </a:r>
                      <a:endParaRPr lang="zh-CN" altLang="en-US" dirty="0"/>
                    </a:p>
                  </a:txBody>
                  <a:tcPr/>
                </a:tc>
              </a:tr>
              <a:tr h="689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Nginx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转发没有</a:t>
                      </a:r>
                      <a:r>
                        <a:rPr lang="en-US" altLang="zh-CN" dirty="0" err="1" smtClean="0"/>
                        <a:t>haproxy</a:t>
                      </a:r>
                      <a:r>
                        <a:rPr lang="zh-CN" altLang="en-US" dirty="0" smtClean="0"/>
                        <a:t>快，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比</a:t>
                      </a:r>
                      <a:r>
                        <a:rPr lang="en-US" altLang="zh-CN" dirty="0" err="1" smtClean="0"/>
                        <a:t>haproxy</a:t>
                      </a:r>
                      <a:r>
                        <a:rPr lang="zh-CN" altLang="en-US" dirty="0" smtClean="0"/>
                        <a:t>占用低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选型：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/>
              <a:t>Apache</a:t>
            </a:r>
          </a:p>
          <a:p>
            <a:pPr lvl="1"/>
            <a:r>
              <a:rPr lang="en-US" altLang="zh-CN" sz="2000" smtClean="0"/>
              <a:t>2.2</a:t>
            </a:r>
            <a:r>
              <a:rPr lang="zh-CN" altLang="en-US" sz="2000" smtClean="0"/>
              <a:t>版本非常稳定强大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Preworker</a:t>
            </a:r>
            <a:r>
              <a:rPr lang="zh-CN" altLang="en-US" sz="2000" smtClean="0"/>
              <a:t>模式取消了进程创建开销，性能很高</a:t>
            </a:r>
            <a:endParaRPr lang="en-US" altLang="zh-CN" sz="2000" smtClean="0"/>
          </a:p>
          <a:p>
            <a:r>
              <a:rPr lang="en-US" altLang="zh-CN" sz="2400" smtClean="0"/>
              <a:t>Nginx</a:t>
            </a:r>
          </a:p>
          <a:p>
            <a:pPr lvl="1"/>
            <a:r>
              <a:rPr lang="zh-CN" altLang="en-US" sz="2000" smtClean="0"/>
              <a:t>基于异步</a:t>
            </a:r>
            <a:r>
              <a:rPr lang="en-US" altLang="zh-CN" sz="2000" smtClean="0"/>
              <a:t>IO</a:t>
            </a:r>
            <a:r>
              <a:rPr lang="zh-CN" altLang="en-US" sz="2000" smtClean="0"/>
              <a:t>模型，性能强悍，能够支持数万并发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对小文件支持很好，性能很高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代码优美，扩展库必须编译进主程序</a:t>
            </a:r>
            <a:endParaRPr lang="en-US" altLang="zh-CN" sz="2000" smtClean="0"/>
          </a:p>
          <a:p>
            <a:r>
              <a:rPr lang="en-US" altLang="zh-CN" sz="2400" smtClean="0"/>
              <a:t>Lighttpd</a:t>
            </a:r>
          </a:p>
          <a:p>
            <a:pPr lvl="1"/>
            <a:r>
              <a:rPr lang="zh-CN" altLang="en-US" sz="2000" smtClean="0"/>
              <a:t>基于异步</a:t>
            </a:r>
            <a:r>
              <a:rPr lang="en-US" altLang="zh-CN" sz="2000" smtClean="0"/>
              <a:t>IO</a:t>
            </a:r>
            <a:r>
              <a:rPr lang="zh-CN" altLang="en-US" sz="2000" smtClean="0"/>
              <a:t>模型，性能</a:t>
            </a:r>
            <a:r>
              <a:rPr lang="en-US" altLang="zh-CN" sz="2000" smtClean="0"/>
              <a:t>Nginx</a:t>
            </a:r>
            <a:r>
              <a:rPr lang="zh-CN" altLang="en-US" sz="2000" smtClean="0"/>
              <a:t>没有差别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扩展库是</a:t>
            </a:r>
            <a:r>
              <a:rPr lang="en-US" altLang="zh-CN" sz="2000" smtClean="0"/>
              <a:t>SO</a:t>
            </a:r>
            <a:r>
              <a:rPr lang="zh-CN" altLang="en-US" sz="2000" smtClean="0"/>
              <a:t>模式，比</a:t>
            </a:r>
            <a:r>
              <a:rPr lang="en-US" altLang="zh-CN" sz="2000" smtClean="0"/>
              <a:t>Nginx</a:t>
            </a:r>
            <a:r>
              <a:rPr lang="zh-CN" altLang="en-US" sz="2000" smtClean="0"/>
              <a:t>要灵活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全球使用率比以前低，安全性没有上面两个好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选型：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/>
              <a:t>Web</a:t>
            </a:r>
            <a:r>
              <a:rPr lang="zh-CN" altLang="en-US" sz="2400" smtClean="0"/>
              <a:t>服务器静态内容测试数据</a:t>
            </a:r>
            <a:endParaRPr lang="en-US" altLang="zh-CN" sz="2400" smtClean="0"/>
          </a:p>
          <a:p>
            <a:pPr lvl="1"/>
            <a:r>
              <a:rPr lang="zh-CN" altLang="en-US" sz="2000" smtClean="0"/>
              <a:t>处理静态文件</a:t>
            </a:r>
            <a:r>
              <a:rPr lang="en-US" altLang="zh-CN" sz="2000" smtClean="0"/>
              <a:t>Apache </a:t>
            </a:r>
            <a:r>
              <a:rPr lang="zh-CN" altLang="en-US" sz="2000" smtClean="0"/>
              <a:t>性能比 </a:t>
            </a:r>
            <a:r>
              <a:rPr lang="en-US" altLang="zh-CN" sz="2000" smtClean="0"/>
              <a:t>nginx</a:t>
            </a:r>
            <a:r>
              <a:rPr lang="zh-CN" altLang="en-US" sz="2000" smtClean="0"/>
              <a:t>和</a:t>
            </a:r>
            <a:r>
              <a:rPr lang="en-US" altLang="zh-CN" sz="2000" smtClean="0"/>
              <a:t>lighttpd</a:t>
            </a:r>
            <a:r>
              <a:rPr lang="zh-CN" altLang="en-US" sz="2000" smtClean="0"/>
              <a:t>要差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Nginx</a:t>
            </a:r>
            <a:r>
              <a:rPr lang="zh-CN" altLang="en-US" sz="2000" smtClean="0"/>
              <a:t>在处理小文件优势明显</a:t>
            </a:r>
            <a:endParaRPr lang="en-US" altLang="zh-CN" sz="2000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graphicFrame>
        <p:nvGraphicFramePr>
          <p:cNvPr id="31747" name="图表 3"/>
          <p:cNvGraphicFramePr>
            <a:graphicFrameLocks/>
          </p:cNvGraphicFramePr>
          <p:nvPr/>
        </p:nvGraphicFramePr>
        <p:xfrm>
          <a:off x="1136650" y="2946400"/>
          <a:ext cx="7158038" cy="3557588"/>
        </p:xfrm>
        <a:graphic>
          <a:graphicData uri="http://schemas.openxmlformats.org/presentationml/2006/ole">
            <p:oleObj spid="_x0000_s31747" r:id="rId3" imgW="7163421" imgH="3560373" progId="Excel.Chart.8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650"/>
          </a:xfrm>
        </p:spPr>
        <p:txBody>
          <a:bodyPr/>
          <a:lstStyle/>
          <a:p>
            <a:r>
              <a:rPr lang="zh-CN" altLang="en-US" smtClean="0"/>
              <a:t>网站架构的迭代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开源软件选型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网站基础优化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Q&amp;A</a:t>
            </a:r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选型：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/>
              <a:t>Web</a:t>
            </a:r>
            <a:r>
              <a:rPr lang="zh-CN" altLang="en-US" sz="2400" smtClean="0"/>
              <a:t>服务器动态内容测试数据</a:t>
            </a:r>
            <a:endParaRPr lang="en-US" altLang="zh-CN" sz="2400" smtClean="0"/>
          </a:p>
          <a:p>
            <a:pPr lvl="1"/>
            <a:r>
              <a:rPr lang="zh-CN" altLang="en-US" sz="2000" smtClean="0"/>
              <a:t>处理动态内容三者相差不大</a:t>
            </a:r>
            <a:r>
              <a:rPr lang="en-US" altLang="zh-CN" sz="2000" smtClean="0"/>
              <a:t>(</a:t>
            </a:r>
            <a:r>
              <a:rPr lang="zh-CN" altLang="en-US" sz="2000" smtClean="0"/>
              <a:t>测试环境差异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，主要是取决于</a:t>
            </a:r>
            <a:r>
              <a:rPr lang="en-US" altLang="zh-CN" sz="2000" smtClean="0"/>
              <a:t>PHP</a:t>
            </a:r>
            <a:r>
              <a:rPr lang="zh-CN" altLang="en-US" sz="2000" smtClean="0"/>
              <a:t>和数据库的处理性能</a:t>
            </a:r>
            <a:endParaRPr lang="en-US" altLang="zh-CN" sz="2000" smtClean="0"/>
          </a:p>
          <a:p>
            <a:endParaRPr lang="zh-CN" altLang="en-US" smtClean="0"/>
          </a:p>
        </p:txBody>
      </p:sp>
      <p:graphicFrame>
        <p:nvGraphicFramePr>
          <p:cNvPr id="32771" name="图表 3"/>
          <p:cNvGraphicFramePr>
            <a:graphicFrameLocks/>
          </p:cNvGraphicFramePr>
          <p:nvPr/>
        </p:nvGraphicFramePr>
        <p:xfrm>
          <a:off x="1208088" y="2873375"/>
          <a:ext cx="6799262" cy="3486150"/>
        </p:xfrm>
        <a:graphic>
          <a:graphicData uri="http://schemas.openxmlformats.org/presentationml/2006/ole">
            <p:oleObj spid="_x0000_s32771" r:id="rId3" imgW="6803726" imgH="3487214" progId="Excel.Chart.8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选型：</a:t>
            </a:r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smtClean="0"/>
              <a:t>版本选择</a:t>
            </a:r>
            <a:endParaRPr lang="en-US" altLang="zh-CN" sz="2400" b="1" smtClean="0"/>
          </a:p>
          <a:p>
            <a:pPr lvl="1"/>
            <a:r>
              <a:rPr lang="en-US" altLang="zh-CN" sz="2000" smtClean="0"/>
              <a:t>PHP 4</a:t>
            </a:r>
            <a:r>
              <a:rPr lang="zh-CN" altLang="en-US" sz="2000" smtClean="0"/>
              <a:t>：马上抛弃它吧，低下的性能，不完整的面向对象支持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PHP 5.2.x</a:t>
            </a:r>
            <a:r>
              <a:rPr lang="zh-CN" altLang="en-US" sz="2000" smtClean="0"/>
              <a:t>：成熟稳定，各种扩展都支持，性能卓越，建议使用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PHP 5.3.x</a:t>
            </a:r>
            <a:r>
              <a:rPr lang="zh-CN" altLang="en-US" sz="2000" smtClean="0"/>
              <a:t>：有一些包括</a:t>
            </a:r>
            <a:r>
              <a:rPr lang="en-US" altLang="zh-CN" sz="2000" smtClean="0"/>
              <a:t>Unicode</a:t>
            </a:r>
            <a:r>
              <a:rPr lang="zh-CN" altLang="en-US" sz="2000" smtClean="0"/>
              <a:t>、命名空间之类的新功能，看个人喜好</a:t>
            </a:r>
            <a:endParaRPr lang="en-US" altLang="zh-CN" sz="2000" smtClean="0"/>
          </a:p>
          <a:p>
            <a:r>
              <a:rPr lang="zh-CN" altLang="en-US" sz="2400" b="1" smtClean="0"/>
              <a:t>工作模式选择</a:t>
            </a:r>
            <a:endParaRPr lang="en-US" altLang="zh-CN" sz="2400" b="1" smtClean="0"/>
          </a:p>
          <a:p>
            <a:pPr lvl="1"/>
            <a:r>
              <a:rPr lang="en-US" altLang="zh-CN" sz="1600" smtClean="0"/>
              <a:t>Mod_php5.so</a:t>
            </a:r>
            <a:r>
              <a:rPr lang="zh-CN" altLang="en-US" sz="1600" smtClean="0"/>
              <a:t>：如果使用</a:t>
            </a:r>
            <a:r>
              <a:rPr lang="en-US" altLang="zh-CN" sz="1600" smtClean="0"/>
              <a:t>Apache</a:t>
            </a:r>
            <a:r>
              <a:rPr lang="zh-CN" altLang="en-US" sz="1600" smtClean="0"/>
              <a:t>的话，简单配置，可以使用本模式，挺稳定，性能不错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FastCGI</a:t>
            </a:r>
            <a:r>
              <a:rPr lang="zh-CN" altLang="en-US" sz="1600" smtClean="0"/>
              <a:t>模式：推荐结合 </a:t>
            </a:r>
            <a:r>
              <a:rPr lang="en-US" altLang="zh-CN" sz="1600" smtClean="0"/>
              <a:t>php-fpm </a:t>
            </a:r>
            <a:r>
              <a:rPr lang="zh-CN" altLang="en-US" sz="1600" smtClean="0"/>
              <a:t>的 </a:t>
            </a:r>
            <a:r>
              <a:rPr lang="en-US" altLang="zh-CN" sz="1600" smtClean="0"/>
              <a:t>fastcgi</a:t>
            </a:r>
            <a:r>
              <a:rPr lang="zh-CN" altLang="en-US" sz="1600" smtClean="0"/>
              <a:t>模式，性能很高，工作稳定，而且可以跟 </a:t>
            </a:r>
            <a:r>
              <a:rPr lang="en-US" altLang="zh-CN" sz="1600" smtClean="0"/>
              <a:t>Apache</a:t>
            </a:r>
            <a:r>
              <a:rPr lang="zh-CN" altLang="en-US" sz="1600" smtClean="0"/>
              <a:t>、</a:t>
            </a:r>
            <a:r>
              <a:rPr lang="en-US" altLang="zh-CN" sz="1600" smtClean="0"/>
              <a:t>Nginx</a:t>
            </a:r>
            <a:r>
              <a:rPr lang="zh-CN" altLang="en-US" sz="1600" smtClean="0"/>
              <a:t>、</a:t>
            </a:r>
            <a:r>
              <a:rPr lang="en-US" altLang="zh-CN" sz="1600" smtClean="0"/>
              <a:t>Lighttpd </a:t>
            </a:r>
            <a:r>
              <a:rPr lang="zh-CN" altLang="en-US" sz="1600" smtClean="0"/>
              <a:t>完美结合</a:t>
            </a:r>
            <a:endParaRPr lang="en-US" altLang="zh-CN" sz="1600" smtClean="0"/>
          </a:p>
          <a:p>
            <a:r>
              <a:rPr lang="zh-CN" altLang="en-US" sz="2400" b="1" smtClean="0"/>
              <a:t>其他</a:t>
            </a:r>
            <a:endParaRPr lang="en-US" altLang="zh-CN" sz="2400" b="1" smtClean="0"/>
          </a:p>
          <a:p>
            <a:pPr lvl="1"/>
            <a:r>
              <a:rPr lang="zh-CN" altLang="en-US" sz="1600" smtClean="0"/>
              <a:t>注意安全配置，注意  </a:t>
            </a:r>
            <a:r>
              <a:rPr lang="en-US" altLang="zh-CN" sz="1600" smtClean="0"/>
              <a:t>safe_mode</a:t>
            </a:r>
            <a:r>
              <a:rPr lang="zh-CN" altLang="en-US" sz="1600" smtClean="0"/>
              <a:t>、</a:t>
            </a:r>
            <a:r>
              <a:rPr lang="en-US" altLang="zh-CN" sz="1600" smtClean="0"/>
              <a:t>open_base_dir </a:t>
            </a:r>
            <a:r>
              <a:rPr lang="zh-CN" altLang="en-US" sz="1600" smtClean="0"/>
              <a:t>等选项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停掉不需要使用的</a:t>
            </a:r>
            <a:r>
              <a:rPr lang="en-US" altLang="zh-CN" sz="1600" smtClean="0"/>
              <a:t>PHP</a:t>
            </a:r>
            <a:r>
              <a:rPr lang="zh-CN" altLang="en-US" sz="1600" smtClean="0"/>
              <a:t>扩展</a:t>
            </a:r>
            <a:endParaRPr lang="en-US" altLang="zh-CN" sz="16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选型：缓存服务</a:t>
            </a:r>
            <a:endParaRPr lang="zh-CN" altLang="en-US" dirty="0"/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毋庸置疑，选择 </a:t>
            </a:r>
            <a:r>
              <a:rPr lang="en-US" altLang="zh-CN" smtClean="0"/>
              <a:t>Memcached </a:t>
            </a:r>
            <a:r>
              <a:rPr lang="zh-CN" altLang="en-US" smtClean="0"/>
              <a:t>吧</a:t>
            </a:r>
            <a:endParaRPr lang="en-US" altLang="zh-CN" smtClean="0"/>
          </a:p>
          <a:p>
            <a:r>
              <a:rPr lang="en-US" altLang="zh-CN" smtClean="0"/>
              <a:t>Memcached</a:t>
            </a:r>
            <a:r>
              <a:rPr lang="zh-CN" altLang="en-US" smtClean="0"/>
              <a:t>注意点</a:t>
            </a:r>
            <a:endParaRPr lang="en-US" altLang="zh-CN" smtClean="0"/>
          </a:p>
          <a:p>
            <a:pPr lvl="1"/>
            <a:r>
              <a:rPr lang="en-US" altLang="zh-CN" smtClean="0"/>
              <a:t>32</a:t>
            </a:r>
            <a:r>
              <a:rPr lang="zh-CN" altLang="en-US" smtClean="0"/>
              <a:t>位机上开辟内存不要超过</a:t>
            </a:r>
            <a:r>
              <a:rPr lang="en-US" altLang="zh-CN" smtClean="0"/>
              <a:t>2G</a:t>
            </a:r>
            <a:r>
              <a:rPr lang="zh-CN" altLang="en-US" smtClean="0"/>
              <a:t>，建议可以多开几个进程</a:t>
            </a:r>
            <a:endParaRPr lang="en-US" altLang="zh-CN" smtClean="0"/>
          </a:p>
          <a:p>
            <a:pPr lvl="1"/>
            <a:r>
              <a:rPr lang="zh-CN" altLang="en-US" smtClean="0"/>
              <a:t>如果没有富余的机器可以跟</a:t>
            </a:r>
            <a:r>
              <a:rPr lang="en-US" altLang="zh-CN" smtClean="0"/>
              <a:t>Web</a:t>
            </a:r>
            <a:r>
              <a:rPr lang="zh-CN" altLang="en-US" smtClean="0"/>
              <a:t>一起部署</a:t>
            </a:r>
            <a:endParaRPr lang="en-US" altLang="zh-CN" smtClean="0"/>
          </a:p>
          <a:p>
            <a:pPr lvl="1"/>
            <a:r>
              <a:rPr lang="zh-CN" altLang="en-US" smtClean="0"/>
              <a:t>它单个数据值长度不能超过</a:t>
            </a:r>
            <a:r>
              <a:rPr lang="en-US" altLang="zh-CN" smtClean="0"/>
              <a:t>1M</a:t>
            </a:r>
          </a:p>
          <a:p>
            <a:pPr lvl="1"/>
            <a:r>
              <a:rPr lang="zh-CN" altLang="en-US" smtClean="0"/>
              <a:t>数据存储最长有效期是</a:t>
            </a:r>
            <a:r>
              <a:rPr lang="en-US" altLang="zh-CN" smtClean="0"/>
              <a:t>30</a:t>
            </a:r>
            <a:r>
              <a:rPr lang="zh-CN" altLang="en-US" smtClean="0"/>
              <a:t>天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选型：数据库连接池</a:t>
            </a:r>
            <a:endParaRPr lang="zh-CN" altLang="en-US" dirty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MySQL Proxy</a:t>
            </a:r>
          </a:p>
          <a:p>
            <a:pPr lvl="1"/>
            <a:r>
              <a:rPr lang="zh-CN" altLang="en-US" smtClean="0"/>
              <a:t>性能不是太好，目前功能不完善</a:t>
            </a:r>
            <a:endParaRPr lang="en-US" altLang="zh-CN" smtClean="0"/>
          </a:p>
          <a:p>
            <a:pPr lvl="1"/>
            <a:r>
              <a:rPr lang="zh-CN" altLang="en-US" smtClean="0"/>
              <a:t>无法进行读写分离，需要自己写</a:t>
            </a:r>
            <a:r>
              <a:rPr lang="en-US" altLang="zh-CN" smtClean="0"/>
              <a:t>Lua</a:t>
            </a:r>
            <a:r>
              <a:rPr lang="zh-CN" altLang="en-US" smtClean="0"/>
              <a:t>脚本实现</a:t>
            </a:r>
            <a:endParaRPr lang="en-US" altLang="zh-CN" smtClean="0"/>
          </a:p>
          <a:p>
            <a:r>
              <a:rPr lang="en-US" altLang="zh-CN" smtClean="0"/>
              <a:t>SQL Relay</a:t>
            </a:r>
          </a:p>
          <a:p>
            <a:pPr lvl="1"/>
            <a:r>
              <a:rPr lang="zh-CN" altLang="en-US" smtClean="0"/>
              <a:t>业内普遍反映不好用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您有推荐的吗？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选型：关系数据库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zh-CN" altLang="en-US" sz="2400" dirty="0" smtClean="0"/>
              <a:t>毋庸置疑，选择</a:t>
            </a:r>
            <a:r>
              <a:rPr lang="en-US" altLang="zh-CN" sz="2400" dirty="0" err="1" smtClean="0"/>
              <a:t>MySQL</a:t>
            </a:r>
            <a:endParaRPr lang="en-US" altLang="zh-CN" sz="2400" dirty="0" smtClean="0"/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特点</a:t>
            </a:r>
            <a:endParaRPr lang="en-US" altLang="zh-CN" sz="2400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开放式存储引擎，可以编制自己的引擎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安装部署简单，运维对比其他数据库简洁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标配</a:t>
            </a:r>
            <a:r>
              <a:rPr lang="en-US" altLang="zh-CN" dirty="0" err="1" smtClean="0"/>
              <a:t>MyISAM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引擎，各有所长</a:t>
            </a:r>
            <a:endParaRPr lang="en-US" altLang="zh-CN" dirty="0" smtClean="0"/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缺点</a:t>
            </a:r>
            <a:endParaRPr lang="en-US" altLang="zh-CN" sz="2400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没有好的热备工具（收费）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目前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支持不太完善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en-US" altLang="zh-CN" dirty="0" err="1" smtClean="0"/>
              <a:t>Orache</a:t>
            </a:r>
            <a:r>
              <a:rPr lang="zh-CN" altLang="en-US" dirty="0" smtClean="0"/>
              <a:t>收购后，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5.5 </a:t>
            </a:r>
            <a:r>
              <a:rPr lang="zh-CN" altLang="en-US" dirty="0" smtClean="0"/>
              <a:t>性能更高</a:t>
            </a:r>
            <a:endParaRPr lang="en-US" altLang="zh-CN" dirty="0" smtClean="0"/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zh-CN" altLang="en-US" dirty="0" smtClean="0"/>
              <a:t>替代品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en-US" altLang="zh-CN" dirty="0" err="1" smtClean="0"/>
              <a:t>MariaDB</a:t>
            </a:r>
            <a:r>
              <a:rPr lang="zh-CN" altLang="en-US" dirty="0" smtClean="0"/>
              <a:t>：创始人</a:t>
            </a:r>
            <a:r>
              <a:rPr lang="en-US" altLang="zh-CN" dirty="0" smtClean="0"/>
              <a:t>Monty</a:t>
            </a:r>
            <a:r>
              <a:rPr lang="zh-CN" altLang="en-US" dirty="0" smtClean="0"/>
              <a:t>构建，</a:t>
            </a:r>
            <a:r>
              <a:rPr lang="en-US" altLang="zh-CN" dirty="0" smtClean="0"/>
              <a:t>Maria</a:t>
            </a:r>
            <a:r>
              <a:rPr lang="zh-CN" altLang="en-US" dirty="0" smtClean="0"/>
              <a:t>引擎、</a:t>
            </a:r>
            <a:r>
              <a:rPr lang="en-US" altLang="zh-CN" dirty="0" err="1" smtClean="0"/>
              <a:t>XtraDB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en-US" altLang="zh-CN" dirty="0" err="1" smtClean="0"/>
              <a:t>Percona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衍生版，性能更高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选型：</a:t>
            </a:r>
            <a:r>
              <a:rPr lang="en-US" altLang="zh-CN" dirty="0" err="1" smtClean="0"/>
              <a:t>NoSQL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516562"/>
          </a:xfrm>
        </p:spPr>
        <p:txBody>
          <a:bodyPr>
            <a:normAutofit fontScale="70000" lnSpcReduction="20000"/>
          </a:bodyPr>
          <a:lstStyle/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altLang="zh-CN" sz="2400" dirty="0" err="1" smtClean="0"/>
              <a:t>MongoDB</a:t>
            </a:r>
            <a:endParaRPr lang="en-US" altLang="zh-CN" sz="2400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sz="2000" dirty="0" smtClean="0"/>
              <a:t>文档数据库，介于 </a:t>
            </a:r>
            <a:r>
              <a:rPr lang="en-US" altLang="zh-CN" sz="2000" dirty="0" smtClean="0"/>
              <a:t>Key-&gt;Value </a:t>
            </a:r>
            <a:r>
              <a:rPr lang="zh-CN" altLang="en-US" sz="2000" dirty="0" smtClean="0"/>
              <a:t>数据库和关系数据库之间</a:t>
            </a:r>
            <a:endParaRPr lang="en-US" altLang="zh-CN" sz="2000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sz="2000" dirty="0" smtClean="0"/>
              <a:t>无存储引擎，高写入性能，内存越大，性能越好</a:t>
            </a:r>
            <a:endParaRPr lang="en-US" altLang="zh-CN" sz="2000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en-US" altLang="zh-CN" sz="2000" dirty="0" err="1" smtClean="0"/>
              <a:t>AutoSharding</a:t>
            </a:r>
            <a:r>
              <a:rPr lang="zh-CN" altLang="en-US" sz="2000" dirty="0" smtClean="0"/>
              <a:t>、主从复制</a:t>
            </a:r>
            <a:endParaRPr lang="en-US" altLang="zh-CN" sz="2000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sz="2000" dirty="0" smtClean="0"/>
              <a:t>操作简单，会</a:t>
            </a:r>
            <a:r>
              <a:rPr lang="en-US" altLang="zh-CN" sz="2000" dirty="0" smtClean="0"/>
              <a:t>JavaScript</a:t>
            </a:r>
            <a:r>
              <a:rPr lang="zh-CN" altLang="en-US" sz="2000" dirty="0" smtClean="0"/>
              <a:t>就会操作</a:t>
            </a:r>
            <a:r>
              <a:rPr lang="en-US" altLang="zh-CN" sz="2000" dirty="0" err="1" smtClean="0"/>
              <a:t>MongoDB</a:t>
            </a:r>
            <a:endParaRPr lang="en-US" altLang="zh-CN" sz="2000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sz="2000" dirty="0" smtClean="0"/>
              <a:t>发展中，业内有应用，百度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商业产品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、淘宝（监控中心）、视觉中国</a:t>
            </a:r>
            <a:endParaRPr lang="en-US" altLang="zh-CN" sz="2000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sz="2000" dirty="0" smtClean="0"/>
              <a:t>缺点：</a:t>
            </a:r>
            <a:endParaRPr lang="en-US" altLang="zh-CN" sz="2000" dirty="0" smtClean="0"/>
          </a:p>
          <a:p>
            <a:pPr marL="1133856" lvl="2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zh-CN" altLang="en-US" sz="1800" dirty="0" smtClean="0"/>
              <a:t>最大单记录 </a:t>
            </a:r>
            <a:r>
              <a:rPr lang="en-US" altLang="zh-CN" sz="1800" dirty="0" smtClean="0"/>
              <a:t>16M</a:t>
            </a:r>
          </a:p>
          <a:p>
            <a:pPr marL="1133856" lvl="2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zh-CN" altLang="en-US" sz="1800" dirty="0" smtClean="0"/>
              <a:t>比较浪费磁盘：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亿 数据 </a:t>
            </a:r>
            <a:r>
              <a:rPr lang="en-US" altLang="zh-CN" sz="1800" dirty="0" smtClean="0"/>
              <a:t>500G</a:t>
            </a:r>
            <a:r>
              <a:rPr lang="zh-CN" altLang="en-US" sz="1800" dirty="0" smtClean="0"/>
              <a:t>磁盘</a:t>
            </a:r>
            <a:endParaRPr lang="en-US" altLang="zh-CN" sz="1800" dirty="0" smtClean="0"/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altLang="zh-CN" sz="2400" dirty="0" err="1" smtClean="0"/>
              <a:t>Redis</a:t>
            </a:r>
            <a:endParaRPr lang="en-US" altLang="zh-CN" sz="2400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可持久化的缓存服务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纯粹</a:t>
            </a:r>
            <a:r>
              <a:rPr lang="en-US" altLang="zh-CN" dirty="0" smtClean="0"/>
              <a:t>Key -&gt;Value</a:t>
            </a:r>
            <a:r>
              <a:rPr lang="zh-CN" altLang="en-US" dirty="0" smtClean="0"/>
              <a:t>结构，存储数据类型丰富：</a:t>
            </a:r>
            <a:r>
              <a:rPr lang="en-US" altLang="zh-CN" dirty="0" smtClean="0"/>
              <a:t>String/List/Set</a:t>
            </a:r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可以持久化，可以主从同步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1133856" lvl="2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zh-CN" altLang="en-US" dirty="0" smtClean="0"/>
              <a:t>主从同步拷贝整个镜像文件</a:t>
            </a:r>
            <a:endParaRPr lang="en-US" altLang="zh-CN" dirty="0" smtClean="0"/>
          </a:p>
          <a:p>
            <a:pPr marL="1133856" lvl="2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zh-CN" altLang="en-US" dirty="0" smtClean="0"/>
              <a:t>内存大小限制了能存储最大持久化文件大小</a:t>
            </a:r>
            <a:endParaRPr lang="en-US" altLang="zh-CN" dirty="0" smtClean="0"/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zh-CN" altLang="en-US" dirty="0" smtClean="0"/>
              <a:t>其他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Hbase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en-US" altLang="zh-CN" dirty="0" smtClean="0"/>
              <a:t>Apache </a:t>
            </a:r>
            <a:r>
              <a:rPr lang="en-US" altLang="zh-CN" dirty="0" err="1" smtClean="0"/>
              <a:t>CouchDB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HandlerSocket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更多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选型：其他</a:t>
            </a:r>
            <a:endParaRPr lang="zh-CN" altLang="en-US" dirty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反向代理服务器</a:t>
            </a:r>
            <a:endParaRPr lang="en-US" altLang="zh-CN" smtClean="0"/>
          </a:p>
          <a:p>
            <a:pPr lvl="1"/>
            <a:r>
              <a:rPr lang="en-US" altLang="zh-CN" smtClean="0"/>
              <a:t>Squid</a:t>
            </a:r>
          </a:p>
          <a:p>
            <a:pPr lvl="1"/>
            <a:r>
              <a:rPr lang="en-US" altLang="zh-CN" smtClean="0"/>
              <a:t>Varnish</a:t>
            </a:r>
          </a:p>
          <a:p>
            <a:r>
              <a:rPr lang="zh-CN" altLang="en-US" smtClean="0"/>
              <a:t>数据检索服务</a:t>
            </a:r>
            <a:endParaRPr lang="en-US" altLang="zh-CN" smtClean="0"/>
          </a:p>
          <a:p>
            <a:pPr lvl="1"/>
            <a:r>
              <a:rPr lang="en-US" altLang="zh-CN" smtClean="0"/>
              <a:t>Sphinx</a:t>
            </a:r>
          </a:p>
          <a:p>
            <a:pPr lvl="1"/>
            <a:r>
              <a:rPr lang="en-US" altLang="zh-CN" smtClean="0"/>
              <a:t>Xapian</a:t>
            </a:r>
          </a:p>
          <a:p>
            <a:r>
              <a:rPr lang="zh-CN" altLang="en-US" smtClean="0"/>
              <a:t>消息队列</a:t>
            </a:r>
            <a:endParaRPr lang="en-US" altLang="zh-CN" smtClean="0"/>
          </a:p>
          <a:p>
            <a:pPr lvl="1"/>
            <a:r>
              <a:rPr lang="en-US" altLang="zh-CN" smtClean="0"/>
              <a:t>MemcacheQ</a:t>
            </a:r>
          </a:p>
          <a:p>
            <a:pPr lvl="1"/>
            <a:r>
              <a:rPr lang="en-US" altLang="zh-CN" smtClean="0"/>
              <a:t>Q4M (queue for mysql)</a:t>
            </a:r>
          </a:p>
          <a:p>
            <a:pPr lvl="1"/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网站基础优化</a:t>
            </a:r>
            <a:endParaRPr lang="zh-CN" altLang="en-US" dirty="0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MySQL</a:t>
            </a:r>
            <a:r>
              <a:rPr lang="zh-CN" altLang="en-US" smtClean="0"/>
              <a:t>优化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前端优化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 smtClean="0"/>
              <a:t>MySQL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r>
              <a:rPr lang="zh-CN" altLang="en-US" sz="2000" b="1" smtClean="0"/>
              <a:t>服务优化</a:t>
            </a:r>
            <a:endParaRPr lang="en-US" altLang="zh-CN" sz="2000" b="1" smtClean="0"/>
          </a:p>
          <a:p>
            <a:pPr lvl="1"/>
            <a:r>
              <a:rPr lang="zh-CN" altLang="en-US" sz="2000" smtClean="0"/>
              <a:t>选择合适的版本：</a:t>
            </a:r>
            <a:r>
              <a:rPr lang="en-US" altLang="zh-CN" sz="2000" smtClean="0"/>
              <a:t>MySQL 5.x</a:t>
            </a:r>
          </a:p>
          <a:p>
            <a:pPr lvl="1"/>
            <a:r>
              <a:rPr lang="zh-CN" altLang="en-US" sz="2000" smtClean="0"/>
              <a:t>选择合适的存储引擎：</a:t>
            </a:r>
            <a:r>
              <a:rPr lang="en-US" altLang="zh-CN" sz="2000" smtClean="0"/>
              <a:t>MyISAM</a:t>
            </a:r>
            <a:r>
              <a:rPr lang="zh-CN" altLang="en-US" sz="2000" smtClean="0"/>
              <a:t>、</a:t>
            </a:r>
            <a:r>
              <a:rPr lang="en-US" altLang="zh-CN" sz="2000" smtClean="0"/>
              <a:t>InnoDB</a:t>
            </a:r>
          </a:p>
          <a:p>
            <a:pPr lvl="2"/>
            <a:r>
              <a:rPr lang="en-US" altLang="zh-CN" sz="2000" smtClean="0"/>
              <a:t>MyISAM</a:t>
            </a:r>
            <a:r>
              <a:rPr lang="zh-CN" altLang="en-US" sz="2000" smtClean="0"/>
              <a:t>：表级锁、查询快</a:t>
            </a:r>
            <a:r>
              <a:rPr lang="en-US" altLang="zh-CN" sz="2000" smtClean="0"/>
              <a:t>(500W)</a:t>
            </a:r>
            <a:r>
              <a:rPr lang="zh-CN" altLang="en-US" sz="2000" smtClean="0"/>
              <a:t>，可以</a:t>
            </a:r>
            <a:r>
              <a:rPr lang="en-US" altLang="zh-CN" sz="2000" smtClean="0"/>
              <a:t>count</a:t>
            </a:r>
          </a:p>
          <a:p>
            <a:pPr lvl="2"/>
            <a:r>
              <a:rPr lang="en-US" altLang="zh-CN" sz="2000" smtClean="0"/>
              <a:t>Innodb</a:t>
            </a:r>
            <a:r>
              <a:rPr lang="zh-CN" altLang="en-US" sz="2000" smtClean="0"/>
              <a:t>：行级锁、事务支持（隔离级别），不要</a:t>
            </a:r>
            <a:r>
              <a:rPr lang="en-US" altLang="zh-CN" sz="2000" smtClean="0"/>
              <a:t>count</a:t>
            </a:r>
            <a:r>
              <a:rPr lang="zh-CN" altLang="en-US" sz="2000" smtClean="0"/>
              <a:t>，要设置主键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重要的配置：</a:t>
            </a:r>
            <a:endParaRPr lang="en-US" altLang="zh-CN" sz="2000" smtClean="0"/>
          </a:p>
          <a:p>
            <a:pPr lvl="2"/>
            <a:r>
              <a:rPr lang="en-US" altLang="zh-CN" sz="2000" smtClean="0"/>
              <a:t>Max_connections</a:t>
            </a:r>
            <a:r>
              <a:rPr lang="zh-CN" altLang="en-US" sz="2000" smtClean="0"/>
              <a:t>、</a:t>
            </a:r>
            <a:r>
              <a:rPr lang="en-US" altLang="zh-CN" sz="2000" smtClean="0"/>
              <a:t>Query_cache</a:t>
            </a:r>
            <a:r>
              <a:rPr lang="zh-CN" altLang="en-US" sz="2000" smtClean="0"/>
              <a:t>、</a:t>
            </a:r>
            <a:r>
              <a:rPr lang="en-US" altLang="zh-CN" sz="2000" smtClean="0"/>
              <a:t>key_buffer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sort_buffer</a:t>
            </a:r>
          </a:p>
          <a:p>
            <a:pPr lvl="2"/>
            <a:r>
              <a:rPr lang="en-US" altLang="zh-CN" sz="2000" smtClean="0"/>
              <a:t>Innodb_buffer_pool_size</a:t>
            </a:r>
            <a:r>
              <a:rPr lang="zh-CN" altLang="en-US" sz="2000" smtClean="0"/>
              <a:t>、 </a:t>
            </a:r>
            <a:r>
              <a:rPr lang="en-US" altLang="zh-CN" sz="2000" smtClean="0"/>
              <a:t>innodb_flush_log_at_trx_commit</a:t>
            </a:r>
          </a:p>
          <a:p>
            <a:r>
              <a:rPr lang="zh-CN" altLang="en-US" sz="2000" b="1" smtClean="0"/>
              <a:t>硬件</a:t>
            </a:r>
            <a:endParaRPr lang="en-US" altLang="zh-CN" sz="2000" b="1" smtClean="0"/>
          </a:p>
          <a:p>
            <a:pPr lvl="1"/>
            <a:r>
              <a:rPr lang="en-US" altLang="zh-CN" sz="2000" smtClean="0"/>
              <a:t>SSD &gt; SAS &gt; SCSI</a:t>
            </a:r>
            <a:r>
              <a:rPr lang="zh-CN" altLang="en-US" sz="2000" smtClean="0"/>
              <a:t>，随机存取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内存越大越好，多核</a:t>
            </a:r>
            <a:r>
              <a:rPr lang="en-US" altLang="zh-CN" sz="2000" smtClean="0"/>
              <a:t>CPU</a:t>
            </a:r>
            <a:endParaRPr lang="zh-CN" altLang="en-US" sz="20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 smtClean="0"/>
              <a:t>MySQL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r>
              <a:rPr lang="zh-CN" altLang="en-US" sz="2400" b="1" smtClean="0"/>
              <a:t>应用优化</a:t>
            </a:r>
            <a:endParaRPr lang="en-US" altLang="zh-CN" sz="2400" b="1" smtClean="0"/>
          </a:p>
          <a:p>
            <a:pPr lvl="1"/>
            <a:r>
              <a:rPr lang="zh-CN" altLang="en-US" sz="2000" smtClean="0"/>
              <a:t>对数据进行</a:t>
            </a:r>
            <a:r>
              <a:rPr lang="en-US" altLang="zh-CN" sz="2000" smtClean="0"/>
              <a:t>Sharding</a:t>
            </a:r>
            <a:r>
              <a:rPr lang="zh-CN" altLang="en-US" sz="2000" smtClean="0"/>
              <a:t>：分表，分库</a:t>
            </a:r>
            <a:endParaRPr lang="en-US" altLang="zh-CN" sz="2000" smtClean="0"/>
          </a:p>
          <a:p>
            <a:pPr lvl="2"/>
            <a:r>
              <a:rPr lang="zh-CN" altLang="en-US" sz="1600" smtClean="0"/>
              <a:t>垂直切分：按照业务或产品切分</a:t>
            </a:r>
            <a:endParaRPr lang="en-US" altLang="zh-CN" sz="1600" smtClean="0"/>
          </a:p>
          <a:p>
            <a:pPr lvl="2"/>
            <a:r>
              <a:rPr lang="zh-CN" altLang="en-US" sz="1600" smtClean="0"/>
              <a:t>水平切分：按照数据拆分，比如</a:t>
            </a:r>
            <a:r>
              <a:rPr lang="en-US" altLang="zh-CN" sz="1600" smtClean="0"/>
              <a:t>mod</a:t>
            </a:r>
            <a:r>
              <a:rPr lang="zh-CN" altLang="en-US" sz="1600" smtClean="0"/>
              <a:t>或</a:t>
            </a:r>
            <a:r>
              <a:rPr lang="en-US" altLang="zh-CN" sz="1600" smtClean="0"/>
              <a:t>div</a:t>
            </a:r>
          </a:p>
          <a:p>
            <a:pPr lvl="1"/>
            <a:r>
              <a:rPr lang="zh-CN" altLang="en-US" sz="2000" smtClean="0"/>
              <a:t>尽量减少查询</a:t>
            </a:r>
            <a:endParaRPr lang="en-US" altLang="zh-CN" sz="2000" smtClean="0"/>
          </a:p>
          <a:p>
            <a:pPr lvl="2"/>
            <a:r>
              <a:rPr lang="zh-CN" altLang="en-US" sz="1600" smtClean="0"/>
              <a:t>可以缓存的就不要查数据库</a:t>
            </a:r>
            <a:endParaRPr lang="en-US" altLang="zh-CN" sz="1600" smtClean="0"/>
          </a:p>
          <a:p>
            <a:pPr lvl="2"/>
            <a:r>
              <a:rPr lang="zh-CN" altLang="en-US" sz="1600" smtClean="0"/>
              <a:t>部分数据可以借助比如 </a:t>
            </a:r>
            <a:r>
              <a:rPr lang="en-US" altLang="zh-CN" sz="1600" smtClean="0"/>
              <a:t>Shpinx</a:t>
            </a:r>
            <a:r>
              <a:rPr lang="zh-CN" altLang="en-US" sz="1600" smtClean="0"/>
              <a:t>解决，检索需求</a:t>
            </a:r>
            <a:endParaRPr lang="en-US" altLang="zh-CN" sz="1600" smtClean="0"/>
          </a:p>
          <a:p>
            <a:pPr lvl="1"/>
            <a:r>
              <a:rPr lang="zh-CN" altLang="en-US" sz="2000" smtClean="0"/>
              <a:t>要注意的查询</a:t>
            </a:r>
            <a:endParaRPr lang="en-US" altLang="zh-CN" sz="2000" smtClean="0"/>
          </a:p>
          <a:p>
            <a:pPr lvl="2"/>
            <a:r>
              <a:rPr lang="zh-CN" altLang="en-US" sz="1600" smtClean="0"/>
              <a:t>给需要的字段加上索引，比如需要 </a:t>
            </a:r>
            <a:r>
              <a:rPr lang="en-US" altLang="zh-CN" sz="1600" smtClean="0"/>
              <a:t>WHERE </a:t>
            </a:r>
            <a:r>
              <a:rPr lang="zh-CN" altLang="en-US" sz="1600" smtClean="0"/>
              <a:t>或者 </a:t>
            </a:r>
            <a:r>
              <a:rPr lang="en-US" altLang="zh-CN" sz="1600" smtClean="0"/>
              <a:t>ORDER BY  </a:t>
            </a:r>
            <a:r>
              <a:rPr lang="zh-CN" altLang="en-US" sz="1600" smtClean="0"/>
              <a:t>的字段</a:t>
            </a:r>
            <a:endParaRPr lang="en-US" altLang="zh-CN" sz="1600" smtClean="0"/>
          </a:p>
          <a:p>
            <a:pPr lvl="2"/>
            <a:r>
              <a:rPr lang="zh-CN" altLang="en-US" sz="1600" smtClean="0"/>
              <a:t>不要</a:t>
            </a:r>
            <a:r>
              <a:rPr lang="en-US" altLang="zh-CN" sz="1600" smtClean="0"/>
              <a:t>LIKE  ‘%key%’</a:t>
            </a:r>
            <a:r>
              <a:rPr lang="zh-CN" altLang="en-US" sz="1600" smtClean="0"/>
              <a:t>，不使用索引，可以 </a:t>
            </a:r>
            <a:r>
              <a:rPr lang="en-US" altLang="zh-CN" sz="1600" smtClean="0"/>
              <a:t>LIKE ‘key%’</a:t>
            </a:r>
          </a:p>
          <a:p>
            <a:pPr lvl="2"/>
            <a:r>
              <a:rPr lang="zh-CN" altLang="en-US" sz="1600" smtClean="0"/>
              <a:t>如果可以，少使用 </a:t>
            </a:r>
            <a:r>
              <a:rPr lang="en-US" altLang="zh-CN" sz="1600" smtClean="0"/>
              <a:t>SELECT * FROM XX</a:t>
            </a:r>
            <a:r>
              <a:rPr lang="zh-CN" altLang="en-US" sz="1600" smtClean="0"/>
              <a:t>，尽量查询自己需要的字段</a:t>
            </a:r>
            <a:endParaRPr lang="en-US" altLang="zh-CN" sz="1600" smtClean="0"/>
          </a:p>
          <a:p>
            <a:pPr lvl="2"/>
            <a:r>
              <a:rPr lang="zh-CN" altLang="en-US" sz="1600" smtClean="0"/>
              <a:t>避免使用 </a:t>
            </a:r>
            <a:r>
              <a:rPr lang="en-US" altLang="zh-CN" sz="1600" smtClean="0"/>
              <a:t>JOIN/GROUP BY/DISTINCK</a:t>
            </a:r>
          </a:p>
          <a:p>
            <a:pPr lvl="2"/>
            <a:r>
              <a:rPr lang="en-US" altLang="zh-CN" sz="1600" smtClean="0"/>
              <a:t>INNODB</a:t>
            </a:r>
            <a:r>
              <a:rPr lang="zh-CN" altLang="en-US" sz="1600" smtClean="0"/>
              <a:t>表不要</a:t>
            </a:r>
            <a:r>
              <a:rPr lang="en-US" altLang="zh-CN" sz="1600" smtClean="0"/>
              <a:t>count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网站架构原则</a:t>
            </a:r>
            <a:endParaRPr lang="zh-CN" altLang="en-US" dirty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没有通用的架构，只有适合自己网站特点的架构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没有一成不变不用升级的架构，架构一定是迭代、迭代、再迭代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实践，实践，再实践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前端优化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zh-CN" altLang="en-US" dirty="0" smtClean="0"/>
              <a:t>雅虎十四条前端优化规则</a:t>
            </a:r>
            <a:endParaRPr lang="en-US" altLang="zh-CN" dirty="0" smtClean="0"/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zh-CN" altLang="en-US" dirty="0" smtClean="0"/>
              <a:t>减少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把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 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文件合并压缩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把页面图标类大图做成一个，使用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进行调用雅虎十四条前端优化规则</a:t>
            </a:r>
            <a:endParaRPr lang="en-US" altLang="zh-CN" dirty="0" smtClean="0"/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zh-CN" altLang="en-US" dirty="0" smtClean="0"/>
              <a:t>对静态资源进行处理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静态资源修改过期时间为未来</a:t>
            </a:r>
            <a:endParaRPr lang="en-US" altLang="zh-CN" dirty="0" smtClean="0"/>
          </a:p>
          <a:p>
            <a:pPr marL="868680" lvl="1" indent="-283464" fontAlgn="auto">
              <a:spcAft>
                <a:spcPts val="0"/>
              </a:spcAft>
              <a:buFont typeface="Wingdings 2"/>
              <a:buChar char=""/>
              <a:defRPr/>
            </a:pPr>
            <a:r>
              <a:rPr lang="zh-CN" altLang="en-US" dirty="0" smtClean="0"/>
              <a:t>给静态资源独立的域名，比如  </a:t>
            </a:r>
            <a:r>
              <a:rPr lang="en-US" altLang="zh-CN" dirty="0" smtClean="0"/>
              <a:t>img.abc.com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zh-CN" altLang="en-US" dirty="0" smtClean="0"/>
              <a:t>其他</a:t>
            </a:r>
            <a:endParaRPr lang="en-US" altLang="zh-CN" dirty="0" smtClean="0"/>
          </a:p>
          <a:p>
            <a:pPr marL="971550" lvl="1" indent="-514350" fontAlgn="auto">
              <a:spcAft>
                <a:spcPts val="0"/>
              </a:spcAft>
              <a:buFont typeface="Wingdings 2"/>
              <a:buChar char=""/>
              <a:defRPr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相关参考</a:t>
            </a:r>
            <a:endParaRPr lang="zh-CN" altLang="en-US" dirty="0"/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hlinkClick r:id="rId2"/>
              </a:rPr>
              <a:t>http://www.keephelp.com/qianduan/yahoo-14/</a:t>
            </a:r>
          </a:p>
          <a:p>
            <a:r>
              <a:rPr lang="en-US" altLang="zh-CN" smtClean="0">
                <a:hlinkClick r:id="rId2"/>
              </a:rPr>
              <a:t>http://zh.linuxvirtualserver.org/node/1394</a:t>
            </a:r>
            <a:endParaRPr lang="en-US" altLang="zh-CN" smtClean="0"/>
          </a:p>
          <a:p>
            <a:r>
              <a:rPr lang="zh-CN" altLang="en-US" smtClean="0"/>
              <a:t>谷歌搜索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Contact 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zh-CN" altLang="en-US" dirty="0" smtClean="0"/>
              <a:t>黑夜路人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zh-CN" altLang="en-US" dirty="0" smtClean="0"/>
              <a:t>博客：</a:t>
            </a:r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http://blog.csdn.net/heiyeshuwu</a:t>
            </a:r>
            <a:b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</a:br>
            <a:endParaRPr lang="en-US" altLang="zh-CN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邮箱</a:t>
            </a: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</a:rPr>
              <a:t>：</a:t>
            </a:r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heiyeluren@gmail.com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altLang="zh-CN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zh-CN" altLang="en-US" dirty="0" smtClean="0"/>
              <a:t>其他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Q &amp;A</a:t>
            </a:r>
            <a:endParaRPr lang="zh-CN" altLang="en-US" dirty="0"/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1628775"/>
            <a:ext cx="45529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628800"/>
            <a:ext cx="8352928" cy="23762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7200" dirty="0" smtClean="0"/>
              <a:t>谢谢大家</a:t>
            </a:r>
            <a:endParaRPr lang="zh-CN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10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r>
              <a:rPr lang="zh-CN" altLang="en-US" smtClean="0"/>
              <a:t>最简单的单台</a:t>
            </a:r>
            <a:r>
              <a:rPr lang="en-US" altLang="zh-CN" smtClean="0"/>
              <a:t>Web+DB</a:t>
            </a:r>
            <a:r>
              <a:rPr lang="zh-CN" altLang="en-US" smtClean="0"/>
              <a:t>架构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1638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2924175"/>
            <a:ext cx="35242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100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多</a:t>
            </a:r>
            <a:r>
              <a:rPr lang="en-US" altLang="zh-CN" smtClean="0"/>
              <a:t>Web</a:t>
            </a:r>
            <a:r>
              <a:rPr lang="zh-CN" altLang="en-US" smtClean="0"/>
              <a:t>服务器</a:t>
            </a:r>
            <a:endParaRPr lang="en-US" altLang="zh-CN" smtClean="0"/>
          </a:p>
          <a:p>
            <a:r>
              <a:rPr lang="zh-CN" altLang="en-US" smtClean="0"/>
              <a:t>缓存服务器</a:t>
            </a:r>
            <a:endParaRPr lang="en-US" altLang="zh-CN" smtClean="0"/>
          </a:p>
          <a:p>
            <a:r>
              <a:rPr lang="en-US" altLang="zh-CN" smtClean="0"/>
              <a:t>DB</a:t>
            </a:r>
            <a:r>
              <a:rPr lang="zh-CN" altLang="en-US" smtClean="0"/>
              <a:t>服务器 </a:t>
            </a:r>
            <a:r>
              <a:rPr lang="en-US" altLang="zh-CN" smtClean="0"/>
              <a:t>(</a:t>
            </a:r>
            <a:r>
              <a:rPr lang="zh-CN" altLang="en-US" smtClean="0"/>
              <a:t>主从</a:t>
            </a:r>
            <a:r>
              <a:rPr lang="en-US" altLang="zh-CN" smtClean="0"/>
              <a:t>)</a:t>
            </a:r>
          </a:p>
          <a:p>
            <a:endParaRPr lang="zh-CN" altLang="en-US" smtClean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1844675"/>
            <a:ext cx="34575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1000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773238"/>
            <a:ext cx="83058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1000 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CDN/</a:t>
            </a:r>
            <a:r>
              <a:rPr lang="zh-CN" altLang="en-US" smtClean="0"/>
              <a:t>代理服务器：缓存静态资源，比如</a:t>
            </a:r>
            <a:r>
              <a:rPr lang="en-US" altLang="zh-CN" smtClean="0"/>
              <a:t>Squid</a:t>
            </a:r>
          </a:p>
          <a:p>
            <a:r>
              <a:rPr lang="zh-CN" altLang="en-US" smtClean="0"/>
              <a:t>负载均衡服务器：解决服务器定位和服务器存活检查，比如</a:t>
            </a:r>
            <a:r>
              <a:rPr lang="en-US" altLang="zh-CN" smtClean="0"/>
              <a:t>LVS</a:t>
            </a:r>
            <a:r>
              <a:rPr lang="zh-CN" altLang="en-US" smtClean="0"/>
              <a:t>、</a:t>
            </a:r>
            <a:r>
              <a:rPr lang="en-US" altLang="zh-CN" smtClean="0"/>
              <a:t>HAProxy</a:t>
            </a:r>
          </a:p>
          <a:p>
            <a:r>
              <a:rPr lang="en-US" altLang="zh-CN" smtClean="0"/>
              <a:t>Web</a:t>
            </a:r>
            <a:r>
              <a:rPr lang="zh-CN" altLang="en-US" smtClean="0"/>
              <a:t>服务器：提供主要的</a:t>
            </a:r>
            <a:r>
              <a:rPr lang="en-US" altLang="zh-CN" smtClean="0"/>
              <a:t>Web</a:t>
            </a:r>
            <a:r>
              <a:rPr lang="zh-CN" altLang="en-US" smtClean="0"/>
              <a:t>业务服务器，比如</a:t>
            </a:r>
            <a:r>
              <a:rPr lang="en-US" altLang="zh-CN" smtClean="0"/>
              <a:t>Apache</a:t>
            </a:r>
            <a:r>
              <a:rPr lang="zh-CN" altLang="en-US" smtClean="0"/>
              <a:t>、</a:t>
            </a:r>
            <a:r>
              <a:rPr lang="en-US" altLang="zh-CN" smtClean="0"/>
              <a:t>Nginx</a:t>
            </a:r>
          </a:p>
          <a:p>
            <a:r>
              <a:rPr lang="zh-CN" altLang="en-US" smtClean="0"/>
              <a:t>资源服务器：持久存储静态资源的服务器，比如存储</a:t>
            </a:r>
            <a:r>
              <a:rPr lang="en-US" altLang="zh-CN" smtClean="0"/>
              <a:t>JS</a:t>
            </a:r>
            <a:r>
              <a:rPr lang="zh-CN" altLang="en-US" smtClean="0"/>
              <a:t>、</a:t>
            </a:r>
            <a:r>
              <a:rPr lang="en-US" altLang="zh-CN" smtClean="0"/>
              <a:t>CSS</a:t>
            </a:r>
            <a:r>
              <a:rPr lang="zh-CN" altLang="en-US" smtClean="0"/>
              <a:t>、图片等数据，一般构建也是</a:t>
            </a:r>
            <a:r>
              <a:rPr lang="en-US" altLang="zh-CN" smtClean="0"/>
              <a:t>Web</a:t>
            </a:r>
            <a:r>
              <a:rPr lang="zh-CN" altLang="en-US" smtClean="0"/>
              <a:t>系统</a:t>
            </a:r>
            <a:endParaRPr lang="en-US" altLang="zh-CN" smtClean="0"/>
          </a:p>
          <a:p>
            <a:r>
              <a:rPr lang="zh-CN" altLang="en-US" smtClean="0"/>
              <a:t>缓存服务器：减少数据库查询，缓存查多改少的数据，比如</a:t>
            </a:r>
            <a:r>
              <a:rPr lang="en-US" altLang="zh-CN" smtClean="0"/>
              <a:t>Memcached</a:t>
            </a:r>
          </a:p>
          <a:p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1000 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DB</a:t>
            </a:r>
            <a:r>
              <a:rPr lang="zh-CN" altLang="en-US" smtClean="0"/>
              <a:t>连接池：解决数据库并发连接数</a:t>
            </a:r>
            <a:r>
              <a:rPr lang="en-US" altLang="zh-CN" smtClean="0"/>
              <a:t>(</a:t>
            </a:r>
            <a:r>
              <a:rPr lang="zh-CN" altLang="en-US" smtClean="0"/>
              <a:t>长连接</a:t>
            </a:r>
            <a:r>
              <a:rPr lang="en-US" altLang="zh-CN" smtClean="0"/>
              <a:t>)</a:t>
            </a:r>
            <a:r>
              <a:rPr lang="zh-CN" altLang="en-US" smtClean="0"/>
              <a:t>、数据库读写分离，比如 </a:t>
            </a:r>
            <a:r>
              <a:rPr lang="en-US" altLang="zh-CN" smtClean="0"/>
              <a:t>MySQL Proxy</a:t>
            </a:r>
          </a:p>
          <a:p>
            <a:r>
              <a:rPr lang="zh-CN" altLang="en-US" smtClean="0"/>
              <a:t>数据库：采用双主，多从的架构模式，保证冗余和高可用性（标配</a:t>
            </a:r>
            <a:r>
              <a:rPr lang="en-US" altLang="zh-CN" smtClean="0"/>
              <a:t>MySQL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内容检索服务器：为减轻数据库的压力，解决中型站点经常的排序和关键字检索需求 ，比如 </a:t>
            </a:r>
            <a:r>
              <a:rPr lang="en-US" altLang="zh-CN" smtClean="0"/>
              <a:t>Shpinx</a:t>
            </a:r>
            <a:r>
              <a:rPr lang="zh-CN" altLang="en-US" smtClean="0"/>
              <a:t>，</a:t>
            </a:r>
            <a:r>
              <a:rPr lang="en-US" altLang="zh-CN" smtClean="0"/>
              <a:t>Xapian</a:t>
            </a:r>
          </a:p>
          <a:p>
            <a:r>
              <a:rPr lang="zh-CN" altLang="en-US" smtClean="0"/>
              <a:t>其他：按照网站需要的服务，比如 消息队列系统、可持久化缓存系统、分布式文件系统等</a:t>
            </a:r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700213"/>
            <a:ext cx="87249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2091</Words>
  <Application>Microsoft Office PowerPoint</Application>
  <PresentationFormat>On-screen Show (4:3)</PresentationFormat>
  <Paragraphs>237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Book Antiqua</vt:lpstr>
      <vt:lpstr>宋体</vt:lpstr>
      <vt:lpstr>Arial</vt:lpstr>
      <vt:lpstr>Lucida Sans</vt:lpstr>
      <vt:lpstr>黑体</vt:lpstr>
      <vt:lpstr>Wingdings 2</vt:lpstr>
      <vt:lpstr>Wingdings</vt:lpstr>
      <vt:lpstr>Wingdings 3</vt:lpstr>
      <vt:lpstr>Calibri</vt:lpstr>
      <vt:lpstr>顶峰</vt:lpstr>
      <vt:lpstr>顶峰</vt:lpstr>
      <vt:lpstr>Microsoft Excel 图表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构建简单可依赖的中型网站架构</dc:title>
  <dc:creator>heiyeluren</dc:creator>
  <cp:lastModifiedBy>微软用户</cp:lastModifiedBy>
  <cp:revision>210</cp:revision>
  <dcterms:modified xsi:type="dcterms:W3CDTF">2011-09-05T02:56:16Z</dcterms:modified>
</cp:coreProperties>
</file>