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sldIdLst>
    <p:sldId id="256" r:id="rId2"/>
    <p:sldId id="334" r:id="rId3"/>
    <p:sldId id="320" r:id="rId4"/>
    <p:sldId id="319" r:id="rId5"/>
    <p:sldId id="321" r:id="rId6"/>
    <p:sldId id="323" r:id="rId7"/>
    <p:sldId id="324" r:id="rId8"/>
    <p:sldId id="325" r:id="rId9"/>
    <p:sldId id="330" r:id="rId10"/>
    <p:sldId id="326" r:id="rId11"/>
    <p:sldId id="327" r:id="rId12"/>
    <p:sldId id="331" r:id="rId13"/>
    <p:sldId id="328" r:id="rId14"/>
    <p:sldId id="329" r:id="rId15"/>
    <p:sldId id="332" r:id="rId16"/>
    <p:sldId id="333" r:id="rId17"/>
    <p:sldId id="337" r:id="rId18"/>
    <p:sldId id="336" r:id="rId19"/>
    <p:sldId id="338" r:id="rId20"/>
    <p:sldId id="335" r:id="rId21"/>
    <p:sldId id="339" r:id="rId22"/>
    <p:sldId id="340" r:id="rId23"/>
    <p:sldId id="342" r:id="rId24"/>
    <p:sldId id="344" r:id="rId25"/>
    <p:sldId id="343" r:id="rId26"/>
    <p:sldId id="345" r:id="rId27"/>
    <p:sldId id="346" r:id="rId28"/>
    <p:sldId id="347" r:id="rId29"/>
    <p:sldId id="348" r:id="rId30"/>
    <p:sldId id="350" r:id="rId31"/>
    <p:sldId id="349" r:id="rId32"/>
    <p:sldId id="351" r:id="rId33"/>
    <p:sldId id="354" r:id="rId34"/>
    <p:sldId id="35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1" autoAdjust="0"/>
    <p:restoredTop sz="75092" autoAdjust="0"/>
  </p:normalViewPr>
  <p:slideViewPr>
    <p:cSldViewPr>
      <p:cViewPr>
        <p:scale>
          <a:sx n="66" d="100"/>
          <a:sy n="66" d="100"/>
        </p:scale>
        <p:origin x="-16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&#26700;&#38754;\&#26446;&#28949;&#36126;-&#23454;&#2006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正常曲线</c:v>
          </c:tx>
          <c:marker>
            <c:symbol val="none"/>
          </c:marker>
          <c:val>
            <c:numRef>
              <c:f>Sheet3!$B$1:$B$10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</c:ser>
        <c:ser>
          <c:idx val="2"/>
          <c:order val="1"/>
          <c:tx>
            <c:v>性能损耗</c:v>
          </c:tx>
          <c:marker>
            <c:symbol val="none"/>
          </c:marker>
          <c:val>
            <c:numRef>
              <c:f>Sheet3!$C$1:$C$10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3.5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34208"/>
        <c:axId val="54335744"/>
      </c:lineChart>
      <c:catAx>
        <c:axId val="54334208"/>
        <c:scaling>
          <c:orientation val="minMax"/>
        </c:scaling>
        <c:delete val="0"/>
        <c:axPos val="b"/>
        <c:majorTickMark val="out"/>
        <c:minorTickMark val="none"/>
        <c:tickLblPos val="nextTo"/>
        <c:crossAx val="54335744"/>
        <c:crosses val="autoZero"/>
        <c:auto val="1"/>
        <c:lblAlgn val="ctr"/>
        <c:lblOffset val="100"/>
        <c:noMultiLvlLbl val="0"/>
      </c:catAx>
      <c:valAx>
        <c:axId val="54335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334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8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3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2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8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8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6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5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3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8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服务器性能监控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6672" y="1052736"/>
            <a:ext cx="8867328" cy="58052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600" dirty="0" smtClean="0"/>
              <a:t>优点</a:t>
            </a:r>
            <a:endParaRPr lang="en-US" altLang="zh-CN" sz="36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程序逻辑和控制方式简单。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所有线程可以直接共享内存和变量等。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线程方式消耗的总资源比进程方式少。</a:t>
            </a:r>
            <a:endParaRPr lang="en-US" altLang="zh-CN" sz="3400" dirty="0" smtClean="0"/>
          </a:p>
          <a:p>
            <a:pPr>
              <a:lnSpc>
                <a:spcPct val="170000"/>
              </a:lnSpc>
            </a:pPr>
            <a:r>
              <a:rPr lang="zh-CN" altLang="en-US" sz="3600" dirty="0" smtClean="0"/>
              <a:t>缺点</a:t>
            </a:r>
            <a:endParaRPr lang="en-US" altLang="zh-CN" sz="36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每个</a:t>
            </a:r>
            <a:r>
              <a:rPr lang="zh-CN" altLang="en-US" sz="3400" dirty="0"/>
              <a:t>线程</a:t>
            </a:r>
            <a:r>
              <a:rPr lang="zh-CN" altLang="en-US" sz="3400" dirty="0" smtClean="0"/>
              <a:t>与主程序共用地址空间，最大内存地址受限。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线程之间的同步和加锁不易控制。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/>
              <a:t>一个</a:t>
            </a:r>
            <a:r>
              <a:rPr lang="zh-CN" altLang="en-US" sz="3400" dirty="0" smtClean="0"/>
              <a:t>线程的崩溃可能影响到整个程序的稳定性。</a:t>
            </a:r>
            <a:endParaRPr lang="zh-CN" altLang="en-US" sz="3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线程的优点与缺点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Linux </a:t>
            </a:r>
            <a:r>
              <a:rPr lang="zh-CN" altLang="en-US" dirty="0" smtClean="0"/>
              <a:t>下的函数手册命令，可以查看所有命令的使用方法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/>
              <a:t>top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能够实时监控系统的运行状态，并且可以按照</a:t>
            </a:r>
            <a:r>
              <a:rPr lang="en-US" altLang="zh-CN" dirty="0"/>
              <a:t>cpu</a:t>
            </a:r>
            <a:r>
              <a:rPr lang="zh-CN" altLang="en-US" dirty="0"/>
              <a:t>及内存等进行排序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服务器内存监控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5544616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smtClean="0"/>
              <a:t>top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</a:t>
            </a:r>
            <a:r>
              <a:rPr lang="zh-CN" altLang="en-US" dirty="0" smtClean="0"/>
              <a:t>：监控指定的进程，当监控多个进程时，进程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以逗号分隔。这个选项只能在命令行下使用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服务器内存监控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3140968"/>
            <a:ext cx="8352928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sz="3200" dirty="0"/>
              <a:t>top </a:t>
            </a:r>
            <a:r>
              <a:rPr lang="zh-CN" altLang="en-US" sz="3200" dirty="0"/>
              <a:t>的内部</a:t>
            </a:r>
            <a:r>
              <a:rPr lang="zh-CN" altLang="en-US" sz="3200" dirty="0" smtClean="0"/>
              <a:t>命令</a:t>
            </a:r>
            <a:endParaRPr lang="en-US" altLang="zh-CN" sz="3200" dirty="0" smtClean="0"/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 smtClean="0"/>
              <a:t>M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按内存使用率排序</a:t>
            </a:r>
            <a:endParaRPr lang="en-US" altLang="zh-CN" sz="3200" dirty="0" smtClean="0"/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：按 </a:t>
            </a:r>
            <a:r>
              <a:rPr lang="en-US" altLang="zh-CN" sz="3200" dirty="0"/>
              <a:t>CPU </a:t>
            </a:r>
            <a:r>
              <a:rPr lang="zh-CN" altLang="en-US" sz="3200" dirty="0" smtClean="0"/>
              <a:t>使用率排序</a:t>
            </a:r>
            <a:endParaRPr lang="en-US" altLang="zh-CN" sz="3200" dirty="0" smtClean="0"/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 smtClean="0"/>
              <a:t>z</a:t>
            </a:r>
            <a:r>
              <a:rPr lang="zh-CN" altLang="en-US" sz="3200" dirty="0" smtClean="0"/>
              <a:t>：彩色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黑白显示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1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top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load average</a:t>
            </a:r>
            <a:r>
              <a:rPr lang="zh-CN" altLang="en-US" dirty="0" smtClean="0"/>
              <a:t>：系统的运行队列的平均利用率，也可以认为是可运行进程的平均数。三个值分别表示在最后的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分钟的平均负载值。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top</a:t>
            </a:r>
            <a:r>
              <a:rPr lang="zh-CN" altLang="en-US" dirty="0" smtClean="0"/>
              <a:t>使用说明：在单核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</a:t>
            </a:r>
            <a:r>
              <a:rPr lang="en-US" altLang="zh-CN" dirty="0"/>
              <a:t>load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时，表示满负荷状态。多核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中满负荷</a:t>
            </a:r>
            <a:r>
              <a:rPr lang="en-US" altLang="zh-CN" dirty="0" smtClean="0"/>
              <a:t>load 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1*CPU</a:t>
            </a:r>
            <a:r>
              <a:rPr lang="zh-CN" altLang="en-US" dirty="0" smtClean="0"/>
              <a:t>核数。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可以监控操作系统的进程状态、内存、虚拟内存、磁盘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的信息。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：使用指定单位显示，参数有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，分别代表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1048576</a:t>
            </a:r>
            <a:r>
              <a:rPr lang="zh-CN" altLang="en-US" dirty="0" smtClean="0"/>
              <a:t>字节。默认单位是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1024 bytes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free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能够监控系统的内存使用状态。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：总计物理内存的大小；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：已使用多大；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：可用有多少；</a:t>
            </a:r>
            <a:r>
              <a:rPr lang="en-US" altLang="zh-CN" dirty="0" smtClean="0"/>
              <a:t>shared</a:t>
            </a:r>
            <a:r>
              <a:rPr lang="zh-CN" altLang="en-US" dirty="0" smtClean="0"/>
              <a:t>：多个进程共享的内存总额；</a:t>
            </a:r>
            <a:r>
              <a:rPr lang="en-US" altLang="zh-CN" dirty="0" smtClean="0"/>
              <a:t>buffer/cached</a:t>
            </a:r>
            <a:r>
              <a:rPr lang="zh-CN" altLang="en-US" dirty="0" smtClean="0"/>
              <a:t>磁盘缓存的大小。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2846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mpstat</a:t>
            </a:r>
          </a:p>
          <a:p>
            <a:pPr lvl="1"/>
            <a:r>
              <a:rPr lang="en-US" altLang="zh-CN" dirty="0"/>
              <a:t>yum install –y </a:t>
            </a:r>
            <a:r>
              <a:rPr lang="en-US" altLang="zh-CN" dirty="0" err="1"/>
              <a:t>sysstat</a:t>
            </a:r>
            <a:endParaRPr lang="zh-CN" altLang="en-US" dirty="0"/>
          </a:p>
          <a:p>
            <a:pPr lvl="1"/>
            <a:r>
              <a:rPr lang="zh-CN" altLang="en-US" dirty="0" smtClean="0"/>
              <a:t>可以查看多核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中每个计算核心的统计数据。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-P </a:t>
            </a:r>
            <a:r>
              <a:rPr lang="zh-CN" altLang="en-US" dirty="0" smtClean="0"/>
              <a:t>表示监控哪个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</a:t>
            </a:r>
            <a:r>
              <a:rPr lang="en-US" altLang="zh-CN" dirty="0"/>
              <a:t>【0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个数</a:t>
            </a:r>
            <a:r>
              <a:rPr lang="en-US" altLang="zh-CN" dirty="0"/>
              <a:t>-1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中取值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internal</a:t>
            </a:r>
            <a:r>
              <a:rPr lang="zh-CN" altLang="en-US" dirty="0" smtClean="0"/>
              <a:t>相邻的两次采样的间隔时间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count</a:t>
            </a:r>
            <a:r>
              <a:rPr lang="zh-CN" altLang="en-US" dirty="0" smtClean="0"/>
              <a:t>采样的次数，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只能和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一起使用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mpstat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zh-CN" altLang="en-US" dirty="0" smtClean="0"/>
              <a:t>没有参数时，</a:t>
            </a:r>
            <a:r>
              <a:rPr lang="en-US" altLang="zh-CN" dirty="0" smtClean="0"/>
              <a:t>mpstat</a:t>
            </a:r>
            <a:r>
              <a:rPr lang="zh-CN" altLang="en-US" dirty="0" smtClean="0"/>
              <a:t>则显示系统启动以后所有信息的平均值。有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时，第一行的信息自系统启动以来的平均信息。从第二行开始，输出为前一个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时间段的平均信息。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352928" cy="566124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用于显示本机网络连接、运行端口、路由表等信息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-n</a:t>
            </a:r>
            <a:r>
              <a:rPr lang="zh-CN" altLang="en-US" dirty="0" smtClean="0"/>
              <a:t>：拒绝显示别名，能显示数字的全部转化为数字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-l</a:t>
            </a:r>
            <a:r>
              <a:rPr lang="zh-CN" altLang="en-US" dirty="0" smtClean="0"/>
              <a:t>：仅列出有在</a:t>
            </a:r>
            <a:r>
              <a:rPr lang="en-US" altLang="zh-CN" dirty="0" smtClean="0"/>
              <a:t>Listen</a:t>
            </a:r>
            <a:r>
              <a:rPr lang="zh-CN" altLang="en-US" dirty="0" smtClean="0"/>
              <a:t>（监听）的服务状态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-p</a:t>
            </a:r>
            <a:r>
              <a:rPr lang="zh-CN" altLang="en-US" dirty="0" smtClean="0"/>
              <a:t>：显示建立相关链接的程序名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）：显示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-u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udp</a:t>
            </a:r>
            <a:r>
              <a:rPr lang="zh-CN" altLang="en-US" dirty="0"/>
              <a:t>）：</a:t>
            </a:r>
            <a:r>
              <a:rPr lang="zh-CN" altLang="en-US" dirty="0" smtClean="0"/>
              <a:t>显示</a:t>
            </a:r>
            <a:r>
              <a:rPr lang="en-US" altLang="zh-CN" dirty="0" err="1"/>
              <a:t>udp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-i</a:t>
            </a:r>
            <a:r>
              <a:rPr lang="zh-CN" altLang="en-US" dirty="0" smtClean="0"/>
              <a:t>：显示自动匹配接口的信息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-c</a:t>
            </a:r>
            <a:r>
              <a:rPr lang="zh-CN" altLang="en-US" dirty="0" smtClean="0"/>
              <a:t>：每隔一个固定时间，执行该</a:t>
            </a:r>
            <a:r>
              <a:rPr lang="en-US" altLang="zh-CN" dirty="0" err="1" smtClean="0"/>
              <a:t>netstat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服务器网络监控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2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iostat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是对系统磁盘</a:t>
            </a:r>
            <a:r>
              <a:rPr lang="en-US" altLang="zh-CN" dirty="0"/>
              <a:t>IO</a:t>
            </a:r>
            <a:r>
              <a:rPr lang="zh-CN" altLang="en-US" dirty="0"/>
              <a:t>操作进行监控，它的输出主要显示磁盘的读写操作的统计信息，同时给出</a:t>
            </a:r>
            <a:r>
              <a:rPr lang="en-US" altLang="zh-CN" dirty="0"/>
              <a:t>CPU</a:t>
            </a:r>
            <a:r>
              <a:rPr lang="zh-CN" altLang="en-US" dirty="0"/>
              <a:t>使用</a:t>
            </a:r>
            <a:r>
              <a:rPr lang="zh-CN" altLang="en-US" dirty="0" smtClean="0"/>
              <a:t>情况。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iostat  -x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iostat  -x </a:t>
            </a:r>
            <a:r>
              <a:rPr lang="en-US" altLang="zh-CN" dirty="0" err="1" smtClean="0"/>
              <a:t>sda</a:t>
            </a:r>
            <a:r>
              <a:rPr lang="en-US" altLang="zh-CN" dirty="0" smtClean="0"/>
              <a:t> 1 5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服务器磁盘监控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服务器性能测试范围</a:t>
            </a:r>
            <a:endParaRPr lang="en-US" altLang="zh-CN" dirty="0"/>
          </a:p>
          <a:p>
            <a:r>
              <a:rPr lang="zh-CN" altLang="en-US" dirty="0"/>
              <a:t>进程与线程</a:t>
            </a:r>
            <a:endParaRPr lang="en-US" altLang="zh-CN" dirty="0"/>
          </a:p>
          <a:p>
            <a:r>
              <a:rPr lang="zh-CN" altLang="en-US" dirty="0"/>
              <a:t>服务器内存监控</a:t>
            </a:r>
          </a:p>
          <a:p>
            <a:r>
              <a:rPr lang="zh-CN" altLang="en-US" dirty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服务器网络监控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磁盘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err="1" smtClean="0"/>
              <a:t>nmon</a:t>
            </a:r>
            <a:endParaRPr lang="en-US" altLang="zh-CN" dirty="0" smtClean="0"/>
          </a:p>
          <a:p>
            <a:r>
              <a:rPr lang="zh-CN" altLang="en-US" dirty="0" smtClean="0"/>
              <a:t>定时任务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7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sar</a:t>
            </a:r>
            <a:r>
              <a:rPr lang="zh-CN" altLang="en-US" dirty="0"/>
              <a:t>（</a:t>
            </a:r>
            <a:r>
              <a:rPr lang="en-US" altLang="zh-CN" dirty="0"/>
              <a:t>System Activity Reporter</a:t>
            </a:r>
            <a:r>
              <a:rPr lang="zh-CN" altLang="en-US" dirty="0"/>
              <a:t>系统活动情况报告）是目前 </a:t>
            </a:r>
            <a:r>
              <a:rPr lang="en-US" altLang="zh-CN" dirty="0"/>
              <a:t>Linux</a:t>
            </a:r>
            <a:r>
              <a:rPr lang="zh-CN" altLang="en-US" dirty="0"/>
              <a:t> 上最为全面的系统性能分析工具之一，可以从多方面对系统的活动进行报告，包括：文件的读写情况、系统调用的使用情况、磁盘</a:t>
            </a:r>
            <a:r>
              <a:rPr lang="en-US" altLang="zh-CN" dirty="0"/>
              <a:t>I/O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效率、内存使用状况、进程活动及</a:t>
            </a:r>
            <a:r>
              <a:rPr lang="en-US" altLang="zh-CN" dirty="0"/>
              <a:t>IPC</a:t>
            </a:r>
            <a:r>
              <a:rPr lang="zh-CN" altLang="en-US" dirty="0"/>
              <a:t>有关的活动等。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sar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72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sar</a:t>
            </a:r>
            <a:r>
              <a:rPr lang="zh-CN" altLang="en-US" dirty="0"/>
              <a:t>命令常用格式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sar [options] [-A] [-o file] t [n]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其中：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t</a:t>
            </a:r>
            <a:r>
              <a:rPr lang="zh-CN" altLang="en-US" dirty="0"/>
              <a:t>为采样间隔，</a:t>
            </a:r>
            <a:r>
              <a:rPr lang="en-US" altLang="zh-CN" dirty="0"/>
              <a:t>n</a:t>
            </a:r>
            <a:r>
              <a:rPr lang="zh-CN" altLang="en-US" dirty="0"/>
              <a:t>为采样次数，默认值是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-o file</a:t>
            </a:r>
            <a:r>
              <a:rPr lang="zh-CN" altLang="en-US" dirty="0"/>
              <a:t>表示将命令结果以二进制格式存放在文件中，</a:t>
            </a:r>
            <a:r>
              <a:rPr lang="en-US" altLang="zh-CN" dirty="0"/>
              <a:t>file </a:t>
            </a:r>
            <a:r>
              <a:rPr lang="zh-CN" altLang="en-US" dirty="0"/>
              <a:t>是文件名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3348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558924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4200" dirty="0"/>
              <a:t>sar</a:t>
            </a:r>
            <a:r>
              <a:rPr lang="zh-CN" altLang="en-US" sz="4200" dirty="0"/>
              <a:t>命令常用格式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</a:t>
            </a:r>
            <a:r>
              <a:rPr lang="en-US" altLang="zh-CN" sz="4200" dirty="0">
                <a:solidFill>
                  <a:srgbClr val="FF0000"/>
                </a:solidFill>
              </a:rPr>
              <a:t>A</a:t>
            </a:r>
            <a:r>
              <a:rPr lang="zh-CN" altLang="en-US" sz="4200" dirty="0">
                <a:solidFill>
                  <a:srgbClr val="FF0000"/>
                </a:solidFill>
              </a:rPr>
              <a:t>：所有报告的总和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>
                <a:solidFill>
                  <a:srgbClr val="FF0000"/>
                </a:solidFill>
              </a:rPr>
              <a:t>-u</a:t>
            </a:r>
            <a:r>
              <a:rPr lang="zh-CN" altLang="en-US" sz="4200" dirty="0">
                <a:solidFill>
                  <a:srgbClr val="FF0000"/>
                </a:solidFill>
              </a:rPr>
              <a:t>：输出</a:t>
            </a:r>
            <a:r>
              <a:rPr lang="en-US" altLang="zh-CN" sz="4200" dirty="0">
                <a:solidFill>
                  <a:srgbClr val="FF0000"/>
                </a:solidFill>
              </a:rPr>
              <a:t>CPU</a:t>
            </a:r>
            <a:r>
              <a:rPr lang="zh-CN" altLang="en-US" sz="4200" dirty="0">
                <a:solidFill>
                  <a:srgbClr val="FF0000"/>
                </a:solidFill>
              </a:rPr>
              <a:t>使用情况的统计信息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 smtClean="0">
                <a:solidFill>
                  <a:srgbClr val="FF0000"/>
                </a:solidFill>
              </a:rPr>
              <a:t>-</a:t>
            </a:r>
            <a:r>
              <a:rPr lang="en-US" altLang="zh-CN" sz="4200" dirty="0">
                <a:solidFill>
                  <a:srgbClr val="FF0000"/>
                </a:solidFill>
              </a:rPr>
              <a:t>r</a:t>
            </a:r>
            <a:r>
              <a:rPr lang="zh-CN" altLang="en-US" sz="4200" dirty="0">
                <a:solidFill>
                  <a:srgbClr val="FF0000"/>
                </a:solidFill>
              </a:rPr>
              <a:t>：输出内存和交换空间的统计信息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>
                <a:solidFill>
                  <a:srgbClr val="FF0000"/>
                </a:solidFill>
              </a:rPr>
              <a:t>-b</a:t>
            </a:r>
            <a:r>
              <a:rPr lang="zh-CN" altLang="en-US" sz="4200" dirty="0" smtClean="0">
                <a:solidFill>
                  <a:srgbClr val="FF0000"/>
                </a:solidFill>
              </a:rPr>
              <a:t>：缓冲区使用情况</a:t>
            </a:r>
            <a:endParaRPr lang="en-US" altLang="zh-CN" sz="42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 smtClean="0"/>
              <a:t>-</a:t>
            </a:r>
            <a:r>
              <a:rPr lang="en-US" altLang="zh-CN" sz="4200" dirty="0"/>
              <a:t>a</a:t>
            </a:r>
            <a:r>
              <a:rPr lang="zh-CN" altLang="en-US" sz="4200" dirty="0"/>
              <a:t>：文件读写情况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-c</a:t>
            </a:r>
            <a:r>
              <a:rPr lang="zh-CN" altLang="en-US" sz="4200" dirty="0"/>
              <a:t>：输出进程统计信息，每秒创建的进程数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-R</a:t>
            </a:r>
            <a:r>
              <a:rPr lang="zh-CN" altLang="en-US" sz="4200" dirty="0"/>
              <a:t>：输出内存页面的统计信息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-y</a:t>
            </a:r>
            <a:r>
              <a:rPr lang="zh-CN" altLang="en-US" sz="4200" dirty="0"/>
              <a:t>：终端设备活动情况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-w</a:t>
            </a:r>
            <a:r>
              <a:rPr lang="zh-CN" altLang="en-US" sz="4200" dirty="0"/>
              <a:t>：输出系统交换活动信息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3305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nmon</a:t>
            </a:r>
            <a:r>
              <a:rPr lang="zh-CN" altLang="en-US" dirty="0"/>
              <a:t>是一种在</a:t>
            </a:r>
            <a:r>
              <a:rPr lang="en-US" altLang="zh-CN" dirty="0"/>
              <a:t>AIX</a:t>
            </a:r>
            <a:r>
              <a:rPr lang="zh-CN" altLang="en-US" dirty="0"/>
              <a:t>与各种</a:t>
            </a:r>
            <a:r>
              <a:rPr lang="en-US" altLang="zh-CN" b="1" dirty="0"/>
              <a:t>Linux</a:t>
            </a:r>
            <a:r>
              <a:rPr lang="zh-CN" altLang="en-US" dirty="0"/>
              <a:t>操作系统上广泛使用的监控与分析工具，相对于其它一些系统资源监控工具来说，</a:t>
            </a:r>
            <a:r>
              <a:rPr lang="en-US" altLang="zh-CN" dirty="0"/>
              <a:t>nmon</a:t>
            </a:r>
            <a:r>
              <a:rPr lang="zh-CN" altLang="en-US" dirty="0"/>
              <a:t>所记录的信息是比较全面的，它能在系统运行过程中实时地捕捉系统资源的使用情况，并且能输出结果到文件中，然后通过</a:t>
            </a:r>
            <a:r>
              <a:rPr lang="en-US" altLang="zh-CN" dirty="0" err="1"/>
              <a:t>nmon_analyzer</a:t>
            </a:r>
            <a:r>
              <a:rPr lang="zh-CN" altLang="en-US" dirty="0"/>
              <a:t>工具产生数据文件与图形化结果。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smtClean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4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6856" y="1304485"/>
            <a:ext cx="8229600" cy="49251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nmon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-f  </a:t>
            </a:r>
            <a:r>
              <a:rPr lang="zh-CN" altLang="en-US" dirty="0" smtClean="0"/>
              <a:t>输出文件，必选参数，</a:t>
            </a:r>
            <a:r>
              <a:rPr lang="en-US" altLang="zh-CN" dirty="0" smtClean="0"/>
              <a:t>nmon</a:t>
            </a:r>
            <a:r>
              <a:rPr lang="zh-CN" altLang="en-US" dirty="0" smtClean="0"/>
              <a:t>输出的文件名是默认名称 </a:t>
            </a:r>
            <a:r>
              <a:rPr lang="en-US" altLang="zh-CN" dirty="0" err="1" smtClean="0"/>
              <a:t>localhost_date_time.nmon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-F &lt;filename&gt; </a:t>
            </a:r>
            <a:r>
              <a:rPr lang="zh-CN" altLang="en-US" dirty="0" smtClean="0"/>
              <a:t>这个参数和</a:t>
            </a:r>
            <a:r>
              <a:rPr lang="en-US" altLang="zh-CN" dirty="0" smtClean="0"/>
              <a:t>-f</a:t>
            </a:r>
            <a:r>
              <a:rPr lang="zh-CN" altLang="en-US" dirty="0" smtClean="0"/>
              <a:t>相同，只不过用户可以自己定义文件名称。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采集数据频率，也就是</a:t>
            </a:r>
            <a:r>
              <a:rPr lang="zh-CN" altLang="en-US" dirty="0"/>
              <a:t>保存</a:t>
            </a:r>
            <a:r>
              <a:rPr lang="zh-CN" altLang="en-US" dirty="0" smtClean="0"/>
              <a:t>数据的频率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-c </a:t>
            </a:r>
            <a:r>
              <a:rPr lang="zh-CN" altLang="en-US" dirty="0" smtClean="0"/>
              <a:t>采集数据次数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-t </a:t>
            </a:r>
            <a:r>
              <a:rPr lang="zh-CN" altLang="en-US" dirty="0" smtClean="0"/>
              <a:t>输出最消耗资源的进程数据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-m </a:t>
            </a:r>
            <a:r>
              <a:rPr lang="zh-CN" altLang="en-US" dirty="0"/>
              <a:t>生成的数据文件的存放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49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http://nmon.sourceforge.net/pmwiki.php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zh-CN" dirty="0">
                <a:latin typeface="+mn-ea"/>
              </a:rPr>
              <a:t>使用客户端上传文件</a:t>
            </a:r>
            <a:r>
              <a:rPr lang="en-US" altLang="zh-CN" dirty="0">
                <a:latin typeface="+mn-ea"/>
              </a:rPr>
              <a:t> nmon16e_mpginc.tar.gz 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/bin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2. cd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/bin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zh-CN" dirty="0">
                <a:latin typeface="+mn-ea"/>
              </a:rPr>
              <a:t>解压</a:t>
            </a:r>
            <a:r>
              <a:rPr lang="en-US" altLang="zh-CN" dirty="0">
                <a:latin typeface="+mn-ea"/>
              </a:rPr>
              <a:t> tar </a:t>
            </a:r>
            <a:r>
              <a:rPr lang="en-US" altLang="zh-CN" dirty="0" err="1">
                <a:latin typeface="+mn-ea"/>
              </a:rPr>
              <a:t>zxvf</a:t>
            </a:r>
            <a:r>
              <a:rPr lang="en-US" altLang="zh-CN" dirty="0">
                <a:latin typeface="+mn-ea"/>
              </a:rPr>
              <a:t> nmon16e_mpginc.tar.gz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zh-CN" dirty="0">
                <a:latin typeface="+mn-ea"/>
              </a:rPr>
              <a:t>重命名</a:t>
            </a:r>
            <a:r>
              <a:rPr lang="en-US" altLang="zh-CN" dirty="0">
                <a:latin typeface="+mn-ea"/>
              </a:rPr>
              <a:t> mv   </a:t>
            </a:r>
            <a:r>
              <a:rPr lang="en-US" altLang="zh-CN" dirty="0" smtClean="0">
                <a:latin typeface="+mn-ea"/>
              </a:rPr>
              <a:t>nmon_x86_64_centos7   </a:t>
            </a:r>
            <a:r>
              <a:rPr lang="en-US" altLang="zh-CN" dirty="0">
                <a:latin typeface="+mn-ea"/>
              </a:rPr>
              <a:t>nmon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4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zh-CN" dirty="0" smtClean="0">
                <a:latin typeface="+mn-ea"/>
              </a:rPr>
              <a:t>运行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./nmon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5.#nmon -s10 -c60 -f -m /</a:t>
            </a:r>
            <a:r>
              <a:rPr lang="en-US" altLang="zh-CN" dirty="0" smtClean="0">
                <a:latin typeface="+mn-ea"/>
              </a:rPr>
              <a:t>home/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6.</a:t>
            </a:r>
            <a:r>
              <a:rPr lang="zh-CN" altLang="en-US" dirty="0"/>
              <a:t>下载</a:t>
            </a:r>
            <a:r>
              <a:rPr lang="en-US" altLang="zh-CN" dirty="0"/>
              <a:t>nmon analyser 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将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zh-CN" altLang="en-US" dirty="0"/>
              <a:t>目录下的*</a:t>
            </a:r>
            <a:r>
              <a:rPr lang="en-US" altLang="zh-CN" dirty="0"/>
              <a:t>.nmon</a:t>
            </a:r>
            <a:r>
              <a:rPr lang="zh-CN" altLang="en-US" dirty="0"/>
              <a:t>文件拿到</a:t>
            </a:r>
            <a:r>
              <a:rPr lang="en-US" altLang="zh-CN" dirty="0"/>
              <a:t>WINDOWS</a:t>
            </a:r>
            <a:r>
              <a:rPr lang="zh-CN" altLang="en-US" dirty="0"/>
              <a:t>机器上，用</a:t>
            </a:r>
            <a:r>
              <a:rPr lang="en-US" altLang="zh-CN" dirty="0"/>
              <a:t>Excel</a:t>
            </a:r>
            <a:r>
              <a:rPr lang="zh-CN" altLang="en-US" dirty="0"/>
              <a:t>打开分析工具</a:t>
            </a:r>
            <a:r>
              <a:rPr lang="en-US" altLang="zh-CN" dirty="0"/>
              <a:t>nmon analyser v46.xlsm</a:t>
            </a:r>
            <a:r>
              <a:rPr lang="zh-CN" altLang="en-US" dirty="0"/>
              <a:t>，点击“</a:t>
            </a:r>
            <a:r>
              <a:rPr lang="en-US" altLang="zh-CN" dirty="0"/>
              <a:t>Analyze nmon data”</a:t>
            </a:r>
            <a:r>
              <a:rPr lang="zh-CN" altLang="en-US" dirty="0"/>
              <a:t>按钮加载</a:t>
            </a:r>
            <a:r>
              <a:rPr lang="en-US" altLang="zh-CN" dirty="0"/>
              <a:t>nmon</a:t>
            </a:r>
            <a:r>
              <a:rPr lang="zh-CN" altLang="en-US" dirty="0"/>
              <a:t>文件，这样这会生成一个分析后的结果文件。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注意：点击“</a:t>
            </a:r>
            <a:r>
              <a:rPr lang="en-US" altLang="zh-CN" dirty="0"/>
              <a:t>Analyze nmon data”</a:t>
            </a:r>
            <a:r>
              <a:rPr lang="zh-CN" altLang="en-US" dirty="0"/>
              <a:t>按钮，需要启用</a:t>
            </a:r>
            <a:r>
              <a:rPr lang="en-US" altLang="zh-CN" dirty="0"/>
              <a:t>Excel</a:t>
            </a:r>
            <a:r>
              <a:rPr lang="zh-CN" altLang="en-US" dirty="0"/>
              <a:t>的宏。</a:t>
            </a: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smtClean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23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nmon analyser </a:t>
            </a:r>
            <a:r>
              <a:rPr lang="en-US" altLang="zh-CN" dirty="0" smtClean="0"/>
              <a:t>Sheet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SYS_SUMM </a:t>
            </a:r>
            <a:r>
              <a:rPr lang="zh-CN" altLang="en-US" sz="2800" dirty="0"/>
              <a:t>系统汇总</a:t>
            </a:r>
            <a:r>
              <a:rPr lang="en-US" altLang="zh-CN" sz="2800" dirty="0"/>
              <a:t>,</a:t>
            </a:r>
            <a:r>
              <a:rPr lang="zh-CN" altLang="en-US" sz="2800" dirty="0"/>
              <a:t>蓝线为</a:t>
            </a:r>
            <a:r>
              <a:rPr lang="en-US" altLang="zh-CN" sz="2800" dirty="0"/>
              <a:t>cpu</a:t>
            </a:r>
            <a:r>
              <a:rPr lang="zh-CN" altLang="en-US" sz="2800" dirty="0"/>
              <a:t>占有率变化情况</a:t>
            </a:r>
            <a:r>
              <a:rPr lang="en-US" altLang="zh-CN" sz="2800" dirty="0"/>
              <a:t>,</a:t>
            </a:r>
            <a:r>
              <a:rPr lang="zh-CN" altLang="en-US" sz="2800" dirty="0"/>
              <a:t>粉线为磁盘</a:t>
            </a:r>
            <a:r>
              <a:rPr lang="en-US" altLang="zh-CN" sz="2800" dirty="0"/>
              <a:t>IO</a:t>
            </a:r>
            <a:r>
              <a:rPr lang="zh-CN" altLang="en-US" sz="2800" dirty="0"/>
              <a:t>的变化</a:t>
            </a:r>
            <a:r>
              <a:rPr lang="zh-CN" altLang="en-US" sz="2800" dirty="0" smtClean="0"/>
              <a:t>情况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AAA </a:t>
            </a:r>
            <a:r>
              <a:rPr lang="zh-CN" altLang="en-US" sz="2800" dirty="0"/>
              <a:t>关于操作系统以及</a:t>
            </a:r>
            <a:r>
              <a:rPr lang="en-US" altLang="zh-CN" sz="2800" dirty="0"/>
              <a:t>nmon</a:t>
            </a:r>
            <a:r>
              <a:rPr lang="zh-CN" altLang="en-US" sz="2800" dirty="0"/>
              <a:t>本身的一些</a:t>
            </a:r>
            <a:r>
              <a:rPr lang="zh-CN" altLang="en-US" sz="2800" dirty="0" smtClean="0"/>
              <a:t>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CPUnn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显示</a:t>
            </a:r>
            <a:r>
              <a:rPr lang="zh-CN" altLang="en-US" sz="2800" dirty="0"/>
              <a:t>执行之间内</a:t>
            </a:r>
            <a:r>
              <a:rPr lang="en-US" altLang="zh-CN" sz="2800" dirty="0"/>
              <a:t>CPU</a:t>
            </a:r>
            <a:r>
              <a:rPr lang="zh-CN" altLang="en-US" sz="2800" dirty="0"/>
              <a:t>占用情况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CPU_ALL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所有</a:t>
            </a:r>
            <a:r>
              <a:rPr lang="en-US" altLang="zh-CN" sz="2800" dirty="0"/>
              <a:t>CPU</a:t>
            </a:r>
            <a:r>
              <a:rPr lang="zh-CN" altLang="en-US" sz="2800" dirty="0"/>
              <a:t>概述，显示所有</a:t>
            </a:r>
            <a:r>
              <a:rPr lang="en-US" altLang="zh-CN" sz="2800" dirty="0"/>
              <a:t>CPU</a:t>
            </a:r>
            <a:r>
              <a:rPr lang="zh-CN" altLang="en-US" sz="2800" dirty="0"/>
              <a:t>平均占用</a:t>
            </a:r>
            <a:r>
              <a:rPr lang="zh-CN" altLang="en-US" sz="2800" dirty="0" smtClean="0"/>
              <a:t>情况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CPU_SUMM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每</a:t>
            </a:r>
            <a:r>
              <a:rPr lang="zh-CN" altLang="en-US" sz="2800" dirty="0"/>
              <a:t>一个</a:t>
            </a:r>
            <a:r>
              <a:rPr lang="en-US" altLang="zh-CN" sz="2800" dirty="0"/>
              <a:t>CPU</a:t>
            </a:r>
            <a:r>
              <a:rPr lang="zh-CN" altLang="en-US" sz="2800" dirty="0"/>
              <a:t>在执行时间内的占用</a:t>
            </a:r>
            <a:r>
              <a:rPr lang="zh-CN" altLang="en-US" sz="2800" dirty="0" smtClean="0"/>
              <a:t>情况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7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/>
              <a:t>nmon analyser </a:t>
            </a:r>
            <a:r>
              <a:rPr lang="en-US" altLang="zh-CN" dirty="0" smtClean="0"/>
              <a:t>Sheet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DGBUSY</a:t>
            </a:r>
            <a:r>
              <a:rPr lang="en-US" altLang="zh-CN" sz="2800" dirty="0"/>
              <a:t> </a:t>
            </a:r>
            <a:r>
              <a:rPr lang="zh-CN" altLang="en-US" sz="2800" dirty="0"/>
              <a:t>磁盘组每个</a:t>
            </a:r>
            <a:r>
              <a:rPr lang="en-US" altLang="zh-CN" sz="2800" dirty="0" err="1"/>
              <a:t>hdisk</a:t>
            </a:r>
            <a:r>
              <a:rPr lang="zh-CN" altLang="en-US" sz="2800" dirty="0"/>
              <a:t>设备平均占用情况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DGREAD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每个磁盘组的平均读情况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DGSIZE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每个磁盘组的平均读写情况（块大小）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DGWRITE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每个磁盘组的平均写情况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DGXFER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</a:t>
            </a:r>
            <a:r>
              <a:rPr lang="en-US" altLang="zh-CN" sz="2800" dirty="0"/>
              <a:t>I/O</a:t>
            </a:r>
            <a:r>
              <a:rPr lang="zh-CN" altLang="en-US" sz="2800" dirty="0"/>
              <a:t>每秒操作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MEM</a:t>
            </a:r>
            <a:r>
              <a:rPr lang="en-US" altLang="zh-CN" sz="2800" dirty="0"/>
              <a:t> </a:t>
            </a:r>
            <a:r>
              <a:rPr lang="zh-CN" altLang="en-US" sz="2800" dirty="0"/>
              <a:t>内存相关的主要信息，使用、空闲内存大小等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37534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crontab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 smtClean="0"/>
              <a:t>linux</a:t>
            </a:r>
            <a:r>
              <a:rPr lang="zh-CN" altLang="en-US" dirty="0" smtClean="0"/>
              <a:t>系统是由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这个系统服务来控制的。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系统上包含很多的计划性工作。使用者自己也可以设置计划任务，所以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系统提供了使用者控制计划任务的命令。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1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6672" y="1340768"/>
            <a:ext cx="8867328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crontab</a:t>
            </a:r>
            <a:r>
              <a:rPr lang="zh-CN" altLang="en-US" dirty="0" smtClean="0"/>
              <a:t>的启动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/service 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status </a:t>
            </a:r>
            <a:r>
              <a:rPr lang="zh-CN" altLang="en-US" dirty="0" smtClean="0"/>
              <a:t>查看定时任务的服务是否启动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start /stop/restart </a:t>
            </a:r>
            <a:r>
              <a:rPr lang="zh-CN" altLang="en-US" dirty="0" smtClean="0"/>
              <a:t>启动服务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重新启动服务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reload</a:t>
            </a:r>
            <a:r>
              <a:rPr lang="zh-CN" altLang="en-US" dirty="0" smtClean="0"/>
              <a:t>重新载入配置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45994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测试目的：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发现服务器的性能瓶颈，配置的不同能够承载的最大任务数不同，能够承载的压力也是不同的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服务器性能测试范围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1499" y="980728"/>
            <a:ext cx="8928992" cy="5328592"/>
          </a:xfrm>
        </p:spPr>
        <p:txBody>
          <a:bodyPr>
            <a:normAutofit/>
          </a:bodyPr>
          <a:lstStyle/>
          <a:p>
            <a:r>
              <a:rPr lang="en-US" altLang="zh-CN" dirty="0"/>
              <a:t>crontab</a:t>
            </a:r>
            <a:r>
              <a:rPr lang="zh-CN" altLang="en-US" dirty="0" smtClean="0"/>
              <a:t>的服务权限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/>
              <a:t>的权限管理存储在</a:t>
            </a:r>
            <a:r>
              <a:rPr lang="en-US" altLang="zh-CN" dirty="0" err="1"/>
              <a:t>cron.allow</a:t>
            </a:r>
            <a:r>
              <a:rPr lang="zh-CN" altLang="en-US" dirty="0"/>
              <a:t>文件和</a:t>
            </a:r>
            <a:r>
              <a:rPr lang="en-US" altLang="zh-CN" dirty="0" err="1" smtClean="0"/>
              <a:t>cron.deny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文件</a:t>
            </a:r>
            <a:r>
              <a:rPr lang="zh-CN" altLang="en-US" dirty="0"/>
              <a:t>中，如果没有可在</a:t>
            </a:r>
            <a:r>
              <a:rPr lang="en-US" altLang="zh-CN" dirty="0" err="1"/>
              <a:t>etc</a:t>
            </a:r>
            <a:r>
              <a:rPr lang="zh-CN" altLang="en-US" dirty="0"/>
              <a:t>目录下创建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cron.allow</a:t>
            </a:r>
            <a:r>
              <a:rPr lang="zh-CN" altLang="en-US" dirty="0"/>
              <a:t>文件存储的是允许哪些用户使用</a:t>
            </a:r>
            <a:r>
              <a:rPr lang="en-US" altLang="zh-CN" dirty="0"/>
              <a:t>crontab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cron.deny</a:t>
            </a:r>
            <a:r>
              <a:rPr lang="zh-CN" altLang="en-US" dirty="0"/>
              <a:t>文件存储的是不允许哪些用户使用</a:t>
            </a:r>
            <a:r>
              <a:rPr lang="en-US" altLang="zh-CN" dirty="0"/>
              <a:t>crontab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255164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/>
              <a:t>的使用场景说明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当两个文件都不存在时，只允许</a:t>
            </a:r>
            <a:r>
              <a:rPr lang="en-US" altLang="zh-CN" dirty="0"/>
              <a:t>root</a:t>
            </a:r>
            <a:r>
              <a:rPr lang="zh-CN" altLang="en-US" dirty="0"/>
              <a:t>用户使用</a:t>
            </a:r>
            <a:r>
              <a:rPr lang="en-US" altLang="zh-CN" dirty="0"/>
              <a:t>crontab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 err="1"/>
              <a:t>cron.allow</a:t>
            </a:r>
            <a:r>
              <a:rPr lang="zh-CN" altLang="en-US" dirty="0"/>
              <a:t>文件存在，而</a:t>
            </a:r>
            <a:r>
              <a:rPr lang="en-US" altLang="zh-CN" dirty="0" err="1"/>
              <a:t>cron.deny</a:t>
            </a:r>
            <a:r>
              <a:rPr lang="zh-CN" altLang="en-US" dirty="0"/>
              <a:t>文件不存在时，那么只允许</a:t>
            </a:r>
            <a:r>
              <a:rPr lang="en-US" altLang="zh-CN" dirty="0" err="1"/>
              <a:t>cron.allow</a:t>
            </a:r>
            <a:r>
              <a:rPr lang="zh-CN" altLang="en-US" dirty="0"/>
              <a:t>文件中的用户使用</a:t>
            </a:r>
            <a:r>
              <a:rPr lang="en-US" altLang="zh-CN" dirty="0"/>
              <a:t>crontab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如果两个文件都存在时，而一个用户在两个文件中都有，那么以</a:t>
            </a:r>
            <a:r>
              <a:rPr lang="en-US" altLang="zh-CN" dirty="0" err="1"/>
              <a:t>cron.allow</a:t>
            </a:r>
            <a:r>
              <a:rPr lang="zh-CN" altLang="en-US" dirty="0"/>
              <a:t>文件为准，只要</a:t>
            </a:r>
            <a:r>
              <a:rPr lang="en-US" altLang="zh-CN" dirty="0" err="1"/>
              <a:t>cron.allow</a:t>
            </a:r>
            <a:r>
              <a:rPr lang="zh-CN" altLang="en-US" dirty="0"/>
              <a:t>有该用户，那么该用户就可以使用</a:t>
            </a:r>
            <a:r>
              <a:rPr lang="en-US" altLang="zh-CN" dirty="0"/>
              <a:t>crontab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299705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9011344" cy="4525963"/>
          </a:xfrm>
        </p:spPr>
        <p:txBody>
          <a:bodyPr/>
          <a:lstStyle/>
          <a:p>
            <a:r>
              <a:rPr lang="en-US" altLang="zh-CN" dirty="0"/>
              <a:t>crontab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命令：</a:t>
            </a:r>
            <a:r>
              <a:rPr lang="en-US" altLang="zh-CN" dirty="0" smtClean="0"/>
              <a:t>crontab –e </a:t>
            </a:r>
            <a:r>
              <a:rPr lang="zh-CN" altLang="en-US" dirty="0" smtClean="0"/>
              <a:t>在编辑页面中输入命令即可</a:t>
            </a:r>
            <a:endParaRPr lang="en-US" altLang="zh-CN" dirty="0" smtClean="0"/>
          </a:p>
          <a:p>
            <a:r>
              <a:rPr lang="en-US" altLang="zh-CN" dirty="0"/>
              <a:t>crontab</a:t>
            </a:r>
            <a:r>
              <a:rPr lang="zh-CN" altLang="en-US" dirty="0"/>
              <a:t>的编辑</a:t>
            </a:r>
            <a:r>
              <a:rPr lang="zh-CN" altLang="en-US" dirty="0" smtClean="0"/>
              <a:t>格式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*      * 　 *　  *　  *　　</a:t>
            </a:r>
            <a:r>
              <a:rPr lang="en-US" altLang="zh-CN" dirty="0"/>
              <a:t>command</a:t>
            </a:r>
            <a:br>
              <a:rPr lang="en-US" altLang="zh-CN" dirty="0"/>
            </a:br>
            <a:r>
              <a:rPr lang="zh-CN" altLang="en-US" dirty="0" smtClean="0"/>
              <a:t>对应单位：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</a:t>
            </a:r>
            <a:r>
              <a:rPr lang="zh-CN" altLang="en-US" dirty="0"/>
              <a:t>　  时　 日　 月　 周　  命令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38570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crontab</a:t>
            </a:r>
            <a:r>
              <a:rPr lang="zh-CN" altLang="en-US" dirty="0" smtClean="0"/>
              <a:t>的时间单位说明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列表示分钟</a:t>
            </a:r>
            <a:r>
              <a:rPr lang="en-US" altLang="zh-CN" dirty="0" smtClean="0"/>
              <a:t>00~59</a:t>
            </a:r>
            <a:r>
              <a:rPr lang="zh-CN" altLang="en-US" dirty="0" smtClean="0"/>
              <a:t>每分钟用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*/1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列表示小时（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点）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列表示日期</a:t>
            </a:r>
            <a:r>
              <a:rPr lang="en-US" altLang="zh-CN" dirty="0" smtClean="0"/>
              <a:t>01~31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列表示月份</a:t>
            </a:r>
            <a:r>
              <a:rPr lang="en-US" altLang="zh-CN" dirty="0" smtClean="0"/>
              <a:t>01~12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列表示星期（</a:t>
            </a:r>
            <a:r>
              <a:rPr lang="en-US" altLang="zh-CN" dirty="0" smtClean="0"/>
              <a:t>0~6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列表示运行的命令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005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 smtClean="0"/>
              <a:t>的符号说明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*表示范围内所有值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/</a:t>
            </a:r>
            <a:r>
              <a:rPr lang="zh-CN" altLang="en-US" dirty="0" smtClean="0"/>
              <a:t>代表每隔的意思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-</a:t>
            </a:r>
            <a:r>
              <a:rPr lang="zh-CN" altLang="en-US" dirty="0" smtClean="0"/>
              <a:t>表示数字范围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,</a:t>
            </a:r>
            <a:r>
              <a:rPr lang="zh-CN" altLang="en-US" dirty="0" smtClean="0"/>
              <a:t>分割开几个不同的数字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61539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569897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测试范围及性能指标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CPU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内存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服务器性能测试范围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3995936" y="1916832"/>
            <a:ext cx="56989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测试与生产的环境配置不同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通过多次性能压测来计算损耗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服务器性能测试范围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67544" y="19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性能损耗的计算方式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多次压测后的性能预估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48851"/>
              </p:ext>
            </p:extLst>
          </p:nvPr>
        </p:nvGraphicFramePr>
        <p:xfrm>
          <a:off x="1331640" y="2921496"/>
          <a:ext cx="5238328" cy="3459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进程是具有一定</a:t>
            </a:r>
            <a:r>
              <a:rPr lang="zh-CN" altLang="en-US" dirty="0">
                <a:solidFill>
                  <a:srgbClr val="FF0000"/>
                </a:solidFill>
              </a:rPr>
              <a:t>独立功能的程序</a:t>
            </a:r>
            <a:r>
              <a:rPr lang="zh-CN" altLang="en-US" dirty="0"/>
              <a:t>关于某个数据集合上的一次运行</a:t>
            </a:r>
            <a:r>
              <a:rPr lang="zh-CN" altLang="en-US" dirty="0" smtClean="0"/>
              <a:t>活动，是系统进行资源分配和调度的一个独立单位。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线程</a:t>
            </a:r>
            <a:r>
              <a:rPr lang="zh-CN" altLang="en-US" dirty="0" smtClean="0"/>
              <a:t>是进程的一个实体，是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调度和分派的基本单位，它是</a:t>
            </a:r>
            <a:r>
              <a:rPr lang="zh-CN" altLang="en-US" dirty="0" smtClean="0">
                <a:solidFill>
                  <a:srgbClr val="FF0000"/>
                </a:solidFill>
              </a:rPr>
              <a:t>比进程更小的能够独立运行</a:t>
            </a:r>
            <a:r>
              <a:rPr lang="zh-CN" altLang="en-US" dirty="0" smtClean="0"/>
              <a:t>的基本单位</a:t>
            </a:r>
            <a:r>
              <a:rPr lang="zh-CN" altLang="en-US" dirty="0"/>
              <a:t>，线程自己基本上不</a:t>
            </a:r>
            <a:r>
              <a:rPr lang="zh-CN" altLang="en-US" dirty="0" smtClean="0"/>
              <a:t>拥有系统资源，只拥有一点在运行中必不可少的资源，一个线程可以创建和销毁另一个线程。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进程与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个线程只能属于一个进程，而一个进程可以拥有多个线程。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线程是进程工作的最小单位。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个进程会分配一个地址空间，进程与进程之间不共享地址空间，即</a:t>
            </a:r>
            <a:r>
              <a:rPr lang="zh-CN" altLang="en-US" dirty="0" smtClean="0">
                <a:solidFill>
                  <a:srgbClr val="FF0000"/>
                </a:solidFill>
              </a:rPr>
              <a:t>不共享内存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/>
              <a:t>同一</a:t>
            </a:r>
            <a:r>
              <a:rPr lang="zh-CN" altLang="en-US" dirty="0" smtClean="0"/>
              <a:t>个进程下的不同的多个线程，共享父进程的地址空间。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线程在执行过程中，需要协作同步。不同进程的线程间要利用</a:t>
            </a:r>
            <a:r>
              <a:rPr lang="zh-CN" altLang="en-US" dirty="0" smtClean="0">
                <a:solidFill>
                  <a:srgbClr val="FF0000"/>
                </a:solidFill>
              </a:rPr>
              <a:t>消息通信</a:t>
            </a:r>
            <a:r>
              <a:rPr lang="zh-CN" altLang="en-US" dirty="0" smtClean="0"/>
              <a:t>的办法实现同步。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线程作为调度和分配的基本单位，进程作为拥有资源的基本单位。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进程与线程</a:t>
            </a:r>
          </a:p>
        </p:txBody>
      </p:sp>
    </p:spTree>
    <p:extLst>
      <p:ext uri="{BB962C8B-B14F-4D97-AF65-F5344CB8AC3E}">
        <p14:creationId xmlns:p14="http://schemas.microsoft.com/office/powerpoint/2010/main" val="2846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24744"/>
            <a:ext cx="8477653" cy="4525963"/>
          </a:xfrm>
        </p:spPr>
        <p:txBody>
          <a:bodyPr/>
          <a:lstStyle/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优点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每个进程互相独立，不影响主程序的稳定性，子进程崩溃不影响其他进程。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，就可以扩充性能。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可以尽量减少线程加锁与解锁的影响，极大的提高了性能。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8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811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逻辑控制复杂，需要和主程序交互。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进程调度开销大。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6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2144</TotalTime>
  <Words>1832</Words>
  <Application>Microsoft Office PowerPoint</Application>
  <PresentationFormat>全屏显示(4:3)</PresentationFormat>
  <Paragraphs>216</Paragraphs>
  <Slides>34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moban</vt:lpstr>
      <vt:lpstr>PowerPoint 演示文稿</vt:lpstr>
      <vt:lpstr>本章大纲</vt:lpstr>
      <vt:lpstr>服务器性能测试范围</vt:lpstr>
      <vt:lpstr>服务器性能测试范围</vt:lpstr>
      <vt:lpstr>服务器性能测试范围</vt:lpstr>
      <vt:lpstr>进程与线程</vt:lpstr>
      <vt:lpstr>进程与线程</vt:lpstr>
      <vt:lpstr>进程的优点</vt:lpstr>
      <vt:lpstr>进程的缺点</vt:lpstr>
      <vt:lpstr>线程的优点与缺点</vt:lpstr>
      <vt:lpstr>服务器内存监控</vt:lpstr>
      <vt:lpstr>服务器内存监控</vt:lpstr>
      <vt:lpstr>服务器内存监控</vt:lpstr>
      <vt:lpstr>服务器内存监控</vt:lpstr>
      <vt:lpstr>服务器内存监控</vt:lpstr>
      <vt:lpstr>服务器CPU监控</vt:lpstr>
      <vt:lpstr>服务器CPU监控</vt:lpstr>
      <vt:lpstr>服务器网络监控</vt:lpstr>
      <vt:lpstr>服务器磁盘监控</vt:lpstr>
      <vt:lpstr>sar命令</vt:lpstr>
      <vt:lpstr>sar命令</vt:lpstr>
      <vt:lpstr>sar命令</vt:lpstr>
      <vt:lpstr>linux监控工具nmon</vt:lpstr>
      <vt:lpstr>linux监控工具nmon</vt:lpstr>
      <vt:lpstr>linux监控工具nmon</vt:lpstr>
      <vt:lpstr>linux监控工具nmon</vt:lpstr>
      <vt:lpstr>linux监控工具nmon</vt:lpstr>
      <vt:lpstr>linux定时任务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435</cp:revision>
  <dcterms:created xsi:type="dcterms:W3CDTF">2017-03-16T04:59:09Z</dcterms:created>
  <dcterms:modified xsi:type="dcterms:W3CDTF">2018-04-08T23:46:36Z</dcterms:modified>
</cp:coreProperties>
</file>