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9"/>
  </p:notesMasterIdLst>
  <p:sldIdLst>
    <p:sldId id="256" r:id="rId2"/>
    <p:sldId id="319" r:id="rId3"/>
    <p:sldId id="335" r:id="rId4"/>
    <p:sldId id="336" r:id="rId5"/>
    <p:sldId id="337" r:id="rId6"/>
    <p:sldId id="343" r:id="rId7"/>
    <p:sldId id="344" r:id="rId8"/>
    <p:sldId id="359" r:id="rId9"/>
    <p:sldId id="345" r:id="rId10"/>
    <p:sldId id="346" r:id="rId11"/>
    <p:sldId id="347" r:id="rId12"/>
    <p:sldId id="392" r:id="rId13"/>
    <p:sldId id="360" r:id="rId14"/>
    <p:sldId id="361" r:id="rId15"/>
    <p:sldId id="362" r:id="rId16"/>
    <p:sldId id="363" r:id="rId17"/>
    <p:sldId id="364" r:id="rId18"/>
    <p:sldId id="391" r:id="rId19"/>
    <p:sldId id="342" r:id="rId20"/>
    <p:sldId id="339" r:id="rId21"/>
    <p:sldId id="366" r:id="rId22"/>
    <p:sldId id="367" r:id="rId23"/>
    <p:sldId id="368" r:id="rId24"/>
    <p:sldId id="340" r:id="rId25"/>
    <p:sldId id="341" r:id="rId26"/>
    <p:sldId id="369" r:id="rId27"/>
    <p:sldId id="393" r:id="rId28"/>
    <p:sldId id="371" r:id="rId29"/>
    <p:sldId id="382" r:id="rId30"/>
    <p:sldId id="370" r:id="rId31"/>
    <p:sldId id="373" r:id="rId32"/>
    <p:sldId id="374" r:id="rId33"/>
    <p:sldId id="375" r:id="rId34"/>
    <p:sldId id="376" r:id="rId35"/>
    <p:sldId id="377" r:id="rId36"/>
    <p:sldId id="378" r:id="rId37"/>
    <p:sldId id="379" r:id="rId38"/>
    <p:sldId id="394" r:id="rId39"/>
    <p:sldId id="350" r:id="rId40"/>
    <p:sldId id="351" r:id="rId41"/>
    <p:sldId id="380" r:id="rId42"/>
    <p:sldId id="381" r:id="rId43"/>
    <p:sldId id="352" r:id="rId44"/>
    <p:sldId id="383" r:id="rId45"/>
    <p:sldId id="384" r:id="rId46"/>
    <p:sldId id="385" r:id="rId47"/>
    <p:sldId id="395" r:id="rId48"/>
    <p:sldId id="355" r:id="rId49"/>
    <p:sldId id="356" r:id="rId50"/>
    <p:sldId id="357" r:id="rId51"/>
    <p:sldId id="358" r:id="rId52"/>
    <p:sldId id="396" r:id="rId53"/>
    <p:sldId id="386" r:id="rId54"/>
    <p:sldId id="387" r:id="rId55"/>
    <p:sldId id="397" r:id="rId56"/>
    <p:sldId id="388" r:id="rId57"/>
    <p:sldId id="390"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1" autoAdjust="0"/>
    <p:restoredTop sz="74902" autoAdjust="0"/>
  </p:normalViewPr>
  <p:slideViewPr>
    <p:cSldViewPr>
      <p:cViewPr varScale="1">
        <p:scale>
          <a:sx n="52" d="100"/>
          <a:sy n="52" d="100"/>
        </p:scale>
        <p:origin x="-20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a:t>
            </a:fld>
            <a:endParaRPr lang="zh-CN" altLang="en-US"/>
          </a:p>
        </p:txBody>
      </p:sp>
    </p:spTree>
    <p:extLst>
      <p:ext uri="{BB962C8B-B14F-4D97-AF65-F5344CB8AC3E}">
        <p14:creationId xmlns:p14="http://schemas.microsoft.com/office/powerpoint/2010/main" val="3848391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15</a:t>
            </a:fld>
            <a:endParaRPr lang="zh-CN" altLang="en-US"/>
          </a:p>
        </p:txBody>
      </p:sp>
    </p:spTree>
    <p:extLst>
      <p:ext uri="{BB962C8B-B14F-4D97-AF65-F5344CB8AC3E}">
        <p14:creationId xmlns:p14="http://schemas.microsoft.com/office/powerpoint/2010/main" val="1084390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18</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38</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43</a:t>
            </a:fld>
            <a:endParaRPr lang="zh-CN" altLang="en-US"/>
          </a:p>
        </p:txBody>
      </p:sp>
    </p:spTree>
    <p:extLst>
      <p:ext uri="{BB962C8B-B14F-4D97-AF65-F5344CB8AC3E}">
        <p14:creationId xmlns:p14="http://schemas.microsoft.com/office/powerpoint/2010/main" val="179927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47</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50</a:t>
            </a:fld>
            <a:endParaRPr lang="zh-CN" altLang="en-US"/>
          </a:p>
        </p:txBody>
      </p:sp>
    </p:spTree>
    <p:extLst>
      <p:ext uri="{BB962C8B-B14F-4D97-AF65-F5344CB8AC3E}">
        <p14:creationId xmlns:p14="http://schemas.microsoft.com/office/powerpoint/2010/main" val="73587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51</a:t>
            </a:fld>
            <a:endParaRPr lang="zh-CN" altLang="en-US"/>
          </a:p>
        </p:txBody>
      </p:sp>
    </p:spTree>
    <p:extLst>
      <p:ext uri="{BB962C8B-B14F-4D97-AF65-F5344CB8AC3E}">
        <p14:creationId xmlns:p14="http://schemas.microsoft.com/office/powerpoint/2010/main" val="3268503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52</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55</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a:t>
            </a:fld>
            <a:endParaRPr lang="zh-CN" altLang="en-US"/>
          </a:p>
        </p:txBody>
      </p:sp>
    </p:spTree>
    <p:extLst>
      <p:ext uri="{BB962C8B-B14F-4D97-AF65-F5344CB8AC3E}">
        <p14:creationId xmlns:p14="http://schemas.microsoft.com/office/powerpoint/2010/main" val="161871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6</a:t>
            </a:fld>
            <a:endParaRPr lang="zh-CN" altLang="en-US"/>
          </a:p>
        </p:txBody>
      </p:sp>
    </p:spTree>
    <p:extLst>
      <p:ext uri="{BB962C8B-B14F-4D97-AF65-F5344CB8AC3E}">
        <p14:creationId xmlns:p14="http://schemas.microsoft.com/office/powerpoint/2010/main" val="161871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2130AA-67D2-4DB7-A4EE-A3ADA8CA71A6}" type="slidenum">
              <a:rPr lang="zh-CN" altLang="en-US" smtClean="0"/>
              <a:t>8</a:t>
            </a:fld>
            <a:endParaRPr lang="zh-CN" altLang="en-US"/>
          </a:p>
        </p:txBody>
      </p:sp>
    </p:spTree>
    <p:extLst>
      <p:ext uri="{BB962C8B-B14F-4D97-AF65-F5344CB8AC3E}">
        <p14:creationId xmlns:p14="http://schemas.microsoft.com/office/powerpoint/2010/main" val="67180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9</a:t>
            </a:fld>
            <a:endParaRPr lang="zh-CN" altLang="en-US"/>
          </a:p>
        </p:txBody>
      </p:sp>
    </p:spTree>
    <p:extLst>
      <p:ext uri="{BB962C8B-B14F-4D97-AF65-F5344CB8AC3E}">
        <p14:creationId xmlns:p14="http://schemas.microsoft.com/office/powerpoint/2010/main" val="671803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10</a:t>
            </a:fld>
            <a:endParaRPr lang="zh-CN" altLang="en-US"/>
          </a:p>
        </p:txBody>
      </p:sp>
    </p:spTree>
    <p:extLst>
      <p:ext uri="{BB962C8B-B14F-4D97-AF65-F5344CB8AC3E}">
        <p14:creationId xmlns:p14="http://schemas.microsoft.com/office/powerpoint/2010/main" val="403397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12</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13</a:t>
            </a:fld>
            <a:endParaRPr lang="zh-CN" altLang="en-US"/>
          </a:p>
        </p:txBody>
      </p:sp>
    </p:spTree>
    <p:extLst>
      <p:ext uri="{BB962C8B-B14F-4D97-AF65-F5344CB8AC3E}">
        <p14:creationId xmlns:p14="http://schemas.microsoft.com/office/powerpoint/2010/main" val="276614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1196752"/>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791580" y="2466830"/>
            <a:ext cx="7560840" cy="93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zh-CN" altLang="en-US" sz="4800" b="1" dirty="0" smtClean="0">
                <a:solidFill>
                  <a:schemeClr val="bg1"/>
                </a:solidFill>
                <a:latin typeface="华文楷体" panose="02010600040101010101" pitchFamily="2" charset="-122"/>
                <a:ea typeface="华文楷体" panose="02010600040101010101" pitchFamily="2" charset="-122"/>
              </a:rPr>
              <a:t>数据库性能测试</a:t>
            </a:r>
            <a:r>
              <a:rPr lang="en-US" altLang="zh-CN" sz="4800" b="1" dirty="0" smtClean="0">
                <a:solidFill>
                  <a:schemeClr val="bg1"/>
                </a:solidFill>
                <a:latin typeface="华文楷体" panose="02010600040101010101" pitchFamily="2" charset="-122"/>
                <a:ea typeface="华文楷体" panose="02010600040101010101" pitchFamily="2" charset="-122"/>
              </a:rPr>
              <a:t>-</a:t>
            </a:r>
            <a:r>
              <a:rPr lang="en-US" altLang="zh-CN" sz="4800" b="1" dirty="0">
                <a:solidFill>
                  <a:schemeClr val="bg1"/>
                </a:solidFill>
                <a:latin typeface="华文楷体" panose="02010600040101010101" pitchFamily="2" charset="-122"/>
                <a:ea typeface="华文楷体" panose="02010600040101010101" pitchFamily="2" charset="-122"/>
              </a:rPr>
              <a:t>MySQL</a:t>
            </a:r>
            <a:endParaRPr lang="zh-CN" altLang="zh-CN" sz="4800" b="1"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锁定状态</a:t>
            </a:r>
            <a:endParaRPr lang="en-US" altLang="zh-CN" dirty="0" smtClean="0"/>
          </a:p>
          <a:p>
            <a:pPr marL="1200150" lvl="3" indent="-342900">
              <a:lnSpc>
                <a:spcPct val="150000"/>
              </a:lnSpc>
            </a:pPr>
            <a:r>
              <a:rPr lang="en-US" altLang="zh-CN" sz="2800" dirty="0"/>
              <a:t>show global status like </a:t>
            </a:r>
            <a:r>
              <a:rPr lang="en-US" altLang="zh-CN" sz="2800" dirty="0" smtClean="0"/>
              <a:t>‘%lock%’;</a:t>
            </a:r>
          </a:p>
          <a:p>
            <a:pPr marL="1200150" lvl="3" indent="-342900">
              <a:lnSpc>
                <a:spcPct val="150000"/>
              </a:lnSpc>
            </a:pPr>
            <a:r>
              <a:rPr lang="en-US" altLang="zh-CN" sz="2800" dirty="0" err="1" smtClean="0"/>
              <a:t>Table_locks_waited</a:t>
            </a:r>
            <a:r>
              <a:rPr lang="en-US" altLang="zh-CN" sz="2800" dirty="0" smtClean="0"/>
              <a:t>/</a:t>
            </a:r>
            <a:r>
              <a:rPr lang="en-US" altLang="zh-CN" sz="2800" dirty="0" err="1" smtClean="0"/>
              <a:t>Table_locks_immediate</a:t>
            </a:r>
            <a:r>
              <a:rPr lang="zh-CN" altLang="en-US" sz="2800" dirty="0" smtClean="0"/>
              <a:t>值越大代表表锁造成的阻塞越严重</a:t>
            </a:r>
            <a:endParaRPr lang="en-US" altLang="zh-CN" sz="2800" dirty="0" smtClean="0"/>
          </a:p>
          <a:p>
            <a:pPr marL="1200150" lvl="3" indent="-342900">
              <a:lnSpc>
                <a:spcPct val="150000"/>
              </a:lnSpc>
            </a:pPr>
            <a:r>
              <a:rPr lang="en-US" altLang="zh-CN" sz="2800" dirty="0"/>
              <a:t>  </a:t>
            </a:r>
            <a:r>
              <a:rPr lang="en-US" altLang="zh-CN" sz="2800" dirty="0" err="1"/>
              <a:t>Innodb_row_lock_waits</a:t>
            </a:r>
            <a:r>
              <a:rPr lang="en-US" altLang="zh-CN" sz="2800" dirty="0"/>
              <a:t> </a:t>
            </a:r>
            <a:r>
              <a:rPr lang="en-US" altLang="zh-CN" sz="2800" dirty="0" smtClean="0"/>
              <a:t> </a:t>
            </a:r>
            <a:r>
              <a:rPr lang="en-US" altLang="zh-CN" sz="2800" dirty="0" err="1" smtClean="0"/>
              <a:t>Innodb</a:t>
            </a:r>
            <a:r>
              <a:rPr lang="zh-CN" altLang="en-US" sz="2800" dirty="0" smtClean="0"/>
              <a:t>行锁，太大可能是间隙锁造成的</a:t>
            </a:r>
            <a:endParaRPr lang="en-US" altLang="zh-CN" sz="2800" dirty="0" smtClean="0"/>
          </a:p>
          <a:p>
            <a:pPr marL="742950" lvl="2" indent="-342900"/>
            <a:endParaRPr lang="zh-CN" altLang="en-US" dirty="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041108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主从延时</a:t>
            </a:r>
            <a:endParaRPr lang="en-US" altLang="zh-CN" dirty="0" smtClean="0"/>
          </a:p>
          <a:p>
            <a:r>
              <a:rPr lang="zh-CN" altLang="en-US" dirty="0" smtClean="0"/>
              <a:t>查询主从延时时间：</a:t>
            </a:r>
            <a:r>
              <a:rPr lang="en-US" altLang="zh-CN" dirty="0" smtClean="0"/>
              <a:t>show slave status;</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8389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solidFill>
                  <a:srgbClr val="FF0000"/>
                </a:solidFill>
              </a:rPr>
              <a:t>MySQL</a:t>
            </a:r>
            <a:r>
              <a:rPr lang="zh-CN" altLang="en-US" sz="2800" dirty="0" smtClean="0">
                <a:solidFill>
                  <a:srgbClr val="FF0000"/>
                </a:solidFill>
              </a:rPr>
              <a:t>慢查询工作原理及操作</a:t>
            </a:r>
            <a:endParaRPr lang="en-US" altLang="zh-CN" sz="2800" dirty="0" smtClean="0">
              <a:solidFill>
                <a:srgbClr val="FF0000"/>
              </a:solidFill>
            </a:endParaRPr>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261280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800" dirty="0"/>
              <a:t>开启慢查询日志，可以让</a:t>
            </a:r>
            <a:r>
              <a:rPr lang="en-US" altLang="zh-CN" sz="2800" dirty="0"/>
              <a:t>MySQL</a:t>
            </a:r>
            <a:r>
              <a:rPr lang="zh-CN" altLang="en-US" sz="2800" dirty="0"/>
              <a:t>记录下查询超过</a:t>
            </a:r>
            <a:r>
              <a:rPr lang="zh-CN" altLang="en-US" sz="2800" dirty="0">
                <a:solidFill>
                  <a:srgbClr val="FF0000"/>
                </a:solidFill>
              </a:rPr>
              <a:t>指定时间</a:t>
            </a:r>
            <a:r>
              <a:rPr lang="zh-CN" altLang="en-US" sz="2800" dirty="0"/>
              <a:t>的语句，通过定位分析性能的瓶颈，才能更好的优化数据库系统的性能</a:t>
            </a:r>
            <a:r>
              <a:rPr lang="zh-CN" altLang="en-US" sz="2800" dirty="0" smtClean="0"/>
              <a:t>。</a:t>
            </a:r>
            <a:endParaRPr lang="en-US" altLang="zh-CN" sz="2800" dirty="0" smtClean="0"/>
          </a:p>
          <a:p>
            <a:pPr>
              <a:lnSpc>
                <a:spcPct val="150000"/>
              </a:lnSpc>
            </a:pPr>
            <a:r>
              <a:rPr lang="zh-CN" altLang="en-US" sz="2800" dirty="0" smtClean="0"/>
              <a:t>注意：不同系统定义不同的慢查询指标</a:t>
            </a:r>
            <a:endParaRPr lang="zh-CN" altLang="en-US" sz="2800" dirty="0"/>
          </a:p>
        </p:txBody>
      </p:sp>
      <p:sp>
        <p:nvSpPr>
          <p:cNvPr id="3" name="标题 2"/>
          <p:cNvSpPr>
            <a:spLocks noGrp="1"/>
          </p:cNvSpPr>
          <p:nvPr>
            <p:ph type="title"/>
          </p:nvPr>
        </p:nvSpPr>
        <p:spPr/>
        <p:txBody>
          <a:bodyPr>
            <a:normAutofit/>
          </a:bodyPr>
          <a:lstStyle/>
          <a:p>
            <a:r>
              <a:rPr lang="en-US" altLang="zh-CN" dirty="0" smtClean="0"/>
              <a:t>MySQL</a:t>
            </a:r>
            <a:r>
              <a:rPr lang="zh-CN" altLang="en-US" dirty="0" smtClean="0"/>
              <a:t>慢查询</a:t>
            </a:r>
            <a:endParaRPr lang="zh-CN" altLang="en-US" dirty="0"/>
          </a:p>
        </p:txBody>
      </p:sp>
    </p:spTree>
    <p:extLst>
      <p:ext uri="{BB962C8B-B14F-4D97-AF65-F5344CB8AC3E}">
        <p14:creationId xmlns:p14="http://schemas.microsoft.com/office/powerpoint/2010/main" val="2305273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800" dirty="0" smtClean="0"/>
              <a:t>编辑</a:t>
            </a:r>
            <a:r>
              <a:rPr lang="en-US" altLang="zh-CN" sz="2800" dirty="0" smtClean="0"/>
              <a:t>/</a:t>
            </a:r>
            <a:r>
              <a:rPr lang="en-US" altLang="zh-CN" sz="2800" dirty="0" err="1" smtClean="0"/>
              <a:t>etc</a:t>
            </a:r>
            <a:r>
              <a:rPr lang="en-US" altLang="zh-CN" sz="2800" dirty="0" smtClean="0"/>
              <a:t>/</a:t>
            </a:r>
            <a:r>
              <a:rPr lang="en-US" altLang="zh-CN" sz="2800" dirty="0" err="1" smtClean="0"/>
              <a:t>my.cnf</a:t>
            </a:r>
            <a:r>
              <a:rPr lang="zh-CN" altLang="en-US" sz="2800" dirty="0" smtClean="0"/>
              <a:t>，在</a:t>
            </a:r>
            <a:r>
              <a:rPr lang="en-US" altLang="zh-CN" sz="2800" dirty="0" smtClean="0"/>
              <a:t>[</a:t>
            </a:r>
            <a:r>
              <a:rPr lang="en-US" altLang="zh-CN" sz="2800" dirty="0" err="1" smtClean="0"/>
              <a:t>mysqld</a:t>
            </a:r>
            <a:r>
              <a:rPr lang="en-US" altLang="zh-CN" sz="2800" dirty="0" smtClean="0"/>
              <a:t>】</a:t>
            </a:r>
            <a:r>
              <a:rPr lang="zh-CN" altLang="en-US" sz="2800" dirty="0" smtClean="0"/>
              <a:t>域中添加：</a:t>
            </a:r>
            <a:endParaRPr lang="en-US" altLang="zh-CN" sz="2800" dirty="0" smtClean="0"/>
          </a:p>
          <a:p>
            <a:pPr lvl="1">
              <a:lnSpc>
                <a:spcPct val="150000"/>
              </a:lnSpc>
            </a:pPr>
            <a:r>
              <a:rPr lang="en-US" altLang="zh-CN" sz="2400" dirty="0" err="1" smtClean="0"/>
              <a:t>slow_query_log</a:t>
            </a:r>
            <a:r>
              <a:rPr lang="en-US" altLang="zh-CN" sz="2400" dirty="0" smtClean="0"/>
              <a:t> </a:t>
            </a:r>
            <a:r>
              <a:rPr lang="en-US" altLang="zh-CN" sz="2400" dirty="0"/>
              <a:t>= ON </a:t>
            </a:r>
            <a:endParaRPr lang="en-US" altLang="zh-CN" sz="2400" dirty="0" smtClean="0"/>
          </a:p>
          <a:p>
            <a:pPr lvl="1">
              <a:lnSpc>
                <a:spcPct val="150000"/>
              </a:lnSpc>
            </a:pPr>
            <a:r>
              <a:rPr lang="en-US" altLang="zh-CN" sz="2400" dirty="0" err="1" smtClean="0"/>
              <a:t>slow_query_log_file</a:t>
            </a:r>
            <a:r>
              <a:rPr lang="en-US" altLang="zh-CN" sz="2400" dirty="0" smtClean="0"/>
              <a:t> </a:t>
            </a:r>
            <a:r>
              <a:rPr lang="en-US" altLang="zh-CN" sz="2400" dirty="0"/>
              <a:t>= /</a:t>
            </a:r>
            <a:r>
              <a:rPr lang="en-US" altLang="zh-CN" sz="2400" dirty="0" err="1" smtClean="0"/>
              <a:t>usr</a:t>
            </a:r>
            <a:r>
              <a:rPr lang="en-US" altLang="zh-CN" sz="2400" dirty="0" smtClean="0"/>
              <a:t>/local/mysql/data/slow.log</a:t>
            </a:r>
          </a:p>
          <a:p>
            <a:pPr lvl="1">
              <a:lnSpc>
                <a:spcPct val="150000"/>
              </a:lnSpc>
            </a:pPr>
            <a:r>
              <a:rPr lang="en-US" altLang="zh-CN" sz="2400" dirty="0" smtClean="0"/>
              <a:t> </a:t>
            </a:r>
            <a:r>
              <a:rPr lang="en-US" altLang="zh-CN" sz="2400" dirty="0" err="1"/>
              <a:t>long_query_time</a:t>
            </a:r>
            <a:r>
              <a:rPr lang="en-US" altLang="zh-CN" sz="2400" dirty="0"/>
              <a:t> = </a:t>
            </a:r>
            <a:r>
              <a:rPr lang="en-US" altLang="zh-CN" sz="2400" b="1" dirty="0"/>
              <a:t>1</a:t>
            </a:r>
            <a:endParaRPr lang="en-US" altLang="zh-CN" sz="2400" dirty="0" smtClean="0"/>
          </a:p>
        </p:txBody>
      </p:sp>
      <p:sp>
        <p:nvSpPr>
          <p:cNvPr id="3" name="标题 2"/>
          <p:cNvSpPr>
            <a:spLocks noGrp="1"/>
          </p:cNvSpPr>
          <p:nvPr>
            <p:ph type="title"/>
          </p:nvPr>
        </p:nvSpPr>
        <p:spPr/>
        <p:txBody>
          <a:bodyPr>
            <a:normAutofit/>
          </a:bodyPr>
          <a:lstStyle/>
          <a:p>
            <a:r>
              <a:rPr lang="en-US" altLang="zh-CN" dirty="0" smtClean="0"/>
              <a:t>MySQL</a:t>
            </a:r>
            <a:r>
              <a:rPr lang="zh-CN" altLang="en-US" dirty="0" smtClean="0"/>
              <a:t>慢查询</a:t>
            </a:r>
            <a:endParaRPr lang="zh-CN" altLang="en-US" dirty="0"/>
          </a:p>
        </p:txBody>
      </p:sp>
    </p:spTree>
    <p:extLst>
      <p:ext uri="{BB962C8B-B14F-4D97-AF65-F5344CB8AC3E}">
        <p14:creationId xmlns:p14="http://schemas.microsoft.com/office/powerpoint/2010/main" val="3127385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00200"/>
            <a:ext cx="8579296" cy="4525963"/>
          </a:xfrm>
        </p:spPr>
        <p:txBody>
          <a:bodyPr/>
          <a:lstStyle/>
          <a:p>
            <a:pPr>
              <a:lnSpc>
                <a:spcPct val="150000"/>
              </a:lnSpc>
            </a:pPr>
            <a:r>
              <a:rPr lang="zh-CN" altLang="en-US" dirty="0" smtClean="0"/>
              <a:t>未使用索引的查询也被记录到慢查询日志中 </a:t>
            </a:r>
            <a:endParaRPr lang="en-US" altLang="zh-CN" dirty="0" smtClean="0"/>
          </a:p>
          <a:p>
            <a:pPr lvl="1">
              <a:lnSpc>
                <a:spcPct val="150000"/>
              </a:lnSpc>
            </a:pPr>
            <a:r>
              <a:rPr lang="en-US" altLang="zh-CN" dirty="0" err="1" smtClean="0"/>
              <a:t>log_queries_not_using_indexes</a:t>
            </a:r>
            <a:r>
              <a:rPr lang="en-US" altLang="zh-CN" dirty="0" smtClean="0"/>
              <a:t>=1	</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慢查询</a:t>
            </a:r>
          </a:p>
        </p:txBody>
      </p:sp>
    </p:spTree>
    <p:extLst>
      <p:ext uri="{BB962C8B-B14F-4D97-AF65-F5344CB8AC3E}">
        <p14:creationId xmlns:p14="http://schemas.microsoft.com/office/powerpoint/2010/main" val="2825486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t>
            </a:r>
            <a:r>
              <a:rPr lang="en-US" altLang="zh-CN" dirty="0" smtClean="0"/>
              <a:t>s</a:t>
            </a:r>
            <a:r>
              <a:rPr lang="en-US" altLang="zh-CN" dirty="0"/>
              <a:t> </a:t>
            </a:r>
            <a:r>
              <a:rPr lang="zh-CN" altLang="en-US" dirty="0" smtClean="0"/>
              <a:t>是</a:t>
            </a:r>
            <a:r>
              <a:rPr lang="zh-CN" altLang="en-US" dirty="0"/>
              <a:t>表示按照何种方式排序，</a:t>
            </a:r>
            <a:r>
              <a:rPr lang="en-US" altLang="zh-CN" dirty="0"/>
              <a:t>c</a:t>
            </a:r>
            <a:r>
              <a:rPr lang="zh-CN" altLang="en-US" dirty="0"/>
              <a:t>、</a:t>
            </a:r>
            <a:r>
              <a:rPr lang="en-US" altLang="zh-CN" dirty="0"/>
              <a:t>t</a:t>
            </a:r>
            <a:r>
              <a:rPr lang="zh-CN" altLang="en-US" dirty="0"/>
              <a:t>、</a:t>
            </a:r>
            <a:r>
              <a:rPr lang="en-US" altLang="zh-CN" dirty="0"/>
              <a:t>l</a:t>
            </a:r>
            <a:r>
              <a:rPr lang="zh-CN" altLang="en-US" dirty="0"/>
              <a:t>、</a:t>
            </a:r>
            <a:r>
              <a:rPr lang="en-US" altLang="zh-CN" dirty="0"/>
              <a:t>r</a:t>
            </a:r>
            <a:r>
              <a:rPr lang="zh-CN" altLang="en-US" dirty="0"/>
              <a:t>分别是按照记录次数</a:t>
            </a:r>
            <a:r>
              <a:rPr lang="zh-CN" altLang="en-US" dirty="0" smtClean="0"/>
              <a:t>、</a:t>
            </a:r>
            <a:r>
              <a:rPr lang="zh-CN" altLang="en-US" dirty="0"/>
              <a:t>锁定</a:t>
            </a:r>
            <a:r>
              <a:rPr lang="zh-CN" altLang="en-US" dirty="0" smtClean="0"/>
              <a:t>时间</a:t>
            </a:r>
            <a:r>
              <a:rPr lang="zh-CN" altLang="en-US" dirty="0"/>
              <a:t>、查询时间、返回的记录数来排序，</a:t>
            </a:r>
            <a:r>
              <a:rPr lang="en-US" altLang="zh-CN" dirty="0"/>
              <a:t>ac</a:t>
            </a:r>
            <a:r>
              <a:rPr lang="zh-CN" altLang="en-US" dirty="0"/>
              <a:t>、</a:t>
            </a:r>
            <a:r>
              <a:rPr lang="en-US" altLang="zh-CN" dirty="0"/>
              <a:t>at</a:t>
            </a:r>
            <a:r>
              <a:rPr lang="zh-CN" altLang="en-US" dirty="0"/>
              <a:t>、</a:t>
            </a:r>
            <a:r>
              <a:rPr lang="en-US" altLang="zh-CN" dirty="0"/>
              <a:t>al</a:t>
            </a:r>
            <a:r>
              <a:rPr lang="zh-CN" altLang="en-US" dirty="0"/>
              <a:t>、</a:t>
            </a:r>
            <a:r>
              <a:rPr lang="en-US" altLang="zh-CN" dirty="0" err="1"/>
              <a:t>ar</a:t>
            </a:r>
            <a:r>
              <a:rPr lang="zh-CN" altLang="en-US" dirty="0"/>
              <a:t>，表示相应的</a:t>
            </a:r>
            <a:r>
              <a:rPr lang="zh-CN" altLang="en-US" dirty="0" smtClean="0"/>
              <a:t>倒叙</a:t>
            </a:r>
            <a:endParaRPr lang="en-US" altLang="zh-CN" dirty="0" smtClean="0"/>
          </a:p>
          <a:p>
            <a:r>
              <a:rPr lang="zh-CN" altLang="en-US" dirty="0" smtClean="0"/>
              <a:t> </a:t>
            </a:r>
            <a:r>
              <a:rPr lang="en-US" altLang="zh-CN" dirty="0"/>
              <a:t>-</a:t>
            </a:r>
            <a:r>
              <a:rPr lang="en-US" altLang="zh-CN" dirty="0" smtClean="0"/>
              <a:t>t</a:t>
            </a:r>
            <a:r>
              <a:rPr lang="en-US" altLang="zh-CN" dirty="0"/>
              <a:t> </a:t>
            </a:r>
            <a:r>
              <a:rPr lang="zh-CN" altLang="en-US" dirty="0" smtClean="0"/>
              <a:t>是</a:t>
            </a:r>
            <a:r>
              <a:rPr lang="en-US" altLang="zh-CN" dirty="0"/>
              <a:t>top n</a:t>
            </a:r>
            <a:r>
              <a:rPr lang="zh-CN" altLang="en-US" dirty="0"/>
              <a:t>的意思，即为返回前面多少条的</a:t>
            </a:r>
            <a:r>
              <a:rPr lang="zh-CN" altLang="en-US" dirty="0" smtClean="0"/>
              <a:t>数据</a:t>
            </a:r>
            <a:endParaRPr lang="en-US" altLang="zh-CN" dirty="0" smtClean="0"/>
          </a:p>
          <a:p>
            <a:r>
              <a:rPr lang="zh-CN" altLang="en-US" dirty="0" smtClean="0"/>
              <a:t> </a:t>
            </a:r>
            <a:r>
              <a:rPr lang="en-US" altLang="zh-CN" dirty="0"/>
              <a:t>-</a:t>
            </a:r>
            <a:r>
              <a:rPr lang="en-US" altLang="zh-CN" dirty="0" smtClean="0"/>
              <a:t>g</a:t>
            </a:r>
            <a:r>
              <a:rPr lang="en-US" altLang="zh-CN" dirty="0"/>
              <a:t> </a:t>
            </a:r>
            <a:r>
              <a:rPr lang="zh-CN" altLang="en-US" dirty="0" smtClean="0"/>
              <a:t>后边</a:t>
            </a:r>
            <a:r>
              <a:rPr lang="zh-CN" altLang="en-US" dirty="0"/>
              <a:t>可以写一个正则匹配模式，大小写不敏感的</a:t>
            </a:r>
          </a:p>
        </p:txBody>
      </p:sp>
      <p:sp>
        <p:nvSpPr>
          <p:cNvPr id="3" name="标题 2"/>
          <p:cNvSpPr>
            <a:spLocks noGrp="1"/>
          </p:cNvSpPr>
          <p:nvPr>
            <p:ph type="title"/>
          </p:nvPr>
        </p:nvSpPr>
        <p:spPr/>
        <p:txBody>
          <a:bodyPr/>
          <a:lstStyle/>
          <a:p>
            <a:r>
              <a:rPr lang="en-US" altLang="zh-CN" dirty="0" smtClean="0"/>
              <a:t>MySQL</a:t>
            </a:r>
            <a:r>
              <a:rPr lang="zh-CN" altLang="en-US" dirty="0" smtClean="0"/>
              <a:t>慢查询</a:t>
            </a:r>
            <a:endParaRPr lang="zh-CN" altLang="en-US" dirty="0"/>
          </a:p>
        </p:txBody>
      </p:sp>
    </p:spTree>
    <p:extLst>
      <p:ext uri="{BB962C8B-B14F-4D97-AF65-F5344CB8AC3E}">
        <p14:creationId xmlns:p14="http://schemas.microsoft.com/office/powerpoint/2010/main" val="926886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412776"/>
            <a:ext cx="8640960" cy="5112568"/>
          </a:xfrm>
        </p:spPr>
        <p:txBody>
          <a:bodyPr>
            <a:normAutofit fontScale="92500" lnSpcReduction="10000"/>
          </a:bodyPr>
          <a:lstStyle/>
          <a:p>
            <a:pPr marL="0" indent="0">
              <a:lnSpc>
                <a:spcPct val="150000"/>
              </a:lnSpc>
              <a:buNone/>
            </a:pPr>
            <a:r>
              <a:rPr lang="zh-CN" altLang="en-US" dirty="0"/>
              <a:t>得到返回记录集最多的</a:t>
            </a:r>
            <a:r>
              <a:rPr lang="en-US" altLang="zh-CN" dirty="0"/>
              <a:t>10</a:t>
            </a:r>
            <a:r>
              <a:rPr lang="zh-CN" altLang="en-US" dirty="0"/>
              <a:t>个</a:t>
            </a:r>
            <a:r>
              <a:rPr lang="zh-CN" altLang="en-US" dirty="0" smtClean="0"/>
              <a:t>查询</a:t>
            </a:r>
            <a:endParaRPr lang="en-US" altLang="zh-CN" dirty="0"/>
          </a:p>
          <a:p>
            <a:pPr marL="0" indent="0">
              <a:lnSpc>
                <a:spcPct val="150000"/>
              </a:lnSpc>
              <a:buNone/>
            </a:pPr>
            <a:r>
              <a:rPr lang="en-US" altLang="zh-CN" dirty="0" smtClean="0"/>
              <a:t>	</a:t>
            </a:r>
            <a:r>
              <a:rPr lang="en-US" altLang="zh-CN" dirty="0" err="1" smtClean="0"/>
              <a:t>mysqldumpslow</a:t>
            </a:r>
            <a:r>
              <a:rPr lang="en-US" altLang="zh-CN" dirty="0" smtClean="0"/>
              <a:t> </a:t>
            </a:r>
            <a:r>
              <a:rPr lang="en-US" altLang="zh-CN" dirty="0"/>
              <a:t>-s r -t 10  </a:t>
            </a:r>
            <a:r>
              <a:rPr lang="en-US" altLang="zh-CN" dirty="0" smtClean="0"/>
              <a:t>slow.log</a:t>
            </a:r>
            <a:endParaRPr lang="en-US" altLang="zh-CN" dirty="0"/>
          </a:p>
          <a:p>
            <a:pPr marL="0" indent="0">
              <a:lnSpc>
                <a:spcPct val="150000"/>
              </a:lnSpc>
              <a:buNone/>
            </a:pPr>
            <a:r>
              <a:rPr lang="zh-CN" altLang="en-US" dirty="0" smtClean="0"/>
              <a:t>得到访问次数最多的</a:t>
            </a:r>
            <a:r>
              <a:rPr lang="en-US" altLang="zh-CN" dirty="0" smtClean="0"/>
              <a:t>10</a:t>
            </a:r>
            <a:r>
              <a:rPr lang="zh-CN" altLang="en-US" dirty="0"/>
              <a:t>个查询</a:t>
            </a:r>
            <a:endParaRPr lang="en-US" altLang="zh-CN" dirty="0"/>
          </a:p>
          <a:p>
            <a:pPr marL="0" indent="0">
              <a:lnSpc>
                <a:spcPct val="150000"/>
              </a:lnSpc>
              <a:buNone/>
            </a:pPr>
            <a:r>
              <a:rPr lang="en-US" altLang="zh-CN" dirty="0"/>
              <a:t>	</a:t>
            </a:r>
            <a:r>
              <a:rPr lang="en-US" altLang="zh-CN" dirty="0" err="1"/>
              <a:t>mysqldumpslow</a:t>
            </a:r>
            <a:r>
              <a:rPr lang="en-US" altLang="zh-CN" dirty="0"/>
              <a:t> -s c</a:t>
            </a:r>
            <a:r>
              <a:rPr lang="en-US" altLang="zh-CN" dirty="0" smtClean="0"/>
              <a:t> </a:t>
            </a:r>
            <a:r>
              <a:rPr lang="en-US" altLang="zh-CN" dirty="0"/>
              <a:t>-t 10  slow.log</a:t>
            </a:r>
          </a:p>
          <a:p>
            <a:pPr marL="0" indent="0">
              <a:buNone/>
            </a:pPr>
            <a:r>
              <a:rPr lang="en-US" altLang="zh-CN" dirty="0"/>
              <a:t/>
            </a:r>
            <a:br>
              <a:rPr lang="en-US" altLang="zh-CN" dirty="0"/>
            </a:br>
            <a:r>
              <a:rPr lang="zh-CN" altLang="en-US" dirty="0"/>
              <a:t>得到按照时间排序的前</a:t>
            </a:r>
            <a:r>
              <a:rPr lang="en-US" altLang="zh-CN" dirty="0"/>
              <a:t>10</a:t>
            </a:r>
            <a:r>
              <a:rPr lang="zh-CN" altLang="en-US" dirty="0"/>
              <a:t>条里面含有左连接的查询</a:t>
            </a:r>
            <a:r>
              <a:rPr lang="zh-CN" altLang="en-US" dirty="0" smtClean="0"/>
              <a:t>语句</a:t>
            </a:r>
            <a:endParaRPr lang="en-US" altLang="zh-CN" dirty="0" smtClean="0"/>
          </a:p>
          <a:p>
            <a:pPr marL="0" indent="0">
              <a:buNone/>
            </a:pPr>
            <a:r>
              <a:rPr lang="en-US" altLang="zh-CN" dirty="0" err="1"/>
              <a:t>mysqldumpslow</a:t>
            </a:r>
            <a:r>
              <a:rPr lang="en-US" altLang="zh-CN" dirty="0"/>
              <a:t> -s t -t 10 -g “left join”  slow.log</a:t>
            </a:r>
            <a:endParaRPr lang="en-US" altLang="zh-CN" dirty="0" smtClean="0"/>
          </a:p>
        </p:txBody>
      </p:sp>
      <p:sp>
        <p:nvSpPr>
          <p:cNvPr id="3" name="标题 2"/>
          <p:cNvSpPr>
            <a:spLocks noGrp="1"/>
          </p:cNvSpPr>
          <p:nvPr>
            <p:ph type="title"/>
          </p:nvPr>
        </p:nvSpPr>
        <p:spPr/>
        <p:txBody>
          <a:bodyPr/>
          <a:lstStyle/>
          <a:p>
            <a:r>
              <a:rPr lang="en-US" altLang="zh-CN" dirty="0"/>
              <a:t>MySQL</a:t>
            </a:r>
            <a:r>
              <a:rPr lang="zh-CN" altLang="en-US" dirty="0"/>
              <a:t>慢</a:t>
            </a:r>
            <a:r>
              <a:rPr lang="zh-CN" altLang="en-US" dirty="0" smtClean="0"/>
              <a:t>查询举例</a:t>
            </a:r>
            <a:endParaRPr lang="zh-CN" altLang="en-US" dirty="0"/>
          </a:p>
        </p:txBody>
      </p:sp>
    </p:spTree>
    <p:extLst>
      <p:ext uri="{BB962C8B-B14F-4D97-AF65-F5344CB8AC3E}">
        <p14:creationId xmlns:p14="http://schemas.microsoft.com/office/powerpoint/2010/main" val="1856332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solidFill>
                  <a:srgbClr val="FF0000"/>
                </a:solidFill>
              </a:rPr>
              <a:t>SQL</a:t>
            </a:r>
            <a:r>
              <a:rPr lang="zh-CN" altLang="en-US" sz="2800" dirty="0" smtClean="0">
                <a:solidFill>
                  <a:srgbClr val="FF0000"/>
                </a:solidFill>
              </a:rPr>
              <a:t>的分析与调优方法</a:t>
            </a:r>
            <a:endParaRPr lang="en-US" altLang="zh-CN" sz="2800" dirty="0" smtClean="0">
              <a:solidFill>
                <a:srgbClr val="FF0000"/>
              </a:solidFill>
            </a:endParaRPr>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2612808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smtClean="0"/>
              <a:t>explain</a:t>
            </a:r>
            <a:r>
              <a:rPr lang="zh-CN" altLang="en-US" dirty="0"/>
              <a:t>执行</a:t>
            </a:r>
            <a:r>
              <a:rPr lang="zh-CN" altLang="en-US" dirty="0" smtClean="0"/>
              <a:t>计划</a:t>
            </a:r>
            <a:endParaRPr lang="en-US" altLang="zh-CN" dirty="0" smtClean="0"/>
          </a:p>
          <a:p>
            <a:r>
              <a:rPr lang="zh-CN" altLang="en-US" dirty="0" smtClean="0"/>
              <a:t>用法：</a:t>
            </a:r>
            <a:r>
              <a:rPr lang="en-US" altLang="zh-CN" dirty="0" smtClean="0"/>
              <a:t>exp</a:t>
            </a:r>
            <a:r>
              <a:rPr lang="en-US" altLang="zh-CN" dirty="0"/>
              <a:t>l</a:t>
            </a:r>
            <a:r>
              <a:rPr lang="en-US" altLang="zh-CN" dirty="0" smtClean="0"/>
              <a:t>ain select </a:t>
            </a:r>
            <a:r>
              <a:rPr lang="zh-CN" altLang="en-US" dirty="0" smtClean="0"/>
              <a:t>语句</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12495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solidFill>
                  <a:srgbClr val="FF0000"/>
                </a:solidFill>
              </a:rPr>
              <a:t>MySQL</a:t>
            </a:r>
            <a:r>
              <a:rPr lang="zh-CN" altLang="en-US" sz="2800" dirty="0" smtClean="0">
                <a:solidFill>
                  <a:srgbClr val="FF0000"/>
                </a:solidFill>
              </a:rPr>
              <a:t>数据库监控指标</a:t>
            </a:r>
            <a:endParaRPr lang="en-US" altLang="zh-CN" sz="2800" dirty="0" smtClean="0">
              <a:solidFill>
                <a:srgbClr val="FF0000"/>
              </a:solidFill>
            </a:endParaRPr>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3933144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explain</a:t>
            </a:r>
            <a:r>
              <a:rPr lang="zh-CN" altLang="en-US" dirty="0"/>
              <a:t>执行</a:t>
            </a:r>
            <a:r>
              <a:rPr lang="zh-CN" altLang="en-US" dirty="0" smtClean="0"/>
              <a:t>计划结果分析</a:t>
            </a:r>
            <a:endParaRPr lang="en-US" altLang="zh-CN" dirty="0" smtClean="0"/>
          </a:p>
          <a:p>
            <a:r>
              <a:rPr lang="en-US" altLang="zh-CN" dirty="0"/>
              <a:t>id</a:t>
            </a:r>
          </a:p>
          <a:p>
            <a:pPr lvl="1"/>
            <a:r>
              <a:rPr lang="en-US" altLang="zh-CN" dirty="0" smtClean="0"/>
              <a:t>SELECT</a:t>
            </a:r>
            <a:r>
              <a:rPr lang="zh-CN" altLang="en-US" dirty="0"/>
              <a:t>识别符，表示查询中执行</a:t>
            </a:r>
            <a:r>
              <a:rPr lang="en-US" altLang="zh-CN" dirty="0"/>
              <a:t>select</a:t>
            </a:r>
            <a:r>
              <a:rPr lang="zh-CN" altLang="en-US" dirty="0"/>
              <a:t>子句或操作表的顺序，嵌套查询时会有不同</a:t>
            </a:r>
            <a:endParaRPr lang="en-US" altLang="zh-CN" dirty="0"/>
          </a:p>
          <a:p>
            <a:pPr lvl="1"/>
            <a:r>
              <a:rPr lang="zh-CN" altLang="en-US" dirty="0"/>
              <a:t>表示查询中执行</a:t>
            </a:r>
            <a:r>
              <a:rPr lang="en-US" altLang="zh-CN" dirty="0"/>
              <a:t>select</a:t>
            </a:r>
            <a:r>
              <a:rPr lang="zh-CN" altLang="en-US" dirty="0"/>
              <a:t>子句或操作表的</a:t>
            </a:r>
            <a:r>
              <a:rPr lang="zh-CN" altLang="en-US" dirty="0" smtClean="0"/>
              <a:t>顺序</a:t>
            </a:r>
            <a:endParaRPr lang="en-US" altLang="zh-CN" dirty="0" smtClean="0"/>
          </a:p>
          <a:p>
            <a:pPr lvl="1"/>
            <a:r>
              <a:rPr lang="en-US" altLang="zh-CN" dirty="0"/>
              <a:t>id</a:t>
            </a:r>
            <a:r>
              <a:rPr lang="zh-CN" altLang="en-US" dirty="0"/>
              <a:t>列为</a:t>
            </a:r>
            <a:r>
              <a:rPr lang="en-US" altLang="zh-CN" dirty="0"/>
              <a:t>null</a:t>
            </a:r>
            <a:r>
              <a:rPr lang="zh-CN" altLang="en-US" dirty="0"/>
              <a:t>的就表是这是一个结果集，不需要使用它来进行查询。</a:t>
            </a:r>
          </a:p>
          <a:p>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700879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5184576"/>
          </a:xfrm>
        </p:spPr>
        <p:txBody>
          <a:bodyPr>
            <a:normAutofit/>
          </a:bodyPr>
          <a:lstStyle/>
          <a:p>
            <a:r>
              <a:rPr lang="en-US" altLang="zh-CN" dirty="0" err="1"/>
              <a:t>select_type</a:t>
            </a:r>
            <a:r>
              <a:rPr lang="zh-CN" altLang="en-US" dirty="0"/>
              <a:t>列常见的</a:t>
            </a:r>
            <a:r>
              <a:rPr lang="zh-CN" altLang="en-US" dirty="0" smtClean="0"/>
              <a:t>有</a:t>
            </a:r>
            <a:endParaRPr lang="en-US" altLang="zh-CN" dirty="0" smtClean="0"/>
          </a:p>
          <a:p>
            <a:pPr lvl="1"/>
            <a:r>
              <a:rPr lang="en-US" altLang="zh-CN" dirty="0" smtClean="0"/>
              <a:t>simple</a:t>
            </a:r>
            <a:r>
              <a:rPr lang="zh-CN" altLang="en-US" dirty="0"/>
              <a:t>：表示不需要</a:t>
            </a:r>
            <a:r>
              <a:rPr lang="en-US" altLang="zh-CN" dirty="0"/>
              <a:t>union</a:t>
            </a:r>
            <a:r>
              <a:rPr lang="zh-CN" altLang="en-US" dirty="0"/>
              <a:t>操作或者不包含子查询的简单</a:t>
            </a:r>
            <a:r>
              <a:rPr lang="en-US" altLang="zh-CN" dirty="0"/>
              <a:t>select</a:t>
            </a:r>
            <a:r>
              <a:rPr lang="zh-CN" altLang="en-US" dirty="0"/>
              <a:t>查询。有连接查询时，外层的查询为</a:t>
            </a:r>
            <a:r>
              <a:rPr lang="en-US" altLang="zh-CN" dirty="0"/>
              <a:t>simple</a:t>
            </a:r>
            <a:r>
              <a:rPr lang="zh-CN" altLang="en-US" dirty="0"/>
              <a:t>，且只有一个</a:t>
            </a:r>
          </a:p>
          <a:p>
            <a:pPr lvl="1"/>
            <a:r>
              <a:rPr lang="en-US" altLang="zh-CN" dirty="0" smtClean="0"/>
              <a:t>primary</a:t>
            </a:r>
            <a:r>
              <a:rPr lang="zh-CN" altLang="en-US" dirty="0"/>
              <a:t>：一个需要</a:t>
            </a:r>
            <a:r>
              <a:rPr lang="en-US" altLang="zh-CN" dirty="0"/>
              <a:t>union</a:t>
            </a:r>
            <a:r>
              <a:rPr lang="zh-CN" altLang="en-US" dirty="0"/>
              <a:t>操作或者含有子查询的</a:t>
            </a:r>
            <a:r>
              <a:rPr lang="en-US" altLang="zh-CN" dirty="0"/>
              <a:t>select</a:t>
            </a:r>
            <a:r>
              <a:rPr lang="zh-CN" altLang="en-US" dirty="0"/>
              <a:t>，位于最外层的单位查询的</a:t>
            </a:r>
            <a:r>
              <a:rPr lang="en-US" altLang="zh-CN" dirty="0" err="1"/>
              <a:t>select_type</a:t>
            </a:r>
            <a:r>
              <a:rPr lang="zh-CN" altLang="en-US" dirty="0"/>
              <a:t>即为</a:t>
            </a:r>
            <a:r>
              <a:rPr lang="en-US" altLang="zh-CN" dirty="0"/>
              <a:t>primary</a:t>
            </a:r>
            <a:r>
              <a:rPr lang="zh-CN" altLang="en-US" dirty="0"/>
              <a:t>。且只有一个</a:t>
            </a:r>
          </a:p>
          <a:p>
            <a:pPr lvl="1"/>
            <a:r>
              <a:rPr lang="en-US" altLang="zh-CN" dirty="0" smtClean="0"/>
              <a:t>union</a:t>
            </a:r>
            <a:r>
              <a:rPr lang="zh-CN" altLang="en-US" dirty="0"/>
              <a:t>：</a:t>
            </a:r>
            <a:r>
              <a:rPr lang="en-US" altLang="zh-CN" dirty="0"/>
              <a:t>union</a:t>
            </a:r>
            <a:r>
              <a:rPr lang="zh-CN" altLang="en-US" dirty="0"/>
              <a:t>连接的两个</a:t>
            </a:r>
            <a:r>
              <a:rPr lang="en-US" altLang="zh-CN" dirty="0"/>
              <a:t>select</a:t>
            </a:r>
            <a:r>
              <a:rPr lang="zh-CN" altLang="en-US" dirty="0"/>
              <a:t>查询，第一个查询是</a:t>
            </a:r>
            <a:r>
              <a:rPr lang="en-US" altLang="zh-CN" dirty="0" err="1"/>
              <a:t>dervied</a:t>
            </a:r>
            <a:r>
              <a:rPr lang="zh-CN" altLang="en-US" dirty="0"/>
              <a:t>派生表，除了第一个表外，第二个以后的表</a:t>
            </a:r>
            <a:r>
              <a:rPr lang="en-US" altLang="zh-CN" dirty="0" err="1"/>
              <a:t>select_type</a:t>
            </a:r>
            <a:r>
              <a:rPr lang="zh-CN" altLang="en-US" dirty="0"/>
              <a:t>都是</a:t>
            </a:r>
            <a:r>
              <a:rPr lang="en-US" altLang="zh-CN" dirty="0"/>
              <a:t>union</a:t>
            </a:r>
          </a:p>
          <a:p>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274077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5184576"/>
          </a:xfrm>
        </p:spPr>
        <p:txBody>
          <a:bodyPr>
            <a:normAutofit/>
          </a:bodyPr>
          <a:lstStyle/>
          <a:p>
            <a:r>
              <a:rPr lang="en-US" altLang="zh-CN" dirty="0" err="1"/>
              <a:t>select_type</a:t>
            </a:r>
            <a:r>
              <a:rPr lang="zh-CN" altLang="en-US" dirty="0"/>
              <a:t>列常见的</a:t>
            </a:r>
            <a:r>
              <a:rPr lang="zh-CN" altLang="en-US" dirty="0" smtClean="0"/>
              <a:t>有：</a:t>
            </a:r>
            <a:endParaRPr lang="en-US" altLang="zh-CN" dirty="0" smtClean="0"/>
          </a:p>
          <a:p>
            <a:pPr lvl="1">
              <a:lnSpc>
                <a:spcPct val="150000"/>
              </a:lnSpc>
            </a:pPr>
            <a:r>
              <a:rPr lang="en-US" altLang="zh-CN" dirty="0" smtClean="0"/>
              <a:t>dependent </a:t>
            </a:r>
            <a:r>
              <a:rPr lang="en-US" altLang="zh-CN" dirty="0"/>
              <a:t>union</a:t>
            </a:r>
            <a:r>
              <a:rPr lang="zh-CN" altLang="en-US" dirty="0"/>
              <a:t>：与</a:t>
            </a:r>
            <a:r>
              <a:rPr lang="en-US" altLang="zh-CN" dirty="0"/>
              <a:t>union</a:t>
            </a:r>
            <a:r>
              <a:rPr lang="zh-CN" altLang="en-US" dirty="0"/>
              <a:t>一样，出现在</a:t>
            </a:r>
            <a:r>
              <a:rPr lang="en-US" altLang="zh-CN" dirty="0"/>
              <a:t>union </a:t>
            </a:r>
            <a:r>
              <a:rPr lang="zh-CN" altLang="en-US" dirty="0"/>
              <a:t>或</a:t>
            </a:r>
            <a:r>
              <a:rPr lang="en-US" altLang="zh-CN" dirty="0"/>
              <a:t>union all</a:t>
            </a:r>
            <a:r>
              <a:rPr lang="zh-CN" altLang="en-US" dirty="0"/>
              <a:t>语句中，但是这个查询要受到外部查询的影响</a:t>
            </a:r>
          </a:p>
          <a:p>
            <a:pPr lvl="1">
              <a:lnSpc>
                <a:spcPct val="150000"/>
              </a:lnSpc>
            </a:pPr>
            <a:r>
              <a:rPr lang="en-US" altLang="zh-CN" dirty="0" smtClean="0"/>
              <a:t>union </a:t>
            </a:r>
            <a:r>
              <a:rPr lang="en-US" altLang="zh-CN" dirty="0"/>
              <a:t>result</a:t>
            </a:r>
            <a:r>
              <a:rPr lang="zh-CN" altLang="en-US" dirty="0"/>
              <a:t>：包含</a:t>
            </a:r>
            <a:r>
              <a:rPr lang="en-US" altLang="zh-CN" dirty="0"/>
              <a:t>union</a:t>
            </a:r>
            <a:r>
              <a:rPr lang="zh-CN" altLang="en-US" dirty="0"/>
              <a:t>的结果集，在</a:t>
            </a:r>
            <a:r>
              <a:rPr lang="en-US" altLang="zh-CN" dirty="0"/>
              <a:t>union</a:t>
            </a:r>
            <a:r>
              <a:rPr lang="zh-CN" altLang="en-US" dirty="0"/>
              <a:t>和</a:t>
            </a:r>
            <a:r>
              <a:rPr lang="en-US" altLang="zh-CN" dirty="0"/>
              <a:t>union all</a:t>
            </a:r>
            <a:r>
              <a:rPr lang="zh-CN" altLang="en-US" dirty="0"/>
              <a:t>语句中</a:t>
            </a:r>
            <a:r>
              <a:rPr lang="en-US" altLang="zh-CN" dirty="0"/>
              <a:t>,</a:t>
            </a:r>
            <a:r>
              <a:rPr lang="zh-CN" altLang="en-US" dirty="0"/>
              <a:t>因为它不需要参与查询，所以</a:t>
            </a:r>
            <a:r>
              <a:rPr lang="en-US" altLang="zh-CN" dirty="0"/>
              <a:t>id</a:t>
            </a:r>
            <a:r>
              <a:rPr lang="zh-CN" altLang="en-US" dirty="0"/>
              <a:t>字段为</a:t>
            </a:r>
            <a:r>
              <a:rPr lang="en-US" altLang="zh-CN" dirty="0"/>
              <a:t>null</a:t>
            </a:r>
          </a:p>
          <a:p>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6410341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5184576"/>
          </a:xfrm>
        </p:spPr>
        <p:txBody>
          <a:bodyPr>
            <a:normAutofit fontScale="92500"/>
          </a:bodyPr>
          <a:lstStyle/>
          <a:p>
            <a:r>
              <a:rPr lang="en-US" altLang="zh-CN" dirty="0" err="1"/>
              <a:t>select_type</a:t>
            </a:r>
            <a:r>
              <a:rPr lang="zh-CN" altLang="en-US" dirty="0"/>
              <a:t>列常见的</a:t>
            </a:r>
            <a:r>
              <a:rPr lang="zh-CN" altLang="en-US" dirty="0" smtClean="0"/>
              <a:t>有：</a:t>
            </a:r>
            <a:endParaRPr lang="en-US" altLang="zh-CN" dirty="0" smtClean="0"/>
          </a:p>
          <a:p>
            <a:pPr lvl="1">
              <a:lnSpc>
                <a:spcPct val="150000"/>
              </a:lnSpc>
            </a:pPr>
            <a:r>
              <a:rPr lang="en-US" altLang="zh-CN" dirty="0" smtClean="0"/>
              <a:t>subquery</a:t>
            </a:r>
            <a:r>
              <a:rPr lang="zh-CN" altLang="en-US" dirty="0"/>
              <a:t>：除了</a:t>
            </a:r>
            <a:r>
              <a:rPr lang="en-US" altLang="zh-CN" dirty="0"/>
              <a:t>from</a:t>
            </a:r>
            <a:r>
              <a:rPr lang="zh-CN" altLang="en-US" dirty="0"/>
              <a:t>字句中包含的</a:t>
            </a:r>
            <a:r>
              <a:rPr lang="zh-CN" altLang="en-US" dirty="0">
                <a:solidFill>
                  <a:srgbClr val="FF0000"/>
                </a:solidFill>
              </a:rPr>
              <a:t>子查询</a:t>
            </a:r>
            <a:r>
              <a:rPr lang="zh-CN" altLang="en-US" dirty="0"/>
              <a:t>外，其他地方出现的子查询都可能是</a:t>
            </a:r>
            <a:r>
              <a:rPr lang="en-US" altLang="zh-CN" dirty="0"/>
              <a:t>subquery</a:t>
            </a:r>
          </a:p>
          <a:p>
            <a:pPr lvl="1">
              <a:lnSpc>
                <a:spcPct val="150000"/>
              </a:lnSpc>
            </a:pPr>
            <a:r>
              <a:rPr lang="en-US" altLang="zh-CN" dirty="0" smtClean="0"/>
              <a:t>dependent </a:t>
            </a:r>
            <a:r>
              <a:rPr lang="en-US" altLang="zh-CN" dirty="0"/>
              <a:t>subquery</a:t>
            </a:r>
            <a:r>
              <a:rPr lang="zh-CN" altLang="en-US" dirty="0"/>
              <a:t>：与</a:t>
            </a:r>
            <a:r>
              <a:rPr lang="en-US" altLang="zh-CN" dirty="0"/>
              <a:t>dependent union</a:t>
            </a:r>
            <a:r>
              <a:rPr lang="zh-CN" altLang="en-US" dirty="0"/>
              <a:t>类似，表示这个</a:t>
            </a:r>
            <a:r>
              <a:rPr lang="en-US" altLang="zh-CN" dirty="0"/>
              <a:t>subquery</a:t>
            </a:r>
            <a:r>
              <a:rPr lang="zh-CN" altLang="en-US" dirty="0"/>
              <a:t>的查询要受到</a:t>
            </a:r>
            <a:r>
              <a:rPr lang="zh-CN" altLang="en-US" dirty="0">
                <a:solidFill>
                  <a:srgbClr val="FF0000"/>
                </a:solidFill>
              </a:rPr>
              <a:t>外部表查询</a:t>
            </a:r>
            <a:r>
              <a:rPr lang="zh-CN" altLang="en-US" dirty="0"/>
              <a:t>的影响</a:t>
            </a:r>
          </a:p>
          <a:p>
            <a:pPr lvl="1">
              <a:lnSpc>
                <a:spcPct val="150000"/>
              </a:lnSpc>
            </a:pPr>
            <a:r>
              <a:rPr lang="en-US" altLang="zh-CN" dirty="0" smtClean="0"/>
              <a:t>derived</a:t>
            </a:r>
            <a:r>
              <a:rPr lang="zh-CN" altLang="en-US" dirty="0"/>
              <a:t>：</a:t>
            </a:r>
            <a:r>
              <a:rPr lang="en-US" altLang="zh-CN" dirty="0"/>
              <a:t>from</a:t>
            </a:r>
            <a:r>
              <a:rPr lang="zh-CN" altLang="en-US" dirty="0"/>
              <a:t>字句中出现的子查询，也叫做派生表，其他数据库中可能叫做内联视图或嵌套</a:t>
            </a:r>
            <a:r>
              <a:rPr lang="en-US" altLang="zh-CN" dirty="0"/>
              <a:t>select</a:t>
            </a:r>
          </a:p>
          <a:p>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1401284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147248" cy="5257800"/>
          </a:xfrm>
        </p:spPr>
        <p:txBody>
          <a:bodyPr>
            <a:normAutofit/>
          </a:bodyPr>
          <a:lstStyle/>
          <a:p>
            <a:pPr>
              <a:lnSpc>
                <a:spcPct val="150000"/>
              </a:lnSpc>
            </a:pPr>
            <a:r>
              <a:rPr lang="en-US" altLang="zh-CN" dirty="0"/>
              <a:t>table</a:t>
            </a:r>
          </a:p>
          <a:p>
            <a:pPr lvl="1">
              <a:lnSpc>
                <a:spcPct val="150000"/>
              </a:lnSpc>
            </a:pPr>
            <a:r>
              <a:rPr lang="zh-CN" altLang="en-US" dirty="0"/>
              <a:t>显示的查询表</a:t>
            </a:r>
            <a:r>
              <a:rPr lang="zh-CN" altLang="en-US" dirty="0" smtClean="0"/>
              <a:t>名</a:t>
            </a:r>
            <a:endParaRPr lang="en-US" altLang="zh-CN" dirty="0" smtClean="0"/>
          </a:p>
          <a:p>
            <a:pPr lvl="1">
              <a:lnSpc>
                <a:spcPct val="150000"/>
              </a:lnSpc>
            </a:pPr>
            <a:r>
              <a:rPr lang="zh-CN" altLang="en-US" dirty="0" smtClean="0"/>
              <a:t>如果</a:t>
            </a:r>
            <a:r>
              <a:rPr lang="zh-CN" altLang="en-US" dirty="0"/>
              <a:t>查询使用了别名，那么这里显示的是</a:t>
            </a:r>
            <a:r>
              <a:rPr lang="zh-CN" altLang="en-US" dirty="0" smtClean="0"/>
              <a:t>别名</a:t>
            </a:r>
            <a:endParaRPr lang="en-US" altLang="zh-CN" dirty="0" smtClean="0"/>
          </a:p>
          <a:p>
            <a:pPr lvl="1">
              <a:lnSpc>
                <a:spcPct val="150000"/>
              </a:lnSpc>
            </a:pPr>
            <a:r>
              <a:rPr lang="zh-CN" altLang="en-US" dirty="0" smtClean="0"/>
              <a:t>如果</a:t>
            </a:r>
            <a:r>
              <a:rPr lang="zh-CN" altLang="en-US" dirty="0"/>
              <a:t>不涉及对数据表的操作，那么这显示为</a:t>
            </a:r>
            <a:r>
              <a:rPr lang="en-US" altLang="zh-CN" dirty="0" smtClean="0"/>
              <a:t>null</a:t>
            </a:r>
          </a:p>
          <a:p>
            <a:pPr lvl="1">
              <a:lnSpc>
                <a:spcPct val="150000"/>
              </a:lnSpc>
            </a:pPr>
            <a:r>
              <a:rPr lang="zh-CN" altLang="en-US" dirty="0"/>
              <a:t>如果显示为尖括号括起来的</a:t>
            </a:r>
            <a:r>
              <a:rPr lang="en-US" altLang="zh-CN" dirty="0"/>
              <a:t>&lt;derived N&gt;</a:t>
            </a:r>
            <a:r>
              <a:rPr lang="zh-CN" altLang="en-US" dirty="0"/>
              <a:t>就表示这个是临时表</a:t>
            </a:r>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4038925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136904" cy="4968552"/>
          </a:xfrm>
        </p:spPr>
        <p:txBody>
          <a:bodyPr>
            <a:normAutofit lnSpcReduction="10000"/>
          </a:bodyPr>
          <a:lstStyle/>
          <a:p>
            <a:r>
              <a:rPr lang="en-US" altLang="zh-CN" dirty="0"/>
              <a:t>type</a:t>
            </a:r>
          </a:p>
          <a:p>
            <a:pPr lvl="1">
              <a:lnSpc>
                <a:spcPct val="150000"/>
              </a:lnSpc>
            </a:pPr>
            <a:r>
              <a:rPr lang="zh-CN" altLang="en-US" dirty="0"/>
              <a:t>依次从好到差：</a:t>
            </a:r>
            <a:r>
              <a:rPr lang="en-US" altLang="zh-CN" dirty="0"/>
              <a:t>system</a:t>
            </a:r>
            <a:r>
              <a:rPr lang="zh-CN" altLang="en-US" dirty="0"/>
              <a:t>，</a:t>
            </a:r>
            <a:r>
              <a:rPr lang="en-US" altLang="zh-CN" dirty="0" err="1"/>
              <a:t>const</a:t>
            </a:r>
            <a:r>
              <a:rPr lang="zh-CN" altLang="en-US" dirty="0"/>
              <a:t>，</a:t>
            </a:r>
            <a:r>
              <a:rPr lang="en-US" altLang="zh-CN" dirty="0" err="1"/>
              <a:t>eq_ref</a:t>
            </a:r>
            <a:r>
              <a:rPr lang="zh-CN" altLang="en-US" dirty="0"/>
              <a:t>，</a:t>
            </a:r>
            <a:r>
              <a:rPr lang="en-US" altLang="zh-CN" dirty="0"/>
              <a:t>ref</a:t>
            </a:r>
            <a:r>
              <a:rPr lang="zh-CN" altLang="en-US" dirty="0"/>
              <a:t>，</a:t>
            </a:r>
            <a:r>
              <a:rPr lang="en-US" altLang="zh-CN" dirty="0" err="1"/>
              <a:t>fulltext</a:t>
            </a:r>
            <a:r>
              <a:rPr lang="zh-CN" altLang="en-US" dirty="0"/>
              <a:t>，</a:t>
            </a:r>
            <a:r>
              <a:rPr lang="en-US" altLang="zh-CN" dirty="0" err="1"/>
              <a:t>ref_or_null</a:t>
            </a:r>
            <a:r>
              <a:rPr lang="zh-CN" altLang="en-US" dirty="0"/>
              <a:t>，</a:t>
            </a:r>
            <a:r>
              <a:rPr lang="en-US" altLang="zh-CN" dirty="0" err="1"/>
              <a:t>unique_subquery</a:t>
            </a:r>
            <a:r>
              <a:rPr lang="zh-CN" altLang="en-US" dirty="0"/>
              <a:t>，</a:t>
            </a:r>
            <a:r>
              <a:rPr lang="en-US" altLang="zh-CN" dirty="0" err="1"/>
              <a:t>index_subquery</a:t>
            </a:r>
            <a:r>
              <a:rPr lang="zh-CN" altLang="en-US" dirty="0"/>
              <a:t>，</a:t>
            </a:r>
            <a:r>
              <a:rPr lang="en-US" altLang="zh-CN" dirty="0"/>
              <a:t>range</a:t>
            </a:r>
            <a:r>
              <a:rPr lang="zh-CN" altLang="en-US" dirty="0"/>
              <a:t>，</a:t>
            </a:r>
            <a:r>
              <a:rPr lang="en-US" altLang="zh-CN" dirty="0" err="1"/>
              <a:t>index_merge</a:t>
            </a:r>
            <a:r>
              <a:rPr lang="zh-CN" altLang="en-US" dirty="0"/>
              <a:t>，</a:t>
            </a:r>
            <a:r>
              <a:rPr lang="en-US" altLang="zh-CN" dirty="0"/>
              <a:t>index</a:t>
            </a:r>
            <a:r>
              <a:rPr lang="zh-CN" altLang="en-US" dirty="0"/>
              <a:t>，</a:t>
            </a:r>
            <a:r>
              <a:rPr lang="en-US" altLang="zh-CN" dirty="0" smtClean="0"/>
              <a:t>ALL</a:t>
            </a:r>
          </a:p>
          <a:p>
            <a:pPr lvl="1">
              <a:lnSpc>
                <a:spcPct val="150000"/>
              </a:lnSpc>
            </a:pPr>
            <a:r>
              <a:rPr lang="zh-CN" altLang="en-US" dirty="0" smtClean="0"/>
              <a:t>除了</a:t>
            </a:r>
            <a:r>
              <a:rPr lang="en-US" altLang="zh-CN" dirty="0"/>
              <a:t>all</a:t>
            </a:r>
            <a:r>
              <a:rPr lang="zh-CN" altLang="en-US" dirty="0"/>
              <a:t>之外，其他的</a:t>
            </a:r>
            <a:r>
              <a:rPr lang="en-US" altLang="zh-CN" dirty="0"/>
              <a:t>type</a:t>
            </a:r>
            <a:r>
              <a:rPr lang="zh-CN" altLang="en-US" dirty="0"/>
              <a:t>都可以使用到索引，除了</a:t>
            </a:r>
            <a:r>
              <a:rPr lang="en-US" altLang="zh-CN" dirty="0" err="1"/>
              <a:t>index_merge</a:t>
            </a:r>
            <a:r>
              <a:rPr lang="zh-CN" altLang="en-US" dirty="0"/>
              <a:t>之外，其他的</a:t>
            </a:r>
            <a:r>
              <a:rPr lang="en-US" altLang="zh-CN" dirty="0"/>
              <a:t>type</a:t>
            </a:r>
            <a:r>
              <a:rPr lang="zh-CN" altLang="en-US" dirty="0"/>
              <a:t>只可以用到一个索引</a:t>
            </a:r>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594733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356792"/>
            <a:ext cx="8435280" cy="5501208"/>
          </a:xfrm>
        </p:spPr>
        <p:txBody>
          <a:bodyPr>
            <a:normAutofit/>
          </a:bodyPr>
          <a:lstStyle/>
          <a:p>
            <a:pPr marL="342900" lvl="1" indent="-342900">
              <a:lnSpc>
                <a:spcPct val="150000"/>
              </a:lnSpc>
              <a:buFont typeface="Arial" pitchFamily="34" charset="0"/>
              <a:buChar char="•"/>
            </a:pPr>
            <a:r>
              <a:rPr lang="en-US" altLang="zh-CN" sz="3200" dirty="0"/>
              <a:t>type</a:t>
            </a:r>
          </a:p>
          <a:p>
            <a:pPr lvl="1">
              <a:lnSpc>
                <a:spcPct val="150000"/>
              </a:lnSpc>
            </a:pPr>
            <a:r>
              <a:rPr lang="en-US" altLang="zh-CN" dirty="0"/>
              <a:t>system</a:t>
            </a:r>
            <a:r>
              <a:rPr lang="zh-CN" altLang="en-US" dirty="0"/>
              <a:t>：表中只有一行数据或者是空表，且只能用于</a:t>
            </a:r>
            <a:r>
              <a:rPr lang="en-US" altLang="zh-CN" dirty="0" err="1"/>
              <a:t>myisam</a:t>
            </a:r>
            <a:r>
              <a:rPr lang="zh-CN" altLang="en-US" dirty="0"/>
              <a:t>和</a:t>
            </a:r>
            <a:r>
              <a:rPr lang="en-US" altLang="zh-CN" dirty="0"/>
              <a:t>memory</a:t>
            </a:r>
            <a:r>
              <a:rPr lang="zh-CN" altLang="en-US" dirty="0"/>
              <a:t>表。如果是</a:t>
            </a:r>
            <a:r>
              <a:rPr lang="en-US" altLang="zh-CN" dirty="0" err="1"/>
              <a:t>Innodb</a:t>
            </a:r>
            <a:r>
              <a:rPr lang="zh-CN" altLang="en-US" dirty="0"/>
              <a:t>引擎表，</a:t>
            </a:r>
            <a:r>
              <a:rPr lang="en-US" altLang="zh-CN" dirty="0"/>
              <a:t>type</a:t>
            </a:r>
            <a:r>
              <a:rPr lang="zh-CN" altLang="en-US" dirty="0"/>
              <a:t>列在这个情况通常都是</a:t>
            </a:r>
            <a:r>
              <a:rPr lang="en-US" altLang="zh-CN" dirty="0"/>
              <a:t>all</a:t>
            </a:r>
            <a:r>
              <a:rPr lang="zh-CN" altLang="en-US" dirty="0"/>
              <a:t>或者</a:t>
            </a:r>
            <a:r>
              <a:rPr lang="en-US" altLang="zh-CN" dirty="0"/>
              <a:t>index</a:t>
            </a:r>
          </a:p>
          <a:p>
            <a:pPr lvl="1">
              <a:lnSpc>
                <a:spcPct val="150000"/>
              </a:lnSpc>
            </a:pPr>
            <a:r>
              <a:rPr lang="en-US" altLang="zh-CN" dirty="0" err="1"/>
              <a:t>const</a:t>
            </a:r>
            <a:r>
              <a:rPr lang="zh-CN" altLang="en-US" dirty="0"/>
              <a:t>：使用唯一索引或者主键，返回记录一定是</a:t>
            </a:r>
            <a:r>
              <a:rPr lang="en-US" altLang="zh-CN" dirty="0"/>
              <a:t>1</a:t>
            </a:r>
            <a:r>
              <a:rPr lang="zh-CN" altLang="en-US" dirty="0"/>
              <a:t>行记录的等值</a:t>
            </a:r>
            <a:r>
              <a:rPr lang="en-US" altLang="zh-CN" dirty="0"/>
              <a:t>where</a:t>
            </a:r>
            <a:r>
              <a:rPr lang="zh-CN" altLang="en-US" dirty="0"/>
              <a:t>条件时，通常</a:t>
            </a:r>
            <a:r>
              <a:rPr lang="en-US" altLang="zh-CN" dirty="0"/>
              <a:t>type</a:t>
            </a:r>
            <a:r>
              <a:rPr lang="zh-CN" altLang="en-US" dirty="0"/>
              <a:t>是</a:t>
            </a:r>
            <a:r>
              <a:rPr lang="en-US" altLang="zh-CN" dirty="0" err="1"/>
              <a:t>const</a:t>
            </a:r>
            <a:r>
              <a:rPr lang="zh-CN" altLang="en-US" dirty="0"/>
              <a:t>。其他数据库也叫做唯一索引扫描</a:t>
            </a:r>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082408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57960"/>
            <a:ext cx="8435280" cy="5501208"/>
          </a:xfrm>
        </p:spPr>
        <p:txBody>
          <a:bodyPr>
            <a:normAutofit/>
          </a:bodyPr>
          <a:lstStyle/>
          <a:p>
            <a:pPr>
              <a:lnSpc>
                <a:spcPct val="150000"/>
              </a:lnSpc>
            </a:pPr>
            <a:r>
              <a:rPr lang="en-US" altLang="zh-CN" sz="2800" dirty="0"/>
              <a:t>type</a:t>
            </a:r>
          </a:p>
          <a:p>
            <a:pPr lvl="1">
              <a:lnSpc>
                <a:spcPct val="150000"/>
              </a:lnSpc>
            </a:pPr>
            <a:r>
              <a:rPr lang="en-US" altLang="zh-CN" dirty="0" err="1"/>
              <a:t>eq_ref</a:t>
            </a:r>
            <a:r>
              <a:rPr lang="zh-CN" altLang="en-US" dirty="0"/>
              <a:t>：出现在要连接过个表的查询计划中，驱动表只返回一行数据，且这行数据是第二个表的主键或者唯一索引，且必须为</a:t>
            </a:r>
            <a:r>
              <a:rPr lang="en-US" altLang="zh-CN" dirty="0"/>
              <a:t>not null</a:t>
            </a:r>
            <a:r>
              <a:rPr lang="zh-CN" altLang="en-US" dirty="0"/>
              <a:t>，唯一索引和主键是多列时，只有所有的列都用作比较时才会出现</a:t>
            </a:r>
            <a:r>
              <a:rPr lang="en-US" altLang="zh-CN" dirty="0" err="1"/>
              <a:t>eq_ref</a:t>
            </a:r>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1769423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5400600"/>
          </a:xfrm>
        </p:spPr>
        <p:txBody>
          <a:bodyPr>
            <a:normAutofit/>
          </a:bodyPr>
          <a:lstStyle/>
          <a:p>
            <a:pPr>
              <a:lnSpc>
                <a:spcPct val="150000"/>
              </a:lnSpc>
            </a:pPr>
            <a:r>
              <a:rPr lang="en-US" altLang="zh-CN" dirty="0"/>
              <a:t>type</a:t>
            </a:r>
          </a:p>
          <a:p>
            <a:pPr lvl="1">
              <a:lnSpc>
                <a:spcPct val="150000"/>
              </a:lnSpc>
            </a:pPr>
            <a:r>
              <a:rPr lang="en-US" altLang="zh-CN" dirty="0"/>
              <a:t>ref</a:t>
            </a:r>
            <a:r>
              <a:rPr lang="zh-CN" altLang="en-US" dirty="0"/>
              <a:t>：不像</a:t>
            </a:r>
            <a:r>
              <a:rPr lang="en-US" altLang="zh-CN" dirty="0" err="1"/>
              <a:t>eq_ref</a:t>
            </a:r>
            <a:r>
              <a:rPr lang="zh-CN" altLang="en-US" dirty="0"/>
              <a:t>那样要求连接顺序，也没有主键和唯一索引的要求，只要使用相等条件检索时就可能出现，常见与辅助索引的等值查找。或者多列主键、唯一索引中，使用第一个列之外的列作为等值查找也会出现，总之，返回数据不唯一的等值查找就可能</a:t>
            </a:r>
            <a:r>
              <a:rPr lang="zh-CN" altLang="en-US" dirty="0" smtClean="0"/>
              <a:t>出现</a:t>
            </a:r>
            <a:endParaRPr lang="en-US" altLang="zh-CN" dirty="0" smtClean="0"/>
          </a:p>
          <a:p>
            <a:pPr marL="457200" lvl="1" indent="0">
              <a:buNone/>
            </a:pP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7676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5400600"/>
          </a:xfrm>
        </p:spPr>
        <p:txBody>
          <a:bodyPr>
            <a:normAutofit/>
          </a:bodyPr>
          <a:lstStyle/>
          <a:p>
            <a:pPr>
              <a:lnSpc>
                <a:spcPct val="150000"/>
              </a:lnSpc>
            </a:pPr>
            <a:r>
              <a:rPr lang="en-US" altLang="zh-CN" dirty="0"/>
              <a:t>type</a:t>
            </a:r>
          </a:p>
          <a:p>
            <a:pPr lvl="1">
              <a:lnSpc>
                <a:spcPct val="150000"/>
              </a:lnSpc>
            </a:pPr>
            <a:r>
              <a:rPr lang="en-US" altLang="zh-CN" dirty="0" err="1" smtClean="0"/>
              <a:t>fulltext</a:t>
            </a:r>
            <a:r>
              <a:rPr lang="zh-CN" altLang="en-US" dirty="0"/>
              <a:t>：全文索引检索，要注意，全文索引的优先级很高，若全文索引和普通索引同时存在时，</a:t>
            </a:r>
            <a:r>
              <a:rPr lang="en-US" altLang="zh-CN" dirty="0"/>
              <a:t>mysql</a:t>
            </a:r>
            <a:r>
              <a:rPr lang="zh-CN" altLang="en-US" dirty="0"/>
              <a:t>不管代价，优先选择使用全文</a:t>
            </a:r>
            <a:r>
              <a:rPr lang="zh-CN" altLang="en-US" dirty="0" smtClean="0"/>
              <a:t>索引</a:t>
            </a:r>
            <a:endParaRPr lang="en-US" altLang="zh-CN" dirty="0" smtClean="0"/>
          </a:p>
          <a:p>
            <a:pPr lvl="1">
              <a:lnSpc>
                <a:spcPct val="150000"/>
              </a:lnSpc>
            </a:pPr>
            <a:r>
              <a:rPr lang="en-US" altLang="zh-CN" dirty="0" err="1" smtClean="0"/>
              <a:t>ref_or_null</a:t>
            </a:r>
            <a:r>
              <a:rPr lang="zh-CN" altLang="en-US" dirty="0"/>
              <a:t>：与</a:t>
            </a:r>
            <a:r>
              <a:rPr lang="en-US" altLang="zh-CN" dirty="0"/>
              <a:t>ref</a:t>
            </a:r>
            <a:r>
              <a:rPr lang="zh-CN" altLang="en-US" dirty="0"/>
              <a:t>方法类似，只是增加了</a:t>
            </a:r>
            <a:r>
              <a:rPr lang="en-US" altLang="zh-CN" dirty="0"/>
              <a:t>null</a:t>
            </a:r>
            <a:r>
              <a:rPr lang="zh-CN" altLang="en-US" dirty="0"/>
              <a:t>值的比较。实际用的不多</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519217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525963"/>
          </a:xfrm>
        </p:spPr>
        <p:txBody>
          <a:bodyPr/>
          <a:lstStyle/>
          <a:p>
            <a:pPr>
              <a:lnSpc>
                <a:spcPct val="150000"/>
              </a:lnSpc>
            </a:pPr>
            <a:r>
              <a:rPr lang="en-US" altLang="zh-CN" dirty="0" smtClean="0"/>
              <a:t>QPS</a:t>
            </a:r>
          </a:p>
          <a:p>
            <a:pPr lvl="1">
              <a:lnSpc>
                <a:spcPct val="150000"/>
              </a:lnSpc>
            </a:pPr>
            <a:r>
              <a:rPr lang="en-US" altLang="zh-CN" dirty="0"/>
              <a:t>Q</a:t>
            </a:r>
            <a:r>
              <a:rPr lang="en-US" altLang="zh-CN" dirty="0" smtClean="0"/>
              <a:t>ueries Per Second</a:t>
            </a:r>
            <a:r>
              <a:rPr lang="zh-CN" altLang="en-US" dirty="0" smtClean="0"/>
              <a:t>每秒钟查询数量</a:t>
            </a:r>
            <a:endParaRPr lang="en-US" altLang="zh-CN" dirty="0" smtClean="0"/>
          </a:p>
          <a:p>
            <a:pPr lvl="1">
              <a:lnSpc>
                <a:spcPct val="150000"/>
              </a:lnSpc>
            </a:pPr>
            <a:r>
              <a:rPr lang="en-US" altLang="zh-CN" dirty="0" smtClean="0"/>
              <a:t>show global status like ‘Question%’;</a:t>
            </a:r>
            <a:endParaRPr lang="zh-CN" altLang="en-US" dirty="0"/>
          </a:p>
        </p:txBody>
      </p:sp>
      <p:sp>
        <p:nvSpPr>
          <p:cNvPr id="3" name="标题 2"/>
          <p:cNvSpPr>
            <a:spLocks noGrp="1"/>
          </p:cNvSpPr>
          <p:nvPr>
            <p:ph type="title"/>
          </p:nvPr>
        </p:nvSpPr>
        <p:spPr/>
        <p:txBody>
          <a:bodyPr>
            <a:normAutofit/>
          </a:bodyPr>
          <a:lstStyle/>
          <a:p>
            <a:r>
              <a:rPr lang="en-US" altLang="zh-CN" dirty="0" smtClean="0"/>
              <a:t>MySQL</a:t>
            </a:r>
            <a:r>
              <a:rPr lang="zh-CN" altLang="en-US" dirty="0" smtClean="0"/>
              <a:t>监控指标</a:t>
            </a:r>
            <a:endParaRPr lang="zh-CN" altLang="en-US" dirty="0"/>
          </a:p>
        </p:txBody>
      </p:sp>
    </p:spTree>
    <p:extLst>
      <p:ext uri="{BB962C8B-B14F-4D97-AF65-F5344CB8AC3E}">
        <p14:creationId xmlns:p14="http://schemas.microsoft.com/office/powerpoint/2010/main" val="484981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8"/>
            <a:ext cx="8435280" cy="5145435"/>
          </a:xfrm>
        </p:spPr>
        <p:txBody>
          <a:bodyPr>
            <a:normAutofit fontScale="92500" lnSpcReduction="10000"/>
          </a:bodyPr>
          <a:lstStyle/>
          <a:p>
            <a:pPr>
              <a:lnSpc>
                <a:spcPct val="150000"/>
              </a:lnSpc>
            </a:pPr>
            <a:r>
              <a:rPr lang="en-US" altLang="zh-CN" dirty="0"/>
              <a:t>type</a:t>
            </a:r>
          </a:p>
          <a:p>
            <a:pPr lvl="1">
              <a:lnSpc>
                <a:spcPct val="150000"/>
              </a:lnSpc>
            </a:pPr>
            <a:r>
              <a:rPr lang="en-US" altLang="zh-CN" dirty="0" err="1"/>
              <a:t>unique_subquery</a:t>
            </a:r>
            <a:r>
              <a:rPr lang="zh-CN" altLang="en-US" dirty="0"/>
              <a:t>：用于</a:t>
            </a:r>
            <a:r>
              <a:rPr lang="en-US" altLang="zh-CN" dirty="0"/>
              <a:t>where</a:t>
            </a:r>
            <a:r>
              <a:rPr lang="zh-CN" altLang="en-US" dirty="0"/>
              <a:t>中的</a:t>
            </a:r>
            <a:r>
              <a:rPr lang="en-US" altLang="zh-CN" dirty="0"/>
              <a:t>in</a:t>
            </a:r>
            <a:r>
              <a:rPr lang="zh-CN" altLang="en-US" dirty="0"/>
              <a:t>形式子查询，子查询返回不重复值唯一值</a:t>
            </a:r>
          </a:p>
          <a:p>
            <a:pPr lvl="1">
              <a:lnSpc>
                <a:spcPct val="150000"/>
              </a:lnSpc>
            </a:pPr>
            <a:r>
              <a:rPr lang="en-US" altLang="zh-CN" dirty="0" err="1" smtClean="0"/>
              <a:t>index_subquery</a:t>
            </a:r>
            <a:r>
              <a:rPr lang="zh-CN" altLang="en-US" dirty="0"/>
              <a:t>：用于</a:t>
            </a:r>
            <a:r>
              <a:rPr lang="en-US" altLang="zh-CN" dirty="0"/>
              <a:t>in</a:t>
            </a:r>
            <a:r>
              <a:rPr lang="zh-CN" altLang="en-US" dirty="0"/>
              <a:t>形式子查询使用到了辅助索引或者</a:t>
            </a:r>
            <a:r>
              <a:rPr lang="en-US" altLang="zh-CN" dirty="0"/>
              <a:t>in</a:t>
            </a:r>
            <a:r>
              <a:rPr lang="zh-CN" altLang="en-US" dirty="0"/>
              <a:t>常数列表，子查询可能返回重复值，可以使用索引将子查询去重。</a:t>
            </a:r>
          </a:p>
          <a:p>
            <a:pPr lvl="1">
              <a:lnSpc>
                <a:spcPct val="150000"/>
              </a:lnSpc>
            </a:pPr>
            <a:r>
              <a:rPr lang="en-US" altLang="zh-CN" dirty="0" smtClean="0"/>
              <a:t>range</a:t>
            </a:r>
            <a:r>
              <a:rPr lang="zh-CN" altLang="en-US" dirty="0"/>
              <a:t>：索引范围扫描，常见于使用</a:t>
            </a:r>
            <a:r>
              <a:rPr lang="en-US" altLang="zh-CN" dirty="0"/>
              <a:t>&gt;,&lt;,is </a:t>
            </a:r>
            <a:r>
              <a:rPr lang="en-US" altLang="zh-CN" dirty="0" err="1" smtClean="0"/>
              <a:t>null,between</a:t>
            </a:r>
            <a:r>
              <a:rPr lang="en-US" altLang="zh-CN" dirty="0" smtClean="0"/>
              <a:t> </a:t>
            </a:r>
            <a:r>
              <a:rPr lang="en-US" altLang="zh-CN" dirty="0"/>
              <a:t>,in ,like</a:t>
            </a:r>
            <a:r>
              <a:rPr lang="zh-CN" altLang="en-US" dirty="0"/>
              <a:t>等运算符的查询中。</a:t>
            </a:r>
          </a:p>
          <a:p>
            <a:pPr marL="0" indent="0">
              <a:buNone/>
            </a:pP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7676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pPr>
              <a:lnSpc>
                <a:spcPct val="150000"/>
              </a:lnSpc>
            </a:pPr>
            <a:r>
              <a:rPr lang="en-US" altLang="zh-CN" dirty="0"/>
              <a:t>type</a:t>
            </a:r>
          </a:p>
          <a:p>
            <a:pPr lvl="1">
              <a:lnSpc>
                <a:spcPct val="150000"/>
              </a:lnSpc>
            </a:pPr>
            <a:r>
              <a:rPr lang="en-US" altLang="zh-CN" dirty="0" err="1" smtClean="0"/>
              <a:t>index_merge</a:t>
            </a:r>
            <a:r>
              <a:rPr lang="zh-CN" altLang="en-US" dirty="0"/>
              <a:t>：表示查询使用了两个以上的索引，最后取交集或者并集，常见</a:t>
            </a:r>
            <a:r>
              <a:rPr lang="en-US" altLang="zh-CN" dirty="0"/>
              <a:t>and </a:t>
            </a:r>
            <a:r>
              <a:rPr lang="zh-CN" altLang="en-US" dirty="0"/>
              <a:t>，</a:t>
            </a:r>
            <a:r>
              <a:rPr lang="en-US" altLang="zh-CN" dirty="0"/>
              <a:t>or</a:t>
            </a:r>
            <a:r>
              <a:rPr lang="zh-CN" altLang="en-US" dirty="0"/>
              <a:t>的条件使用了不同的索引，官方排序这个在</a:t>
            </a:r>
            <a:r>
              <a:rPr lang="en-US" altLang="zh-CN" dirty="0" err="1"/>
              <a:t>ref_or_null</a:t>
            </a:r>
            <a:r>
              <a:rPr lang="zh-CN" altLang="en-US" dirty="0"/>
              <a:t>之后，但是实际上由于要读取所个索引，性能可能大部分时间都不如</a:t>
            </a:r>
            <a:r>
              <a:rPr lang="en-US" altLang="zh-CN" dirty="0" smtClean="0"/>
              <a:t>range</a:t>
            </a:r>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675442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fontScale="92500"/>
          </a:bodyPr>
          <a:lstStyle/>
          <a:p>
            <a:pPr>
              <a:lnSpc>
                <a:spcPct val="150000"/>
              </a:lnSpc>
            </a:pPr>
            <a:r>
              <a:rPr lang="en-US" altLang="zh-CN" dirty="0"/>
              <a:t>type</a:t>
            </a:r>
          </a:p>
          <a:p>
            <a:pPr lvl="1">
              <a:lnSpc>
                <a:spcPct val="150000"/>
              </a:lnSpc>
            </a:pPr>
            <a:r>
              <a:rPr lang="en-US" altLang="zh-CN" dirty="0" smtClean="0"/>
              <a:t>index</a:t>
            </a:r>
            <a:r>
              <a:rPr lang="zh-CN" altLang="en-US" dirty="0"/>
              <a:t>：索引全表扫描，把索引从头到尾扫一遍，常见于使用索引列就可以处理不需要读取数据文件的查询、可以使用索引排序或者分组的</a:t>
            </a:r>
            <a:r>
              <a:rPr lang="zh-CN" altLang="en-US" dirty="0" smtClean="0"/>
              <a:t>查询</a:t>
            </a:r>
            <a:endParaRPr lang="en-US" altLang="zh-CN" dirty="0" smtClean="0"/>
          </a:p>
          <a:p>
            <a:pPr lvl="1">
              <a:lnSpc>
                <a:spcPct val="150000"/>
              </a:lnSpc>
            </a:pPr>
            <a:r>
              <a:rPr lang="en-US" altLang="zh-CN" dirty="0" smtClean="0"/>
              <a:t>all</a:t>
            </a:r>
            <a:r>
              <a:rPr lang="zh-CN" altLang="en-US" dirty="0"/>
              <a:t>：这个就是全表扫描数据文件，然后再在</a:t>
            </a:r>
            <a:r>
              <a:rPr lang="en-US" altLang="zh-CN" dirty="0"/>
              <a:t>server</a:t>
            </a:r>
            <a:r>
              <a:rPr lang="zh-CN" altLang="en-US" dirty="0"/>
              <a:t>层进行过滤返回符合要求的记录</a:t>
            </a:r>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934464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pPr>
              <a:lnSpc>
                <a:spcPct val="150000"/>
              </a:lnSpc>
            </a:pPr>
            <a:r>
              <a:rPr lang="en-US" altLang="zh-CN" dirty="0"/>
              <a:t>possible_keys</a:t>
            </a:r>
          </a:p>
          <a:p>
            <a:pPr lvl="1">
              <a:lnSpc>
                <a:spcPct val="150000"/>
              </a:lnSpc>
            </a:pPr>
            <a:r>
              <a:rPr lang="zh-CN" altLang="en-US" dirty="0"/>
              <a:t>查询可能使用到的索引都会在这里列出</a:t>
            </a:r>
            <a:r>
              <a:rPr lang="zh-CN" altLang="en-US" dirty="0" smtClean="0"/>
              <a:t>来</a:t>
            </a:r>
            <a:endParaRPr lang="en-US" altLang="zh-CN" dirty="0" smtClean="0"/>
          </a:p>
          <a:p>
            <a:pPr>
              <a:lnSpc>
                <a:spcPct val="150000"/>
              </a:lnSpc>
            </a:pPr>
            <a:r>
              <a:rPr lang="en-US" altLang="zh-CN" dirty="0"/>
              <a:t>key</a:t>
            </a:r>
          </a:p>
          <a:p>
            <a:pPr lvl="1">
              <a:lnSpc>
                <a:spcPct val="150000"/>
              </a:lnSpc>
            </a:pPr>
            <a:r>
              <a:rPr lang="zh-CN" altLang="en-US" dirty="0"/>
              <a:t>查询真正使用到的索引，</a:t>
            </a:r>
            <a:r>
              <a:rPr lang="en-US" altLang="zh-CN" dirty="0" err="1"/>
              <a:t>select_type</a:t>
            </a:r>
            <a:r>
              <a:rPr lang="zh-CN" altLang="en-US" dirty="0"/>
              <a:t>为</a:t>
            </a:r>
            <a:r>
              <a:rPr lang="en-US" altLang="zh-CN" dirty="0" err="1"/>
              <a:t>index_merge</a:t>
            </a:r>
            <a:r>
              <a:rPr lang="zh-CN" altLang="en-US" dirty="0"/>
              <a:t>时，这里可能出现两个以上的索引，其他的</a:t>
            </a:r>
            <a:r>
              <a:rPr lang="en-US" altLang="zh-CN" dirty="0" err="1"/>
              <a:t>select_type</a:t>
            </a:r>
            <a:r>
              <a:rPr lang="zh-CN" altLang="en-US" dirty="0"/>
              <a:t>这里只会出现一个。</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145672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pPr>
              <a:lnSpc>
                <a:spcPct val="150000"/>
              </a:lnSpc>
            </a:pPr>
            <a:r>
              <a:rPr lang="en-US" altLang="zh-CN" dirty="0"/>
              <a:t>key_len</a:t>
            </a:r>
          </a:p>
          <a:p>
            <a:pPr lvl="1">
              <a:lnSpc>
                <a:spcPct val="150000"/>
              </a:lnSpc>
            </a:pPr>
            <a:r>
              <a:rPr lang="zh-CN" altLang="en-US" dirty="0"/>
              <a:t>用于处理查询的索引长度，如果是单列索引，那就整个索引长度算进去，如果是多列索引，那么查询不一定都能使用到所有的列，具体使用到了多少个列的索引，这里就会计算进去，没有使用到的列，这里不会计算进去。</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535233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pPr>
              <a:lnSpc>
                <a:spcPct val="150000"/>
              </a:lnSpc>
            </a:pPr>
            <a:r>
              <a:rPr lang="en-US" altLang="zh-CN" dirty="0"/>
              <a:t>key_len</a:t>
            </a:r>
          </a:p>
          <a:p>
            <a:pPr lvl="1">
              <a:lnSpc>
                <a:spcPct val="150000"/>
              </a:lnSpc>
            </a:pPr>
            <a:r>
              <a:rPr lang="zh-CN" altLang="en-US" dirty="0"/>
              <a:t>用于处理查询的索引长度，如果是单列索引，那就整个索引长度算进去，如果是多列索引，那么查询不一定都能使用到所有的列，具体使用到了多少个列的索引，这里就会计算进去，没有使用到的列，这里不会计算进去。</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285740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r>
              <a:rPr lang="en-US" altLang="zh-CN" dirty="0"/>
              <a:t>rows</a:t>
            </a:r>
          </a:p>
          <a:p>
            <a:pPr lvl="1"/>
            <a:r>
              <a:rPr lang="zh-CN" altLang="en-US" dirty="0"/>
              <a:t>这里是执行计划中估算的扫描行数，不是精确值</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714586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5112568"/>
          </a:xfrm>
        </p:spPr>
        <p:txBody>
          <a:bodyPr>
            <a:normAutofit fontScale="92500" lnSpcReduction="10000"/>
          </a:bodyPr>
          <a:lstStyle/>
          <a:p>
            <a:pPr>
              <a:lnSpc>
                <a:spcPct val="150000"/>
              </a:lnSpc>
            </a:pPr>
            <a:r>
              <a:rPr lang="en-US" altLang="zh-CN" dirty="0"/>
              <a:t>extra</a:t>
            </a:r>
            <a:r>
              <a:rPr lang="zh-CN" altLang="en-US" dirty="0" smtClean="0"/>
              <a:t>常用</a:t>
            </a:r>
            <a:r>
              <a:rPr lang="zh-CN" altLang="en-US" dirty="0"/>
              <a:t>的有</a:t>
            </a:r>
          </a:p>
          <a:p>
            <a:pPr lvl="1">
              <a:lnSpc>
                <a:spcPct val="150000"/>
              </a:lnSpc>
            </a:pPr>
            <a:r>
              <a:rPr lang="en-US" altLang="zh-CN" dirty="0" smtClean="0"/>
              <a:t>distinct</a:t>
            </a:r>
            <a:r>
              <a:rPr lang="zh-CN" altLang="en-US" dirty="0"/>
              <a:t>：在</a:t>
            </a:r>
            <a:r>
              <a:rPr lang="en-US" altLang="zh-CN" dirty="0"/>
              <a:t>select</a:t>
            </a:r>
            <a:r>
              <a:rPr lang="zh-CN" altLang="en-US" dirty="0"/>
              <a:t>部分使用了</a:t>
            </a:r>
            <a:r>
              <a:rPr lang="en-US" altLang="zh-CN" dirty="0" err="1"/>
              <a:t>distinc</a:t>
            </a:r>
            <a:r>
              <a:rPr lang="zh-CN" altLang="en-US" dirty="0"/>
              <a:t>关键字</a:t>
            </a:r>
          </a:p>
          <a:p>
            <a:pPr lvl="1">
              <a:lnSpc>
                <a:spcPct val="150000"/>
              </a:lnSpc>
            </a:pPr>
            <a:r>
              <a:rPr lang="en-US" altLang="zh-CN" dirty="0" smtClean="0"/>
              <a:t>no </a:t>
            </a:r>
            <a:r>
              <a:rPr lang="en-US" altLang="zh-CN" dirty="0"/>
              <a:t>tables used</a:t>
            </a:r>
            <a:r>
              <a:rPr lang="zh-CN" altLang="en-US" dirty="0"/>
              <a:t>：不带</a:t>
            </a:r>
            <a:r>
              <a:rPr lang="en-US" altLang="zh-CN" dirty="0"/>
              <a:t>from</a:t>
            </a:r>
            <a:r>
              <a:rPr lang="zh-CN" altLang="en-US" dirty="0"/>
              <a:t>字句的查询或者</a:t>
            </a:r>
            <a:r>
              <a:rPr lang="en-US" altLang="zh-CN" dirty="0"/>
              <a:t>From dual</a:t>
            </a:r>
            <a:r>
              <a:rPr lang="zh-CN" altLang="en-US" dirty="0"/>
              <a:t>查询</a:t>
            </a:r>
          </a:p>
          <a:p>
            <a:pPr lvl="1">
              <a:lnSpc>
                <a:spcPct val="150000"/>
              </a:lnSpc>
            </a:pPr>
            <a:r>
              <a:rPr lang="zh-CN" altLang="en-US" dirty="0" smtClean="0"/>
              <a:t>使用</a:t>
            </a:r>
            <a:r>
              <a:rPr lang="en-US" altLang="zh-CN" dirty="0"/>
              <a:t>not in()</a:t>
            </a:r>
            <a:r>
              <a:rPr lang="zh-CN" altLang="en-US" dirty="0"/>
              <a:t>形式子查询或</a:t>
            </a:r>
            <a:r>
              <a:rPr lang="en-US" altLang="zh-CN" dirty="0"/>
              <a:t>not exists</a:t>
            </a:r>
            <a:r>
              <a:rPr lang="zh-CN" altLang="en-US" dirty="0"/>
              <a:t>运算符的连接查询，这种叫做反连接。即，一般连接查询是先查询内表，再查询外表，反连接就是先查询外表，再查询内</a:t>
            </a:r>
            <a:r>
              <a:rPr lang="zh-CN" altLang="en-US" dirty="0" smtClean="0"/>
              <a:t>表</a:t>
            </a:r>
            <a:endParaRPr lang="zh-CN" altLang="en-US" dirty="0"/>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292458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solidFill>
                  <a:srgbClr val="FF0000"/>
                </a:solidFill>
              </a:rPr>
              <a:t>MySQL</a:t>
            </a:r>
            <a:r>
              <a:rPr lang="zh-CN" altLang="en-US" sz="2800" dirty="0" smtClean="0">
                <a:solidFill>
                  <a:srgbClr val="FF0000"/>
                </a:solidFill>
              </a:rPr>
              <a:t>索引</a:t>
            </a:r>
            <a:endParaRPr lang="en-US" altLang="zh-CN" sz="2800" dirty="0">
              <a:solidFill>
                <a:srgbClr val="FF0000"/>
              </a:solidFill>
            </a:endParaRPr>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1221734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00200"/>
            <a:ext cx="4042792" cy="4525963"/>
          </a:xfrm>
        </p:spPr>
        <p:txBody>
          <a:bodyPr/>
          <a:lstStyle/>
          <a:p>
            <a:pPr>
              <a:lnSpc>
                <a:spcPct val="150000"/>
              </a:lnSpc>
            </a:pPr>
            <a:r>
              <a:rPr lang="zh-CN" altLang="en-US" dirty="0" smtClean="0"/>
              <a:t>类型</a:t>
            </a:r>
            <a:endParaRPr lang="en-US" altLang="zh-CN" dirty="0" smtClean="0"/>
          </a:p>
          <a:p>
            <a:pPr lvl="1">
              <a:lnSpc>
                <a:spcPct val="150000"/>
              </a:lnSpc>
            </a:pPr>
            <a:r>
              <a:rPr lang="zh-CN" altLang="en-US" dirty="0"/>
              <a:t>主</a:t>
            </a:r>
            <a:r>
              <a:rPr lang="zh-CN" altLang="en-US" dirty="0" smtClean="0"/>
              <a:t>键索引</a:t>
            </a:r>
            <a:endParaRPr lang="en-US" altLang="zh-CN" dirty="0" smtClean="0"/>
          </a:p>
          <a:p>
            <a:pPr lvl="1">
              <a:lnSpc>
                <a:spcPct val="150000"/>
              </a:lnSpc>
            </a:pPr>
            <a:r>
              <a:rPr lang="zh-CN" altLang="en-US" dirty="0"/>
              <a:t>唯一</a:t>
            </a:r>
            <a:r>
              <a:rPr lang="zh-CN" altLang="en-US" dirty="0" smtClean="0"/>
              <a:t>索引</a:t>
            </a:r>
            <a:endParaRPr lang="en-US" altLang="zh-CN" dirty="0" smtClean="0"/>
          </a:p>
        </p:txBody>
      </p:sp>
      <p:sp>
        <p:nvSpPr>
          <p:cNvPr id="3" name="标题 2"/>
          <p:cNvSpPr>
            <a:spLocks noGrp="1"/>
          </p:cNvSpPr>
          <p:nvPr>
            <p:ph type="title"/>
          </p:nvPr>
        </p:nvSpPr>
        <p:spPr/>
        <p:txBody>
          <a:bodyPr>
            <a:normAutofit/>
          </a:bodyPr>
          <a:lstStyle/>
          <a:p>
            <a:r>
              <a:rPr lang="en-US" altLang="zh-CN" dirty="0" smtClean="0"/>
              <a:t>MySQL</a:t>
            </a:r>
            <a:r>
              <a:rPr lang="zh-CN" altLang="en-US" dirty="0" smtClean="0"/>
              <a:t>索引</a:t>
            </a:r>
            <a:endParaRPr lang="zh-CN" altLang="en-US" dirty="0"/>
          </a:p>
        </p:txBody>
      </p:sp>
      <p:sp>
        <p:nvSpPr>
          <p:cNvPr id="5" name="内容占位符 1"/>
          <p:cNvSpPr txBox="1">
            <a:spLocks/>
          </p:cNvSpPr>
          <p:nvPr/>
        </p:nvSpPr>
        <p:spPr>
          <a:xfrm>
            <a:off x="4499992" y="2132856"/>
            <a:ext cx="404279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dirty="0" smtClean="0"/>
              <a:t>普通索引</a:t>
            </a:r>
            <a:endParaRPr lang="en-US" altLang="zh-CN" dirty="0" smtClean="0"/>
          </a:p>
          <a:p>
            <a:pPr lvl="1">
              <a:lnSpc>
                <a:spcPct val="150000"/>
              </a:lnSpc>
            </a:pPr>
            <a:r>
              <a:rPr lang="zh-CN" altLang="en-US" dirty="0" smtClean="0"/>
              <a:t>全文索引</a:t>
            </a:r>
            <a:endParaRPr lang="en-US" altLang="zh-CN" dirty="0" smtClean="0"/>
          </a:p>
          <a:p>
            <a:pPr lvl="1">
              <a:lnSpc>
                <a:spcPct val="150000"/>
              </a:lnSpc>
            </a:pPr>
            <a:r>
              <a:rPr lang="zh-CN" altLang="en-US" dirty="0" smtClean="0"/>
              <a:t>组合索引</a:t>
            </a:r>
            <a:endParaRPr lang="zh-CN" altLang="en-US" dirty="0"/>
          </a:p>
        </p:txBody>
      </p:sp>
    </p:spTree>
    <p:extLst>
      <p:ext uri="{BB962C8B-B14F-4D97-AF65-F5344CB8AC3E}">
        <p14:creationId xmlns:p14="http://schemas.microsoft.com/office/powerpoint/2010/main" val="2696853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err="1" smtClean="0"/>
              <a:t>TPS</a:t>
            </a:r>
            <a:endParaRPr lang="en-US" altLang="zh-CN" dirty="0" smtClean="0"/>
          </a:p>
          <a:p>
            <a:pPr lvl="1">
              <a:lnSpc>
                <a:spcPct val="150000"/>
              </a:lnSpc>
            </a:pPr>
            <a:r>
              <a:rPr lang="en-US" altLang="zh-CN" dirty="0" smtClean="0"/>
              <a:t>Transaction Per Second</a:t>
            </a:r>
          </a:p>
          <a:p>
            <a:pPr lvl="1">
              <a:lnSpc>
                <a:spcPct val="150000"/>
              </a:lnSpc>
            </a:pPr>
            <a:r>
              <a:rPr lang="en-US" altLang="zh-CN" dirty="0" err="1" smtClean="0"/>
              <a:t>TPS</a:t>
            </a:r>
            <a:r>
              <a:rPr lang="en-US" altLang="zh-CN" dirty="0" smtClean="0"/>
              <a:t>=(</a:t>
            </a:r>
            <a:r>
              <a:rPr lang="en-US" altLang="zh-CN" dirty="0" err="1" smtClean="0"/>
              <a:t>Com_commit-</a:t>
            </a:r>
            <a:r>
              <a:rPr lang="en-US" altLang="zh-CN" dirty="0" err="1"/>
              <a:t>Com_rollback</a:t>
            </a:r>
            <a:r>
              <a:rPr lang="en-US" altLang="zh-CN" dirty="0" smtClean="0"/>
              <a:t>)/seconds</a:t>
            </a:r>
            <a:endParaRPr lang="en-US" altLang="zh-CN" dirty="0"/>
          </a:p>
          <a:p>
            <a:pPr lvl="1">
              <a:lnSpc>
                <a:spcPct val="150000"/>
              </a:lnSpc>
            </a:pPr>
            <a:r>
              <a:rPr lang="en-US" altLang="zh-CN" dirty="0" smtClean="0"/>
              <a:t>show </a:t>
            </a:r>
            <a:r>
              <a:rPr lang="en-US" altLang="zh-CN" dirty="0"/>
              <a:t>global status like </a:t>
            </a:r>
            <a:r>
              <a:rPr lang="en-US" altLang="zh-CN" dirty="0" smtClean="0"/>
              <a:t>‘</a:t>
            </a:r>
            <a:r>
              <a:rPr lang="en-US" altLang="zh-CN" dirty="0" err="1" smtClean="0"/>
              <a:t>Com_commit</a:t>
            </a:r>
            <a:r>
              <a:rPr lang="en-US" altLang="zh-CN" dirty="0" smtClean="0"/>
              <a:t>’;</a:t>
            </a:r>
          </a:p>
          <a:p>
            <a:pPr lvl="1">
              <a:lnSpc>
                <a:spcPct val="150000"/>
              </a:lnSpc>
            </a:pPr>
            <a:r>
              <a:rPr lang="en-US" altLang="zh-CN" dirty="0"/>
              <a:t>show global status like </a:t>
            </a:r>
            <a:r>
              <a:rPr lang="en-US" altLang="zh-CN" dirty="0" smtClean="0"/>
              <a:t>‘</a:t>
            </a:r>
            <a:r>
              <a:rPr lang="en-US" altLang="zh-CN" dirty="0" err="1" smtClean="0"/>
              <a:t>Com_rollback</a:t>
            </a:r>
            <a:r>
              <a:rPr lang="en-US" altLang="zh-CN" dirty="0" smtClean="0"/>
              <a:t>’;</a:t>
            </a:r>
            <a:endParaRPr lang="zh-CN" altLang="en-US" dirty="0"/>
          </a:p>
          <a:p>
            <a:pPr lvl="1">
              <a:lnSpc>
                <a:spcPct val="150000"/>
              </a:lnSpc>
            </a:pP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6793070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主键索引</a:t>
            </a:r>
            <a:endParaRPr lang="en-US" altLang="zh-CN" dirty="0" smtClean="0"/>
          </a:p>
          <a:p>
            <a:pPr lvl="1"/>
            <a:r>
              <a:rPr lang="zh-CN" altLang="en-US" dirty="0"/>
              <a:t>它</a:t>
            </a:r>
            <a:r>
              <a:rPr lang="zh-CN" altLang="en-US" dirty="0" smtClean="0"/>
              <a:t>是一种特殊的唯一索引，不允许有空值</a:t>
            </a:r>
            <a:endParaRPr lang="en-US" altLang="zh-CN" dirty="0" smtClean="0"/>
          </a:p>
          <a:p>
            <a:pPr lvl="1"/>
            <a:r>
              <a:rPr lang="zh-CN" altLang="en-US" dirty="0" smtClean="0"/>
              <a:t>一般在建表的时候同时创建主键索引</a:t>
            </a:r>
            <a:endParaRPr lang="en-US" altLang="zh-CN" dirty="0" smtClean="0"/>
          </a:p>
          <a:p>
            <a:pPr marL="342900" lvl="1" indent="-342900">
              <a:buFont typeface="Arial" pitchFamily="34" charset="0"/>
              <a:buChar char="•"/>
            </a:pPr>
            <a:r>
              <a:rPr lang="zh-CN" altLang="en-US" sz="3200" dirty="0"/>
              <a:t>唯一</a:t>
            </a:r>
            <a:r>
              <a:rPr lang="zh-CN" altLang="en-US" sz="3200" dirty="0" smtClean="0"/>
              <a:t>索引</a:t>
            </a:r>
            <a:endParaRPr lang="en-US" altLang="zh-CN" sz="3200" dirty="0" smtClean="0"/>
          </a:p>
          <a:p>
            <a:pPr lvl="1"/>
            <a:r>
              <a:rPr lang="zh-CN" altLang="en-US" dirty="0"/>
              <a:t>索引列的值必须唯一，但允许有</a:t>
            </a:r>
            <a:r>
              <a:rPr lang="zh-CN" altLang="en-US" dirty="0" smtClean="0"/>
              <a:t>空值</a:t>
            </a:r>
            <a:endParaRPr lang="en-US" altLang="zh-CN" dirty="0" smtClean="0"/>
          </a:p>
          <a:p>
            <a:pPr marL="342900" lvl="1" indent="-342900">
              <a:buFont typeface="Arial" pitchFamily="34" charset="0"/>
              <a:buChar char="•"/>
            </a:pPr>
            <a:r>
              <a:rPr lang="zh-CN" altLang="en-US" sz="3200" dirty="0"/>
              <a:t>普通</a:t>
            </a:r>
            <a:r>
              <a:rPr lang="zh-CN" altLang="en-US" sz="3200" dirty="0" smtClean="0"/>
              <a:t>索引</a:t>
            </a:r>
            <a:endParaRPr lang="en-US" altLang="zh-CN" sz="3200" dirty="0" smtClean="0"/>
          </a:p>
          <a:p>
            <a:pPr lvl="1"/>
            <a:r>
              <a:rPr lang="zh-CN" altLang="en-US" dirty="0"/>
              <a:t>最基本的的索引，它没有任何限制</a:t>
            </a:r>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3647034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525963"/>
          </a:xfrm>
        </p:spPr>
        <p:txBody>
          <a:bodyPr/>
          <a:lstStyle/>
          <a:p>
            <a:pPr>
              <a:lnSpc>
                <a:spcPct val="150000"/>
              </a:lnSpc>
            </a:pPr>
            <a:r>
              <a:rPr lang="zh-CN" altLang="en-US" dirty="0" smtClean="0"/>
              <a:t>全文索引</a:t>
            </a:r>
            <a:endParaRPr lang="en-US" altLang="zh-CN" dirty="0" smtClean="0"/>
          </a:p>
          <a:p>
            <a:pPr lvl="1">
              <a:lnSpc>
                <a:spcPct val="150000"/>
              </a:lnSpc>
            </a:pPr>
            <a:r>
              <a:rPr lang="zh-CN" altLang="en-US" dirty="0" smtClean="0"/>
              <a:t>是一种只适用于</a:t>
            </a:r>
            <a:r>
              <a:rPr lang="en-US" altLang="zh-CN" dirty="0" err="1" smtClean="0"/>
              <a:t>MyISAM</a:t>
            </a:r>
            <a:r>
              <a:rPr lang="zh-CN" altLang="en-US" dirty="0" smtClean="0"/>
              <a:t>表的一个索引类型</a:t>
            </a:r>
            <a:endParaRPr lang="en-US" altLang="zh-CN" dirty="0" smtClean="0"/>
          </a:p>
          <a:p>
            <a:pPr lvl="1">
              <a:lnSpc>
                <a:spcPct val="150000"/>
              </a:lnSpc>
            </a:pPr>
            <a:r>
              <a:rPr lang="zh-CN" altLang="en-US" dirty="0" smtClean="0"/>
              <a:t>被索引的数据类型只能是以下三种</a:t>
            </a:r>
            <a:r>
              <a:rPr lang="en-US" altLang="zh-CN" dirty="0" smtClean="0"/>
              <a:t>char</a:t>
            </a:r>
            <a:r>
              <a:rPr lang="zh-CN" altLang="en-US" dirty="0" smtClean="0"/>
              <a:t>、</a:t>
            </a:r>
            <a:r>
              <a:rPr lang="en-US" altLang="zh-CN" dirty="0" err="1" smtClean="0"/>
              <a:t>varchar</a:t>
            </a:r>
            <a:r>
              <a:rPr lang="zh-CN" altLang="en-US" dirty="0" smtClean="0"/>
              <a:t>、</a:t>
            </a:r>
            <a:r>
              <a:rPr lang="en-US" altLang="zh-CN" dirty="0" smtClean="0"/>
              <a:t>text</a:t>
            </a:r>
            <a:endParaRPr lang="en-US" altLang="zh-CN"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6469595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896544"/>
          </a:xfrm>
        </p:spPr>
        <p:txBody>
          <a:bodyPr>
            <a:normAutofit fontScale="92500" lnSpcReduction="10000"/>
          </a:bodyPr>
          <a:lstStyle/>
          <a:p>
            <a:pPr marL="342900" lvl="1" indent="-342900">
              <a:lnSpc>
                <a:spcPct val="150000"/>
              </a:lnSpc>
              <a:buFont typeface="Arial" pitchFamily="34" charset="0"/>
              <a:buChar char="•"/>
            </a:pPr>
            <a:r>
              <a:rPr lang="zh-CN" altLang="en-US" sz="3200" dirty="0" smtClean="0"/>
              <a:t>组合</a:t>
            </a:r>
            <a:r>
              <a:rPr lang="zh-CN" altLang="en-US" sz="3200" dirty="0"/>
              <a:t>索引（多列索引</a:t>
            </a:r>
            <a:r>
              <a:rPr lang="zh-CN" altLang="en-US" sz="3200" dirty="0" smtClean="0"/>
              <a:t>）</a:t>
            </a:r>
            <a:endParaRPr lang="en-US" altLang="zh-CN" sz="3200" dirty="0" smtClean="0"/>
          </a:p>
          <a:p>
            <a:pPr lvl="1">
              <a:lnSpc>
                <a:spcPct val="150000"/>
              </a:lnSpc>
            </a:pPr>
            <a:r>
              <a:rPr lang="zh-CN" altLang="en-US" dirty="0"/>
              <a:t>在多列上同时创建索引，使得多列的组合值唯一，优点是比分别创建多个单列索引的查询速度要快过多</a:t>
            </a:r>
            <a:r>
              <a:rPr lang="zh-CN" altLang="en-US" dirty="0" smtClean="0"/>
              <a:t>。</a:t>
            </a:r>
            <a:endParaRPr lang="en-US" altLang="zh-CN" dirty="0" smtClean="0"/>
          </a:p>
          <a:p>
            <a:pPr lvl="1">
              <a:lnSpc>
                <a:spcPct val="150000"/>
              </a:lnSpc>
            </a:pPr>
            <a:r>
              <a:rPr lang="zh-CN" altLang="en-US" dirty="0" smtClean="0"/>
              <a:t>组合索引创建遵循“最左前缀”规则</a:t>
            </a:r>
            <a:endParaRPr lang="en-US" altLang="zh-CN" dirty="0" smtClean="0"/>
          </a:p>
          <a:p>
            <a:pPr lvl="1">
              <a:lnSpc>
                <a:spcPct val="150000"/>
              </a:lnSpc>
            </a:pPr>
            <a:r>
              <a:rPr lang="zh-CN" altLang="en-US" dirty="0" smtClean="0"/>
              <a:t>如三列</a:t>
            </a:r>
            <a:r>
              <a:rPr lang="en-US" altLang="zh-CN" dirty="0" smtClean="0"/>
              <a:t>id</a:t>
            </a:r>
            <a:r>
              <a:rPr lang="zh-CN" altLang="en-US" dirty="0" smtClean="0"/>
              <a:t>、</a:t>
            </a:r>
            <a:r>
              <a:rPr lang="en-US" altLang="zh-CN" dirty="0" smtClean="0"/>
              <a:t>name</a:t>
            </a:r>
            <a:r>
              <a:rPr lang="zh-CN" altLang="en-US" dirty="0" smtClean="0"/>
              <a:t>、</a:t>
            </a:r>
            <a:r>
              <a:rPr lang="en-US" altLang="zh-CN" dirty="0" smtClean="0"/>
              <a:t>age</a:t>
            </a:r>
            <a:r>
              <a:rPr lang="zh-CN" altLang="en-US" dirty="0" smtClean="0"/>
              <a:t>创建组合索引，则相当于分别创建了</a:t>
            </a:r>
            <a:r>
              <a:rPr lang="en-US" altLang="zh-CN" dirty="0" smtClean="0"/>
              <a:t>id</a:t>
            </a:r>
            <a:r>
              <a:rPr lang="zh-CN" altLang="en-US" dirty="0" smtClean="0"/>
              <a:t>、</a:t>
            </a:r>
            <a:r>
              <a:rPr lang="en-US" altLang="zh-CN" dirty="0" smtClean="0"/>
              <a:t>name</a:t>
            </a:r>
            <a:r>
              <a:rPr lang="zh-CN" altLang="en-US" dirty="0" smtClean="0"/>
              <a:t>、</a:t>
            </a:r>
            <a:r>
              <a:rPr lang="en-US" altLang="zh-CN" dirty="0" smtClean="0"/>
              <a:t>age</a:t>
            </a:r>
            <a:r>
              <a:rPr lang="zh-CN" altLang="en-US" dirty="0" smtClean="0"/>
              <a:t>，</a:t>
            </a:r>
            <a:r>
              <a:rPr lang="en-US" altLang="zh-CN" dirty="0" smtClean="0"/>
              <a:t>id</a:t>
            </a:r>
            <a:r>
              <a:rPr lang="zh-CN" altLang="en-US" dirty="0" smtClean="0"/>
              <a:t>、</a:t>
            </a:r>
            <a:r>
              <a:rPr lang="en-US" altLang="zh-CN" dirty="0" smtClean="0"/>
              <a:t>name</a:t>
            </a:r>
            <a:r>
              <a:rPr lang="zh-CN" altLang="en-US" dirty="0" smtClean="0"/>
              <a:t>，</a:t>
            </a:r>
            <a:r>
              <a:rPr lang="en-US" altLang="zh-CN" dirty="0" smtClean="0"/>
              <a:t>id</a:t>
            </a:r>
            <a:r>
              <a:rPr lang="zh-CN" altLang="en-US" dirty="0" smtClean="0"/>
              <a:t>这三个索引。</a:t>
            </a:r>
            <a:endParaRPr lang="en-US" altLang="zh-CN"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40380645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lstStyle/>
          <a:p>
            <a:pPr>
              <a:lnSpc>
                <a:spcPct val="150000"/>
              </a:lnSpc>
            </a:pPr>
            <a:r>
              <a:rPr lang="zh-CN" altLang="en-US" dirty="0" smtClean="0"/>
              <a:t>索引创建规范</a:t>
            </a:r>
            <a:endParaRPr lang="en-US" altLang="zh-CN" dirty="0" smtClean="0"/>
          </a:p>
          <a:p>
            <a:pPr lvl="1">
              <a:lnSpc>
                <a:spcPct val="150000"/>
              </a:lnSpc>
            </a:pPr>
            <a:r>
              <a:rPr lang="zh-CN" altLang="en-US" dirty="0" smtClean="0"/>
              <a:t>索引可以提高查询效率但也会降低插入和更新的速度并占用磁盘空间</a:t>
            </a:r>
            <a:endParaRPr lang="en-US" altLang="zh-CN" dirty="0" smtClean="0"/>
          </a:p>
          <a:p>
            <a:pPr lvl="1">
              <a:lnSpc>
                <a:spcPct val="150000"/>
              </a:lnSpc>
            </a:pPr>
            <a:r>
              <a:rPr lang="zh-CN" altLang="en-US" dirty="0" smtClean="0"/>
              <a:t>在插入与更新数据时，要重写索引文件</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30450027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525963"/>
          </a:xfrm>
        </p:spPr>
        <p:txBody>
          <a:bodyPr>
            <a:normAutofit fontScale="92500" lnSpcReduction="20000"/>
          </a:bodyPr>
          <a:lstStyle/>
          <a:p>
            <a:pPr>
              <a:lnSpc>
                <a:spcPct val="150000"/>
              </a:lnSpc>
            </a:pPr>
            <a:r>
              <a:rPr lang="zh-CN" altLang="en-US" dirty="0"/>
              <a:t>索引创建规范</a:t>
            </a:r>
            <a:endParaRPr lang="en-US" altLang="zh-CN" dirty="0"/>
          </a:p>
          <a:p>
            <a:pPr lvl="1">
              <a:lnSpc>
                <a:spcPct val="150000"/>
              </a:lnSpc>
            </a:pPr>
            <a:r>
              <a:rPr lang="zh-CN" altLang="en-US" dirty="0"/>
              <a:t>单表中索引数量不超过</a:t>
            </a:r>
            <a:r>
              <a:rPr lang="en-US" altLang="zh-CN" dirty="0"/>
              <a:t>5</a:t>
            </a:r>
            <a:r>
              <a:rPr lang="zh-CN" altLang="en-US" dirty="0" smtClean="0"/>
              <a:t>个</a:t>
            </a:r>
            <a:endParaRPr lang="en-US" altLang="zh-CN" dirty="0" smtClean="0"/>
          </a:p>
          <a:p>
            <a:pPr lvl="1">
              <a:lnSpc>
                <a:spcPct val="150000"/>
              </a:lnSpc>
            </a:pPr>
            <a:r>
              <a:rPr lang="zh-CN" altLang="en-US" dirty="0" smtClean="0"/>
              <a:t>单个索引中 的字段数不超过</a:t>
            </a:r>
            <a:r>
              <a:rPr lang="en-US" altLang="zh-CN" dirty="0" smtClean="0"/>
              <a:t>5</a:t>
            </a:r>
            <a:r>
              <a:rPr lang="zh-CN" altLang="en-US" dirty="0" smtClean="0"/>
              <a:t>个</a:t>
            </a:r>
            <a:endParaRPr lang="en-US" altLang="zh-CN" dirty="0" smtClean="0"/>
          </a:p>
          <a:p>
            <a:pPr lvl="1">
              <a:lnSpc>
                <a:spcPct val="150000"/>
              </a:lnSpc>
            </a:pPr>
            <a:r>
              <a:rPr lang="zh-CN" altLang="en-US" dirty="0"/>
              <a:t>不</a:t>
            </a:r>
            <a:r>
              <a:rPr lang="zh-CN" altLang="en-US" dirty="0" smtClean="0"/>
              <a:t>使用更新频繁的列作为主键</a:t>
            </a:r>
            <a:endParaRPr lang="en-US" altLang="zh-CN" dirty="0" smtClean="0"/>
          </a:p>
          <a:p>
            <a:pPr lvl="1">
              <a:lnSpc>
                <a:spcPct val="150000"/>
              </a:lnSpc>
            </a:pPr>
            <a:r>
              <a:rPr lang="zh-CN" altLang="en-US" dirty="0" smtClean="0"/>
              <a:t>合理创建组合索引（避免冗余）</a:t>
            </a:r>
            <a:endParaRPr lang="en-US" altLang="zh-CN" dirty="0" smtClean="0"/>
          </a:p>
          <a:p>
            <a:pPr lvl="1">
              <a:lnSpc>
                <a:spcPct val="150000"/>
              </a:lnSpc>
            </a:pPr>
            <a:r>
              <a:rPr lang="zh-CN" altLang="en-US" dirty="0" smtClean="0"/>
              <a:t>不在低基数列建立索引，例如“学历”</a:t>
            </a:r>
            <a:endParaRPr lang="en-US" altLang="zh-CN" dirty="0" smtClean="0"/>
          </a:p>
          <a:p>
            <a:pPr lvl="1">
              <a:lnSpc>
                <a:spcPct val="150000"/>
              </a:lnSpc>
            </a:pPr>
            <a:r>
              <a:rPr lang="zh-CN" altLang="en-US" dirty="0" smtClean="0"/>
              <a:t>不在索引列进行运算和函数运算，会使索引失效</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35637106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4525963"/>
          </a:xfrm>
        </p:spPr>
        <p:txBody>
          <a:bodyPr>
            <a:normAutofit fontScale="92500"/>
          </a:bodyPr>
          <a:lstStyle/>
          <a:p>
            <a:pPr>
              <a:lnSpc>
                <a:spcPct val="150000"/>
              </a:lnSpc>
            </a:pPr>
            <a:r>
              <a:rPr lang="zh-CN" altLang="en-US" dirty="0"/>
              <a:t>索引创建规范</a:t>
            </a:r>
            <a:endParaRPr lang="en-US" altLang="zh-CN" dirty="0"/>
          </a:p>
          <a:p>
            <a:pPr lvl="1">
              <a:lnSpc>
                <a:spcPct val="150000"/>
              </a:lnSpc>
            </a:pPr>
            <a:r>
              <a:rPr lang="zh-CN" altLang="en-US" dirty="0"/>
              <a:t>不</a:t>
            </a:r>
            <a:r>
              <a:rPr lang="zh-CN" altLang="en-US" dirty="0" smtClean="0"/>
              <a:t>使用</a:t>
            </a:r>
            <a:r>
              <a:rPr lang="en-US" altLang="zh-CN" dirty="0" smtClean="0"/>
              <a:t>%</a:t>
            </a:r>
            <a:r>
              <a:rPr lang="zh-CN" altLang="en-US" dirty="0" smtClean="0"/>
              <a:t>前导的查询，如</a:t>
            </a:r>
            <a:r>
              <a:rPr lang="en-US" altLang="zh-CN" dirty="0" err="1" smtClean="0"/>
              <a:t>like”%xxx</a:t>
            </a:r>
            <a:r>
              <a:rPr lang="en-US" altLang="zh-CN" dirty="0" smtClean="0"/>
              <a:t>”</a:t>
            </a:r>
            <a:r>
              <a:rPr lang="zh-CN" altLang="en-US" dirty="0" smtClean="0"/>
              <a:t>无法使用索引</a:t>
            </a:r>
            <a:endParaRPr lang="en-US" altLang="zh-CN" dirty="0" smtClean="0"/>
          </a:p>
          <a:p>
            <a:pPr lvl="1">
              <a:lnSpc>
                <a:spcPct val="150000"/>
              </a:lnSpc>
            </a:pPr>
            <a:r>
              <a:rPr lang="zh-CN" altLang="en-US" dirty="0"/>
              <a:t>不</a:t>
            </a:r>
            <a:r>
              <a:rPr lang="zh-CN" altLang="en-US" dirty="0" smtClean="0"/>
              <a:t>使用反向查询，如</a:t>
            </a:r>
            <a:r>
              <a:rPr lang="en-US" altLang="zh-CN" dirty="0" smtClean="0"/>
              <a:t>not in/not like</a:t>
            </a:r>
            <a:r>
              <a:rPr lang="zh-CN" altLang="en-US" dirty="0" smtClean="0"/>
              <a:t>，无法使用索引，导致全表扫描</a:t>
            </a:r>
            <a:endParaRPr lang="en-US" altLang="zh-CN" dirty="0" smtClean="0"/>
          </a:p>
          <a:p>
            <a:pPr lvl="1">
              <a:lnSpc>
                <a:spcPct val="150000"/>
              </a:lnSpc>
            </a:pPr>
            <a:r>
              <a:rPr lang="zh-CN" altLang="en-US" dirty="0" smtClean="0"/>
              <a:t>选择越小的数据类型越好，越小的数据类型在磁盘，内存，</a:t>
            </a:r>
            <a:r>
              <a:rPr lang="en-US" altLang="zh-CN" dirty="0" err="1" smtClean="0"/>
              <a:t>cpu</a:t>
            </a:r>
            <a:r>
              <a:rPr lang="zh-CN" altLang="en-US" dirty="0" smtClean="0"/>
              <a:t>，缓存中，占用的空间很少，处理更快。</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479499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4525963"/>
          </a:xfrm>
        </p:spPr>
        <p:txBody>
          <a:bodyPr>
            <a:normAutofit fontScale="85000" lnSpcReduction="10000"/>
          </a:bodyPr>
          <a:lstStyle/>
          <a:p>
            <a:pPr>
              <a:lnSpc>
                <a:spcPct val="150000"/>
              </a:lnSpc>
            </a:pPr>
            <a:r>
              <a:rPr lang="zh-CN" altLang="en-US" dirty="0"/>
              <a:t>索引创建规范</a:t>
            </a:r>
            <a:endParaRPr lang="en-US" altLang="zh-CN" dirty="0"/>
          </a:p>
          <a:p>
            <a:pPr lvl="1">
              <a:lnSpc>
                <a:spcPct val="150000"/>
              </a:lnSpc>
            </a:pPr>
            <a:r>
              <a:rPr lang="zh-CN" altLang="en-US" dirty="0" smtClean="0"/>
              <a:t>在经常需要排序，分组和</a:t>
            </a:r>
            <a:r>
              <a:rPr lang="en-US" altLang="zh-CN" dirty="0" smtClean="0"/>
              <a:t>distinct</a:t>
            </a:r>
            <a:r>
              <a:rPr lang="zh-CN" altLang="en-US" dirty="0" smtClean="0"/>
              <a:t>列上加索引</a:t>
            </a:r>
            <a:endParaRPr lang="en-US" altLang="zh-CN" dirty="0" smtClean="0"/>
          </a:p>
          <a:p>
            <a:pPr lvl="1">
              <a:lnSpc>
                <a:spcPct val="150000"/>
              </a:lnSpc>
            </a:pPr>
            <a:r>
              <a:rPr lang="zh-CN" altLang="en-US" dirty="0" smtClean="0"/>
              <a:t>在表与表的连接条件上加上索引，可以加快连接查询的速度</a:t>
            </a:r>
            <a:endParaRPr lang="en-US" altLang="zh-CN" dirty="0" smtClean="0"/>
          </a:p>
          <a:p>
            <a:pPr lvl="1">
              <a:lnSpc>
                <a:spcPct val="150000"/>
              </a:lnSpc>
            </a:pPr>
            <a:r>
              <a:rPr lang="zh-CN" altLang="en-US" dirty="0" smtClean="0"/>
              <a:t>使用短索引，如果一个字段是</a:t>
            </a:r>
            <a:r>
              <a:rPr lang="en-US" altLang="zh-CN" dirty="0" smtClean="0"/>
              <a:t>char(32)</a:t>
            </a:r>
            <a:r>
              <a:rPr lang="zh-CN" altLang="en-US" dirty="0" smtClean="0"/>
              <a:t>或者</a:t>
            </a:r>
            <a:r>
              <a:rPr lang="en-US" altLang="zh-CN" dirty="0" err="1" smtClean="0"/>
              <a:t>int</a:t>
            </a:r>
            <a:r>
              <a:rPr lang="en-US" altLang="zh-CN" dirty="0" smtClean="0"/>
              <a:t>(32)</a:t>
            </a:r>
            <a:r>
              <a:rPr lang="zh-CN" altLang="en-US" dirty="0" smtClean="0"/>
              <a:t>，在创建索引的时候指定前缀，例如前</a:t>
            </a:r>
            <a:r>
              <a:rPr lang="en-US" altLang="zh-CN" dirty="0" smtClean="0"/>
              <a:t>10</a:t>
            </a:r>
            <a:r>
              <a:rPr lang="zh-CN" altLang="en-US" dirty="0" smtClean="0"/>
              <a:t>个字符，可以提高查询速度，并且可以减少磁盘的空间，也可以减少</a:t>
            </a:r>
            <a:r>
              <a:rPr lang="en-US" altLang="zh-CN" dirty="0" smtClean="0"/>
              <a:t>I/O </a:t>
            </a:r>
            <a:r>
              <a:rPr lang="zh-CN" altLang="en-US" dirty="0" smtClean="0"/>
              <a:t>操作。</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120943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solidFill>
                  <a:srgbClr val="FF0000"/>
                </a:solidFill>
              </a:rPr>
              <a:t>MySQL</a:t>
            </a:r>
            <a:r>
              <a:rPr lang="zh-CN" altLang="en-US" sz="2800" dirty="0">
                <a:solidFill>
                  <a:srgbClr val="FF0000"/>
                </a:solidFill>
              </a:rPr>
              <a:t>存储引擎</a:t>
            </a:r>
            <a:endParaRPr lang="en-US" altLang="zh-CN" sz="2800" dirty="0">
              <a:solidFill>
                <a:srgbClr val="FF0000"/>
              </a:solidFill>
            </a:endParaRPr>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12217341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8"/>
            <a:ext cx="8219256" cy="5877272"/>
          </a:xfrm>
        </p:spPr>
        <p:txBody>
          <a:bodyPr>
            <a:normAutofit fontScale="92500"/>
          </a:bodyPr>
          <a:lstStyle/>
          <a:p>
            <a:pPr marL="0" indent="0">
              <a:lnSpc>
                <a:spcPct val="150000"/>
              </a:lnSpc>
              <a:buNone/>
            </a:pPr>
            <a:r>
              <a:rPr lang="en-US" altLang="zh-CN" dirty="0" smtClean="0"/>
              <a:t>1</a:t>
            </a:r>
            <a:r>
              <a:rPr lang="zh-CN" altLang="en-US" dirty="0"/>
              <a:t>、存储引擎其实就是如何实现存储数据，如何为存储的数据建立索引以及如何更新，查询数据等技术实现的方法。</a:t>
            </a:r>
          </a:p>
          <a:p>
            <a:pPr marL="0" indent="0">
              <a:lnSpc>
                <a:spcPct val="150000"/>
              </a:lnSpc>
              <a:buNone/>
            </a:pPr>
            <a:r>
              <a:rPr lang="en-US" altLang="zh-CN" dirty="0"/>
              <a:t>2</a:t>
            </a:r>
            <a:r>
              <a:rPr lang="zh-CN" altLang="en-US" dirty="0"/>
              <a:t>、</a:t>
            </a:r>
            <a:r>
              <a:rPr lang="en-US" altLang="zh-CN" dirty="0"/>
              <a:t>MySQL</a:t>
            </a:r>
            <a:r>
              <a:rPr lang="zh-CN" altLang="en-US" dirty="0"/>
              <a:t>中的数据用各种不同的技术存储在文件（或内存）中，这些技术中的每一种技术都使用不同的存储机制，索引技巧，锁定水平并且最终提供广泛的不同功能和能力。在</a:t>
            </a:r>
            <a:r>
              <a:rPr lang="en-US" altLang="zh-CN" dirty="0"/>
              <a:t>MySQL</a:t>
            </a:r>
            <a:r>
              <a:rPr lang="zh-CN" altLang="en-US" dirty="0"/>
              <a:t>中将这些不同的技术及配套的相关功能称为存储引擎。</a:t>
            </a:r>
          </a:p>
          <a:p>
            <a:endParaRPr lang="zh-CN" altLang="en-US" dirty="0"/>
          </a:p>
        </p:txBody>
      </p:sp>
      <p:sp>
        <p:nvSpPr>
          <p:cNvPr id="3" name="标题 2"/>
          <p:cNvSpPr>
            <a:spLocks noGrp="1"/>
          </p:cNvSpPr>
          <p:nvPr>
            <p:ph type="title"/>
          </p:nvPr>
        </p:nvSpPr>
        <p:spPr/>
        <p:txBody>
          <a:bodyPr>
            <a:normAutofit/>
          </a:bodyPr>
          <a:lstStyle/>
          <a:p>
            <a:r>
              <a:rPr lang="en-US" altLang="zh-CN" dirty="0"/>
              <a:t>M</a:t>
            </a:r>
            <a:r>
              <a:rPr lang="en-US" altLang="zh-CN" dirty="0" smtClean="0"/>
              <a:t>ySQL</a:t>
            </a:r>
            <a:r>
              <a:rPr lang="zh-CN" altLang="en-US" dirty="0" smtClean="0"/>
              <a:t>存储引擎</a:t>
            </a:r>
            <a:endParaRPr lang="zh-CN" altLang="en-US" dirty="0"/>
          </a:p>
        </p:txBody>
      </p:sp>
    </p:spTree>
    <p:extLst>
      <p:ext uri="{BB962C8B-B14F-4D97-AF65-F5344CB8AC3E}">
        <p14:creationId xmlns:p14="http://schemas.microsoft.com/office/powerpoint/2010/main" val="42296454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sz="2800" dirty="0">
                <a:latin typeface="+mn-ea"/>
              </a:rPr>
              <a:t>Mysql5.5+</a:t>
            </a:r>
            <a:r>
              <a:rPr lang="zh-CN" altLang="en-US" sz="2800" dirty="0">
                <a:latin typeface="+mn-ea"/>
              </a:rPr>
              <a:t>的版本默认引擎都是</a:t>
            </a:r>
            <a:r>
              <a:rPr lang="en-US" altLang="zh-CN" sz="2800" dirty="0" err="1">
                <a:latin typeface="+mn-ea"/>
              </a:rPr>
              <a:t>InnoDB</a:t>
            </a:r>
            <a:r>
              <a:rPr lang="zh-CN" altLang="en-US" sz="2800" dirty="0">
                <a:latin typeface="+mn-ea"/>
              </a:rPr>
              <a:t>，早期的</a:t>
            </a:r>
            <a:r>
              <a:rPr lang="en-US" altLang="zh-CN" sz="2800" dirty="0">
                <a:latin typeface="+mn-ea"/>
              </a:rPr>
              <a:t>Mysql</a:t>
            </a:r>
            <a:r>
              <a:rPr lang="zh-CN" altLang="en-US" sz="2800" dirty="0">
                <a:latin typeface="+mn-ea"/>
              </a:rPr>
              <a:t>版本默认的引擎是</a:t>
            </a:r>
            <a:r>
              <a:rPr lang="en-US" altLang="zh-CN" sz="2800" dirty="0" err="1">
                <a:latin typeface="+mn-ea"/>
              </a:rPr>
              <a:t>MyISAM</a:t>
            </a:r>
            <a:endParaRPr lang="en-US" altLang="zh-CN" sz="2800" dirty="0">
              <a:latin typeface="+mn-ea"/>
            </a:endParaRPr>
          </a:p>
          <a:p>
            <a:pPr>
              <a:lnSpc>
                <a:spcPct val="150000"/>
              </a:lnSpc>
            </a:pPr>
            <a:r>
              <a:rPr lang="zh-CN" altLang="en-US" sz="2800" dirty="0" smtClean="0">
                <a:latin typeface="+mn-ea"/>
              </a:rPr>
              <a:t>查看</a:t>
            </a:r>
            <a:r>
              <a:rPr lang="en-US" altLang="zh-CN" sz="2800" dirty="0">
                <a:latin typeface="+mn-ea"/>
              </a:rPr>
              <a:t>mysql</a:t>
            </a:r>
            <a:r>
              <a:rPr lang="zh-CN" altLang="en-US" sz="2800" dirty="0">
                <a:latin typeface="+mn-ea"/>
              </a:rPr>
              <a:t>所支持的存储引擎</a:t>
            </a:r>
            <a:endParaRPr lang="en-US" altLang="zh-CN" sz="2800" dirty="0" smtClean="0">
              <a:latin typeface="+mn-ea"/>
            </a:endParaRPr>
          </a:p>
          <a:p>
            <a:pPr lvl="1">
              <a:lnSpc>
                <a:spcPct val="150000"/>
              </a:lnSpc>
            </a:pPr>
            <a:r>
              <a:rPr lang="en-US" altLang="zh-CN" dirty="0" smtClean="0">
                <a:latin typeface="+mn-ea"/>
              </a:rPr>
              <a:t>show</a:t>
            </a:r>
            <a:r>
              <a:rPr lang="en-US" altLang="zh-CN" dirty="0">
                <a:latin typeface="+mn-ea"/>
              </a:rPr>
              <a:t>  engines</a:t>
            </a:r>
            <a:r>
              <a:rPr lang="en-US" altLang="zh-CN" dirty="0"/>
              <a:t>;   </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存储引擎</a:t>
            </a:r>
          </a:p>
        </p:txBody>
      </p:sp>
    </p:spTree>
    <p:extLst>
      <p:ext uri="{BB962C8B-B14F-4D97-AF65-F5344CB8AC3E}">
        <p14:creationId xmlns:p14="http://schemas.microsoft.com/office/powerpoint/2010/main" val="3665682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线程连接数</a:t>
            </a:r>
            <a:endParaRPr lang="en-US" altLang="zh-CN" dirty="0" smtClean="0"/>
          </a:p>
          <a:p>
            <a:pPr lvl="1">
              <a:lnSpc>
                <a:spcPct val="150000"/>
              </a:lnSpc>
            </a:pPr>
            <a:r>
              <a:rPr lang="en-US" altLang="zh-CN" dirty="0"/>
              <a:t>show global status like </a:t>
            </a:r>
            <a:r>
              <a:rPr lang="en-US" altLang="zh-CN" dirty="0" smtClean="0"/>
              <a:t>‘</a:t>
            </a:r>
            <a:r>
              <a:rPr lang="en-US" altLang="zh-CN" dirty="0" err="1" smtClean="0"/>
              <a:t>Max_used_connections</a:t>
            </a:r>
            <a:r>
              <a:rPr lang="en-US" altLang="zh-CN" dirty="0" smtClean="0"/>
              <a:t>’;</a:t>
            </a:r>
            <a:endParaRPr lang="en-US" altLang="zh-CN" dirty="0"/>
          </a:p>
          <a:p>
            <a:pPr lvl="1">
              <a:lnSpc>
                <a:spcPct val="150000"/>
              </a:lnSpc>
            </a:pPr>
            <a:r>
              <a:rPr lang="en-US" altLang="zh-CN" dirty="0"/>
              <a:t>show global status like </a:t>
            </a:r>
            <a:r>
              <a:rPr lang="en-US" altLang="zh-CN" dirty="0" smtClean="0"/>
              <a:t>‘Threads%’;</a:t>
            </a:r>
          </a:p>
          <a:p>
            <a:r>
              <a:rPr lang="zh-CN" altLang="en-US" dirty="0"/>
              <a:t>最大连接数</a:t>
            </a:r>
            <a:endParaRPr lang="en-US" altLang="zh-CN" dirty="0"/>
          </a:p>
          <a:p>
            <a:pPr lvl="1">
              <a:lnSpc>
                <a:spcPct val="150000"/>
              </a:lnSpc>
            </a:pPr>
            <a:r>
              <a:rPr lang="en-US" altLang="zh-CN" dirty="0"/>
              <a:t>show  variables like ‘</a:t>
            </a:r>
            <a:r>
              <a:rPr lang="en-US" altLang="zh-CN" dirty="0" err="1"/>
              <a:t>max_connections</a:t>
            </a:r>
            <a:r>
              <a:rPr lang="en-US" altLang="zh-CN" dirty="0"/>
              <a:t>’;</a:t>
            </a:r>
          </a:p>
          <a:p>
            <a:pPr marL="457200" lvl="1" indent="0">
              <a:lnSpc>
                <a:spcPct val="150000"/>
              </a:lnSpc>
              <a:buNone/>
            </a:pP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2960867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435280" cy="4637112"/>
          </a:xfrm>
        </p:spPr>
        <p:txBody>
          <a:bodyPr>
            <a:normAutofit fontScale="92500" lnSpcReduction="10000"/>
          </a:bodyPr>
          <a:lstStyle/>
          <a:p>
            <a:pPr>
              <a:lnSpc>
                <a:spcPct val="150000"/>
              </a:lnSpc>
            </a:pPr>
            <a:r>
              <a:rPr lang="zh-CN" altLang="en-US" dirty="0" smtClean="0"/>
              <a:t>优点</a:t>
            </a:r>
            <a:endParaRPr lang="en-US" altLang="zh-CN" dirty="0" smtClean="0"/>
          </a:p>
          <a:p>
            <a:pPr lvl="1">
              <a:lnSpc>
                <a:spcPct val="150000"/>
              </a:lnSpc>
            </a:pPr>
            <a:r>
              <a:rPr lang="zh-CN" altLang="en-US" dirty="0"/>
              <a:t>读</a:t>
            </a:r>
            <a:r>
              <a:rPr lang="zh-CN" altLang="en-US" dirty="0" smtClean="0"/>
              <a:t>的性能比</a:t>
            </a:r>
            <a:r>
              <a:rPr lang="en-US" altLang="zh-CN" dirty="0" err="1" smtClean="0"/>
              <a:t>InnoDB</a:t>
            </a:r>
            <a:r>
              <a:rPr lang="zh-CN" altLang="en-US" dirty="0" smtClean="0"/>
              <a:t>高</a:t>
            </a:r>
            <a:endParaRPr lang="en-US" altLang="zh-CN" dirty="0" smtClean="0"/>
          </a:p>
          <a:p>
            <a:pPr lvl="1">
              <a:lnSpc>
                <a:spcPct val="150000"/>
              </a:lnSpc>
            </a:pPr>
            <a:r>
              <a:rPr lang="zh-CN" altLang="en-US" dirty="0" smtClean="0"/>
              <a:t>索引与数据分开，使用了压缩，从而提高了内存使用率</a:t>
            </a:r>
            <a:endParaRPr lang="en-US" altLang="zh-CN" dirty="0" smtClean="0"/>
          </a:p>
          <a:p>
            <a:pPr marL="342900" lvl="1" indent="-342900">
              <a:lnSpc>
                <a:spcPct val="150000"/>
              </a:lnSpc>
              <a:buFont typeface="Arial" pitchFamily="34" charset="0"/>
              <a:buChar char="•"/>
            </a:pPr>
            <a:r>
              <a:rPr lang="zh-CN" altLang="en-US" sz="3200" dirty="0" smtClean="0"/>
              <a:t>缺点</a:t>
            </a:r>
            <a:endParaRPr lang="en-US" altLang="zh-CN" sz="3200" dirty="0" smtClean="0"/>
          </a:p>
          <a:p>
            <a:pPr lvl="1">
              <a:lnSpc>
                <a:spcPct val="150000"/>
              </a:lnSpc>
            </a:pPr>
            <a:r>
              <a:rPr lang="zh-CN" altLang="en-US" dirty="0"/>
              <a:t>不支持事务</a:t>
            </a:r>
            <a:endParaRPr lang="en-US" altLang="zh-CN" dirty="0"/>
          </a:p>
          <a:p>
            <a:pPr lvl="1">
              <a:lnSpc>
                <a:spcPct val="150000"/>
              </a:lnSpc>
            </a:pPr>
            <a:r>
              <a:rPr lang="zh-CN" altLang="en-US" dirty="0"/>
              <a:t>写入数据时，直接锁表</a:t>
            </a:r>
          </a:p>
        </p:txBody>
      </p:sp>
      <p:sp>
        <p:nvSpPr>
          <p:cNvPr id="3" name="标题 2"/>
          <p:cNvSpPr>
            <a:spLocks noGrp="1"/>
          </p:cNvSpPr>
          <p:nvPr>
            <p:ph type="title"/>
          </p:nvPr>
        </p:nvSpPr>
        <p:spPr/>
        <p:txBody>
          <a:bodyPr/>
          <a:lstStyle/>
          <a:p>
            <a:r>
              <a:rPr lang="en-US" altLang="zh-CN" dirty="0" err="1" smtClean="0"/>
              <a:t>MyISAM</a:t>
            </a:r>
            <a:endParaRPr lang="zh-CN" altLang="en-US" dirty="0"/>
          </a:p>
        </p:txBody>
      </p:sp>
    </p:spTree>
    <p:extLst>
      <p:ext uri="{BB962C8B-B14F-4D97-AF65-F5344CB8AC3E}">
        <p14:creationId xmlns:p14="http://schemas.microsoft.com/office/powerpoint/2010/main" val="1852201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435280" cy="4637112"/>
          </a:xfrm>
        </p:spPr>
        <p:txBody>
          <a:bodyPr>
            <a:normAutofit fontScale="85000" lnSpcReduction="20000"/>
          </a:bodyPr>
          <a:lstStyle/>
          <a:p>
            <a:pPr>
              <a:lnSpc>
                <a:spcPct val="150000"/>
              </a:lnSpc>
            </a:pPr>
            <a:r>
              <a:rPr lang="zh-CN" altLang="en-US" dirty="0" smtClean="0"/>
              <a:t>优点</a:t>
            </a:r>
            <a:endParaRPr lang="en-US" altLang="zh-CN" dirty="0" smtClean="0"/>
          </a:p>
          <a:p>
            <a:pPr lvl="1">
              <a:lnSpc>
                <a:spcPct val="150000"/>
              </a:lnSpc>
            </a:pPr>
            <a:r>
              <a:rPr lang="zh-CN" altLang="en-US" dirty="0" smtClean="0"/>
              <a:t>支持事务</a:t>
            </a:r>
            <a:endParaRPr lang="en-US" altLang="zh-CN" dirty="0" smtClean="0"/>
          </a:p>
          <a:p>
            <a:pPr lvl="1">
              <a:lnSpc>
                <a:spcPct val="160000"/>
              </a:lnSpc>
            </a:pPr>
            <a:r>
              <a:rPr lang="zh-CN" altLang="en-US" dirty="0"/>
              <a:t>支持外</a:t>
            </a:r>
            <a:r>
              <a:rPr lang="zh-CN" altLang="en-US" dirty="0" smtClean="0"/>
              <a:t>键</a:t>
            </a:r>
            <a:endParaRPr lang="en-US" altLang="zh-CN" dirty="0" smtClean="0"/>
          </a:p>
          <a:p>
            <a:pPr lvl="1">
              <a:lnSpc>
                <a:spcPct val="160000"/>
              </a:lnSpc>
            </a:pPr>
            <a:r>
              <a:rPr lang="zh-CN" altLang="en-US" dirty="0" smtClean="0"/>
              <a:t>支持行级锁</a:t>
            </a:r>
            <a:endParaRPr lang="en-US" altLang="zh-CN" dirty="0"/>
          </a:p>
          <a:p>
            <a:pPr marL="342900" lvl="1" indent="-342900">
              <a:lnSpc>
                <a:spcPct val="150000"/>
              </a:lnSpc>
              <a:buFont typeface="Arial" pitchFamily="34" charset="0"/>
              <a:buChar char="•"/>
            </a:pPr>
            <a:r>
              <a:rPr lang="zh-CN" altLang="en-US" sz="3200" dirty="0" smtClean="0"/>
              <a:t>缺点</a:t>
            </a:r>
            <a:endParaRPr lang="en-US" altLang="zh-CN" sz="3200" dirty="0" smtClean="0"/>
          </a:p>
          <a:p>
            <a:pPr lvl="1">
              <a:lnSpc>
                <a:spcPct val="150000"/>
              </a:lnSpc>
            </a:pPr>
            <a:r>
              <a:rPr lang="zh-CN" altLang="en-US" dirty="0"/>
              <a:t>不</a:t>
            </a:r>
            <a:r>
              <a:rPr lang="zh-CN" altLang="en-US" dirty="0" smtClean="0"/>
              <a:t>支持全文索引</a:t>
            </a:r>
            <a:endParaRPr lang="en-US" altLang="zh-CN" dirty="0"/>
          </a:p>
          <a:p>
            <a:pPr lvl="1">
              <a:lnSpc>
                <a:spcPct val="150000"/>
              </a:lnSpc>
            </a:pPr>
            <a:r>
              <a:rPr lang="zh-CN" altLang="en-US" dirty="0" smtClean="0"/>
              <a:t>行级锁并不绝对，当不确定扫描范围时，锁全表</a:t>
            </a:r>
            <a:endParaRPr lang="en-US" altLang="zh-CN" dirty="0" smtClean="0"/>
          </a:p>
          <a:p>
            <a:pPr lvl="1">
              <a:lnSpc>
                <a:spcPct val="150000"/>
              </a:lnSpc>
            </a:pPr>
            <a:r>
              <a:rPr lang="zh-CN" altLang="en-US" dirty="0" smtClean="0"/>
              <a:t>索引与数据是紧密捆绑的，没有使用压缩导致体积庞大</a:t>
            </a:r>
            <a:endParaRPr lang="zh-CN" altLang="en-US" dirty="0"/>
          </a:p>
        </p:txBody>
      </p:sp>
      <p:sp>
        <p:nvSpPr>
          <p:cNvPr id="3" name="标题 2"/>
          <p:cNvSpPr>
            <a:spLocks noGrp="1"/>
          </p:cNvSpPr>
          <p:nvPr>
            <p:ph type="title"/>
          </p:nvPr>
        </p:nvSpPr>
        <p:spPr/>
        <p:txBody>
          <a:bodyPr>
            <a:normAutofit/>
          </a:bodyPr>
          <a:lstStyle/>
          <a:p>
            <a:r>
              <a:rPr lang="en-US" altLang="zh-CN" dirty="0" err="1" smtClean="0"/>
              <a:t>InnoDB</a:t>
            </a:r>
            <a:endParaRPr lang="zh-CN" altLang="en-US" dirty="0"/>
          </a:p>
        </p:txBody>
      </p:sp>
    </p:spTree>
    <p:extLst>
      <p:ext uri="{BB962C8B-B14F-4D97-AF65-F5344CB8AC3E}">
        <p14:creationId xmlns:p14="http://schemas.microsoft.com/office/powerpoint/2010/main" val="15115564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solidFill>
                  <a:srgbClr val="FF0000"/>
                </a:solidFill>
              </a:rPr>
              <a:t>MySQL</a:t>
            </a:r>
            <a:r>
              <a:rPr lang="zh-CN" altLang="en-US" sz="2800" dirty="0">
                <a:solidFill>
                  <a:srgbClr val="FF0000"/>
                </a:solidFill>
              </a:rPr>
              <a:t>实时监控</a:t>
            </a:r>
            <a:endParaRPr lang="en-US" altLang="zh-CN" sz="2800" dirty="0">
              <a:solidFill>
                <a:srgbClr val="FF0000"/>
              </a:solidFill>
            </a:endParaRPr>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1250622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50000"/>
              </a:lnSpc>
            </a:pPr>
            <a:r>
              <a:rPr lang="en-US" altLang="zh-CN" dirty="0" smtClean="0"/>
              <a:t>orzdba</a:t>
            </a:r>
            <a:r>
              <a:rPr lang="zh-CN" altLang="en-US" dirty="0"/>
              <a:t>是一个监控</a:t>
            </a:r>
            <a:r>
              <a:rPr lang="en-US" altLang="zh-CN" dirty="0"/>
              <a:t>mysql</a:t>
            </a:r>
            <a:r>
              <a:rPr lang="zh-CN" altLang="en-US" dirty="0"/>
              <a:t>性能的一个比较好用的</a:t>
            </a:r>
            <a:r>
              <a:rPr lang="en-US" altLang="zh-CN" dirty="0" err="1"/>
              <a:t>perl</a:t>
            </a:r>
            <a:r>
              <a:rPr lang="zh-CN" altLang="en-US" dirty="0"/>
              <a:t>脚本</a:t>
            </a:r>
            <a:r>
              <a:rPr lang="en-US" altLang="zh-CN" dirty="0"/>
              <a:t>,</a:t>
            </a:r>
            <a:r>
              <a:rPr lang="zh-CN" altLang="en-US" dirty="0"/>
              <a:t>是淘宝开源的小</a:t>
            </a:r>
            <a:r>
              <a:rPr lang="zh-CN" altLang="en-US" dirty="0" smtClean="0"/>
              <a:t>工具。</a:t>
            </a:r>
            <a:endParaRPr lang="en-US" altLang="zh-CN" dirty="0" smtClean="0"/>
          </a:p>
          <a:p>
            <a:pPr>
              <a:lnSpc>
                <a:spcPct val="150000"/>
              </a:lnSpc>
            </a:pPr>
            <a:r>
              <a:rPr lang="en-US" altLang="zh-CN" dirty="0"/>
              <a:t>5.6</a:t>
            </a:r>
            <a:r>
              <a:rPr lang="zh-CN" altLang="zh-CN" dirty="0"/>
              <a:t>中设置了密码安全，故</a:t>
            </a:r>
            <a:r>
              <a:rPr lang="en-US" altLang="zh-CN" dirty="0"/>
              <a:t>orzdba</a:t>
            </a:r>
            <a:r>
              <a:rPr lang="zh-CN" altLang="zh-CN" dirty="0"/>
              <a:t>往常的在</a:t>
            </a:r>
            <a:r>
              <a:rPr lang="en-US" altLang="zh-CN" dirty="0"/>
              <a:t>orzdba</a:t>
            </a:r>
            <a:r>
              <a:rPr lang="zh-CN" altLang="zh-CN" dirty="0"/>
              <a:t>文件中修改登录</a:t>
            </a:r>
            <a:r>
              <a:rPr lang="en-US" altLang="zh-CN" dirty="0"/>
              <a:t>mysql</a:t>
            </a:r>
            <a:r>
              <a:rPr lang="zh-CN" altLang="zh-CN" dirty="0"/>
              <a:t>方式，写密码进去就会</a:t>
            </a:r>
            <a:r>
              <a:rPr lang="zh-CN" altLang="zh-CN" dirty="0" smtClean="0"/>
              <a:t>报</a:t>
            </a:r>
            <a:r>
              <a:rPr lang="en-US" altLang="zh-CN" dirty="0" smtClean="0"/>
              <a:t>Warning</a:t>
            </a:r>
            <a:r>
              <a:rPr lang="en-US" altLang="zh-CN" dirty="0"/>
              <a:t>: Using a password on the command line interface can be insecure</a:t>
            </a:r>
            <a:endParaRPr lang="zh-CN" altLang="zh-CN" dirty="0"/>
          </a:p>
          <a:p>
            <a:pPr>
              <a:lnSpc>
                <a:spcPct val="150000"/>
              </a:lnSpc>
            </a:pPr>
            <a:endParaRPr lang="zh-CN" altLang="en-US" dirty="0"/>
          </a:p>
        </p:txBody>
      </p:sp>
      <p:sp>
        <p:nvSpPr>
          <p:cNvPr id="3" name="标题 2"/>
          <p:cNvSpPr>
            <a:spLocks noGrp="1"/>
          </p:cNvSpPr>
          <p:nvPr>
            <p:ph type="title"/>
          </p:nvPr>
        </p:nvSpPr>
        <p:spPr/>
        <p:txBody>
          <a:bodyPr/>
          <a:lstStyle/>
          <a:p>
            <a:r>
              <a:rPr lang="en-US" altLang="zh-CN" dirty="0" smtClean="0"/>
              <a:t>MySQL</a:t>
            </a:r>
            <a:r>
              <a:rPr lang="zh-CN" altLang="en-US" dirty="0" smtClean="0"/>
              <a:t>实时监控</a:t>
            </a:r>
            <a:endParaRPr lang="zh-CN" altLang="en-US" dirty="0"/>
          </a:p>
        </p:txBody>
      </p:sp>
    </p:spTree>
    <p:extLst>
      <p:ext uri="{BB962C8B-B14F-4D97-AF65-F5344CB8AC3E}">
        <p14:creationId xmlns:p14="http://schemas.microsoft.com/office/powerpoint/2010/main" val="2914560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96752"/>
            <a:ext cx="8362478" cy="5112568"/>
          </a:xfrm>
        </p:spPr>
        <p:txBody>
          <a:bodyPr>
            <a:normAutofit fontScale="62500" lnSpcReduction="20000"/>
          </a:bodyPr>
          <a:lstStyle/>
          <a:p>
            <a:pPr marL="0" indent="0">
              <a:buNone/>
            </a:pPr>
            <a:r>
              <a:rPr lang="zh-CN" altLang="zh-CN" sz="3800" dirty="0" smtClean="0">
                <a:latin typeface="+mn-ea"/>
              </a:rPr>
              <a:t>可以</a:t>
            </a:r>
            <a:r>
              <a:rPr lang="zh-CN" altLang="zh-CN" sz="3800" dirty="0">
                <a:latin typeface="+mn-ea"/>
              </a:rPr>
              <a:t>通过下面两个</a:t>
            </a:r>
            <a:r>
              <a:rPr lang="zh-CN" altLang="zh-CN" sz="3800" dirty="0" smtClean="0">
                <a:latin typeface="+mn-ea"/>
              </a:rPr>
              <a:t>方法</a:t>
            </a:r>
            <a:r>
              <a:rPr lang="zh-CN" altLang="en-US" sz="3800" dirty="0" smtClean="0">
                <a:latin typeface="+mn-ea"/>
              </a:rPr>
              <a:t>进行解决</a:t>
            </a:r>
            <a:endParaRPr lang="zh-CN" altLang="zh-CN" sz="3800" dirty="0">
              <a:latin typeface="+mn-ea"/>
            </a:endParaRPr>
          </a:p>
          <a:p>
            <a:pPr marL="0" indent="0">
              <a:buNone/>
            </a:pPr>
            <a:r>
              <a:rPr lang="en-US" altLang="zh-CN" sz="3800" dirty="0">
                <a:latin typeface="+mn-ea"/>
              </a:rPr>
              <a:t>1.</a:t>
            </a:r>
            <a:r>
              <a:rPr lang="zh-CN" altLang="zh-CN" sz="3800" dirty="0">
                <a:latin typeface="+mn-ea"/>
              </a:rPr>
              <a:t>把数据库密码写到</a:t>
            </a:r>
            <a:r>
              <a:rPr lang="en-US" altLang="zh-CN" sz="3800" dirty="0" err="1">
                <a:latin typeface="+mn-ea"/>
              </a:rPr>
              <a:t>my.cnf</a:t>
            </a:r>
            <a:r>
              <a:rPr lang="zh-CN" altLang="zh-CN" sz="3800" dirty="0">
                <a:latin typeface="+mn-ea"/>
              </a:rPr>
              <a:t>配置文件里面</a:t>
            </a:r>
          </a:p>
          <a:p>
            <a:pPr marL="0" indent="0">
              <a:buNone/>
            </a:pPr>
            <a:r>
              <a:rPr lang="en-US" altLang="zh-CN" sz="3800" dirty="0">
                <a:latin typeface="+mn-ea"/>
              </a:rPr>
              <a:t>2.</a:t>
            </a:r>
            <a:r>
              <a:rPr lang="zh-CN" altLang="zh-CN" sz="3800" dirty="0">
                <a:latin typeface="+mn-ea"/>
              </a:rPr>
              <a:t>同样利用</a:t>
            </a:r>
            <a:r>
              <a:rPr lang="en-US" altLang="zh-CN" sz="3800" dirty="0">
                <a:latin typeface="+mn-ea"/>
              </a:rPr>
              <a:t>mysql5.6</a:t>
            </a:r>
            <a:r>
              <a:rPr lang="zh-CN" altLang="zh-CN" sz="3800" dirty="0">
                <a:latin typeface="+mn-ea"/>
              </a:rPr>
              <a:t>的新特性，</a:t>
            </a:r>
            <a:r>
              <a:rPr lang="en-US" altLang="zh-CN" sz="3800" dirty="0">
                <a:latin typeface="+mn-ea"/>
              </a:rPr>
              <a:t> </a:t>
            </a:r>
            <a:r>
              <a:rPr lang="en-US" altLang="zh-CN" sz="3800" dirty="0" err="1">
                <a:latin typeface="+mn-ea"/>
              </a:rPr>
              <a:t>mysql_config_edit</a:t>
            </a:r>
            <a:r>
              <a:rPr lang="zh-CN" altLang="zh-CN" sz="3800" dirty="0">
                <a:latin typeface="+mn-ea"/>
              </a:rPr>
              <a:t>，可以用来加密用户的密码，消除警告</a:t>
            </a:r>
          </a:p>
          <a:p>
            <a:pPr marL="0" indent="0">
              <a:buNone/>
            </a:pPr>
            <a:r>
              <a:rPr lang="en-US" altLang="zh-CN" sz="3800" dirty="0">
                <a:latin typeface="+mn-ea"/>
              </a:rPr>
              <a:t> </a:t>
            </a:r>
            <a:endParaRPr lang="zh-CN" altLang="zh-CN" sz="3800" dirty="0">
              <a:latin typeface="+mn-ea"/>
            </a:endParaRPr>
          </a:p>
          <a:p>
            <a:pPr marL="0" indent="0">
              <a:buNone/>
            </a:pPr>
            <a:r>
              <a:rPr lang="en-US" altLang="zh-CN" sz="3800" dirty="0" err="1" smtClean="0">
                <a:latin typeface="+mn-ea"/>
              </a:rPr>
              <a:t>mysql_config_editor</a:t>
            </a:r>
            <a:r>
              <a:rPr lang="en-US" altLang="zh-CN" sz="3800" dirty="0" smtClean="0">
                <a:latin typeface="+mn-ea"/>
              </a:rPr>
              <a:t> </a:t>
            </a:r>
            <a:r>
              <a:rPr lang="en-US" altLang="zh-CN" sz="3800" dirty="0">
                <a:latin typeface="+mn-ea"/>
              </a:rPr>
              <a:t>set --help</a:t>
            </a:r>
            <a:endParaRPr lang="zh-CN" altLang="zh-CN" sz="3800" dirty="0">
              <a:latin typeface="+mn-ea"/>
            </a:endParaRPr>
          </a:p>
          <a:p>
            <a:pPr marL="0" indent="0">
              <a:buNone/>
            </a:pPr>
            <a:r>
              <a:rPr lang="en-US" altLang="zh-CN" sz="3800" dirty="0" err="1" smtClean="0">
                <a:latin typeface="+mn-ea"/>
              </a:rPr>
              <a:t>mysql_config_editor</a:t>
            </a:r>
            <a:r>
              <a:rPr lang="en-US" altLang="zh-CN" sz="3800" dirty="0" smtClean="0">
                <a:latin typeface="+mn-ea"/>
              </a:rPr>
              <a:t> </a:t>
            </a:r>
            <a:r>
              <a:rPr lang="en-US" altLang="zh-CN" sz="3800" dirty="0">
                <a:latin typeface="+mn-ea"/>
              </a:rPr>
              <a:t>set --login-path=login --user=root --password</a:t>
            </a:r>
            <a:endParaRPr lang="zh-CN" altLang="zh-CN" sz="3800" dirty="0">
              <a:latin typeface="+mn-ea"/>
            </a:endParaRPr>
          </a:p>
          <a:p>
            <a:pPr marL="0" indent="0">
              <a:buNone/>
            </a:pPr>
            <a:r>
              <a:rPr lang="en-US" altLang="zh-CN" sz="3800" dirty="0" err="1" smtClean="0">
                <a:latin typeface="+mn-ea"/>
              </a:rPr>
              <a:t>mysql_config_editor</a:t>
            </a:r>
            <a:r>
              <a:rPr lang="en-US" altLang="zh-CN" sz="3800" dirty="0" smtClean="0">
                <a:latin typeface="+mn-ea"/>
              </a:rPr>
              <a:t> </a:t>
            </a:r>
            <a:r>
              <a:rPr lang="en-US" altLang="zh-CN" sz="3800" dirty="0">
                <a:latin typeface="+mn-ea"/>
              </a:rPr>
              <a:t>print --all</a:t>
            </a:r>
            <a:endParaRPr lang="zh-CN" altLang="zh-CN" sz="3800" dirty="0">
              <a:latin typeface="+mn-ea"/>
            </a:endParaRPr>
          </a:p>
          <a:p>
            <a:pPr marL="0" indent="0">
              <a:buNone/>
            </a:pPr>
            <a:r>
              <a:rPr lang="en-US" altLang="zh-CN" sz="3800" dirty="0" smtClean="0">
                <a:latin typeface="+mn-ea"/>
              </a:rPr>
              <a:t>mysql </a:t>
            </a:r>
            <a:r>
              <a:rPr lang="en-US" altLang="zh-CN" sz="3800" dirty="0">
                <a:latin typeface="+mn-ea"/>
              </a:rPr>
              <a:t>--login-path=login -s</a:t>
            </a:r>
            <a:endParaRPr lang="zh-CN" altLang="zh-CN" sz="3800" dirty="0">
              <a:latin typeface="+mn-ea"/>
            </a:endParaRPr>
          </a:p>
          <a:p>
            <a:pPr marL="0" indent="0">
              <a:buNone/>
            </a:pPr>
            <a:r>
              <a:rPr lang="en-US" altLang="zh-CN" sz="3800" dirty="0">
                <a:latin typeface="+mn-ea"/>
              </a:rPr>
              <a:t> </a:t>
            </a:r>
            <a:r>
              <a:rPr lang="en-US" altLang="zh-CN" sz="3800" dirty="0" smtClean="0">
                <a:latin typeface="+mn-ea"/>
              </a:rPr>
              <a:t>vi </a:t>
            </a:r>
            <a:r>
              <a:rPr lang="en-US" altLang="zh-CN" sz="3800" dirty="0">
                <a:latin typeface="+mn-ea"/>
              </a:rPr>
              <a:t>/</a:t>
            </a:r>
            <a:r>
              <a:rPr lang="en-US" altLang="zh-CN" sz="3800" dirty="0" err="1">
                <a:latin typeface="+mn-ea"/>
              </a:rPr>
              <a:t>usr</a:t>
            </a:r>
            <a:r>
              <a:rPr lang="en-US" altLang="zh-CN" sz="3800" dirty="0">
                <a:latin typeface="+mn-ea"/>
              </a:rPr>
              <a:t>/bin/orzdba </a:t>
            </a:r>
            <a:endParaRPr lang="zh-CN" altLang="zh-CN" sz="3800" dirty="0">
              <a:latin typeface="+mn-ea"/>
            </a:endParaRPr>
          </a:p>
          <a:p>
            <a:pPr marL="0" indent="0">
              <a:buNone/>
            </a:pPr>
            <a:r>
              <a:rPr lang="zh-CN" altLang="zh-CN" sz="3800" dirty="0">
                <a:latin typeface="+mn-ea"/>
              </a:rPr>
              <a:t>修改成如下</a:t>
            </a:r>
          </a:p>
          <a:p>
            <a:pPr marL="0" indent="0">
              <a:buNone/>
            </a:pPr>
            <a:r>
              <a:rPr lang="en-US" altLang="zh-CN" sz="3800" dirty="0">
                <a:latin typeface="+mn-ea"/>
              </a:rPr>
              <a:t>my $MYSQL    = </a:t>
            </a:r>
            <a:r>
              <a:rPr lang="en-US" altLang="zh-CN" sz="3800" dirty="0" err="1">
                <a:latin typeface="+mn-ea"/>
              </a:rPr>
              <a:t>qq</a:t>
            </a:r>
            <a:r>
              <a:rPr lang="en-US" altLang="zh-CN" sz="3800" dirty="0">
                <a:latin typeface="+mn-ea"/>
              </a:rPr>
              <a:t>{mysql  --login-path=login   -s --skip-column-names };</a:t>
            </a:r>
            <a:endParaRPr lang="zh-CN" altLang="zh-CN" sz="3800" dirty="0">
              <a:latin typeface="+mn-ea"/>
            </a:endParaRPr>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实时监控</a:t>
            </a:r>
          </a:p>
        </p:txBody>
      </p:sp>
    </p:spTree>
    <p:extLst>
      <p:ext uri="{BB962C8B-B14F-4D97-AF65-F5344CB8AC3E}">
        <p14:creationId xmlns:p14="http://schemas.microsoft.com/office/powerpoint/2010/main" val="26675354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solidFill>
                  <a:srgbClr val="FF0000"/>
                </a:solidFill>
              </a:rPr>
              <a:t>MySQL</a:t>
            </a:r>
            <a:r>
              <a:rPr lang="zh-CN" altLang="en-US" sz="2800" dirty="0">
                <a:solidFill>
                  <a:srgbClr val="FF0000"/>
                </a:solidFill>
              </a:rPr>
              <a:t>实时监控</a:t>
            </a:r>
            <a:endParaRPr lang="en-US" altLang="zh-CN" sz="2800" dirty="0">
              <a:solidFill>
                <a:srgbClr val="FF0000"/>
              </a:solidFill>
            </a:endParaRPr>
          </a:p>
          <a:p>
            <a:pPr>
              <a:lnSpc>
                <a:spcPct val="150000"/>
              </a:lnSpc>
            </a:pPr>
            <a:r>
              <a:rPr lang="zh-CN" altLang="en-US" sz="2800" dirty="0" smtClean="0">
                <a:solidFill>
                  <a:srgbClr val="FF0000"/>
                </a:solidFill>
              </a:rPr>
              <a:t>使用</a:t>
            </a:r>
            <a:r>
              <a:rPr lang="en-US" altLang="zh-CN" sz="2800" dirty="0" err="1">
                <a:solidFill>
                  <a:srgbClr val="FF0000"/>
                </a:solidFill>
              </a:rPr>
              <a:t>JMeter</a:t>
            </a:r>
            <a:r>
              <a:rPr lang="zh-CN" altLang="en-US" sz="2800" dirty="0">
                <a:solidFill>
                  <a:srgbClr val="FF0000"/>
                </a:solidFill>
              </a:rPr>
              <a:t>开发</a:t>
            </a:r>
            <a:r>
              <a:rPr lang="en-US" altLang="zh-CN" sz="2800" dirty="0">
                <a:solidFill>
                  <a:srgbClr val="FF0000"/>
                </a:solidFill>
              </a:rPr>
              <a:t>MySQL</a:t>
            </a:r>
            <a:r>
              <a:rPr lang="zh-CN" altLang="en-US" sz="2800" dirty="0">
                <a:solidFill>
                  <a:srgbClr val="FF0000"/>
                </a:solidFill>
              </a:rPr>
              <a:t>性能测试脚本</a:t>
            </a:r>
            <a:endParaRPr lang="en-US" altLang="zh-CN" sz="2800" dirty="0">
              <a:solidFill>
                <a:srgbClr val="FF0000"/>
              </a:solidFill>
            </a:endParaRPr>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7133621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使用</a:t>
            </a:r>
            <a:r>
              <a:rPr lang="en-US" altLang="zh-CN" dirty="0" err="1" smtClean="0"/>
              <a:t>sql</a:t>
            </a:r>
            <a:r>
              <a:rPr lang="zh-CN" altLang="en-US" dirty="0" smtClean="0"/>
              <a:t>模拟用户使用的场景</a:t>
            </a:r>
            <a:endParaRPr lang="en-US" altLang="zh-CN" dirty="0" smtClean="0"/>
          </a:p>
          <a:p>
            <a:pPr>
              <a:lnSpc>
                <a:spcPct val="150000"/>
              </a:lnSpc>
            </a:pPr>
            <a:r>
              <a:rPr lang="zh-CN" altLang="en-US" dirty="0" smtClean="0"/>
              <a:t>步骤</a:t>
            </a:r>
            <a:endParaRPr lang="en-US" altLang="zh-CN" dirty="0" smtClean="0"/>
          </a:p>
          <a:p>
            <a:pPr lvl="1">
              <a:lnSpc>
                <a:spcPct val="150000"/>
              </a:lnSpc>
            </a:pPr>
            <a:r>
              <a:rPr lang="en-US" altLang="zh-CN" dirty="0" err="1"/>
              <a:t>JDBC</a:t>
            </a:r>
            <a:r>
              <a:rPr lang="en-US" altLang="zh-CN" dirty="0"/>
              <a:t> Connection </a:t>
            </a:r>
            <a:r>
              <a:rPr lang="en-US" altLang="zh-CN" dirty="0" smtClean="0"/>
              <a:t>Configuration</a:t>
            </a:r>
            <a:r>
              <a:rPr lang="zh-CN" altLang="en-US" dirty="0" smtClean="0"/>
              <a:t>配置</a:t>
            </a:r>
            <a:r>
              <a:rPr lang="en-US" altLang="zh-CN" dirty="0" smtClean="0"/>
              <a:t>MySQL</a:t>
            </a:r>
          </a:p>
          <a:p>
            <a:pPr lvl="1">
              <a:lnSpc>
                <a:spcPct val="150000"/>
              </a:lnSpc>
            </a:pPr>
            <a:r>
              <a:rPr lang="en-US" altLang="zh-CN" dirty="0" err="1"/>
              <a:t>JDBC</a:t>
            </a:r>
            <a:r>
              <a:rPr lang="en-US" altLang="zh-CN" dirty="0"/>
              <a:t> Request</a:t>
            </a:r>
            <a:r>
              <a:rPr lang="zh-CN" altLang="en-US" dirty="0" smtClean="0"/>
              <a:t>写</a:t>
            </a:r>
            <a:r>
              <a:rPr lang="en-US" altLang="zh-CN" dirty="0" err="1" smtClean="0"/>
              <a:t>sql</a:t>
            </a:r>
            <a:r>
              <a:rPr lang="zh-CN" altLang="en-US" dirty="0" smtClean="0"/>
              <a:t>脚本</a:t>
            </a:r>
            <a:endParaRPr lang="zh-CN" altLang="en-US" dirty="0"/>
          </a:p>
        </p:txBody>
      </p:sp>
      <p:sp>
        <p:nvSpPr>
          <p:cNvPr id="3" name="标题 2"/>
          <p:cNvSpPr>
            <a:spLocks noGrp="1"/>
          </p:cNvSpPr>
          <p:nvPr>
            <p:ph type="title"/>
          </p:nvPr>
        </p:nvSpPr>
        <p:spPr/>
        <p:txBody>
          <a:bodyPr>
            <a:normAutofit/>
          </a:bodyPr>
          <a:lstStyle/>
          <a:p>
            <a:r>
              <a:rPr lang="zh-CN" altLang="en-US" dirty="0"/>
              <a:t>开发性能测试脚本及</a:t>
            </a:r>
            <a:r>
              <a:rPr lang="zh-CN" altLang="en-US" dirty="0" smtClean="0"/>
              <a:t>执行</a:t>
            </a:r>
            <a:endParaRPr lang="zh-CN" altLang="en-US" dirty="0"/>
          </a:p>
        </p:txBody>
      </p:sp>
    </p:spTree>
    <p:extLst>
      <p:ext uri="{BB962C8B-B14F-4D97-AF65-F5344CB8AC3E}">
        <p14:creationId xmlns:p14="http://schemas.microsoft.com/office/powerpoint/2010/main" val="15502172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50000"/>
              </a:lnSpc>
            </a:pPr>
            <a:r>
              <a:rPr lang="en-US" altLang="zh-CN" dirty="0"/>
              <a:t>MySQL</a:t>
            </a:r>
            <a:r>
              <a:rPr lang="zh-CN" altLang="en-US" dirty="0"/>
              <a:t>慢查询</a:t>
            </a:r>
          </a:p>
          <a:p>
            <a:pPr marL="0" indent="0">
              <a:lnSpc>
                <a:spcPct val="150000"/>
              </a:lnSpc>
              <a:buNone/>
            </a:pPr>
            <a:r>
              <a:rPr lang="en-US" altLang="zh-CN" dirty="0" smtClean="0"/>
              <a:t>https</a:t>
            </a:r>
            <a:r>
              <a:rPr lang="en-US" altLang="zh-CN" dirty="0"/>
              <a:t>://</a:t>
            </a:r>
            <a:r>
              <a:rPr lang="en-US" altLang="zh-CN" dirty="0" smtClean="0"/>
              <a:t>www.cnblogs.com/luyucheng/p/6265594.html</a:t>
            </a:r>
          </a:p>
          <a:p>
            <a:pPr>
              <a:lnSpc>
                <a:spcPct val="150000"/>
              </a:lnSpc>
            </a:pPr>
            <a:r>
              <a:rPr lang="en-US" altLang="zh-CN" dirty="0"/>
              <a:t>mysql explain</a:t>
            </a:r>
            <a:r>
              <a:rPr lang="zh-CN" altLang="en-US" dirty="0"/>
              <a:t>执行计划详解</a:t>
            </a:r>
          </a:p>
          <a:p>
            <a:pPr marL="0" indent="0">
              <a:lnSpc>
                <a:spcPct val="150000"/>
              </a:lnSpc>
              <a:buNone/>
            </a:pPr>
            <a:r>
              <a:rPr lang="en-US" altLang="zh-CN" dirty="0" smtClean="0"/>
              <a:t>https</a:t>
            </a:r>
            <a:r>
              <a:rPr lang="en-US" altLang="zh-CN" dirty="0"/>
              <a:t>://www.cnblogs.com/xiaoboluo768/p/5400990.html</a:t>
            </a:r>
            <a:endParaRPr lang="zh-CN" altLang="en-US" dirty="0"/>
          </a:p>
        </p:txBody>
      </p:sp>
      <p:sp>
        <p:nvSpPr>
          <p:cNvPr id="3" name="标题 2"/>
          <p:cNvSpPr>
            <a:spLocks noGrp="1"/>
          </p:cNvSpPr>
          <p:nvPr>
            <p:ph type="title"/>
          </p:nvPr>
        </p:nvSpPr>
        <p:spPr/>
        <p:txBody>
          <a:bodyPr/>
          <a:lstStyle/>
          <a:p>
            <a:r>
              <a:rPr lang="zh-CN" altLang="en-US" dirty="0" smtClean="0"/>
              <a:t>附录</a:t>
            </a:r>
            <a:endParaRPr lang="zh-CN" altLang="en-US" dirty="0"/>
          </a:p>
        </p:txBody>
      </p:sp>
    </p:spTree>
    <p:extLst>
      <p:ext uri="{BB962C8B-B14F-4D97-AF65-F5344CB8AC3E}">
        <p14:creationId xmlns:p14="http://schemas.microsoft.com/office/powerpoint/2010/main" val="1704701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525963"/>
          </a:xfrm>
        </p:spPr>
        <p:txBody>
          <a:bodyPr>
            <a:normAutofit/>
          </a:bodyPr>
          <a:lstStyle/>
          <a:p>
            <a:pPr>
              <a:lnSpc>
                <a:spcPct val="150000"/>
              </a:lnSpc>
            </a:pPr>
            <a:r>
              <a:rPr lang="en-US" altLang="zh-CN" dirty="0"/>
              <a:t>Query Cache</a:t>
            </a:r>
          </a:p>
          <a:p>
            <a:pPr lvl="1">
              <a:lnSpc>
                <a:spcPct val="150000"/>
              </a:lnSpc>
            </a:pPr>
            <a:r>
              <a:rPr lang="zh-CN" altLang="en-US" sz="3200" dirty="0"/>
              <a:t>查询缓存用于缓存</a:t>
            </a:r>
            <a:r>
              <a:rPr lang="en-US" altLang="zh-CN" sz="3200" dirty="0"/>
              <a:t>select</a:t>
            </a:r>
            <a:r>
              <a:rPr lang="zh-CN" altLang="en-US" sz="3200" dirty="0"/>
              <a:t>查询结果</a:t>
            </a:r>
            <a:endParaRPr lang="en-US" altLang="zh-CN" sz="3200" dirty="0"/>
          </a:p>
          <a:p>
            <a:pPr lvl="1">
              <a:lnSpc>
                <a:spcPct val="150000"/>
              </a:lnSpc>
            </a:pPr>
            <a:r>
              <a:rPr lang="zh-CN" altLang="en-US" sz="3200" dirty="0"/>
              <a:t>当下次接收到相同查询请求时，不再执行实际查询处理而直接返回结果</a:t>
            </a:r>
            <a:endParaRPr lang="en-US" altLang="zh-CN" sz="3200" dirty="0"/>
          </a:p>
          <a:p>
            <a:pPr lvl="1">
              <a:lnSpc>
                <a:spcPct val="150000"/>
              </a:lnSpc>
            </a:pPr>
            <a:r>
              <a:rPr lang="zh-CN" altLang="en-US" sz="3200" dirty="0" smtClean="0"/>
              <a:t>适用与</a:t>
            </a:r>
            <a:r>
              <a:rPr lang="zh-CN" altLang="en-US" sz="3200" dirty="0"/>
              <a:t>大量查询，很少改变表中数据</a:t>
            </a:r>
            <a:endParaRPr lang="en-US" altLang="zh-CN" sz="3200" dirty="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566526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5544616"/>
          </a:xfrm>
        </p:spPr>
        <p:txBody>
          <a:bodyPr>
            <a:normAutofit fontScale="77500" lnSpcReduction="20000"/>
          </a:bodyPr>
          <a:lstStyle/>
          <a:p>
            <a:pPr>
              <a:lnSpc>
                <a:spcPct val="150000"/>
              </a:lnSpc>
            </a:pPr>
            <a:r>
              <a:rPr lang="en-US" altLang="zh-CN" dirty="0"/>
              <a:t>Query Cache</a:t>
            </a:r>
          </a:p>
          <a:p>
            <a:pPr lvl="1">
              <a:lnSpc>
                <a:spcPct val="150000"/>
              </a:lnSpc>
            </a:pPr>
            <a:r>
              <a:rPr lang="zh-CN" altLang="en-US" dirty="0"/>
              <a:t>修改</a:t>
            </a:r>
            <a:r>
              <a:rPr lang="en-US" altLang="zh-CN" dirty="0" err="1"/>
              <a:t>my.cnf</a:t>
            </a:r>
            <a:endParaRPr lang="en-US" altLang="zh-CN" dirty="0"/>
          </a:p>
          <a:p>
            <a:pPr lvl="1">
              <a:lnSpc>
                <a:spcPct val="150000"/>
              </a:lnSpc>
            </a:pPr>
            <a:r>
              <a:rPr lang="zh-CN" altLang="en-US" dirty="0"/>
              <a:t>将</a:t>
            </a:r>
            <a:r>
              <a:rPr lang="en-US" altLang="zh-CN" dirty="0" err="1"/>
              <a:t>query_cache_size</a:t>
            </a:r>
            <a:r>
              <a:rPr lang="zh-CN" altLang="en-US" dirty="0"/>
              <a:t>设置为具体的大小，具体大小是多少取决于查询的实际情况，但最好设置为</a:t>
            </a:r>
            <a:r>
              <a:rPr lang="en-US" altLang="zh-CN" dirty="0"/>
              <a:t>1024</a:t>
            </a:r>
            <a:r>
              <a:rPr lang="zh-CN" altLang="en-US" dirty="0"/>
              <a:t>的倍数，参考值</a:t>
            </a:r>
            <a:r>
              <a:rPr lang="en-US" altLang="zh-CN" dirty="0" smtClean="0"/>
              <a:t>32M</a:t>
            </a:r>
          </a:p>
          <a:p>
            <a:pPr lvl="1">
              <a:lnSpc>
                <a:spcPct val="150000"/>
              </a:lnSpc>
            </a:pPr>
            <a:r>
              <a:rPr lang="zh-CN" altLang="en-US" dirty="0" smtClean="0"/>
              <a:t>增加一行：</a:t>
            </a:r>
            <a:r>
              <a:rPr lang="en-US" altLang="zh-CN" dirty="0" err="1" smtClean="0"/>
              <a:t>query_cache_type</a:t>
            </a:r>
            <a:r>
              <a:rPr lang="en-US" altLang="zh-CN" dirty="0" smtClean="0"/>
              <a:t>=0/1/2</a:t>
            </a:r>
          </a:p>
          <a:p>
            <a:pPr lvl="1">
              <a:lnSpc>
                <a:spcPct val="150000"/>
              </a:lnSpc>
            </a:pPr>
            <a:r>
              <a:rPr lang="en-US" altLang="zh-CN" dirty="0"/>
              <a:t>0,1,2</a:t>
            </a:r>
            <a:r>
              <a:rPr lang="zh-CN" altLang="en-US" dirty="0"/>
              <a:t>，分别代表了</a:t>
            </a:r>
            <a:r>
              <a:rPr lang="en-US" altLang="zh-CN" dirty="0"/>
              <a:t>off</a:t>
            </a:r>
            <a:r>
              <a:rPr lang="zh-CN" altLang="en-US" dirty="0"/>
              <a:t>、</a:t>
            </a:r>
            <a:r>
              <a:rPr lang="en-US" altLang="zh-CN" dirty="0"/>
              <a:t>on</a:t>
            </a:r>
            <a:r>
              <a:rPr lang="zh-CN" altLang="en-US" dirty="0"/>
              <a:t>、</a:t>
            </a:r>
            <a:r>
              <a:rPr lang="en-US" altLang="zh-CN" dirty="0" smtClean="0"/>
              <a:t>demand</a:t>
            </a:r>
          </a:p>
          <a:p>
            <a:pPr lvl="1">
              <a:lnSpc>
                <a:spcPct val="150000"/>
              </a:lnSpc>
            </a:pPr>
            <a:r>
              <a:rPr lang="zh-CN" altLang="en-US" dirty="0" smtClean="0"/>
              <a:t>如果设置为</a:t>
            </a:r>
            <a:r>
              <a:rPr lang="en-US" altLang="zh-CN" dirty="0" smtClean="0"/>
              <a:t>1</a:t>
            </a:r>
            <a:r>
              <a:rPr lang="zh-CN" altLang="en-US" dirty="0" smtClean="0"/>
              <a:t>，将会缓存所有的结果，除非你的</a:t>
            </a:r>
            <a:r>
              <a:rPr lang="en-US" altLang="zh-CN" dirty="0" smtClean="0"/>
              <a:t>select</a:t>
            </a:r>
            <a:r>
              <a:rPr lang="zh-CN" altLang="en-US" dirty="0" smtClean="0"/>
              <a:t>语句使用</a:t>
            </a:r>
            <a:r>
              <a:rPr lang="en-US" altLang="zh-CN" dirty="0"/>
              <a:t> </a:t>
            </a:r>
            <a:r>
              <a:rPr lang="en-US" altLang="zh-CN" dirty="0" err="1" smtClean="0"/>
              <a:t>sql_no_cache</a:t>
            </a:r>
            <a:r>
              <a:rPr lang="zh-CN" altLang="en-US" dirty="0" smtClean="0"/>
              <a:t>禁用了查询缓存</a:t>
            </a:r>
            <a:endParaRPr lang="en-US" altLang="zh-CN" dirty="0" smtClean="0"/>
          </a:p>
          <a:p>
            <a:pPr lvl="1">
              <a:lnSpc>
                <a:spcPct val="150000"/>
              </a:lnSpc>
            </a:pPr>
            <a:r>
              <a:rPr lang="zh-CN" altLang="en-US" dirty="0" smtClean="0"/>
              <a:t>如果设置为</a:t>
            </a:r>
            <a:r>
              <a:rPr lang="en-US" altLang="zh-CN" dirty="0" smtClean="0"/>
              <a:t>2</a:t>
            </a:r>
            <a:r>
              <a:rPr lang="zh-CN" altLang="en-US" dirty="0" smtClean="0"/>
              <a:t>，则只缓存在</a:t>
            </a:r>
            <a:r>
              <a:rPr lang="en-US" altLang="zh-CN" dirty="0" smtClean="0"/>
              <a:t>select</a:t>
            </a:r>
            <a:r>
              <a:rPr lang="zh-CN" altLang="en-US" dirty="0" smtClean="0"/>
              <a:t>语句中通过</a:t>
            </a:r>
            <a:r>
              <a:rPr lang="en-US" altLang="zh-CN" dirty="0" err="1" smtClean="0"/>
              <a:t>sql_no_cache</a:t>
            </a:r>
            <a:r>
              <a:rPr lang="zh-CN" altLang="en-US" dirty="0" smtClean="0"/>
              <a:t>指定需要缓存的查询</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483059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dirty="0"/>
              <a:t>Query </a:t>
            </a:r>
            <a:r>
              <a:rPr lang="en-US" altLang="zh-CN" dirty="0" smtClean="0"/>
              <a:t>Cache</a:t>
            </a:r>
            <a:r>
              <a:rPr lang="zh-CN" altLang="en-US" dirty="0" smtClean="0"/>
              <a:t>命中率</a:t>
            </a:r>
            <a:endParaRPr lang="en-US" altLang="zh-CN" dirty="0" smtClean="0"/>
          </a:p>
          <a:p>
            <a:pPr lvl="1">
              <a:lnSpc>
                <a:spcPct val="150000"/>
              </a:lnSpc>
            </a:pPr>
            <a:r>
              <a:rPr lang="en-US" altLang="zh-CN" dirty="0" err="1" smtClean="0"/>
              <a:t>Qcache_hits</a:t>
            </a:r>
            <a:r>
              <a:rPr lang="en-US" altLang="zh-CN" dirty="0"/>
              <a:t>/(</a:t>
            </a:r>
            <a:r>
              <a:rPr lang="en-US" altLang="zh-CN" dirty="0" err="1"/>
              <a:t>Qcache_hits</a:t>
            </a:r>
            <a:r>
              <a:rPr lang="en-US" altLang="zh-CN" dirty="0"/>
              <a:t> + </a:t>
            </a:r>
            <a:r>
              <a:rPr lang="en-US" altLang="zh-CN" dirty="0" err="1"/>
              <a:t>Com_select</a:t>
            </a:r>
            <a:r>
              <a:rPr lang="en-US" altLang="zh-CN" dirty="0" smtClean="0"/>
              <a:t>)</a:t>
            </a:r>
          </a:p>
          <a:p>
            <a:pPr lvl="1">
              <a:lnSpc>
                <a:spcPct val="150000"/>
              </a:lnSpc>
            </a:pPr>
            <a:r>
              <a:rPr lang="en-US" altLang="zh-CN" dirty="0" smtClean="0"/>
              <a:t>show status like ‘</a:t>
            </a:r>
            <a:r>
              <a:rPr lang="en-US" altLang="zh-CN" dirty="0" err="1" smtClean="0"/>
              <a:t>Qcache</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1527190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67153"/>
            <a:ext cx="8229600" cy="5302207"/>
          </a:xfrm>
        </p:spPr>
        <p:txBody>
          <a:bodyPr>
            <a:normAutofit fontScale="77500" lnSpcReduction="20000"/>
          </a:bodyPr>
          <a:lstStyle/>
          <a:p>
            <a:pPr>
              <a:lnSpc>
                <a:spcPct val="160000"/>
              </a:lnSpc>
            </a:pPr>
            <a:r>
              <a:rPr lang="zh-CN" altLang="en-US" dirty="0" smtClean="0"/>
              <a:t>任何</a:t>
            </a:r>
            <a:r>
              <a:rPr lang="zh-CN" altLang="en-US" dirty="0"/>
              <a:t>一个不在缓存中的查询都是缓存未命中。缓存未命中可能是因为下面的原因：</a:t>
            </a:r>
          </a:p>
          <a:p>
            <a:pPr lvl="1">
              <a:lnSpc>
                <a:spcPct val="160000"/>
              </a:lnSpc>
            </a:pPr>
            <a:r>
              <a:rPr lang="zh-CN" altLang="en-US" dirty="0"/>
              <a:t>查询不可缓存。原因可能是含有不确定函数，比如</a:t>
            </a:r>
            <a:r>
              <a:rPr lang="en-US" altLang="zh-CN" dirty="0" err="1"/>
              <a:t>CURRENT_DATE</a:t>
            </a:r>
            <a:r>
              <a:rPr lang="zh-CN" altLang="en-US" dirty="0"/>
              <a:t>，也有可能是结果太大，无法缓存。状态变量</a:t>
            </a:r>
            <a:r>
              <a:rPr lang="en-US" altLang="zh-CN" dirty="0" err="1"/>
              <a:t>Qcache_not_cached</a:t>
            </a:r>
            <a:r>
              <a:rPr lang="zh-CN" altLang="en-US" dirty="0"/>
              <a:t>会因为这两种无法缓存的查询而增加。</a:t>
            </a:r>
          </a:p>
          <a:p>
            <a:pPr lvl="1">
              <a:lnSpc>
                <a:spcPct val="160000"/>
              </a:lnSpc>
            </a:pPr>
            <a:r>
              <a:rPr lang="zh-CN" altLang="en-US" dirty="0"/>
              <a:t>服务器从前从来没见过这个缓存，所以它根本就没有机会缓存自身结果。</a:t>
            </a:r>
          </a:p>
          <a:p>
            <a:pPr lvl="1">
              <a:lnSpc>
                <a:spcPct val="160000"/>
              </a:lnSpc>
            </a:pPr>
            <a:r>
              <a:rPr lang="zh-CN" altLang="en-US" dirty="0"/>
              <a:t>查询的结果以前被缓存过，但是服务器把它移除了。发生移除的原因可能是内存空间不够，所以被从服务器上删除了，也可能是缓存失效了</a:t>
            </a:r>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1936522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2438</TotalTime>
  <Words>2807</Words>
  <Application>Microsoft Office PowerPoint</Application>
  <PresentationFormat>全屏显示(4:3)</PresentationFormat>
  <Paragraphs>315</Paragraphs>
  <Slides>57</Slides>
  <Notes>18</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moban</vt:lpstr>
      <vt:lpstr>PowerPoint 演示文稿</vt:lpstr>
      <vt:lpstr>本章大纲</vt:lpstr>
      <vt:lpstr>MySQL监控指标</vt:lpstr>
      <vt:lpstr>MySQL监控指标</vt:lpstr>
      <vt:lpstr>MySQL监控指标</vt:lpstr>
      <vt:lpstr>MySQL监控指标</vt:lpstr>
      <vt:lpstr>MySQL监控指标</vt:lpstr>
      <vt:lpstr>MySQL监控指标</vt:lpstr>
      <vt:lpstr>MySQL监控指标</vt:lpstr>
      <vt:lpstr>MySQL监控指标</vt:lpstr>
      <vt:lpstr>MySQL监控指标</vt:lpstr>
      <vt:lpstr>本章大纲</vt:lpstr>
      <vt:lpstr>MySQL慢查询</vt:lpstr>
      <vt:lpstr>MySQL慢查询</vt:lpstr>
      <vt:lpstr>MySQL慢查询</vt:lpstr>
      <vt:lpstr>MySQL慢查询</vt:lpstr>
      <vt:lpstr>MySQL慢查询举例</vt:lpstr>
      <vt:lpstr>本章大纲</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本章大纲</vt:lpstr>
      <vt:lpstr>MySQL索引</vt:lpstr>
      <vt:lpstr>MySQL索引</vt:lpstr>
      <vt:lpstr>MySQL索引</vt:lpstr>
      <vt:lpstr>MySQL索引</vt:lpstr>
      <vt:lpstr>MySQL索引</vt:lpstr>
      <vt:lpstr>MySQL索引</vt:lpstr>
      <vt:lpstr>MySQL索引</vt:lpstr>
      <vt:lpstr>MySQL索引</vt:lpstr>
      <vt:lpstr>本章大纲</vt:lpstr>
      <vt:lpstr>MySQL存储引擎</vt:lpstr>
      <vt:lpstr>MySQL存储引擎</vt:lpstr>
      <vt:lpstr>MyISAM</vt:lpstr>
      <vt:lpstr>InnoDB</vt:lpstr>
      <vt:lpstr>本章大纲</vt:lpstr>
      <vt:lpstr>MySQL实时监控</vt:lpstr>
      <vt:lpstr>MySQL实时监控</vt:lpstr>
      <vt:lpstr>本章大纲</vt:lpstr>
      <vt:lpstr>开发性能测试脚本及执行</vt:lpstr>
      <vt:lpstr>附录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447</cp:revision>
  <dcterms:created xsi:type="dcterms:W3CDTF">2017-03-16T04:59:09Z</dcterms:created>
  <dcterms:modified xsi:type="dcterms:W3CDTF">2018-04-09T22:34:14Z</dcterms:modified>
</cp:coreProperties>
</file>