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4"/>
  </p:notes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24" autoAdjust="0"/>
  </p:normalViewPr>
  <p:slideViewPr>
    <p:cSldViewPr>
      <p:cViewPr varScale="1">
        <p:scale>
          <a:sx n="60" d="100"/>
          <a:sy n="60" d="100"/>
        </p:scale>
        <p:origin x="-141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17036-4097-4A67-B82A-FD5C6195453D}"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130AA-67D2-4DB7-A4EE-A3ADA8CA71A6}" type="slidenum">
              <a:rPr lang="zh-CN" altLang="en-US" smtClean="0"/>
              <a:t>‹#›</a:t>
            </a:fld>
            <a:endParaRPr lang="zh-CN" altLang="en-US"/>
          </a:p>
        </p:txBody>
      </p:sp>
    </p:spTree>
    <p:extLst>
      <p:ext uri="{BB962C8B-B14F-4D97-AF65-F5344CB8AC3E}">
        <p14:creationId xmlns:p14="http://schemas.microsoft.com/office/powerpoint/2010/main" val="128720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92130AA-67D2-4DB7-A4EE-A3ADA8CA71A6}" type="slidenum">
              <a:rPr lang="zh-CN" altLang="en-US" smtClean="0"/>
              <a:t>1</a:t>
            </a:fld>
            <a:endParaRPr lang="zh-CN" altLang="en-US"/>
          </a:p>
        </p:txBody>
      </p:sp>
    </p:spTree>
    <p:extLst>
      <p:ext uri="{BB962C8B-B14F-4D97-AF65-F5344CB8AC3E}">
        <p14:creationId xmlns:p14="http://schemas.microsoft.com/office/powerpoint/2010/main" val="403428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charset="0"/>
                <a:ea typeface="+mn-ea"/>
                <a:cs typeface="+mn-cs"/>
              </a:rPr>
              <a:t>错误统计信息（按描述）图将显示场景或会话步骤执行期间</a:t>
            </a:r>
            <a:r>
              <a:rPr lang="zh-CN" altLang="en-US" sz="1200" b="1" kern="1200" dirty="0" smtClean="0">
                <a:solidFill>
                  <a:schemeClr val="tx1"/>
                </a:solidFill>
                <a:latin typeface="Arial" charset="0"/>
                <a:ea typeface="+mn-ea"/>
                <a:cs typeface="+mn-cs"/>
              </a:rPr>
              <a:t>发生的错误数</a:t>
            </a:r>
            <a:r>
              <a:rPr lang="zh-CN" altLang="en-US" sz="1200" kern="1200" dirty="0" smtClean="0">
                <a:solidFill>
                  <a:schemeClr val="tx1"/>
                </a:solidFill>
                <a:latin typeface="Arial" charset="0"/>
                <a:ea typeface="+mn-ea"/>
                <a:cs typeface="+mn-cs"/>
              </a:rPr>
              <a:t>（按错误描述分组）。</a:t>
            </a:r>
            <a:endParaRPr lang="en-US" altLang="zh-CN" dirty="0" smtClean="0"/>
          </a:p>
          <a:p>
            <a:r>
              <a:rPr lang="zh-CN" altLang="en-US" dirty="0" smtClean="0"/>
              <a:t>即显示出错的事务</a:t>
            </a:r>
            <a:r>
              <a:rPr lang="zh-CN" altLang="en-US" baseline="0" dirty="0" smtClean="0"/>
              <a:t>  显示出总数  并显示某个错误事务所占的比例</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smtClean="0">
                <a:solidFill>
                  <a:schemeClr val="tx1"/>
                </a:solidFill>
                <a:latin typeface="Arial" charset="0"/>
                <a:ea typeface="+mn-ea"/>
                <a:cs typeface="+mn-cs"/>
              </a:rPr>
              <a:t>每秒错误数图</a:t>
            </a:r>
            <a:r>
              <a:rPr lang="zh-CN" altLang="en-US" sz="1200" kern="1200" dirty="0" smtClean="0">
                <a:solidFill>
                  <a:schemeClr val="tx1"/>
                </a:solidFill>
                <a:latin typeface="Arial" charset="0"/>
                <a:ea typeface="+mn-ea"/>
                <a:cs typeface="+mn-cs"/>
              </a:rPr>
              <a:t>显示场景或会话步骤运行期间</a:t>
            </a:r>
            <a:r>
              <a:rPr lang="zh-CN" altLang="en-US" sz="1200" b="1" kern="1200" dirty="0" smtClean="0">
                <a:solidFill>
                  <a:schemeClr val="tx1"/>
                </a:solidFill>
                <a:latin typeface="Arial" charset="0"/>
                <a:ea typeface="+mn-ea"/>
                <a:cs typeface="+mn-cs"/>
              </a:rPr>
              <a:t>每一秒内发生的平均错误数</a:t>
            </a:r>
            <a:r>
              <a:rPr lang="zh-CN" altLang="en-US" sz="1200" kern="1200" dirty="0" smtClean="0">
                <a:solidFill>
                  <a:schemeClr val="tx1"/>
                </a:solidFill>
                <a:latin typeface="Arial" charset="0"/>
                <a:ea typeface="+mn-ea"/>
                <a:cs typeface="+mn-cs"/>
              </a:rPr>
              <a:t>（按错误代码分组）。 </a:t>
            </a:r>
            <a:r>
              <a:rPr lang="en-US" sz="1200" kern="1200" dirty="0" smtClean="0">
                <a:solidFill>
                  <a:schemeClr val="tx1"/>
                </a:solidFill>
                <a:latin typeface="Arial" charset="0"/>
                <a:ea typeface="+mn-ea"/>
                <a:cs typeface="+mn-cs"/>
              </a:rPr>
              <a:t>X </a:t>
            </a:r>
            <a:r>
              <a:rPr lang="zh-CN" altLang="en-US" sz="1200" kern="1200" dirty="0" smtClean="0">
                <a:solidFill>
                  <a:schemeClr val="tx1"/>
                </a:solidFill>
                <a:latin typeface="Arial" charset="0"/>
                <a:ea typeface="+mn-ea"/>
                <a:cs typeface="+mn-cs"/>
              </a:rPr>
              <a:t>轴表示从场景或会话步骤开始运行以来已用的时间。</a:t>
            </a:r>
            <a:r>
              <a:rPr lang="en-US" sz="1200" kern="1200" dirty="0" smtClean="0">
                <a:solidFill>
                  <a:schemeClr val="tx1"/>
                </a:solidFill>
                <a:latin typeface="Arial" charset="0"/>
                <a:ea typeface="+mn-ea"/>
                <a:cs typeface="+mn-cs"/>
              </a:rPr>
              <a:t>Y </a:t>
            </a:r>
            <a:r>
              <a:rPr lang="zh-CN" altLang="en-US" sz="1200" kern="1200" dirty="0" smtClean="0">
                <a:solidFill>
                  <a:schemeClr val="tx1"/>
                </a:solidFill>
                <a:latin typeface="Arial" charset="0"/>
                <a:ea typeface="+mn-ea"/>
                <a:cs typeface="+mn-cs"/>
              </a:rPr>
              <a:t>轴表示错误数。</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21</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31</a:t>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32</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具体图表分析可参见新书</a:t>
            </a:r>
            <a:r>
              <a:rPr lang="en-US" altLang="zh-CN" b="1" dirty="0" smtClean="0"/>
              <a:t>P212</a:t>
            </a:r>
          </a:p>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42</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43</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45</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46</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47</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48</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49</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50</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51</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   一般摘要图都是大饼图   另外一些图 一般都是跟随时间查看变化的图</a:t>
            </a:r>
            <a:endParaRPr lang="en-US" altLang="zh-CN" dirty="0" smtClean="0"/>
          </a:p>
          <a:p>
            <a:r>
              <a:rPr lang="zh-CN" altLang="en-US" sz="1200" dirty="0" smtClean="0">
                <a:solidFill>
                  <a:schemeClr val="tx1">
                    <a:lumMod val="10000"/>
                  </a:schemeClr>
                </a:solidFill>
              </a:rPr>
              <a:t>虚拟用户（</a:t>
            </a:r>
            <a:r>
              <a:rPr lang="en-US" altLang="zh-CN" sz="1200" dirty="0" err="1" smtClean="0">
                <a:solidFill>
                  <a:schemeClr val="tx1">
                    <a:lumMod val="10000"/>
                  </a:schemeClr>
                </a:solidFill>
              </a:rPr>
              <a:t>Vusers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Errors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事务（</a:t>
            </a:r>
            <a:r>
              <a:rPr lang="en-US" altLang="zh-CN" sz="1200" dirty="0" smtClean="0">
                <a:solidFill>
                  <a:schemeClr val="tx1">
                    <a:lumMod val="10000"/>
                  </a:schemeClr>
                </a:solidFill>
              </a:rPr>
              <a:t>Transactions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en-US" altLang="zh-CN" sz="1200" dirty="0" smtClean="0">
                <a:solidFill>
                  <a:schemeClr val="tx1">
                    <a:lumMod val="10000"/>
                  </a:schemeClr>
                </a:solidFill>
              </a:rPr>
              <a:t>Web</a:t>
            </a:r>
            <a:r>
              <a:rPr lang="zh-CN" altLang="en-US" sz="1200" dirty="0" smtClean="0">
                <a:solidFill>
                  <a:schemeClr val="tx1">
                    <a:lumMod val="10000"/>
                  </a:schemeClr>
                </a:solidFill>
              </a:rPr>
              <a:t>资源（</a:t>
            </a:r>
            <a:r>
              <a:rPr lang="en-US" altLang="zh-CN" sz="1200" dirty="0" smtClean="0">
                <a:solidFill>
                  <a:schemeClr val="tx1">
                    <a:lumMod val="10000"/>
                  </a:schemeClr>
                </a:solidFill>
              </a:rPr>
              <a:t>Web  Resources</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网页细分（</a:t>
            </a:r>
            <a:r>
              <a:rPr lang="en-US" sz="1200" dirty="0" smtClean="0">
                <a:solidFill>
                  <a:schemeClr val="tx1">
                    <a:lumMod val="10000"/>
                  </a:schemeClr>
                </a:solidFill>
              </a:rPr>
              <a:t>Web Page Breakdown</a:t>
            </a:r>
            <a:r>
              <a:rPr lang="zh-CN" altLang="en-US" sz="1200" dirty="0" smtClean="0">
                <a:solidFill>
                  <a:schemeClr val="tx1">
                    <a:lumMod val="10000"/>
                  </a:schemeClr>
                </a:solidFill>
              </a:rPr>
              <a:t>）图</a:t>
            </a:r>
            <a:endParaRPr lang="en-US" altLang="zh-CN" sz="1200" dirty="0" smtClean="0">
              <a:solidFill>
                <a:schemeClr val="tx1">
                  <a:lumMod val="10000"/>
                </a:schemeClr>
              </a:solidFill>
            </a:endParaRPr>
          </a:p>
          <a:p>
            <a:r>
              <a:rPr lang="zh-CN" altLang="en-US" sz="1200" dirty="0" smtClean="0">
                <a:solidFill>
                  <a:schemeClr val="tx1">
                    <a:lumMod val="10000"/>
                  </a:schemeClr>
                </a:solidFill>
              </a:rPr>
              <a:t>系统资源（</a:t>
            </a:r>
            <a:r>
              <a:rPr lang="en-US" sz="1200" dirty="0" smtClean="0">
                <a:solidFill>
                  <a:schemeClr val="tx1">
                    <a:lumMod val="10000"/>
                  </a:schemeClr>
                </a:solidFill>
              </a:rPr>
              <a:t>System Resources</a:t>
            </a:r>
            <a:r>
              <a:rPr lang="zh-CN" altLang="en-US" sz="1200" dirty="0" smtClean="0">
                <a:solidFill>
                  <a:schemeClr val="tx1">
                    <a:lumMod val="10000"/>
                  </a:schemeClr>
                </a:solidFill>
              </a:rPr>
              <a:t>）图</a:t>
            </a: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52</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charset="0"/>
                <a:ea typeface="+mn-ea"/>
                <a:cs typeface="+mn-cs"/>
              </a:rPr>
              <a:t>图树：</a:t>
            </a:r>
            <a:r>
              <a:rPr lang="zh-CN" altLang="en-US" sz="1200" kern="1200" dirty="0" smtClean="0">
                <a:solidFill>
                  <a:schemeClr val="tx1"/>
                </a:solidFill>
                <a:latin typeface="Arial" charset="0"/>
                <a:ea typeface="+mn-ea"/>
                <a:cs typeface="+mn-cs"/>
              </a:rPr>
              <a:t>在左窗格中，</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将显示可以打开查看的图。可在此处显示打开</a:t>
            </a:r>
            <a:r>
              <a:rPr lang="en-US" sz="1200" kern="1200" dirty="0" smtClean="0">
                <a:solidFill>
                  <a:schemeClr val="tx1"/>
                </a:solidFill>
                <a:latin typeface="Arial" charset="0"/>
                <a:ea typeface="+mn-ea"/>
                <a:cs typeface="+mn-cs"/>
              </a:rPr>
              <a:t>Analysis</a:t>
            </a:r>
            <a:r>
              <a:rPr lang="zh-CN" altLang="en-US" sz="1200" kern="1200" dirty="0" smtClean="0">
                <a:solidFill>
                  <a:schemeClr val="tx1"/>
                </a:solidFill>
                <a:latin typeface="Arial" charset="0"/>
                <a:ea typeface="+mn-ea"/>
                <a:cs typeface="+mn-cs"/>
              </a:rPr>
              <a:t>时未显示的新图，或删除您不再想查看的图。 </a:t>
            </a:r>
          </a:p>
          <a:p>
            <a:r>
              <a:rPr lang="zh-CN" altLang="en-US" sz="1200" b="1" kern="1200" dirty="0" smtClean="0">
                <a:solidFill>
                  <a:schemeClr val="tx1"/>
                </a:solidFill>
                <a:latin typeface="Arial" charset="0"/>
                <a:ea typeface="+mn-ea"/>
                <a:cs typeface="+mn-cs"/>
              </a:rPr>
              <a:t>图查看区域：</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在此右窗格中显示图。默认情况下，当打开一个会话时，</a:t>
            </a:r>
            <a:r>
              <a:rPr lang="en-US" sz="1200" kern="1200" dirty="0" smtClean="0">
                <a:solidFill>
                  <a:schemeClr val="tx1"/>
                </a:solidFill>
                <a:latin typeface="Arial" charset="0"/>
                <a:ea typeface="+mn-ea"/>
                <a:cs typeface="+mn-cs"/>
              </a:rPr>
              <a:t>Analysis </a:t>
            </a:r>
            <a:r>
              <a:rPr lang="zh-CN" altLang="en-US" sz="1200" kern="1200" dirty="0" smtClean="0">
                <a:solidFill>
                  <a:schemeClr val="tx1"/>
                </a:solidFill>
                <a:latin typeface="Arial" charset="0"/>
                <a:ea typeface="+mn-ea"/>
                <a:cs typeface="+mn-cs"/>
              </a:rPr>
              <a:t>摘要报告将显示在此区域。 </a:t>
            </a:r>
          </a:p>
          <a:p>
            <a:r>
              <a:rPr lang="zh-CN" altLang="en-US" sz="1200" b="1" kern="1200" dirty="0" smtClean="0">
                <a:solidFill>
                  <a:schemeClr val="tx1"/>
                </a:solidFill>
                <a:latin typeface="Arial" charset="0"/>
                <a:ea typeface="+mn-ea"/>
                <a:cs typeface="+mn-cs"/>
              </a:rPr>
              <a:t>图例：</a:t>
            </a:r>
            <a:r>
              <a:rPr lang="zh-CN" altLang="en-US" sz="1200" kern="1200" dirty="0" smtClean="0">
                <a:solidFill>
                  <a:schemeClr val="tx1"/>
                </a:solidFill>
                <a:latin typeface="Arial" charset="0"/>
                <a:ea typeface="+mn-ea"/>
                <a:cs typeface="+mn-cs"/>
              </a:rPr>
              <a:t>位于底部窗格中，使您可以查看选定图中的数据。 </a:t>
            </a:r>
          </a:p>
          <a:p>
            <a:r>
              <a:rPr lang="zh-CN" altLang="en-US" sz="1200" kern="1200" dirty="0" smtClean="0">
                <a:solidFill>
                  <a:schemeClr val="tx1"/>
                </a:solidFill>
                <a:latin typeface="Arial" charset="0"/>
                <a:ea typeface="+mn-ea"/>
                <a:cs typeface="+mn-cs"/>
              </a:rPr>
              <a:t>请在图查看区域查看</a:t>
            </a:r>
            <a:r>
              <a:rPr lang="en-US" sz="1200" kern="1200" dirty="0" smtClean="0">
                <a:solidFill>
                  <a:schemeClr val="tx1"/>
                </a:solidFill>
                <a:latin typeface="Arial" charset="0"/>
                <a:ea typeface="+mn-ea"/>
                <a:cs typeface="+mn-cs"/>
              </a:rPr>
              <a:t> Analysis </a:t>
            </a:r>
            <a:r>
              <a:rPr lang="zh-CN" altLang="en-US" sz="1200" kern="1200" dirty="0" smtClean="0">
                <a:solidFill>
                  <a:schemeClr val="tx1"/>
                </a:solidFill>
                <a:latin typeface="Arial" charset="0"/>
                <a:ea typeface="+mn-ea"/>
                <a:cs typeface="+mn-cs"/>
              </a:rPr>
              <a:t>摘要报告。</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7</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D:\Program Files\Mercury\</a:t>
            </a:r>
            <a:r>
              <a:rPr lang="en-US" altLang="zh-CN" dirty="0" err="1" smtClean="0"/>
              <a:t>LoadRunner</a:t>
            </a:r>
            <a:r>
              <a:rPr lang="en-US" altLang="zh-CN" dirty="0" smtClean="0"/>
              <a:t>\tutorial\</a:t>
            </a:r>
            <a:r>
              <a:rPr lang="en-US" altLang="zh-CN" dirty="0" err="1" smtClean="0"/>
              <a:t>analysis_session</a:t>
            </a:r>
            <a:r>
              <a:rPr lang="en-US" altLang="zh-CN" dirty="0" smtClean="0"/>
              <a:t>  </a:t>
            </a:r>
            <a:r>
              <a:rPr lang="en-US" altLang="zh-CN" dirty="0" err="1" smtClean="0"/>
              <a:t>lrs</a:t>
            </a:r>
            <a:r>
              <a:rPr lang="en-US" altLang="zh-CN" dirty="0" smtClean="0"/>
              <a:t>  </a:t>
            </a:r>
            <a:r>
              <a:rPr lang="en-US" altLang="zh-CN" dirty="0" err="1" smtClean="0"/>
              <a:t>lra</a:t>
            </a:r>
            <a:endParaRPr lang="en-US" altLang="zh-CN" dirty="0" smtClean="0"/>
          </a:p>
          <a:p>
            <a:r>
              <a:rPr lang="zh-CN" altLang="en-US" dirty="0" smtClean="0"/>
              <a:t>其中，前两种方式在打开</a:t>
            </a:r>
            <a:r>
              <a:rPr lang="en-US" dirty="0" smtClean="0"/>
              <a:t>Analysis</a:t>
            </a:r>
            <a:r>
              <a:rPr lang="zh-CN" altLang="en-US" dirty="0" smtClean="0"/>
              <a:t>后会</a:t>
            </a:r>
            <a:r>
              <a:rPr lang="zh-CN" altLang="en-US" b="1" dirty="0" smtClean="0"/>
              <a:t>自动分析当前场景的运行结果</a:t>
            </a:r>
            <a:r>
              <a:rPr lang="zh-CN" altLang="en-US" dirty="0" smtClean="0"/>
              <a:t>，后两种方式仅打开</a:t>
            </a:r>
            <a:r>
              <a:rPr lang="en-US" dirty="0" smtClean="0"/>
              <a:t>Analysis</a:t>
            </a:r>
            <a:r>
              <a:rPr lang="zh-CN" altLang="en-US" dirty="0" smtClean="0"/>
              <a:t>应用程序，需要手动选择测试结果文件来产生分析图。</a:t>
            </a:r>
            <a:endParaRPr lang="en-US" altLang="zh-CN" dirty="0" smtClean="0"/>
          </a:p>
          <a:p>
            <a:r>
              <a:rPr lang="zh-CN" altLang="en-US" dirty="0" smtClean="0"/>
              <a:t>在运行场景或会话步骤时，数据将存储在扩展名为</a:t>
            </a:r>
            <a:r>
              <a:rPr lang="en-US" altLang="zh-CN" dirty="0" smtClean="0"/>
              <a:t>.</a:t>
            </a:r>
            <a:r>
              <a:rPr lang="en-US" altLang="zh-CN" dirty="0" err="1" smtClean="0"/>
              <a:t>lrr</a:t>
            </a:r>
            <a:r>
              <a:rPr lang="en-US" altLang="zh-CN" dirty="0" smtClean="0"/>
              <a:t> </a:t>
            </a:r>
            <a:r>
              <a:rPr lang="zh-CN" altLang="en-US" dirty="0" smtClean="0"/>
              <a:t>的结果文件中。</a:t>
            </a:r>
            <a:r>
              <a:rPr lang="en-US" altLang="zh-CN" dirty="0" smtClean="0"/>
              <a:t>Analysis</a:t>
            </a:r>
            <a:r>
              <a:rPr lang="zh-CN" altLang="en-US" dirty="0" smtClean="0"/>
              <a:t>是处理收集的结果信息并生成图和报告的实用程序。 </a:t>
            </a:r>
          </a:p>
          <a:p>
            <a:r>
              <a:rPr lang="zh-CN" altLang="en-US" dirty="0" smtClean="0"/>
              <a:t>在使用 </a:t>
            </a:r>
            <a:r>
              <a:rPr lang="en-US" altLang="zh-CN" dirty="0" smtClean="0"/>
              <a:t>Analysis </a:t>
            </a:r>
            <a:r>
              <a:rPr lang="zh-CN" altLang="en-US" dirty="0" smtClean="0"/>
              <a:t>实用程序时，可以在会话中进行工作。</a:t>
            </a:r>
            <a:r>
              <a:rPr lang="en-US" altLang="zh-CN" dirty="0" smtClean="0"/>
              <a:t>Analysis </a:t>
            </a:r>
            <a:r>
              <a:rPr lang="zh-CN" altLang="en-US" dirty="0" smtClean="0"/>
              <a:t>会话至少包含一组场景或会话步骤结果（</a:t>
            </a:r>
            <a:r>
              <a:rPr lang="en-US" altLang="zh-CN" dirty="0" smtClean="0"/>
              <a:t>.</a:t>
            </a:r>
            <a:r>
              <a:rPr lang="en-US" altLang="zh-CN" dirty="0" err="1" smtClean="0"/>
              <a:t>lrr</a:t>
            </a:r>
            <a:r>
              <a:rPr lang="en-US" altLang="zh-CN" dirty="0" smtClean="0"/>
              <a:t> </a:t>
            </a:r>
            <a:r>
              <a:rPr lang="zh-CN" altLang="en-US" dirty="0" smtClean="0"/>
              <a:t>文件）。</a:t>
            </a:r>
            <a:r>
              <a:rPr lang="en-US" altLang="zh-CN" dirty="0" smtClean="0"/>
              <a:t>Analysis </a:t>
            </a:r>
            <a:r>
              <a:rPr lang="zh-CN" altLang="en-US" dirty="0" smtClean="0"/>
              <a:t>将活动图的显示信息和布局设置存储在扩展名为</a:t>
            </a:r>
            <a:r>
              <a:rPr lang="en-US" altLang="zh-CN" dirty="0" smtClean="0"/>
              <a:t>.</a:t>
            </a:r>
            <a:r>
              <a:rPr lang="en-US" altLang="zh-CN" dirty="0" err="1" smtClean="0"/>
              <a:t>lra</a:t>
            </a:r>
            <a:r>
              <a:rPr lang="en-US" altLang="zh-CN" dirty="0" smtClean="0"/>
              <a:t> </a:t>
            </a:r>
            <a:r>
              <a:rPr lang="zh-CN" altLang="en-US" dirty="0" smtClean="0"/>
              <a:t>的文件中。 </a:t>
            </a:r>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n-ea"/>
                <a:ea typeface="+mn-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0"/>
            <a:ext cx="9144000" cy="6858000"/>
          </a:xfrm>
          <a:prstGeom prst="rect">
            <a:avLst/>
          </a:prstGeom>
          <a:solidFill>
            <a:srgbClr val="00539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
        <p:nvSpPr>
          <p:cNvPr id="7" name="Rectangle 2"/>
          <p:cNvSpPr txBox="1">
            <a:spLocks noChangeArrowheads="1"/>
          </p:cNvSpPr>
          <p:nvPr/>
        </p:nvSpPr>
        <p:spPr bwMode="auto">
          <a:xfrm>
            <a:off x="1259633" y="1666818"/>
            <a:ext cx="7488832"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a:lstStyle>
          <a:p>
            <a:pPr eaLnBrk="1" hangingPunct="1"/>
            <a:r>
              <a:rPr lang="en-US" altLang="zh-CN" sz="4800" b="1" dirty="0">
                <a:solidFill>
                  <a:schemeClr val="bg1"/>
                </a:solidFill>
              </a:rPr>
              <a:t>Analysis</a:t>
            </a:r>
            <a:r>
              <a:rPr lang="zh-CN" altLang="en-US" sz="4800" b="1" dirty="0">
                <a:solidFill>
                  <a:schemeClr val="bg1"/>
                </a:solidFill>
              </a:rPr>
              <a:t>结果分析</a:t>
            </a:r>
            <a:endParaRPr lang="zh-CN" altLang="zh-CN" sz="4800" b="1" dirty="0" smtClean="0">
              <a:solidFill>
                <a:schemeClr val="bg1"/>
              </a:solidFill>
            </a:endParaRPr>
          </a:p>
        </p:txBody>
      </p:sp>
    </p:spTree>
    <p:extLst>
      <p:ext uri="{BB962C8B-B14F-4D97-AF65-F5344CB8AC3E}">
        <p14:creationId xmlns:p14="http://schemas.microsoft.com/office/powerpoint/2010/main" val="310798104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图分析之虚拟用户图和错误</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883320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图概述</a:t>
            </a:r>
            <a:r>
              <a:rPr lang="en-US" altLang="zh-CN" b="1" dirty="0">
                <a:solidFill>
                  <a:schemeClr val="bg1"/>
                </a:solidFill>
              </a:rPr>
              <a:t>——</a:t>
            </a:r>
            <a:r>
              <a:rPr lang="zh-CN" altLang="en-US" b="1" dirty="0">
                <a:solidFill>
                  <a:schemeClr val="bg1"/>
                </a:solidFill>
              </a:rPr>
              <a:t>回顾</a:t>
            </a:r>
          </a:p>
        </p:txBody>
      </p:sp>
      <p:sp>
        <p:nvSpPr>
          <p:cNvPr id="4" name="内容占位符 3"/>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668990" y="1137399"/>
            <a:ext cx="7972987" cy="4868955"/>
          </a:xfrm>
          <a:prstGeom prst="rect">
            <a:avLst/>
          </a:prstGeom>
          <a:noFill/>
          <a:ln w="9525">
            <a:noFill/>
            <a:miter lim="800000"/>
            <a:headEnd/>
            <a:tailEnd/>
          </a:ln>
        </p:spPr>
      </p:pic>
    </p:spTree>
    <p:extLst>
      <p:ext uri="{BB962C8B-B14F-4D97-AF65-F5344CB8AC3E}">
        <p14:creationId xmlns:p14="http://schemas.microsoft.com/office/powerpoint/2010/main" val="2968547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图概述（续）</a:t>
            </a:r>
          </a:p>
        </p:txBody>
      </p:sp>
      <p:sp>
        <p:nvSpPr>
          <p:cNvPr id="6" name="右弧形箭头 5"/>
          <p:cNvSpPr/>
          <p:nvPr/>
        </p:nvSpPr>
        <p:spPr bwMode="auto">
          <a:xfrm>
            <a:off x="5934632" y="2067868"/>
            <a:ext cx="1388533" cy="1710266"/>
          </a:xfrm>
          <a:prstGeom prst="curvedLeftArrow">
            <a:avLst/>
          </a:prstGeom>
          <a:solidFill>
            <a:srgbClr val="FFC0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112641" name="Picture 1"/>
          <p:cNvPicPr>
            <a:picLocks noChangeAspect="1" noChangeArrowheads="1"/>
          </p:cNvPicPr>
          <p:nvPr/>
        </p:nvPicPr>
        <p:blipFill>
          <a:blip r:embed="rId3"/>
          <a:srcRect/>
          <a:stretch>
            <a:fillRect/>
          </a:stretch>
        </p:blipFill>
        <p:spPr bwMode="auto">
          <a:xfrm>
            <a:off x="1246523" y="4021428"/>
            <a:ext cx="7112000" cy="1778000"/>
          </a:xfrm>
          <a:prstGeom prst="rect">
            <a:avLst/>
          </a:prstGeom>
          <a:noFill/>
          <a:ln w="9525">
            <a:noFill/>
            <a:miter lim="800000"/>
            <a:headEnd/>
            <a:tailEnd/>
          </a:ln>
          <a:effectLst/>
        </p:spPr>
      </p:pic>
      <p:pic>
        <p:nvPicPr>
          <p:cNvPr id="114689" name="图片 35"/>
          <p:cNvPicPr>
            <a:picLocks noChangeAspect="1" noChangeArrowheads="1"/>
          </p:cNvPicPr>
          <p:nvPr/>
        </p:nvPicPr>
        <p:blipFill>
          <a:blip r:embed="rId4"/>
          <a:srcRect/>
          <a:stretch>
            <a:fillRect/>
          </a:stretch>
        </p:blipFill>
        <p:spPr bwMode="auto">
          <a:xfrm>
            <a:off x="632083" y="1057834"/>
            <a:ext cx="4624593" cy="2485464"/>
          </a:xfrm>
          <a:prstGeom prst="rect">
            <a:avLst/>
          </a:prstGeom>
          <a:noFill/>
          <a:ln w="9525">
            <a:noFill/>
            <a:miter lim="800000"/>
            <a:headEnd/>
            <a:tailEnd/>
          </a:ln>
        </p:spPr>
      </p:pic>
    </p:spTree>
    <p:extLst>
      <p:ext uri="{BB962C8B-B14F-4D97-AF65-F5344CB8AC3E}">
        <p14:creationId xmlns:p14="http://schemas.microsoft.com/office/powerpoint/2010/main" val="23987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12641"/>
                                        </p:tgtEl>
                                        <p:attrNameLst>
                                          <p:attrName>style.visibility</p:attrName>
                                        </p:attrNameLst>
                                      </p:cBhvr>
                                      <p:to>
                                        <p:strVal val="visible"/>
                                      </p:to>
                                    </p:set>
                                    <p:animEffect transition="in" filter="randombar(horizontal)">
                                      <p:cBhvr>
                                        <p:cTn id="10" dur="500"/>
                                        <p:tgtEl>
                                          <p:spTgt spid="112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92795" y="1065814"/>
            <a:ext cx="2794000" cy="118533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Tree>
    <p:extLst>
      <p:ext uri="{BB962C8B-B14F-4D97-AF65-F5344CB8AC3E}">
        <p14:creationId xmlns:p14="http://schemas.microsoft.com/office/powerpoint/2010/main" val="91962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Running </a:t>
            </a:r>
            <a:r>
              <a:rPr lang="en-US" b="1" dirty="0" err="1">
                <a:solidFill>
                  <a:schemeClr val="bg1"/>
                </a:solidFill>
              </a:rPr>
              <a:t>Vusers</a:t>
            </a:r>
            <a:r>
              <a:rPr lang="zh-CN" altLang="en-US" b="1" dirty="0">
                <a:solidFill>
                  <a:schemeClr val="bg1"/>
                </a:solidFill>
              </a:rPr>
              <a:t>图</a:t>
            </a:r>
          </a:p>
        </p:txBody>
      </p:sp>
      <p:sp>
        <p:nvSpPr>
          <p:cNvPr id="3" name="内容占位符 2"/>
          <p:cNvSpPr>
            <a:spLocks noGrp="1"/>
          </p:cNvSpPr>
          <p:nvPr>
            <p:ph idx="1"/>
          </p:nvPr>
        </p:nvSpPr>
        <p:spPr>
          <a:xfrm>
            <a:off x="395536" y="1067766"/>
            <a:ext cx="8229600" cy="4525963"/>
          </a:xfrm>
        </p:spPr>
        <p:txBody>
          <a:bodyPr/>
          <a:lstStyle/>
          <a:p>
            <a:r>
              <a:rPr lang="en-US" altLang="zh-CN" dirty="0" err="1" smtClean="0">
                <a:solidFill>
                  <a:srgbClr val="FF0000"/>
                </a:solidFill>
              </a:rPr>
              <a:t>Vusers</a:t>
            </a:r>
            <a:r>
              <a:rPr lang="zh-CN" altLang="en-US" dirty="0" smtClean="0">
                <a:solidFill>
                  <a:srgbClr val="FF0000"/>
                </a:solidFill>
              </a:rPr>
              <a:t>图即虚拟用户图，用于描述场景执行期间</a:t>
            </a:r>
            <a:r>
              <a:rPr lang="en-US" altLang="zh-CN" dirty="0" err="1" smtClean="0">
                <a:solidFill>
                  <a:srgbClr val="FF0000"/>
                </a:solidFill>
              </a:rPr>
              <a:t>Vuser</a:t>
            </a:r>
            <a:r>
              <a:rPr lang="en-US" altLang="zh-CN" dirty="0" smtClean="0">
                <a:solidFill>
                  <a:srgbClr val="FF0000"/>
                </a:solidFill>
              </a:rPr>
              <a:t> </a:t>
            </a:r>
            <a:r>
              <a:rPr lang="zh-CN" altLang="en-US" dirty="0" smtClean="0">
                <a:solidFill>
                  <a:srgbClr val="FF0000"/>
                </a:solidFill>
              </a:rPr>
              <a:t>的相关行为。</a:t>
            </a:r>
            <a:endParaRPr lang="en-US" altLang="zh-CN" dirty="0" smtClean="0">
              <a:solidFill>
                <a:srgbClr val="FF0000"/>
              </a:solidFill>
            </a:endParaRPr>
          </a:p>
          <a:p>
            <a:r>
              <a:rPr lang="en-US" dirty="0" smtClean="0"/>
              <a:t>Running </a:t>
            </a:r>
            <a:r>
              <a:rPr lang="en-US" dirty="0" err="1" smtClean="0"/>
              <a:t>Vusers</a:t>
            </a:r>
            <a:r>
              <a:rPr lang="zh-CN" altLang="en-US" dirty="0" smtClean="0"/>
              <a:t>（运行</a:t>
            </a:r>
            <a:r>
              <a:rPr lang="en-US" dirty="0" err="1" smtClean="0"/>
              <a:t>Vuser</a:t>
            </a:r>
            <a:r>
              <a:rPr lang="zh-CN" altLang="en-US" dirty="0" smtClean="0"/>
              <a:t>图）显示场景执行期间每秒钟运行的</a:t>
            </a:r>
            <a:r>
              <a:rPr lang="en-US" dirty="0" err="1" smtClean="0"/>
              <a:t>Vuser</a:t>
            </a:r>
            <a:r>
              <a:rPr lang="zh-CN" altLang="en-US" dirty="0" smtClean="0"/>
              <a:t>数及相应状态。</a:t>
            </a:r>
            <a:endParaRPr lang="zh-CN" altLang="en-US" dirty="0">
              <a:solidFill>
                <a:srgbClr val="FF0000"/>
              </a:solidFill>
            </a:endParaRPr>
          </a:p>
        </p:txBody>
      </p:sp>
      <p:pic>
        <p:nvPicPr>
          <p:cNvPr id="258050" name="图片 44"/>
          <p:cNvPicPr>
            <a:picLocks noChangeAspect="1" noChangeArrowheads="1"/>
          </p:cNvPicPr>
          <p:nvPr/>
        </p:nvPicPr>
        <p:blipFill>
          <a:blip r:embed="rId3"/>
          <a:srcRect/>
          <a:stretch>
            <a:fillRect/>
          </a:stretch>
        </p:blipFill>
        <p:spPr bwMode="auto">
          <a:xfrm>
            <a:off x="1828799" y="3330748"/>
            <a:ext cx="5611904" cy="267559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921876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err="1">
                <a:solidFill>
                  <a:schemeClr val="bg1"/>
                </a:solidFill>
              </a:rPr>
              <a:t>Vuser</a:t>
            </a:r>
            <a:r>
              <a:rPr lang="en-US" b="1" dirty="0">
                <a:solidFill>
                  <a:schemeClr val="bg1"/>
                </a:solidFill>
              </a:rPr>
              <a:t> Summary</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x-none" dirty="0" smtClean="0"/>
              <a:t>Vuser Summary（Vuser概要图）以饼状图显示Vuser性能概要信息。用于查看已成功执行性能测试场景的Vuser数量（相对于未成功执行场景的Vuser而言）。</a:t>
            </a:r>
            <a:endParaRPr lang="zh-CN" altLang="en-US" dirty="0" smtClean="0"/>
          </a:p>
          <a:p>
            <a:endParaRPr lang="zh-CN" altLang="en-US" dirty="0">
              <a:solidFill>
                <a:srgbClr val="FF0000"/>
              </a:solidFill>
            </a:endParaRPr>
          </a:p>
        </p:txBody>
      </p:sp>
      <p:pic>
        <p:nvPicPr>
          <p:cNvPr id="259074" name="图片 69"/>
          <p:cNvPicPr>
            <a:picLocks noChangeAspect="1" noChangeArrowheads="1"/>
          </p:cNvPicPr>
          <p:nvPr/>
        </p:nvPicPr>
        <p:blipFill>
          <a:blip r:embed="rId3"/>
          <a:srcRect b="3046"/>
          <a:stretch>
            <a:fillRect/>
          </a:stretch>
        </p:blipFill>
        <p:spPr bwMode="auto">
          <a:xfrm>
            <a:off x="1619672" y="3284984"/>
            <a:ext cx="6239436" cy="321360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754388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Rendezvous</a:t>
            </a:r>
            <a:r>
              <a:rPr lang="zh-CN" altLang="en-US" b="1" dirty="0">
                <a:solidFill>
                  <a:schemeClr val="bg1"/>
                </a:solidFill>
              </a:rPr>
              <a:t>图</a:t>
            </a:r>
          </a:p>
        </p:txBody>
      </p:sp>
      <p:sp>
        <p:nvSpPr>
          <p:cNvPr id="3" name="内容占位符 2"/>
          <p:cNvSpPr>
            <a:spLocks noGrp="1"/>
          </p:cNvSpPr>
          <p:nvPr>
            <p:ph idx="1"/>
          </p:nvPr>
        </p:nvSpPr>
        <p:spPr>
          <a:xfrm>
            <a:off x="519952" y="836712"/>
            <a:ext cx="8229600" cy="4525963"/>
          </a:xfrm>
        </p:spPr>
        <p:txBody>
          <a:bodyPr/>
          <a:lstStyle/>
          <a:p>
            <a:r>
              <a:rPr lang="en-US" dirty="0" smtClean="0"/>
              <a:t>Rendezvous</a:t>
            </a:r>
            <a:r>
              <a:rPr lang="zh-CN" altLang="en-US" dirty="0" smtClean="0"/>
              <a:t>（集合点图）显示场景执行期间在每个集合点处释</a:t>
            </a:r>
            <a:r>
              <a:rPr lang="en-US" altLang="zh-CN" dirty="0" err="1" smtClean="0"/>
              <a:t>Vuser</a:t>
            </a:r>
            <a:r>
              <a:rPr lang="zh-CN" altLang="en-US" dirty="0" smtClean="0"/>
              <a:t>的时间及释放的</a:t>
            </a:r>
            <a:r>
              <a:rPr lang="en-US" altLang="zh-CN" dirty="0" err="1" smtClean="0"/>
              <a:t>Vuser</a:t>
            </a:r>
            <a:r>
              <a:rPr lang="zh-CN" altLang="en-US" dirty="0" smtClean="0"/>
              <a:t>数量。</a:t>
            </a:r>
            <a:endParaRPr lang="zh-CN" altLang="en-US" dirty="0">
              <a:solidFill>
                <a:srgbClr val="FF0000"/>
              </a:solidFill>
            </a:endParaRPr>
          </a:p>
        </p:txBody>
      </p:sp>
      <p:pic>
        <p:nvPicPr>
          <p:cNvPr id="260098" name="图片 72"/>
          <p:cNvPicPr>
            <a:picLocks noChangeAspect="1" noChangeArrowheads="1"/>
          </p:cNvPicPr>
          <p:nvPr/>
        </p:nvPicPr>
        <p:blipFill>
          <a:blip r:embed="rId3"/>
          <a:srcRect b="3418"/>
          <a:stretch>
            <a:fillRect/>
          </a:stretch>
        </p:blipFill>
        <p:spPr bwMode="auto">
          <a:xfrm>
            <a:off x="1075763" y="2420477"/>
            <a:ext cx="7117978" cy="334201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547163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6185647" y="2366682"/>
            <a:ext cx="2958353" cy="1039904"/>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433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Error</a:t>
            </a:r>
            <a:r>
              <a:rPr lang="zh-CN" altLang="en-US" b="1" dirty="0">
                <a:solidFill>
                  <a:schemeClr val="bg1"/>
                </a:solidFill>
              </a:rPr>
              <a:t>图</a:t>
            </a:r>
            <a:r>
              <a:rPr lang="en-US" altLang="zh-CN" b="1" dirty="0">
                <a:solidFill>
                  <a:schemeClr val="bg1"/>
                </a:solidFill>
              </a:rPr>
              <a:t/>
            </a:r>
            <a:br>
              <a:rPr lang="en-US" altLang="zh-CN" b="1" dirty="0">
                <a:solidFill>
                  <a:schemeClr val="bg1"/>
                </a:solidFill>
              </a:rPr>
            </a:br>
            <a:r>
              <a:rPr lang="en-US" altLang="zh-CN" b="1" dirty="0">
                <a:solidFill>
                  <a:schemeClr val="bg1"/>
                </a:solidFill>
              </a:rPr>
              <a:t/>
            </a:r>
            <a:br>
              <a:rPr lang="en-US" altLang="zh-CN" b="1" dirty="0">
                <a:solidFill>
                  <a:schemeClr val="bg1"/>
                </a:solidFill>
              </a:rPr>
            </a:br>
            <a:endParaRPr lang="zh-CN" altLang="en-US" b="1" dirty="0">
              <a:solidFill>
                <a:schemeClr val="bg1"/>
              </a:solidFill>
            </a:endParaRPr>
          </a:p>
        </p:txBody>
      </p:sp>
      <p:sp>
        <p:nvSpPr>
          <p:cNvPr id="7" name="内容占位符 6"/>
          <p:cNvSpPr>
            <a:spLocks noGrp="1"/>
          </p:cNvSpPr>
          <p:nvPr>
            <p:ph idx="1"/>
          </p:nvPr>
        </p:nvSpPr>
        <p:spPr>
          <a:xfrm>
            <a:off x="332323" y="1049054"/>
            <a:ext cx="8229600" cy="4525963"/>
          </a:xfrm>
        </p:spPr>
        <p:txBody>
          <a:bodyPr>
            <a:normAutofit lnSpcReduction="10000"/>
          </a:bodyPr>
          <a:lstStyle/>
          <a:p>
            <a:r>
              <a:rPr lang="zh-CN" altLang="en-US" dirty="0" smtClean="0">
                <a:solidFill>
                  <a:srgbClr val="FF0000"/>
                </a:solidFill>
              </a:rPr>
              <a:t>借助</a:t>
            </a:r>
            <a:r>
              <a:rPr lang="en-US" dirty="0" smtClean="0">
                <a:solidFill>
                  <a:srgbClr val="FF0000"/>
                </a:solidFill>
              </a:rPr>
              <a:t>Errors</a:t>
            </a:r>
            <a:r>
              <a:rPr lang="zh-CN" altLang="en-US" dirty="0" smtClean="0">
                <a:solidFill>
                  <a:srgbClr val="FF0000"/>
                </a:solidFill>
              </a:rPr>
              <a:t>图可以发现服务器什么时间发生错误以及错误的统计信息，可以分析服务器的处理能力。</a:t>
            </a:r>
            <a:endParaRPr lang="en-US" altLang="zh-CN" dirty="0" smtClean="0">
              <a:solidFill>
                <a:srgbClr val="FF0000"/>
              </a:solidFill>
            </a:endParaRPr>
          </a:p>
          <a:p>
            <a:r>
              <a:rPr lang="en-US" dirty="0" smtClean="0"/>
              <a:t>Errors</a:t>
            </a:r>
            <a:r>
              <a:rPr lang="zh-CN" altLang="en-US" dirty="0" smtClean="0"/>
              <a:t>图主要分以下两类：</a:t>
            </a:r>
            <a:endParaRPr lang="en-US" altLang="zh-CN" dirty="0" smtClean="0"/>
          </a:p>
          <a:p>
            <a:pPr lvl="1"/>
            <a:r>
              <a:rPr lang="zh-CN" altLang="en-US" dirty="0" smtClean="0">
                <a:solidFill>
                  <a:schemeClr val="tx1"/>
                </a:solidFill>
              </a:rPr>
              <a:t>错误统计信息图（按错误代码）</a:t>
            </a:r>
            <a:endParaRPr lang="en-US" altLang="zh-CN" dirty="0" smtClean="0">
              <a:solidFill>
                <a:schemeClr val="tx1"/>
              </a:solidFill>
            </a:endParaRPr>
          </a:p>
          <a:p>
            <a:pPr lvl="1"/>
            <a:r>
              <a:rPr lang="zh-CN" altLang="en-US" dirty="0" smtClean="0">
                <a:solidFill>
                  <a:schemeClr val="tx1"/>
                </a:solidFill>
              </a:rPr>
              <a:t>错误统计信息图（按错误描述）</a:t>
            </a:r>
            <a:endParaRPr lang="en-US" altLang="zh-CN" dirty="0" smtClean="0">
              <a:solidFill>
                <a:schemeClr val="tx1"/>
              </a:solidFill>
            </a:endParaRPr>
          </a:p>
          <a:p>
            <a:pPr lvl="1"/>
            <a:r>
              <a:rPr lang="zh-CN" altLang="en-US" dirty="0" smtClean="0">
                <a:solidFill>
                  <a:schemeClr val="tx1"/>
                </a:solidFill>
              </a:rPr>
              <a:t>每秒错误数量（按错误代码）</a:t>
            </a:r>
            <a:endParaRPr lang="en-US" altLang="zh-CN" dirty="0" smtClean="0">
              <a:solidFill>
                <a:schemeClr val="tx1"/>
              </a:solidFill>
            </a:endParaRPr>
          </a:p>
          <a:p>
            <a:pPr lvl="1"/>
            <a:r>
              <a:rPr lang="zh-CN" altLang="en-US" dirty="0" smtClean="0">
                <a:solidFill>
                  <a:schemeClr val="tx1"/>
                </a:solidFill>
              </a:rPr>
              <a:t>每秒错误数量（按错误描述）</a:t>
            </a:r>
            <a:endParaRPr lang="en-US" altLang="zh-CN" dirty="0" smtClean="0">
              <a:solidFill>
                <a:schemeClr val="tx1"/>
              </a:solidFill>
            </a:endParaRPr>
          </a:p>
          <a:p>
            <a:r>
              <a:rPr lang="zh-CN" altLang="en-US" dirty="0" smtClean="0">
                <a:solidFill>
                  <a:srgbClr val="FF0000"/>
                </a:solidFill>
              </a:rPr>
              <a:t>注意：出错时才会显示该图</a:t>
            </a:r>
            <a:endParaRPr lang="en-US" altLang="zh-CN" dirty="0" smtClean="0">
              <a:solidFill>
                <a:srgbClr val="FF0000"/>
              </a:solidFill>
            </a:endParaRPr>
          </a:p>
          <a:p>
            <a:pPr lvl="1"/>
            <a:endParaRPr lang="en-US" altLang="zh-CN" dirty="0" smtClean="0"/>
          </a:p>
          <a:p>
            <a:endParaRPr lang="en-US" altLang="zh-CN" dirty="0" smtClean="0"/>
          </a:p>
          <a:p>
            <a:endParaRPr lang="en-US" altLang="zh-CN" dirty="0" smtClean="0"/>
          </a:p>
          <a:p>
            <a:endParaRPr lang="zh-CN" altLang="en-US" dirty="0"/>
          </a:p>
        </p:txBody>
      </p:sp>
      <p:pic>
        <p:nvPicPr>
          <p:cNvPr id="102401" name="图片 6"/>
          <p:cNvPicPr>
            <a:picLocks noChangeAspect="1" noChangeArrowheads="1"/>
          </p:cNvPicPr>
          <p:nvPr/>
        </p:nvPicPr>
        <p:blipFill>
          <a:blip r:embed="rId3"/>
          <a:srcRect b="4089"/>
          <a:stretch>
            <a:fillRect/>
          </a:stretch>
        </p:blipFill>
        <p:spPr bwMode="auto">
          <a:xfrm>
            <a:off x="6176193" y="2348880"/>
            <a:ext cx="2757418" cy="1682390"/>
          </a:xfrm>
          <a:prstGeom prst="rect">
            <a:avLst/>
          </a:prstGeom>
          <a:noFill/>
          <a:ln w="9525">
            <a:solidFill>
              <a:schemeClr val="accent1"/>
            </a:solidFill>
            <a:miter lim="800000"/>
            <a:headEnd/>
            <a:tailEnd/>
          </a:ln>
        </p:spPr>
      </p:pic>
      <p:pic>
        <p:nvPicPr>
          <p:cNvPr id="102402" name="图片 12"/>
          <p:cNvPicPr>
            <a:picLocks noChangeAspect="1" noChangeArrowheads="1"/>
          </p:cNvPicPr>
          <p:nvPr/>
        </p:nvPicPr>
        <p:blipFill>
          <a:blip r:embed="rId4"/>
          <a:srcRect/>
          <a:stretch>
            <a:fillRect/>
          </a:stretch>
        </p:blipFill>
        <p:spPr bwMode="auto">
          <a:xfrm>
            <a:off x="6176193" y="4348855"/>
            <a:ext cx="2860805" cy="147265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753901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62916" y="1030941"/>
            <a:ext cx="3281084" cy="252804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3015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mn-ea"/>
              </a:rPr>
              <a:t>Analysis</a:t>
            </a:r>
            <a:r>
              <a:rPr lang="zh-CN" altLang="en-US" dirty="0">
                <a:latin typeface="+mn-ea"/>
              </a:rPr>
              <a:t>与分析概要</a:t>
            </a:r>
            <a:r>
              <a:rPr lang="zh-CN" altLang="en-US" dirty="0" smtClean="0">
                <a:latin typeface="+mn-ea"/>
              </a:rPr>
              <a:t>简介</a:t>
            </a:r>
            <a:endParaRPr lang="en-US" altLang="zh-CN" dirty="0" smtClean="0">
              <a:latin typeface="+mn-ea"/>
            </a:endParaRPr>
          </a:p>
          <a:p>
            <a:pPr>
              <a:defRPr/>
            </a:pPr>
            <a:r>
              <a:rPr lang="en-US" altLang="zh-CN" dirty="0">
                <a:latin typeface="+mn-ea"/>
              </a:rPr>
              <a:t>Analysis</a:t>
            </a:r>
            <a:r>
              <a:rPr lang="zh-CN" altLang="en-US" dirty="0">
                <a:latin typeface="+mn-ea"/>
              </a:rPr>
              <a:t>图分析之虚拟用户图和错误</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图分析之事务</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a:t>
            </a:r>
            <a:r>
              <a:rPr lang="en-US" altLang="zh-CN" dirty="0">
                <a:latin typeface="+mn-ea"/>
              </a:rPr>
              <a:t>Web</a:t>
            </a:r>
            <a:r>
              <a:rPr lang="zh-CN" altLang="en-US" dirty="0">
                <a:latin typeface="+mn-ea"/>
              </a:rPr>
              <a:t>资源</a:t>
            </a:r>
            <a:r>
              <a:rPr lang="zh-CN" altLang="en-US" dirty="0" smtClean="0">
                <a:latin typeface="+mn-ea"/>
              </a:rPr>
              <a:t>图</a:t>
            </a:r>
            <a:endParaRPr lang="en-US" altLang="zh-CN" dirty="0" smtClean="0">
              <a:latin typeface="+mn-ea"/>
            </a:endParaRPr>
          </a:p>
          <a:p>
            <a:pPr>
              <a:defRPr/>
            </a:pPr>
            <a:r>
              <a:rPr lang="en-US" altLang="zh-CN" dirty="0" smtClean="0">
                <a:latin typeface="+mn-ea"/>
              </a:rPr>
              <a:t>Analysis</a:t>
            </a:r>
            <a:r>
              <a:rPr lang="zh-CN" altLang="en-US" dirty="0">
                <a:latin typeface="+mn-ea"/>
              </a:rPr>
              <a:t>图分析之网页细分图</a:t>
            </a:r>
            <a:endParaRPr lang="en-US" altLang="zh-CN" dirty="0">
              <a:latin typeface="+mn-ea"/>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208509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图分析之事务</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746693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5844987" y="3478306"/>
            <a:ext cx="2707342" cy="2528048"/>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141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886691"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a:t>
            </a:r>
          </a:p>
        </p:txBody>
      </p:sp>
      <p:sp>
        <p:nvSpPr>
          <p:cNvPr id="3" name="内容占位符 2"/>
          <p:cNvSpPr>
            <a:spLocks noGrp="1"/>
          </p:cNvSpPr>
          <p:nvPr>
            <p:ph idx="1"/>
          </p:nvPr>
        </p:nvSpPr>
        <p:spPr>
          <a:xfrm>
            <a:off x="683568" y="1052736"/>
            <a:ext cx="7922550" cy="4641850"/>
          </a:xfrm>
        </p:spPr>
        <p:txBody>
          <a:bodyPr/>
          <a:lstStyle/>
          <a:p>
            <a:r>
              <a:rPr lang="zh-CN" altLang="en-US" dirty="0" smtClean="0">
                <a:solidFill>
                  <a:srgbClr val="FF0000"/>
                </a:solidFill>
              </a:rPr>
              <a:t>事务图，用于描述场景执行期间事务的相关行为。</a:t>
            </a:r>
            <a:endParaRPr lang="en-US" altLang="zh-CN" dirty="0" smtClean="0">
              <a:solidFill>
                <a:srgbClr val="FF0000"/>
              </a:solidFill>
            </a:endParaRPr>
          </a:p>
          <a:p>
            <a:r>
              <a:rPr lang="zh-CN" altLang="en-US" dirty="0" smtClean="0"/>
              <a:t>平均事务响应时间图，显示场景执行期间每秒钟执行事务所使用的平均时间，是衡量系统性能走向的重要指标之一。</a:t>
            </a:r>
            <a:endParaRPr lang="zh-CN" altLang="en-US" dirty="0">
              <a:solidFill>
                <a:srgbClr val="FF0000"/>
              </a:solidFill>
            </a:endParaRPr>
          </a:p>
        </p:txBody>
      </p:sp>
      <p:pic>
        <p:nvPicPr>
          <p:cNvPr id="261122" name="图片 21"/>
          <p:cNvPicPr>
            <a:picLocks noChangeAspect="1" noChangeArrowheads="1"/>
          </p:cNvPicPr>
          <p:nvPr/>
        </p:nvPicPr>
        <p:blipFill>
          <a:blip r:embed="rId3"/>
          <a:srcRect/>
          <a:stretch>
            <a:fillRect/>
          </a:stretch>
        </p:blipFill>
        <p:spPr bwMode="auto">
          <a:xfrm>
            <a:off x="2051720" y="3745264"/>
            <a:ext cx="6058110" cy="293564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65296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814973"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Average Transaction </a:t>
            </a:r>
            <a:r>
              <a:rPr lang="en-US" b="1" dirty="0">
                <a:solidFill>
                  <a:schemeClr val="bg1"/>
                </a:solidFill>
              </a:rPr>
              <a:t>Response Time</a:t>
            </a:r>
            <a:r>
              <a:rPr lang="zh-CN" altLang="en-US" b="1" dirty="0">
                <a:solidFill>
                  <a:schemeClr val="bg1"/>
                </a:solidFill>
              </a:rPr>
              <a:t>图（续）</a:t>
            </a:r>
          </a:p>
        </p:txBody>
      </p:sp>
      <p:sp>
        <p:nvSpPr>
          <p:cNvPr id="4" name="内容占位符 3"/>
          <p:cNvSpPr>
            <a:spLocks noGrp="1"/>
          </p:cNvSpPr>
          <p:nvPr>
            <p:ph idx="1"/>
          </p:nvPr>
        </p:nvSpPr>
        <p:spPr/>
        <p:txBody>
          <a:bodyPr/>
          <a:lstStyle/>
          <a:p>
            <a:endParaRPr lang="zh-CN" altLang="en-US" dirty="0"/>
          </a:p>
        </p:txBody>
      </p:sp>
      <p:pic>
        <p:nvPicPr>
          <p:cNvPr id="262146" name="图片 3"/>
          <p:cNvPicPr>
            <a:picLocks noChangeAspect="1" noChangeArrowheads="1"/>
          </p:cNvPicPr>
          <p:nvPr/>
        </p:nvPicPr>
        <p:blipFill>
          <a:blip r:embed="rId3"/>
          <a:srcRect l="1102" t="3680" r="1234" b="7974"/>
          <a:stretch>
            <a:fillRect/>
          </a:stretch>
        </p:blipFill>
        <p:spPr bwMode="auto">
          <a:xfrm>
            <a:off x="2420428" y="968189"/>
            <a:ext cx="4324350" cy="1409700"/>
          </a:xfrm>
          <a:prstGeom prst="rect">
            <a:avLst/>
          </a:prstGeom>
          <a:noFill/>
          <a:ln w="9525">
            <a:solidFill>
              <a:schemeClr val="accent1"/>
            </a:solidFill>
            <a:miter lim="800000"/>
            <a:headEnd/>
            <a:tailEnd/>
          </a:ln>
        </p:spPr>
      </p:pic>
      <p:pic>
        <p:nvPicPr>
          <p:cNvPr id="262147" name="图片 9"/>
          <p:cNvPicPr>
            <a:picLocks noChangeAspect="1" noChangeArrowheads="1"/>
          </p:cNvPicPr>
          <p:nvPr/>
        </p:nvPicPr>
        <p:blipFill>
          <a:blip r:embed="rId4"/>
          <a:srcRect/>
          <a:stretch>
            <a:fillRect/>
          </a:stretch>
        </p:blipFill>
        <p:spPr bwMode="auto">
          <a:xfrm>
            <a:off x="1272985" y="2668260"/>
            <a:ext cx="6669741" cy="3283338"/>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74186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a:t>
            </a:r>
            <a:r>
              <a:rPr lang="en-US" altLang="zh-CN" b="1" dirty="0">
                <a:solidFill>
                  <a:schemeClr val="bg1"/>
                </a:solidFill>
              </a:rPr>
              <a:t>ransactions </a:t>
            </a:r>
            <a:r>
              <a:rPr lang="en-US" b="1" dirty="0">
                <a:solidFill>
                  <a:schemeClr val="bg1"/>
                </a:solidFill>
              </a:rPr>
              <a:t>p</a:t>
            </a:r>
            <a:r>
              <a:rPr lang="en-US" altLang="zh-CN" b="1" dirty="0">
                <a:solidFill>
                  <a:schemeClr val="bg1"/>
                </a:solidFill>
              </a:rPr>
              <a:t>er </a:t>
            </a:r>
            <a:r>
              <a:rPr lang="en-US" b="1" dirty="0">
                <a:solidFill>
                  <a:schemeClr val="bg1"/>
                </a:solidFill>
              </a:rPr>
              <a:t>Second</a:t>
            </a:r>
            <a:r>
              <a:rPr lang="zh-CN" altLang="en-US" b="1" dirty="0">
                <a:solidFill>
                  <a:schemeClr val="bg1"/>
                </a:solidFill>
              </a:rPr>
              <a:t>图</a:t>
            </a:r>
          </a:p>
        </p:txBody>
      </p:sp>
      <p:sp>
        <p:nvSpPr>
          <p:cNvPr id="3" name="内容占位符 2"/>
          <p:cNvSpPr>
            <a:spLocks noGrp="1"/>
          </p:cNvSpPr>
          <p:nvPr>
            <p:ph idx="1"/>
          </p:nvPr>
        </p:nvSpPr>
        <p:spPr>
          <a:xfrm>
            <a:off x="461603" y="836712"/>
            <a:ext cx="8229600" cy="4525963"/>
          </a:xfrm>
        </p:spPr>
        <p:txBody>
          <a:bodyPr/>
          <a:lstStyle/>
          <a:p>
            <a:r>
              <a:rPr lang="zh-CN" altLang="en-US" dirty="0" smtClean="0"/>
              <a:t>每秒事务数图（简称为</a:t>
            </a:r>
            <a:r>
              <a:rPr lang="en-US" altLang="zh-CN" dirty="0" smtClean="0"/>
              <a:t>TPS</a:t>
            </a:r>
            <a:r>
              <a:rPr lang="zh-CN" altLang="en-US" dirty="0" smtClean="0"/>
              <a:t>），显示场景执行期间每秒钟各事务通过、停止及失败的次数，是衡量系统性能及业务处理能力的重要指标之一。</a:t>
            </a:r>
            <a:endParaRPr lang="zh-CN" altLang="en-US" dirty="0">
              <a:solidFill>
                <a:srgbClr val="FF0000"/>
              </a:solidFill>
            </a:endParaRPr>
          </a:p>
        </p:txBody>
      </p:sp>
      <p:pic>
        <p:nvPicPr>
          <p:cNvPr id="263170" name="图片 15"/>
          <p:cNvPicPr>
            <a:picLocks noChangeAspect="1" noChangeArrowheads="1"/>
          </p:cNvPicPr>
          <p:nvPr/>
        </p:nvPicPr>
        <p:blipFill>
          <a:blip r:embed="rId3"/>
          <a:srcRect/>
          <a:stretch>
            <a:fillRect/>
          </a:stretch>
        </p:blipFill>
        <p:spPr bwMode="auto">
          <a:xfrm>
            <a:off x="2843808" y="2996952"/>
            <a:ext cx="5844987" cy="3278320"/>
          </a:xfrm>
          <a:prstGeom prst="rect">
            <a:avLst/>
          </a:prstGeom>
          <a:noFill/>
          <a:ln w="9525">
            <a:solidFill>
              <a:schemeClr val="accent1"/>
            </a:solidFill>
            <a:miter lim="800000"/>
            <a:headEnd/>
            <a:tailEnd/>
          </a:ln>
        </p:spPr>
      </p:pic>
      <p:pic>
        <p:nvPicPr>
          <p:cNvPr id="6" name="图片 44"/>
          <p:cNvPicPr>
            <a:picLocks noChangeAspect="1" noChangeArrowheads="1"/>
          </p:cNvPicPr>
          <p:nvPr/>
        </p:nvPicPr>
        <p:blipFill>
          <a:blip r:embed="rId4"/>
          <a:srcRect/>
          <a:stretch>
            <a:fillRect/>
          </a:stretch>
        </p:blipFill>
        <p:spPr bwMode="auto">
          <a:xfrm>
            <a:off x="683568" y="3429000"/>
            <a:ext cx="6876077" cy="327832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3971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Total Transactions per Second</a:t>
            </a:r>
            <a:r>
              <a:rPr lang="zh-CN" altLang="en-US" b="1" dirty="0">
                <a:solidFill>
                  <a:schemeClr val="bg1"/>
                </a:solidFill>
              </a:rPr>
              <a:t>图</a:t>
            </a:r>
          </a:p>
        </p:txBody>
      </p:sp>
      <p:sp>
        <p:nvSpPr>
          <p:cNvPr id="3" name="内容占位符 2"/>
          <p:cNvSpPr>
            <a:spLocks noGrp="1"/>
          </p:cNvSpPr>
          <p:nvPr>
            <p:ph idx="1"/>
          </p:nvPr>
        </p:nvSpPr>
        <p:spPr>
          <a:xfrm>
            <a:off x="564094" y="836712"/>
            <a:ext cx="8229600" cy="4525963"/>
          </a:xfrm>
        </p:spPr>
        <p:txBody>
          <a:bodyPr/>
          <a:lstStyle/>
          <a:p>
            <a:r>
              <a:rPr lang="zh-CN" altLang="en-US" dirty="0" smtClean="0"/>
              <a:t>每秒事务总数图，显示场景执行期间每秒钟所有事务通过、停止及失败的总次数。</a:t>
            </a:r>
            <a:endParaRPr lang="zh-CN" altLang="en-US" dirty="0">
              <a:solidFill>
                <a:srgbClr val="FF0000"/>
              </a:solidFill>
            </a:endParaRPr>
          </a:p>
        </p:txBody>
      </p:sp>
      <p:pic>
        <p:nvPicPr>
          <p:cNvPr id="264194" name="图片 18"/>
          <p:cNvPicPr>
            <a:picLocks noChangeAspect="1" noChangeArrowheads="1"/>
          </p:cNvPicPr>
          <p:nvPr/>
        </p:nvPicPr>
        <p:blipFill>
          <a:blip r:embed="rId3"/>
          <a:srcRect/>
          <a:stretch>
            <a:fillRect/>
          </a:stretch>
        </p:blipFill>
        <p:spPr bwMode="auto">
          <a:xfrm>
            <a:off x="896470" y="2277041"/>
            <a:ext cx="7564849" cy="347830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4130380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Transaction Summary</a:t>
            </a:r>
            <a:r>
              <a:rPr lang="zh-CN" altLang="en-US" b="1" dirty="0">
                <a:solidFill>
                  <a:schemeClr val="bg1"/>
                </a:solidFill>
              </a:rPr>
              <a:t>图</a:t>
            </a:r>
          </a:p>
        </p:txBody>
      </p:sp>
      <p:sp>
        <p:nvSpPr>
          <p:cNvPr id="3" name="内容占位符 2"/>
          <p:cNvSpPr>
            <a:spLocks noGrp="1"/>
          </p:cNvSpPr>
          <p:nvPr>
            <p:ph idx="1"/>
          </p:nvPr>
        </p:nvSpPr>
        <p:spPr>
          <a:xfrm>
            <a:off x="528918" y="1052736"/>
            <a:ext cx="8229600" cy="4525963"/>
          </a:xfrm>
        </p:spPr>
        <p:txBody>
          <a:bodyPr/>
          <a:lstStyle/>
          <a:p>
            <a:r>
              <a:rPr lang="zh-CN" altLang="en-US" dirty="0" smtClean="0"/>
              <a:t>事务概要图，以柱状图显示场景执行期间各事务通过、停止及失败的统计信息。通过该指标可衡量事务或业务成功率等。</a:t>
            </a:r>
            <a:endParaRPr lang="zh-CN" altLang="en-US" dirty="0">
              <a:solidFill>
                <a:srgbClr val="FF0000"/>
              </a:solidFill>
            </a:endParaRPr>
          </a:p>
        </p:txBody>
      </p:sp>
      <p:pic>
        <p:nvPicPr>
          <p:cNvPr id="265218" name="图片 21"/>
          <p:cNvPicPr>
            <a:picLocks noChangeAspect="1" noChangeArrowheads="1"/>
          </p:cNvPicPr>
          <p:nvPr/>
        </p:nvPicPr>
        <p:blipFill>
          <a:blip r:embed="rId3"/>
          <a:srcRect/>
          <a:stretch>
            <a:fillRect/>
          </a:stretch>
        </p:blipFill>
        <p:spPr bwMode="auto">
          <a:xfrm>
            <a:off x="1237129" y="2707350"/>
            <a:ext cx="6813179" cy="318811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2580248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757138"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Performance Summary</a:t>
            </a:r>
            <a:r>
              <a:rPr lang="zh-CN" altLang="en-US" b="1" dirty="0">
                <a:solidFill>
                  <a:schemeClr val="bg1"/>
                </a:solidFill>
              </a:rPr>
              <a:t>图</a:t>
            </a:r>
          </a:p>
        </p:txBody>
      </p:sp>
      <p:sp>
        <p:nvSpPr>
          <p:cNvPr id="3" name="内容占位符 2"/>
          <p:cNvSpPr>
            <a:spLocks noGrp="1"/>
          </p:cNvSpPr>
          <p:nvPr>
            <p:ph idx="1"/>
          </p:nvPr>
        </p:nvSpPr>
        <p:spPr>
          <a:xfrm>
            <a:off x="323528" y="980728"/>
            <a:ext cx="8229600" cy="4525963"/>
          </a:xfrm>
        </p:spPr>
        <p:txBody>
          <a:bodyPr/>
          <a:lstStyle/>
          <a:p>
            <a:r>
              <a:rPr lang="zh-CN" altLang="en-US" dirty="0" smtClean="0"/>
              <a:t>事务性能概要图，以柱状图对比显示场景执行期间各事务的最小、平均及最大响应时间。</a:t>
            </a:r>
            <a:endParaRPr lang="zh-CN" altLang="en-US" dirty="0"/>
          </a:p>
        </p:txBody>
      </p:sp>
      <p:pic>
        <p:nvPicPr>
          <p:cNvPr id="266242" name="图片 2"/>
          <p:cNvPicPr>
            <a:picLocks noChangeAspect="1" noChangeArrowheads="1"/>
          </p:cNvPicPr>
          <p:nvPr/>
        </p:nvPicPr>
        <p:blipFill>
          <a:blip r:embed="rId3"/>
          <a:srcRect/>
          <a:stretch>
            <a:fillRect/>
          </a:stretch>
        </p:blipFill>
        <p:spPr bwMode="auto">
          <a:xfrm>
            <a:off x="1237131" y="2780928"/>
            <a:ext cx="6795249" cy="3616961"/>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44434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994267"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Response Time Under Load</a:t>
            </a:r>
            <a:r>
              <a:rPr lang="zh-CN" altLang="en-US" b="1" dirty="0">
                <a:solidFill>
                  <a:schemeClr val="bg1"/>
                </a:solidFill>
              </a:rPr>
              <a:t>图</a:t>
            </a:r>
          </a:p>
        </p:txBody>
      </p:sp>
      <p:sp>
        <p:nvSpPr>
          <p:cNvPr id="3" name="内容占位符 2"/>
          <p:cNvSpPr>
            <a:spLocks noGrp="1"/>
          </p:cNvSpPr>
          <p:nvPr>
            <p:ph idx="1"/>
          </p:nvPr>
        </p:nvSpPr>
        <p:spPr>
          <a:xfrm>
            <a:off x="683568" y="1052736"/>
            <a:ext cx="7940479" cy="4641850"/>
          </a:xfrm>
        </p:spPr>
        <p:txBody>
          <a:bodyPr/>
          <a:lstStyle/>
          <a:p>
            <a:r>
              <a:rPr lang="zh-CN" altLang="en-US" dirty="0" smtClean="0"/>
              <a:t>负载下的事务响应时间图，实质为</a:t>
            </a:r>
            <a:r>
              <a:rPr lang="en-US" dirty="0" smtClean="0"/>
              <a:t>Average Transaction Response Time</a:t>
            </a:r>
            <a:r>
              <a:rPr lang="zh-CN" altLang="en-US" dirty="0" smtClean="0"/>
              <a:t>图与</a:t>
            </a:r>
            <a:r>
              <a:rPr lang="en-US" dirty="0" smtClean="0"/>
              <a:t>Running </a:t>
            </a:r>
            <a:r>
              <a:rPr lang="en-US" dirty="0" err="1" smtClean="0"/>
              <a:t>Vusers</a:t>
            </a:r>
            <a:r>
              <a:rPr lang="zh-CN" altLang="en-US" dirty="0" smtClean="0"/>
              <a:t>图的合并。</a:t>
            </a:r>
            <a:endParaRPr lang="zh-CN" altLang="en-US" dirty="0"/>
          </a:p>
        </p:txBody>
      </p:sp>
      <p:pic>
        <p:nvPicPr>
          <p:cNvPr id="267266" name="图片 5"/>
          <p:cNvPicPr>
            <a:picLocks noChangeAspect="1" noChangeArrowheads="1"/>
          </p:cNvPicPr>
          <p:nvPr/>
        </p:nvPicPr>
        <p:blipFill>
          <a:blip r:embed="rId3"/>
          <a:srcRect/>
          <a:stretch>
            <a:fillRect/>
          </a:stretch>
        </p:blipFill>
        <p:spPr bwMode="auto">
          <a:xfrm>
            <a:off x="899592" y="3068960"/>
            <a:ext cx="7117977" cy="3606023"/>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527950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460432"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Transaction Response Time</a:t>
            </a:r>
            <a:r>
              <a:rPr lang="zh-CN" altLang="en-US" b="1" dirty="0">
                <a:solidFill>
                  <a:schemeClr val="bg1"/>
                </a:solidFill>
              </a:rPr>
              <a:t>（</a:t>
            </a:r>
            <a:r>
              <a:rPr lang="en-US" altLang="zh-CN" b="1" dirty="0">
                <a:solidFill>
                  <a:schemeClr val="bg1"/>
                </a:solidFill>
              </a:rPr>
              <a:t>Percentile</a:t>
            </a:r>
            <a:r>
              <a:rPr lang="zh-CN" altLang="en-US" b="1" dirty="0">
                <a:solidFill>
                  <a:schemeClr val="bg1"/>
                </a:solidFill>
              </a:rPr>
              <a:t>）图</a:t>
            </a:r>
          </a:p>
        </p:txBody>
      </p:sp>
      <p:sp>
        <p:nvSpPr>
          <p:cNvPr id="3" name="内容占位符 2"/>
          <p:cNvSpPr>
            <a:spLocks noGrp="1"/>
          </p:cNvSpPr>
          <p:nvPr>
            <p:ph idx="1"/>
          </p:nvPr>
        </p:nvSpPr>
        <p:spPr>
          <a:xfrm>
            <a:off x="251520" y="908720"/>
            <a:ext cx="8229600" cy="4525963"/>
          </a:xfrm>
        </p:spPr>
        <p:txBody>
          <a:bodyPr/>
          <a:lstStyle/>
          <a:p>
            <a:r>
              <a:rPr lang="zh-CN" altLang="en-US" dirty="0" smtClean="0"/>
              <a:t>事务响应时间（百分比）图，以百分比形式展示各事务的响应时间范围。</a:t>
            </a:r>
            <a:endParaRPr lang="zh-CN" altLang="en-US" dirty="0"/>
          </a:p>
        </p:txBody>
      </p:sp>
      <p:pic>
        <p:nvPicPr>
          <p:cNvPr id="268290" name="图片 11"/>
          <p:cNvPicPr>
            <a:picLocks noChangeAspect="1" noChangeArrowheads="1"/>
          </p:cNvPicPr>
          <p:nvPr/>
        </p:nvPicPr>
        <p:blipFill>
          <a:blip r:embed="rId3"/>
          <a:srcRect/>
          <a:stretch>
            <a:fillRect/>
          </a:stretch>
        </p:blipFill>
        <p:spPr bwMode="auto">
          <a:xfrm>
            <a:off x="1021968" y="2223245"/>
            <a:ext cx="7171770" cy="3617479"/>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88903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简介</a:t>
            </a:r>
          </a:p>
        </p:txBody>
      </p:sp>
      <p:sp>
        <p:nvSpPr>
          <p:cNvPr id="3" name="内容占位符 2"/>
          <p:cNvSpPr>
            <a:spLocks noGrp="1"/>
          </p:cNvSpPr>
          <p:nvPr>
            <p:ph idx="1"/>
          </p:nvPr>
        </p:nvSpPr>
        <p:spPr>
          <a:xfrm>
            <a:off x="308347" y="1052736"/>
            <a:ext cx="8229600" cy="4525963"/>
          </a:xfrm>
        </p:spPr>
        <p:txBody>
          <a:bodyPr/>
          <a:lstStyle/>
          <a:p>
            <a:pPr fontAlgn="ctr" latinLnBrk="1"/>
            <a:r>
              <a:rPr lang="en-US" dirty="0" smtClean="0"/>
              <a:t>Analysis</a:t>
            </a:r>
            <a:r>
              <a:rPr lang="zh-CN" altLang="en-US" dirty="0" smtClean="0"/>
              <a:t>是压力结果分析工具，是性能测试结果分析的有效工具和手段。</a:t>
            </a:r>
            <a:endParaRPr lang="en-US" altLang="zh-CN" dirty="0" smtClean="0"/>
          </a:p>
          <a:p>
            <a:pPr lvl="1" fontAlgn="ctr" latinLnBrk="1"/>
            <a:r>
              <a:rPr lang="zh-CN" altLang="en-US" dirty="0" smtClean="0">
                <a:solidFill>
                  <a:schemeClr val="tx1"/>
                </a:solidFill>
              </a:rPr>
              <a:t>汇总了</a:t>
            </a:r>
            <a:r>
              <a:rPr lang="en-US" dirty="0" smtClean="0">
                <a:solidFill>
                  <a:schemeClr val="tx1"/>
                </a:solidFill>
              </a:rPr>
              <a:t>Controller</a:t>
            </a:r>
            <a:r>
              <a:rPr lang="zh-CN" altLang="en-US" dirty="0" smtClean="0">
                <a:solidFill>
                  <a:schemeClr val="tx1"/>
                </a:solidFill>
              </a:rPr>
              <a:t>收集的各类结果分析图；</a:t>
            </a:r>
            <a:endParaRPr lang="en-US" altLang="zh-CN" dirty="0" smtClean="0">
              <a:solidFill>
                <a:schemeClr val="tx1"/>
              </a:solidFill>
            </a:endParaRPr>
          </a:p>
          <a:p>
            <a:pPr lvl="1" fontAlgn="ctr" latinLnBrk="1"/>
            <a:r>
              <a:rPr lang="zh-CN" altLang="en-US" dirty="0" smtClean="0">
                <a:solidFill>
                  <a:schemeClr val="tx1"/>
                </a:solidFill>
              </a:rPr>
              <a:t>可自动生成各类报告；</a:t>
            </a:r>
            <a:endParaRPr lang="en-US" altLang="zh-CN" dirty="0" smtClean="0">
              <a:solidFill>
                <a:schemeClr val="tx1"/>
              </a:solidFill>
            </a:endParaRPr>
          </a:p>
          <a:p>
            <a:pPr lvl="1" fontAlgn="ctr" latinLnBrk="1"/>
            <a:r>
              <a:rPr lang="zh-CN" altLang="en-US" dirty="0" smtClean="0">
                <a:solidFill>
                  <a:schemeClr val="tx1"/>
                </a:solidFill>
              </a:rPr>
              <a:t>支持图的合并、自动关联等常用操作与配置。</a:t>
            </a:r>
            <a:endParaRPr lang="en-US" altLang="zh-CN" dirty="0" smtClean="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071" y="3992516"/>
            <a:ext cx="2671981" cy="273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046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a:t>
            </a:r>
            <a:r>
              <a:rPr lang="en-US" altLang="zh-CN" dirty="0">
                <a:solidFill>
                  <a:srgbClr val="FF0000"/>
                </a:solidFill>
                <a:latin typeface="华文楷体" panose="02010600040101010101" pitchFamily="2" charset="-122"/>
                <a:ea typeface="华文楷体" panose="02010600040101010101" pitchFamily="2" charset="-122"/>
              </a:rPr>
              <a:t>Web</a:t>
            </a:r>
            <a:r>
              <a:rPr lang="zh-CN" altLang="en-US" dirty="0">
                <a:solidFill>
                  <a:srgbClr val="FF0000"/>
                </a:solidFill>
                <a:latin typeface="华文楷体" panose="02010600040101010101" pitchFamily="2" charset="-122"/>
                <a:ea typeface="华文楷体" panose="02010600040101010101" pitchFamily="2" charset="-122"/>
              </a:rPr>
              <a:t>资源</a:t>
            </a:r>
            <a:r>
              <a:rPr lang="zh-CN" altLang="en-US" dirty="0" smtClean="0">
                <a:solidFill>
                  <a:srgbClr val="FF0000"/>
                </a:solidFill>
                <a:latin typeface="华文楷体" panose="02010600040101010101" pitchFamily="2" charset="-122"/>
                <a:ea typeface="华文楷体" panose="02010600040101010101" pitchFamily="2" charset="-122"/>
              </a:rPr>
              <a:t>图</a:t>
            </a:r>
            <a:endParaRPr lang="en-US" altLang="zh-CN" dirty="0" smtClean="0">
              <a:solidFill>
                <a:srgbClr val="FF0000"/>
              </a:solidFill>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图分析之网页细分图</a:t>
            </a:r>
            <a:endParaRPr lang="en-US" altLang="zh-CN" dirty="0">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982759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85443"/>
            <a:ext cx="9143999" cy="4941842"/>
          </a:xfrm>
          <a:prstGeom prst="rect">
            <a:avLst/>
          </a:prstGeom>
          <a:noFill/>
          <a:ln w="9525">
            <a:noFill/>
            <a:miter lim="800000"/>
            <a:headEnd/>
            <a:tailEnd/>
          </a:ln>
          <a:effectLst/>
        </p:spPr>
      </p:pic>
      <p:sp>
        <p:nvSpPr>
          <p:cNvPr id="7" name="圆角矩形 6"/>
          <p:cNvSpPr/>
          <p:nvPr/>
        </p:nvSpPr>
        <p:spPr bwMode="auto">
          <a:xfrm>
            <a:off x="2259106" y="3836893"/>
            <a:ext cx="2277036" cy="206188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4"/>
          <a:srcRect/>
          <a:stretch>
            <a:fillRect/>
          </a:stretch>
        </p:blipFill>
        <p:spPr bwMode="auto">
          <a:xfrm>
            <a:off x="4557252" y="882880"/>
            <a:ext cx="4055806" cy="3030526"/>
          </a:xfrm>
          <a:prstGeom prst="rect">
            <a:avLst/>
          </a:prstGeom>
          <a:noFill/>
          <a:ln w="9525">
            <a:noFill/>
            <a:miter lim="800000"/>
            <a:headEnd/>
            <a:tailEnd/>
          </a:ln>
          <a:effectLst/>
        </p:spPr>
      </p:pic>
    </p:spTree>
    <p:extLst>
      <p:ext uri="{BB962C8B-B14F-4D97-AF65-F5344CB8AC3E}">
        <p14:creationId xmlns:p14="http://schemas.microsoft.com/office/powerpoint/2010/main" val="160239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Hits per Second</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en-US" dirty="0" smtClean="0">
                <a:solidFill>
                  <a:srgbClr val="FF0000"/>
                </a:solidFill>
              </a:rPr>
              <a:t>Web</a:t>
            </a:r>
            <a:r>
              <a:rPr lang="zh-CN" altLang="en-US" dirty="0" smtClean="0">
                <a:solidFill>
                  <a:srgbClr val="FF0000"/>
                </a:solidFill>
              </a:rPr>
              <a:t>资源图，用于深入分析</a:t>
            </a:r>
            <a:r>
              <a:rPr lang="en-US" dirty="0" smtClean="0">
                <a:solidFill>
                  <a:srgbClr val="FF0000"/>
                </a:solidFill>
              </a:rPr>
              <a:t>Web</a:t>
            </a:r>
            <a:r>
              <a:rPr lang="zh-CN" altLang="en-US" dirty="0" smtClean="0">
                <a:solidFill>
                  <a:srgbClr val="FF0000"/>
                </a:solidFill>
              </a:rPr>
              <a:t>服务器性能。通过</a:t>
            </a:r>
            <a:r>
              <a:rPr lang="en-US" altLang="zh-CN" dirty="0" smtClean="0">
                <a:solidFill>
                  <a:srgbClr val="FF0000"/>
                </a:solidFill>
              </a:rPr>
              <a:t>Web</a:t>
            </a:r>
            <a:r>
              <a:rPr lang="zh-CN" altLang="en-US" dirty="0" smtClean="0">
                <a:solidFill>
                  <a:srgbClr val="FF0000"/>
                </a:solidFill>
              </a:rPr>
              <a:t>资源各项指标数据，进行系统性能衡量及瓶颈定位。</a:t>
            </a:r>
            <a:endParaRPr lang="en-US" altLang="zh-CN" dirty="0" smtClean="0">
              <a:solidFill>
                <a:srgbClr val="FF0000"/>
              </a:solidFill>
            </a:endParaRPr>
          </a:p>
          <a:p>
            <a:r>
              <a:rPr lang="zh-CN" altLang="en-US" dirty="0" smtClean="0"/>
              <a:t>每秒点击次数（点击率）图，显示场景执行期间每秒钟</a:t>
            </a:r>
            <a:r>
              <a:rPr lang="en-US" altLang="zh-CN" dirty="0" err="1" smtClean="0"/>
              <a:t>Vuser</a:t>
            </a:r>
            <a:r>
              <a:rPr lang="zh-CN" altLang="en-US" dirty="0" smtClean="0"/>
              <a:t>向</a:t>
            </a:r>
            <a:r>
              <a:rPr lang="en-US" altLang="zh-CN" dirty="0" smtClean="0"/>
              <a:t>Web</a:t>
            </a:r>
            <a:r>
              <a:rPr lang="zh-CN" altLang="en-US" dirty="0" smtClean="0"/>
              <a:t>服务器发送的</a:t>
            </a:r>
            <a:r>
              <a:rPr lang="en-US" altLang="zh-CN" dirty="0" smtClean="0"/>
              <a:t>HTTP</a:t>
            </a:r>
            <a:r>
              <a:rPr lang="zh-CN" altLang="en-US" dirty="0" smtClean="0"/>
              <a:t>请求数。</a:t>
            </a:r>
            <a:endParaRPr lang="zh-CN" altLang="en-US" dirty="0">
              <a:solidFill>
                <a:srgbClr val="FF0000"/>
              </a:solidFill>
            </a:endParaRPr>
          </a:p>
        </p:txBody>
      </p:sp>
      <p:pic>
        <p:nvPicPr>
          <p:cNvPr id="269314" name="图片 17"/>
          <p:cNvPicPr>
            <a:picLocks noChangeAspect="1" noChangeArrowheads="1"/>
          </p:cNvPicPr>
          <p:nvPr/>
        </p:nvPicPr>
        <p:blipFill>
          <a:blip r:embed="rId3"/>
          <a:srcRect/>
          <a:stretch>
            <a:fillRect/>
          </a:stretch>
        </p:blipFill>
        <p:spPr bwMode="auto">
          <a:xfrm>
            <a:off x="395536" y="4142996"/>
            <a:ext cx="6042214" cy="2715004"/>
          </a:xfrm>
          <a:prstGeom prst="rect">
            <a:avLst/>
          </a:prstGeom>
          <a:noFill/>
          <a:ln w="9525">
            <a:noFill/>
            <a:miter lim="800000"/>
            <a:headEnd/>
            <a:tailEnd/>
          </a:ln>
        </p:spPr>
      </p:pic>
      <p:pic>
        <p:nvPicPr>
          <p:cNvPr id="6" name="图片 44"/>
          <p:cNvPicPr>
            <a:picLocks noChangeAspect="1" noChangeArrowheads="1"/>
          </p:cNvPicPr>
          <p:nvPr/>
        </p:nvPicPr>
        <p:blipFill>
          <a:blip r:embed="rId4"/>
          <a:srcRect/>
          <a:stretch>
            <a:fillRect/>
          </a:stretch>
        </p:blipFill>
        <p:spPr bwMode="auto">
          <a:xfrm>
            <a:off x="2843808" y="4005064"/>
            <a:ext cx="6006352" cy="271500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11501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Throughput</a:t>
            </a:r>
            <a:r>
              <a:rPr lang="zh-CN" altLang="en-US" b="1" dirty="0">
                <a:solidFill>
                  <a:schemeClr val="bg1"/>
                </a:solidFill>
              </a:rPr>
              <a:t>图</a:t>
            </a:r>
          </a:p>
        </p:txBody>
      </p:sp>
      <p:sp>
        <p:nvSpPr>
          <p:cNvPr id="3" name="内容占位符 2"/>
          <p:cNvSpPr>
            <a:spLocks noGrp="1"/>
          </p:cNvSpPr>
          <p:nvPr>
            <p:ph idx="1"/>
          </p:nvPr>
        </p:nvSpPr>
        <p:spPr>
          <a:xfrm>
            <a:off x="514923" y="980728"/>
            <a:ext cx="8229600" cy="4525963"/>
          </a:xfrm>
        </p:spPr>
        <p:txBody>
          <a:bodyPr/>
          <a:lstStyle/>
          <a:p>
            <a:r>
              <a:rPr lang="zh-CN" altLang="en-US" dirty="0" smtClean="0"/>
              <a:t>吞吐率图，显示场景执行期间每秒钟接收的服务器返回的数据总量。通常将</a:t>
            </a:r>
            <a:r>
              <a:rPr lang="en-US" altLang="zh-CN" dirty="0" smtClean="0"/>
              <a:t>Throughput</a:t>
            </a:r>
            <a:r>
              <a:rPr lang="zh-CN" altLang="en-US" dirty="0" smtClean="0"/>
              <a:t>图与</a:t>
            </a:r>
            <a:r>
              <a:rPr lang="en-US" altLang="zh-CN" dirty="0" smtClean="0"/>
              <a:t>Hits per Second</a:t>
            </a:r>
            <a:r>
              <a:rPr lang="zh-CN" altLang="en-US" dirty="0" smtClean="0"/>
              <a:t>图进行合并。</a:t>
            </a:r>
            <a:endParaRPr lang="zh-CN" altLang="en-US" dirty="0">
              <a:solidFill>
                <a:srgbClr val="FF0000"/>
              </a:solidFill>
            </a:endParaRPr>
          </a:p>
        </p:txBody>
      </p:sp>
      <p:pic>
        <p:nvPicPr>
          <p:cNvPr id="270338" name="图片 20"/>
          <p:cNvPicPr>
            <a:picLocks noChangeAspect="1" noChangeArrowheads="1"/>
          </p:cNvPicPr>
          <p:nvPr/>
        </p:nvPicPr>
        <p:blipFill>
          <a:blip r:embed="rId3"/>
          <a:srcRect/>
          <a:stretch>
            <a:fillRect/>
          </a:stretch>
        </p:blipFill>
        <p:spPr bwMode="auto">
          <a:xfrm>
            <a:off x="1155353" y="2743202"/>
            <a:ext cx="6948741" cy="3137648"/>
          </a:xfrm>
          <a:prstGeom prst="rect">
            <a:avLst/>
          </a:prstGeom>
          <a:noFill/>
          <a:ln w="9525">
            <a:noFill/>
            <a:miter lim="800000"/>
            <a:headEnd/>
            <a:tailEnd/>
          </a:ln>
        </p:spPr>
      </p:pic>
    </p:spTree>
    <p:extLst>
      <p:ext uri="{BB962C8B-B14F-4D97-AF65-F5344CB8AC3E}">
        <p14:creationId xmlns:p14="http://schemas.microsoft.com/office/powerpoint/2010/main" val="1166556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HTTP Status Code Summary</a:t>
            </a:r>
            <a:r>
              <a:rPr lang="zh-CN" altLang="en-US" b="1" dirty="0">
                <a:solidFill>
                  <a:schemeClr val="bg1"/>
                </a:solidFill>
              </a:rPr>
              <a:t>图</a:t>
            </a:r>
          </a:p>
        </p:txBody>
      </p:sp>
      <p:sp>
        <p:nvSpPr>
          <p:cNvPr id="3" name="内容占位符 2"/>
          <p:cNvSpPr>
            <a:spLocks noGrp="1"/>
          </p:cNvSpPr>
          <p:nvPr>
            <p:ph idx="1"/>
          </p:nvPr>
        </p:nvSpPr>
        <p:spPr>
          <a:xfrm>
            <a:off x="251520" y="980728"/>
            <a:ext cx="8229600" cy="4525963"/>
          </a:xfrm>
        </p:spPr>
        <p:txBody>
          <a:bodyPr/>
          <a:lstStyle/>
          <a:p>
            <a:r>
              <a:rPr lang="en-US" altLang="zh-CN" dirty="0" smtClean="0"/>
              <a:t>HTTP</a:t>
            </a:r>
            <a:r>
              <a:rPr lang="zh-CN" altLang="en-US" dirty="0" smtClean="0"/>
              <a:t>状态码概要图，以饼状图显示场景执行期间</a:t>
            </a:r>
            <a:r>
              <a:rPr lang="en-US" altLang="zh-CN" dirty="0" smtClean="0"/>
              <a:t>Web</a:t>
            </a:r>
            <a:r>
              <a:rPr lang="zh-CN" altLang="en-US" dirty="0" smtClean="0"/>
              <a:t>服务器返回的</a:t>
            </a:r>
            <a:r>
              <a:rPr lang="en-US" altLang="zh-CN" dirty="0" smtClean="0"/>
              <a:t>HTTP</a:t>
            </a:r>
            <a:r>
              <a:rPr lang="zh-CN" altLang="en-US" dirty="0" smtClean="0"/>
              <a:t>状态码且以状态码分组。</a:t>
            </a:r>
            <a:r>
              <a:rPr lang="en-US" altLang="zh-CN" dirty="0" smtClean="0"/>
              <a:t>HTTP</a:t>
            </a:r>
            <a:r>
              <a:rPr lang="zh-CN" altLang="en-US" dirty="0" smtClean="0"/>
              <a:t>状态码是用于表示网页服务器</a:t>
            </a:r>
            <a:r>
              <a:rPr lang="en-US" altLang="zh-CN" dirty="0" smtClean="0"/>
              <a:t>HTTP</a:t>
            </a:r>
            <a:r>
              <a:rPr lang="zh-CN" altLang="en-US" dirty="0" smtClean="0"/>
              <a:t>响应状态的</a:t>
            </a:r>
            <a:r>
              <a:rPr lang="en-US" altLang="zh-CN" dirty="0" smtClean="0"/>
              <a:t>3</a:t>
            </a:r>
            <a:r>
              <a:rPr lang="zh-CN" altLang="en-US" dirty="0" smtClean="0"/>
              <a:t>位数字代码。</a:t>
            </a:r>
            <a:endParaRPr lang="zh-CN" altLang="en-US" dirty="0">
              <a:solidFill>
                <a:srgbClr val="FF0000"/>
              </a:solidFill>
            </a:endParaRPr>
          </a:p>
        </p:txBody>
      </p:sp>
      <p:pic>
        <p:nvPicPr>
          <p:cNvPr id="271362" name="图片 24"/>
          <p:cNvPicPr>
            <a:picLocks noChangeAspect="1" noChangeArrowheads="1"/>
          </p:cNvPicPr>
          <p:nvPr/>
        </p:nvPicPr>
        <p:blipFill>
          <a:blip r:embed="rId3"/>
          <a:srcRect/>
          <a:stretch>
            <a:fillRect/>
          </a:stretch>
        </p:blipFill>
        <p:spPr bwMode="auto">
          <a:xfrm>
            <a:off x="539552" y="3068960"/>
            <a:ext cx="6974546" cy="3164661"/>
          </a:xfrm>
          <a:prstGeom prst="rect">
            <a:avLst/>
          </a:prstGeom>
          <a:noFill/>
          <a:ln w="9525">
            <a:noFill/>
            <a:miter lim="800000"/>
            <a:headEnd/>
            <a:tailEnd/>
          </a:ln>
        </p:spPr>
      </p:pic>
      <p:graphicFrame>
        <p:nvGraphicFramePr>
          <p:cNvPr id="6" name="表格 5"/>
          <p:cNvGraphicFramePr>
            <a:graphicFrameLocks noGrp="1"/>
          </p:cNvGraphicFramePr>
          <p:nvPr>
            <p:extLst>
              <p:ext uri="{D42A27DB-BD31-4B8C-83A1-F6EECF244321}">
                <p14:modId xmlns:p14="http://schemas.microsoft.com/office/powerpoint/2010/main" val="2747373395"/>
              </p:ext>
            </p:extLst>
          </p:nvPr>
        </p:nvGraphicFramePr>
        <p:xfrm>
          <a:off x="3923862" y="1158107"/>
          <a:ext cx="4736124" cy="5149327"/>
        </p:xfrm>
        <a:graphic>
          <a:graphicData uri="http://schemas.openxmlformats.org/drawingml/2006/table">
            <a:tbl>
              <a:tblPr firstRow="1" bandRow="1">
                <a:tableStyleId>{5C22544A-7EE6-4342-B048-85BDC9FD1C3A}</a:tableStyleId>
              </a:tblPr>
              <a:tblGrid>
                <a:gridCol w="612359"/>
                <a:gridCol w="4123765"/>
              </a:tblGrid>
              <a:tr h="394447">
                <a:tc>
                  <a:txBody>
                    <a:bodyPr/>
                    <a:lstStyle/>
                    <a:p>
                      <a:pPr marL="0" algn="ctr" defTabSz="914400" rtl="0" eaLnBrk="1" latinLnBrk="0" hangingPunct="1"/>
                      <a:r>
                        <a:rPr lang="zh-CN" altLang="en-US" sz="1600" kern="1200" dirty="0" smtClean="0">
                          <a:solidFill>
                            <a:schemeClr val="tx1">
                              <a:lumMod val="10000"/>
                            </a:schemeClr>
                          </a:solidFill>
                          <a:latin typeface="微软雅黑" pitchFamily="34" charset="-122"/>
                          <a:ea typeface="微软雅黑" pitchFamily="34" charset="-122"/>
                          <a:cs typeface="+mn-cs"/>
                        </a:rPr>
                        <a:t>代码</a:t>
                      </a:r>
                      <a:endParaRPr lang="zh-CN" altLang="en-US" sz="1600" kern="1200" dirty="0">
                        <a:solidFill>
                          <a:schemeClr val="tx1">
                            <a:lumMod val="10000"/>
                          </a:schemeClr>
                        </a:solidFill>
                        <a:latin typeface="微软雅黑" pitchFamily="34" charset="-122"/>
                        <a:ea typeface="微软雅黑" pitchFamily="34" charset="-122"/>
                        <a:cs typeface="+mn-cs"/>
                      </a:endParaRPr>
                    </a:p>
                  </a:txBody>
                  <a:tcPr>
                    <a:solidFill>
                      <a:schemeClr val="bg2">
                        <a:lumMod val="40000"/>
                        <a:lumOff val="60000"/>
                      </a:schemeClr>
                    </a:solidFill>
                  </a:tcPr>
                </a:tc>
                <a:tc>
                  <a:txBody>
                    <a:bodyPr/>
                    <a:lstStyle/>
                    <a:p>
                      <a:pPr marL="0" algn="ctr" defTabSz="914400" rtl="0" eaLnBrk="1" latinLnBrk="0" hangingPunct="1"/>
                      <a:r>
                        <a:rPr lang="en-US" altLang="zh-CN" sz="1600" kern="1200" dirty="0" smtClean="0">
                          <a:solidFill>
                            <a:schemeClr val="tx1">
                              <a:lumMod val="10000"/>
                            </a:schemeClr>
                          </a:solidFill>
                          <a:latin typeface="微软雅黑" pitchFamily="34" charset="-122"/>
                          <a:ea typeface="微软雅黑" pitchFamily="34" charset="-122"/>
                          <a:cs typeface="+mn-cs"/>
                        </a:rPr>
                        <a:t>HTTP</a:t>
                      </a:r>
                      <a:r>
                        <a:rPr lang="zh-CN" altLang="en-US" sz="1600" kern="1200" dirty="0" smtClean="0">
                          <a:solidFill>
                            <a:schemeClr val="tx1">
                              <a:lumMod val="10000"/>
                            </a:schemeClr>
                          </a:solidFill>
                          <a:latin typeface="微软雅黑" pitchFamily="34" charset="-122"/>
                          <a:ea typeface="微软雅黑" pitchFamily="34" charset="-122"/>
                          <a:cs typeface="+mn-cs"/>
                        </a:rPr>
                        <a:t>状态代码含义</a:t>
                      </a:r>
                      <a:endParaRPr lang="zh-CN" altLang="en-US" sz="1600" kern="1200" dirty="0">
                        <a:solidFill>
                          <a:schemeClr val="tx1">
                            <a:lumMod val="10000"/>
                          </a:schemeClr>
                        </a:solidFill>
                        <a:latin typeface="微软雅黑" pitchFamily="34" charset="-122"/>
                        <a:ea typeface="微软雅黑" pitchFamily="34" charset="-122"/>
                        <a:cs typeface="+mn-cs"/>
                      </a:endParaRPr>
                    </a:p>
                  </a:txBody>
                  <a:tcPr>
                    <a:solidFill>
                      <a:schemeClr val="bg2">
                        <a:lumMod val="40000"/>
                        <a:lumOff val="60000"/>
                      </a:schemeClr>
                    </a:solidFill>
                  </a:tcPr>
                </a:tc>
              </a:tr>
              <a:tr h="179294">
                <a:tc>
                  <a:txBody>
                    <a:bodyPr/>
                    <a:lstStyle/>
                    <a:p>
                      <a:r>
                        <a:rPr lang="en-US" altLang="zh-CN" sz="1600" dirty="0" smtClean="0">
                          <a:solidFill>
                            <a:schemeClr val="tx1">
                              <a:lumMod val="10000"/>
                            </a:schemeClr>
                          </a:solidFill>
                          <a:latin typeface="微软雅黑" pitchFamily="34" charset="-122"/>
                          <a:ea typeface="微软雅黑" pitchFamily="34" charset="-122"/>
                        </a:rPr>
                        <a:t>200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正常</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138953">
                <a:tc>
                  <a:txBody>
                    <a:bodyPr/>
                    <a:lstStyle/>
                    <a:p>
                      <a:r>
                        <a:rPr lang="en-US" altLang="zh-CN" sz="1600" dirty="0" smtClean="0">
                          <a:solidFill>
                            <a:schemeClr val="tx1">
                              <a:lumMod val="10000"/>
                            </a:schemeClr>
                          </a:solidFill>
                          <a:latin typeface="微软雅黑" pitchFamily="34" charset="-122"/>
                          <a:ea typeface="微软雅黑" pitchFamily="34" charset="-122"/>
                        </a:rPr>
                        <a:t>202</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已经接受请求，但处理尚未完成</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400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不正确的请求</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401</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未经授权的客户试图访问受密码保护的页面</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484094">
                <a:tc>
                  <a:txBody>
                    <a:bodyPr/>
                    <a:lstStyle/>
                    <a:p>
                      <a:r>
                        <a:rPr lang="en-US" altLang="zh-CN" sz="1600" dirty="0" smtClean="0">
                          <a:solidFill>
                            <a:schemeClr val="tx1">
                              <a:lumMod val="10000"/>
                            </a:schemeClr>
                          </a:solidFill>
                          <a:latin typeface="微软雅黑" pitchFamily="34" charset="-122"/>
                          <a:ea typeface="微软雅黑" pitchFamily="34" charset="-122"/>
                        </a:rPr>
                        <a:t>403</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资源不可用。服务器理解客户的请求，但拒绝处理。通常是由于服务器上的文件或目录权限设置导致的</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159123">
                <a:tc>
                  <a:txBody>
                    <a:bodyPr/>
                    <a:lstStyle/>
                    <a:p>
                      <a:r>
                        <a:rPr lang="en-US" altLang="zh-CN" sz="1600" dirty="0" smtClean="0">
                          <a:solidFill>
                            <a:schemeClr val="tx1">
                              <a:lumMod val="10000"/>
                            </a:schemeClr>
                          </a:solidFill>
                          <a:latin typeface="微软雅黑" pitchFamily="34" charset="-122"/>
                          <a:ea typeface="微软雅黑" pitchFamily="34" charset="-122"/>
                        </a:rPr>
                        <a:t>404</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要浏览的网页在服务器中不存在，该网页可能已迁移</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281267">
                <a:tc>
                  <a:txBody>
                    <a:bodyPr/>
                    <a:lstStyle/>
                    <a:p>
                      <a:r>
                        <a:rPr lang="en-US" altLang="zh-CN" sz="1600" dirty="0" smtClean="0">
                          <a:solidFill>
                            <a:schemeClr val="tx1">
                              <a:lumMod val="10000"/>
                            </a:schemeClr>
                          </a:solidFill>
                          <a:latin typeface="微软雅黑" pitchFamily="34" charset="-122"/>
                          <a:ea typeface="微软雅黑" pitchFamily="34" charset="-122"/>
                        </a:rPr>
                        <a:t>500</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服务器遇到内部错误，不能够完成请求</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381000">
                <a:tc>
                  <a:txBody>
                    <a:bodyPr/>
                    <a:lstStyle/>
                    <a:p>
                      <a:r>
                        <a:rPr lang="en-US" altLang="zh-CN" sz="1600" dirty="0" smtClean="0">
                          <a:solidFill>
                            <a:schemeClr val="tx1">
                              <a:lumMod val="10000"/>
                            </a:schemeClr>
                          </a:solidFill>
                          <a:latin typeface="微软雅黑" pitchFamily="34" charset="-122"/>
                          <a:ea typeface="微软雅黑" pitchFamily="34" charset="-122"/>
                        </a:rPr>
                        <a:t>501</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服务器不支持实现请求所需要的功能</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381000">
                <a:tc>
                  <a:txBody>
                    <a:bodyPr/>
                    <a:lstStyle/>
                    <a:p>
                      <a:r>
                        <a:rPr lang="en-US" altLang="zh-CN" sz="1600" dirty="0" smtClean="0">
                          <a:solidFill>
                            <a:schemeClr val="tx1">
                              <a:lumMod val="10000"/>
                            </a:schemeClr>
                          </a:solidFill>
                          <a:latin typeface="微软雅黑" pitchFamily="34" charset="-122"/>
                          <a:ea typeface="微软雅黑" pitchFamily="34" charset="-122"/>
                        </a:rPr>
                        <a:t>503</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服务器由于维护或负载过重未能应答</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504</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zh-CN" altLang="en-US" sz="1600" dirty="0" smtClean="0">
                          <a:solidFill>
                            <a:schemeClr val="tx1">
                              <a:lumMod val="10000"/>
                            </a:schemeClr>
                          </a:solidFill>
                          <a:latin typeface="微软雅黑" pitchFamily="34" charset="-122"/>
                          <a:ea typeface="微软雅黑" pitchFamily="34" charset="-122"/>
                        </a:rPr>
                        <a:t>网关超时，表示不能及时从远程服务器获得应答</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r h="0">
                <a:tc>
                  <a:txBody>
                    <a:bodyPr/>
                    <a:lstStyle/>
                    <a:p>
                      <a:r>
                        <a:rPr lang="en-US" altLang="zh-CN" sz="1600" dirty="0" smtClean="0">
                          <a:solidFill>
                            <a:schemeClr val="tx1">
                              <a:lumMod val="10000"/>
                            </a:schemeClr>
                          </a:solidFill>
                          <a:latin typeface="微软雅黑" pitchFamily="34" charset="-122"/>
                          <a:ea typeface="微软雅黑" pitchFamily="34" charset="-122"/>
                        </a:rPr>
                        <a:t>……</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c>
                  <a:txBody>
                    <a:bodyPr/>
                    <a:lstStyle/>
                    <a:p>
                      <a:r>
                        <a:rPr lang="en-US" altLang="zh-CN" sz="1600" dirty="0" smtClean="0">
                          <a:solidFill>
                            <a:schemeClr val="tx1">
                              <a:lumMod val="10000"/>
                            </a:schemeClr>
                          </a:solidFill>
                          <a:latin typeface="微软雅黑" pitchFamily="34" charset="-122"/>
                          <a:ea typeface="微软雅黑" pitchFamily="34" charset="-122"/>
                        </a:rPr>
                        <a:t>……</a:t>
                      </a:r>
                      <a:endParaRPr lang="zh-CN" altLang="en-US" sz="1600" dirty="0">
                        <a:solidFill>
                          <a:schemeClr val="tx1">
                            <a:lumMod val="10000"/>
                          </a:schemeClr>
                        </a:solidFill>
                        <a:latin typeface="微软雅黑" pitchFamily="34" charset="-122"/>
                        <a:ea typeface="微软雅黑" pitchFamily="34" charset="-122"/>
                      </a:endParaRPr>
                    </a:p>
                  </a:txBody>
                  <a:tcPr>
                    <a:solidFill>
                      <a:srgbClr val="FFFFCC"/>
                    </a:solidFill>
                  </a:tcPr>
                </a:tc>
              </a:tr>
            </a:tbl>
          </a:graphicData>
        </a:graphic>
      </p:graphicFrame>
    </p:spTree>
    <p:extLst>
      <p:ext uri="{BB962C8B-B14F-4D97-AF65-F5344CB8AC3E}">
        <p14:creationId xmlns:p14="http://schemas.microsoft.com/office/powerpoint/2010/main" val="56473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b="1" dirty="0">
                <a:solidFill>
                  <a:schemeClr val="bg1"/>
                </a:solidFill>
              </a:rPr>
              <a:t>HTTP Responses per Second</a:t>
            </a:r>
            <a:r>
              <a:rPr lang="zh-CN" altLang="en-US" b="1" dirty="0">
                <a:solidFill>
                  <a:schemeClr val="bg1"/>
                </a:solidFill>
              </a:rPr>
              <a:t>图</a:t>
            </a:r>
          </a:p>
        </p:txBody>
      </p:sp>
      <p:sp>
        <p:nvSpPr>
          <p:cNvPr id="3" name="内容占位符 2"/>
          <p:cNvSpPr>
            <a:spLocks noGrp="1"/>
          </p:cNvSpPr>
          <p:nvPr>
            <p:ph idx="1"/>
          </p:nvPr>
        </p:nvSpPr>
        <p:spPr>
          <a:xfrm>
            <a:off x="507595" y="980728"/>
            <a:ext cx="8229600" cy="4525963"/>
          </a:xfrm>
        </p:spPr>
        <p:txBody>
          <a:bodyPr/>
          <a:lstStyle/>
          <a:p>
            <a:r>
              <a:rPr lang="zh-CN" altLang="en-US" dirty="0" smtClean="0"/>
              <a:t>每秒</a:t>
            </a:r>
            <a:r>
              <a:rPr lang="en-US" altLang="zh-CN" dirty="0" smtClean="0"/>
              <a:t>HTTP</a:t>
            </a:r>
            <a:r>
              <a:rPr lang="zh-CN" altLang="en-US" dirty="0" smtClean="0"/>
              <a:t>响应数图，显示场景执行期间每秒钟从</a:t>
            </a:r>
            <a:r>
              <a:rPr lang="en-US" altLang="zh-CN" dirty="0" smtClean="0"/>
              <a:t>Web</a:t>
            </a:r>
            <a:r>
              <a:rPr lang="zh-CN" altLang="en-US" dirty="0" smtClean="0"/>
              <a:t>服务器返回的</a:t>
            </a:r>
            <a:r>
              <a:rPr lang="en-US" altLang="zh-CN" dirty="0" smtClean="0"/>
              <a:t>HTTP</a:t>
            </a:r>
            <a:r>
              <a:rPr lang="zh-CN" altLang="en-US" dirty="0" smtClean="0"/>
              <a:t>状态码且以状态码分组。</a:t>
            </a:r>
            <a:endParaRPr lang="en-US" altLang="zh-CN" dirty="0" smtClean="0"/>
          </a:p>
          <a:p>
            <a:pPr>
              <a:buNone/>
            </a:pPr>
            <a:endParaRPr lang="zh-CN" altLang="en-US" dirty="0"/>
          </a:p>
        </p:txBody>
      </p:sp>
      <p:pic>
        <p:nvPicPr>
          <p:cNvPr id="272386" name="图片 27"/>
          <p:cNvPicPr>
            <a:picLocks noChangeAspect="1" noChangeArrowheads="1"/>
          </p:cNvPicPr>
          <p:nvPr/>
        </p:nvPicPr>
        <p:blipFill>
          <a:blip r:embed="rId3"/>
          <a:srcRect/>
          <a:stretch>
            <a:fillRect/>
          </a:stretch>
        </p:blipFill>
        <p:spPr bwMode="auto">
          <a:xfrm>
            <a:off x="615889" y="2780928"/>
            <a:ext cx="7702860" cy="3747247"/>
          </a:xfrm>
          <a:prstGeom prst="rect">
            <a:avLst/>
          </a:prstGeom>
          <a:noFill/>
          <a:ln w="9525">
            <a:noFill/>
            <a:miter lim="800000"/>
            <a:headEnd/>
            <a:tailEnd/>
          </a:ln>
        </p:spPr>
      </p:pic>
    </p:spTree>
    <p:extLst>
      <p:ext uri="{BB962C8B-B14F-4D97-AF65-F5344CB8AC3E}">
        <p14:creationId xmlns:p14="http://schemas.microsoft.com/office/powerpoint/2010/main" val="2306884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Pages Downloaded per Second</a:t>
            </a:r>
            <a:r>
              <a:rPr lang="zh-CN" altLang="en-US" b="1" dirty="0">
                <a:solidFill>
                  <a:schemeClr val="bg1"/>
                </a:solidFill>
              </a:rPr>
              <a:t>图</a:t>
            </a:r>
          </a:p>
        </p:txBody>
      </p:sp>
      <p:sp>
        <p:nvSpPr>
          <p:cNvPr id="3" name="内容占位符 2"/>
          <p:cNvSpPr>
            <a:spLocks noGrp="1"/>
          </p:cNvSpPr>
          <p:nvPr>
            <p:ph idx="1"/>
          </p:nvPr>
        </p:nvSpPr>
        <p:spPr>
          <a:xfrm>
            <a:off x="395536" y="908720"/>
            <a:ext cx="8229600" cy="4525963"/>
          </a:xfrm>
        </p:spPr>
        <p:txBody>
          <a:bodyPr/>
          <a:lstStyle/>
          <a:p>
            <a:r>
              <a:rPr lang="zh-CN" altLang="en-US" dirty="0" smtClean="0"/>
              <a:t>每秒下载页数图，显示场景执行期间每秒钟从服务器下载的页面数。</a:t>
            </a:r>
            <a:endParaRPr lang="zh-CN" altLang="en-US" dirty="0"/>
          </a:p>
        </p:txBody>
      </p:sp>
      <p:pic>
        <p:nvPicPr>
          <p:cNvPr id="273410" name="图片 33"/>
          <p:cNvPicPr>
            <a:picLocks noChangeAspect="1" noChangeArrowheads="1"/>
          </p:cNvPicPr>
          <p:nvPr/>
        </p:nvPicPr>
        <p:blipFill>
          <a:blip r:embed="rId3"/>
          <a:srcRect/>
          <a:stretch>
            <a:fillRect/>
          </a:stretch>
        </p:blipFill>
        <p:spPr bwMode="auto">
          <a:xfrm>
            <a:off x="824754" y="2277032"/>
            <a:ext cx="7665779" cy="3478305"/>
          </a:xfrm>
          <a:prstGeom prst="rect">
            <a:avLst/>
          </a:prstGeom>
          <a:noFill/>
          <a:ln w="9525">
            <a:noFill/>
            <a:miter lim="800000"/>
            <a:headEnd/>
            <a:tailEnd/>
          </a:ln>
        </p:spPr>
      </p:pic>
    </p:spTree>
    <p:extLst>
      <p:ext uri="{BB962C8B-B14F-4D97-AF65-F5344CB8AC3E}">
        <p14:creationId xmlns:p14="http://schemas.microsoft.com/office/powerpoint/2010/main" val="4045863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Connections per Second</a:t>
            </a:r>
            <a:r>
              <a:rPr lang="zh-CN" altLang="en-US" b="1" dirty="0">
                <a:solidFill>
                  <a:schemeClr val="bg1"/>
                </a:solidFill>
              </a:rPr>
              <a:t>图</a:t>
            </a:r>
          </a:p>
        </p:txBody>
      </p:sp>
      <p:sp>
        <p:nvSpPr>
          <p:cNvPr id="3" name="内容占位符 2"/>
          <p:cNvSpPr>
            <a:spLocks noGrp="1"/>
          </p:cNvSpPr>
          <p:nvPr>
            <p:ph idx="1"/>
          </p:nvPr>
        </p:nvSpPr>
        <p:spPr>
          <a:xfrm>
            <a:off x="484096" y="980728"/>
            <a:ext cx="8229600" cy="4525963"/>
          </a:xfrm>
        </p:spPr>
        <p:txBody>
          <a:bodyPr/>
          <a:lstStyle/>
          <a:p>
            <a:r>
              <a:rPr lang="zh-CN" altLang="en-US" dirty="0" smtClean="0"/>
              <a:t>每秒连接次数图，显示场景执行期间每秒钟进行的服务器连接和关闭连接的次数。</a:t>
            </a:r>
            <a:endParaRPr lang="zh-CN" altLang="en-US" dirty="0"/>
          </a:p>
        </p:txBody>
      </p:sp>
      <p:pic>
        <p:nvPicPr>
          <p:cNvPr id="274434" name="图片 39"/>
          <p:cNvPicPr>
            <a:picLocks noChangeAspect="1" noChangeArrowheads="1"/>
          </p:cNvPicPr>
          <p:nvPr/>
        </p:nvPicPr>
        <p:blipFill>
          <a:blip r:embed="rId3"/>
          <a:srcRect/>
          <a:stretch>
            <a:fillRect/>
          </a:stretch>
        </p:blipFill>
        <p:spPr bwMode="auto">
          <a:xfrm>
            <a:off x="788896" y="2223243"/>
            <a:ext cx="7620001" cy="3591807"/>
          </a:xfrm>
          <a:prstGeom prst="rect">
            <a:avLst/>
          </a:prstGeom>
          <a:noFill/>
          <a:ln w="9525">
            <a:noFill/>
            <a:miter lim="800000"/>
            <a:headEnd/>
            <a:tailEnd/>
          </a:ln>
        </p:spPr>
      </p:pic>
    </p:spTree>
    <p:extLst>
      <p:ext uri="{BB962C8B-B14F-4D97-AF65-F5344CB8AC3E}">
        <p14:creationId xmlns:p14="http://schemas.microsoft.com/office/powerpoint/2010/main" val="41538624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1" y="1049585"/>
            <a:ext cx="9143999" cy="494184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37332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与分析概要</a:t>
            </a:r>
            <a:r>
              <a:rPr lang="zh-CN" altLang="en-US" dirty="0" smtClean="0">
                <a:latin typeface="华文楷体" panose="02010600040101010101" pitchFamily="2" charset="-122"/>
                <a:ea typeface="华文楷体" panose="02010600040101010101" pitchFamily="2" charset="-122"/>
              </a:rPr>
              <a:t>简介</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图分析之虚拟用户图和错误</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图分析之事务</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latin typeface="华文楷体" panose="02010600040101010101" pitchFamily="2" charset="-122"/>
                <a:ea typeface="华文楷体" panose="02010600040101010101" pitchFamily="2" charset="-122"/>
              </a:rPr>
              <a:t>Analysis</a:t>
            </a:r>
            <a:r>
              <a:rPr lang="zh-CN" altLang="en-US" dirty="0">
                <a:latin typeface="华文楷体" panose="02010600040101010101" pitchFamily="2" charset="-122"/>
                <a:ea typeface="华文楷体" panose="02010600040101010101" pitchFamily="2" charset="-122"/>
              </a:rPr>
              <a:t>图分析之</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图</a:t>
            </a:r>
            <a:endParaRPr lang="en-US" altLang="zh-CN" dirty="0" smtClean="0">
              <a:latin typeface="华文楷体" panose="02010600040101010101" pitchFamily="2" charset="-122"/>
              <a:ea typeface="华文楷体" panose="02010600040101010101" pitchFamily="2" charset="-122"/>
            </a:endParaRPr>
          </a:p>
          <a:p>
            <a:pPr>
              <a:defRPr/>
            </a:pPr>
            <a:r>
              <a:rPr lang="en-US" altLang="zh-CN" dirty="0" smtClean="0">
                <a:solidFill>
                  <a:srgbClr val="FF0000"/>
                </a:solidFill>
                <a:latin typeface="华文楷体" panose="02010600040101010101" pitchFamily="2" charset="-122"/>
                <a:ea typeface="华文楷体" panose="02010600040101010101" pitchFamily="2" charset="-122"/>
              </a:rPr>
              <a:t>Analysis</a:t>
            </a:r>
            <a:r>
              <a:rPr lang="zh-CN" altLang="en-US" dirty="0">
                <a:solidFill>
                  <a:srgbClr val="FF0000"/>
                </a:solidFill>
                <a:latin typeface="华文楷体" panose="02010600040101010101" pitchFamily="2" charset="-122"/>
                <a:ea typeface="华文楷体" panose="02010600040101010101" pitchFamily="2" charset="-122"/>
              </a:rPr>
              <a:t>图分析之网页细分图</a:t>
            </a:r>
            <a:endParaRPr lang="en-US" altLang="zh-CN" dirty="0">
              <a:solidFill>
                <a:srgbClr val="FF0000"/>
              </a:solidFill>
              <a:latin typeface="华文楷体" panose="02010600040101010101" pitchFamily="2" charset="-122"/>
              <a:ea typeface="华文楷体" panose="02010600040101010101" pitchFamily="2" charset="-122"/>
            </a:endParaRPr>
          </a:p>
          <a:p>
            <a:endParaRPr lang="zh-CN" altLang="en-US" dirty="0">
              <a:solidFill>
                <a:srgbClr val="2A1C00"/>
              </a:solidFill>
              <a:latin typeface="微软雅黑" pitchFamily="34" charset="-122"/>
              <a:ea typeface="微软雅黑" pitchFamily="34" charset="-122"/>
            </a:endParaRPr>
          </a:p>
          <a:p>
            <a:endParaRPr lang="zh-CN" altLang="en-US" dirty="0"/>
          </a:p>
        </p:txBody>
      </p:sp>
      <p:sp>
        <p:nvSpPr>
          <p:cNvPr id="2" name="标题 1"/>
          <p:cNvSpPr>
            <a:spLocks noGrp="1"/>
          </p:cNvSpPr>
          <p:nvPr>
            <p:ph type="title"/>
          </p:nvPr>
        </p:nvSpPr>
        <p:spPr>
          <a:xfrm>
            <a:off x="-20712" y="0"/>
            <a:ext cx="9164712" cy="836712"/>
          </a:xfrm>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396340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a:t>
            </a:r>
          </a:p>
        </p:txBody>
      </p:sp>
      <p:sp>
        <p:nvSpPr>
          <p:cNvPr id="3" name="内容占位符 2"/>
          <p:cNvSpPr>
            <a:spLocks noGrp="1"/>
          </p:cNvSpPr>
          <p:nvPr>
            <p:ph idx="1"/>
          </p:nvPr>
        </p:nvSpPr>
        <p:spPr>
          <a:xfrm>
            <a:off x="683568" y="1052736"/>
            <a:ext cx="8155632" cy="4641850"/>
          </a:xfrm>
        </p:spPr>
        <p:txBody>
          <a:bodyPr>
            <a:normAutofit lnSpcReduction="10000"/>
          </a:bodyPr>
          <a:lstStyle/>
          <a:p>
            <a:pPr fontAlgn="ctr" latinLnBrk="1"/>
            <a:r>
              <a:rPr lang="zh-CN" altLang="en-US" dirty="0" smtClean="0"/>
              <a:t>启动</a:t>
            </a:r>
            <a:r>
              <a:rPr lang="en-US" dirty="0" smtClean="0"/>
              <a:t>Analysis</a:t>
            </a:r>
            <a:r>
              <a:rPr lang="zh-CN" altLang="en-US" dirty="0" smtClean="0"/>
              <a:t>方式：</a:t>
            </a:r>
            <a:endParaRPr lang="en-US" altLang="zh-CN" dirty="0" smtClean="0"/>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启动场景前选中其菜单的</a:t>
            </a:r>
            <a:r>
              <a:rPr lang="en-US" dirty="0" smtClean="0">
                <a:solidFill>
                  <a:schemeClr val="tx1"/>
                </a:solidFill>
              </a:rPr>
              <a:t>“Results</a:t>
            </a:r>
            <a:r>
              <a:rPr lang="zh-CN" altLang="en-US" dirty="0" smtClean="0">
                <a:solidFill>
                  <a:schemeClr val="tx1"/>
                </a:solidFill>
              </a:rPr>
              <a:t>→</a:t>
            </a:r>
            <a:r>
              <a:rPr lang="en-US" dirty="0" smtClean="0">
                <a:solidFill>
                  <a:schemeClr val="tx1"/>
                </a:solidFill>
              </a:rPr>
              <a:t>Auto Load Analysis”</a:t>
            </a:r>
            <a:r>
              <a:rPr lang="zh-CN" altLang="en-US" dirty="0" smtClean="0">
                <a:solidFill>
                  <a:schemeClr val="tx1"/>
                </a:solidFill>
              </a:rPr>
              <a:t>（自动加载分析）</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工具栏中点击第一个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在</a:t>
            </a:r>
            <a:r>
              <a:rPr lang="en-US" dirty="0" smtClean="0">
                <a:solidFill>
                  <a:schemeClr val="tx1"/>
                </a:solidFill>
              </a:rPr>
              <a:t>Controller</a:t>
            </a:r>
            <a:r>
              <a:rPr lang="zh-CN" altLang="en-US" dirty="0" smtClean="0">
                <a:solidFill>
                  <a:schemeClr val="tx1"/>
                </a:solidFill>
              </a:rPr>
              <a:t>工具栏中点击第二个</a:t>
            </a:r>
            <a:r>
              <a:rPr lang="en-US" dirty="0" smtClean="0">
                <a:solidFill>
                  <a:schemeClr val="tx1"/>
                </a:solidFill>
              </a:rPr>
              <a:t>       </a:t>
            </a:r>
            <a:r>
              <a:rPr lang="zh-CN" altLang="en-US" dirty="0" smtClean="0">
                <a:solidFill>
                  <a:schemeClr val="tx1"/>
                </a:solidFill>
              </a:rPr>
              <a:t>图标；</a:t>
            </a:r>
            <a:endParaRPr lang="en-US" altLang="zh-CN" dirty="0" smtClean="0">
              <a:solidFill>
                <a:schemeClr val="tx1"/>
              </a:solidFill>
            </a:endParaRPr>
          </a:p>
          <a:p>
            <a:pPr lvl="1" fontAlgn="ctr" latinLnBrk="1">
              <a:lnSpc>
                <a:spcPct val="150000"/>
              </a:lnSpc>
            </a:pPr>
            <a:r>
              <a:rPr lang="zh-CN" altLang="en-US" dirty="0" smtClean="0">
                <a:solidFill>
                  <a:schemeClr val="tx1"/>
                </a:solidFill>
              </a:rPr>
              <a:t>从开始菜单依次点击</a:t>
            </a:r>
            <a:r>
              <a:rPr lang="en-US" dirty="0" smtClean="0">
                <a:solidFill>
                  <a:schemeClr val="tx1"/>
                </a:solidFill>
              </a:rPr>
              <a:t>“HP </a:t>
            </a:r>
            <a:r>
              <a:rPr lang="en-US" dirty="0" err="1" smtClean="0">
                <a:solidFill>
                  <a:schemeClr val="tx1"/>
                </a:solidFill>
              </a:rPr>
              <a:t>LoadRunner</a:t>
            </a:r>
            <a:r>
              <a:rPr lang="zh-CN" altLang="en-US" dirty="0" smtClean="0">
                <a:solidFill>
                  <a:schemeClr val="tx1"/>
                </a:solidFill>
              </a:rPr>
              <a:t>→</a:t>
            </a:r>
            <a:r>
              <a:rPr lang="en-US" dirty="0" smtClean="0">
                <a:solidFill>
                  <a:schemeClr val="tx1"/>
                </a:solidFill>
              </a:rPr>
              <a:t>Applications</a:t>
            </a:r>
            <a:r>
              <a:rPr lang="zh-CN" altLang="en-US" dirty="0" smtClean="0">
                <a:solidFill>
                  <a:schemeClr val="tx1"/>
                </a:solidFill>
              </a:rPr>
              <a:t>→</a:t>
            </a:r>
            <a:r>
              <a:rPr lang="en-US" dirty="0" smtClean="0">
                <a:solidFill>
                  <a:schemeClr val="tx1"/>
                </a:solidFill>
              </a:rPr>
              <a:t>Analysis”</a:t>
            </a:r>
            <a:r>
              <a:rPr lang="zh-CN" altLang="en-US" dirty="0" smtClean="0">
                <a:solidFill>
                  <a:schemeClr val="tx1"/>
                </a:solidFill>
              </a:rPr>
              <a:t>。</a:t>
            </a:r>
            <a:endParaRPr lang="zh-CN" altLang="en-US" dirty="0">
              <a:solidFill>
                <a:schemeClr val="tx1"/>
              </a:solidFill>
            </a:endParaRPr>
          </a:p>
        </p:txBody>
      </p:sp>
      <p:pic>
        <p:nvPicPr>
          <p:cNvPr id="90114" name="Picture 2"/>
          <p:cNvPicPr>
            <a:picLocks noChangeAspect="1" noChangeArrowheads="1"/>
          </p:cNvPicPr>
          <p:nvPr/>
        </p:nvPicPr>
        <p:blipFill>
          <a:blip r:embed="rId3"/>
          <a:srcRect r="22282"/>
          <a:stretch>
            <a:fillRect/>
          </a:stretch>
        </p:blipFill>
        <p:spPr bwMode="auto">
          <a:xfrm>
            <a:off x="4882887" y="2694995"/>
            <a:ext cx="408216" cy="378180"/>
          </a:xfrm>
          <a:prstGeom prst="rect">
            <a:avLst/>
          </a:prstGeom>
          <a:noFill/>
          <a:ln w="9525">
            <a:noFill/>
            <a:miter lim="800000"/>
            <a:headEnd/>
            <a:tailEnd/>
          </a:ln>
          <a:effectLst/>
        </p:spPr>
      </p:pic>
      <p:pic>
        <p:nvPicPr>
          <p:cNvPr id="90115" name="Picture 3"/>
          <p:cNvPicPr>
            <a:picLocks noChangeAspect="1" noChangeArrowheads="1"/>
          </p:cNvPicPr>
          <p:nvPr/>
        </p:nvPicPr>
        <p:blipFill>
          <a:blip r:embed="rId4"/>
          <a:srcRect l="8961" t="10358" r="20484" b="8638"/>
          <a:stretch>
            <a:fillRect/>
          </a:stretch>
        </p:blipFill>
        <p:spPr bwMode="auto">
          <a:xfrm>
            <a:off x="4884501" y="3155841"/>
            <a:ext cx="440872" cy="412429"/>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772" y="4475546"/>
            <a:ext cx="2528190" cy="210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82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0114"/>
                                        </p:tgtEl>
                                        <p:attrNameLst>
                                          <p:attrName>style.visibility</p:attrName>
                                        </p:attrNameLst>
                                      </p:cBhvr>
                                      <p:to>
                                        <p:strVal val="visible"/>
                                      </p:to>
                                    </p:set>
                                    <p:animEffect transition="in" filter="randombar(horizontal)">
                                      <p:cBhvr>
                                        <p:cTn id="20" dur="500"/>
                                        <p:tgtEl>
                                          <p:spTgt spid="90114"/>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90115"/>
                                        </p:tgtEl>
                                        <p:attrNameLst>
                                          <p:attrName>style.visibility</p:attrName>
                                        </p:attrNameLst>
                                      </p:cBhvr>
                                      <p:to>
                                        <p:strVal val="visible"/>
                                      </p:to>
                                    </p:set>
                                    <p:animEffect transition="in" filter="checkerboard(across)">
                                      <p:cBhvr>
                                        <p:cTn id="28" dur="500"/>
                                        <p:tgtEl>
                                          <p:spTgt spid="9011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heckerboard(across)">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1"/>
          <p:cNvPicPr>
            <a:picLocks noChangeAspect="1" noChangeArrowheads="1"/>
          </p:cNvPicPr>
          <p:nvPr/>
        </p:nvPicPr>
        <p:blipFill>
          <a:blip r:embed="rId3"/>
          <a:srcRect/>
          <a:stretch>
            <a:fillRect/>
          </a:stretch>
        </p:blipFill>
        <p:spPr bwMode="auto">
          <a:xfrm>
            <a:off x="1" y="1031656"/>
            <a:ext cx="9143999" cy="4941842"/>
          </a:xfrm>
          <a:prstGeom prst="rect">
            <a:avLst/>
          </a:prstGeom>
          <a:noFill/>
          <a:ln w="9525">
            <a:noFill/>
            <a:miter lim="800000"/>
            <a:headEnd/>
            <a:tailEnd/>
          </a:ln>
          <a:effectLst/>
        </p:spPr>
      </p:pic>
      <p:sp>
        <p:nvSpPr>
          <p:cNvPr id="7" name="圆角矩形 6"/>
          <p:cNvSpPr/>
          <p:nvPr/>
        </p:nvSpPr>
        <p:spPr bwMode="auto">
          <a:xfrm>
            <a:off x="-1" y="1918452"/>
            <a:ext cx="4105835" cy="181087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图详解</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436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网页细分图</a:t>
            </a:r>
          </a:p>
        </p:txBody>
      </p:sp>
      <p:sp>
        <p:nvSpPr>
          <p:cNvPr id="3" name="内容占位符 2"/>
          <p:cNvSpPr>
            <a:spLocks noGrp="1"/>
          </p:cNvSpPr>
          <p:nvPr>
            <p:ph idx="1"/>
          </p:nvPr>
        </p:nvSpPr>
        <p:spPr>
          <a:xfrm>
            <a:off x="544634" y="1124744"/>
            <a:ext cx="8229600" cy="4525963"/>
          </a:xfrm>
        </p:spPr>
        <p:txBody>
          <a:bodyPr/>
          <a:lstStyle/>
          <a:p>
            <a:r>
              <a:rPr lang="en-US" altLang="zh-CN" dirty="0" smtClean="0"/>
              <a:t>Web Page Diagnostics</a:t>
            </a:r>
            <a:r>
              <a:rPr lang="zh-CN" altLang="en-US" dirty="0" smtClean="0"/>
              <a:t>图即网页细分图，用于深入分析网页性能信息。通过各项图的综合分析，确定系统瓶颈为网络问题、服务器问题、亦或是页面某元素造成等。</a:t>
            </a:r>
            <a:endParaRPr lang="zh-CN" altLang="en-US" dirty="0"/>
          </a:p>
        </p:txBody>
      </p:sp>
      <p:pic>
        <p:nvPicPr>
          <p:cNvPr id="275458" name="图片 15"/>
          <p:cNvPicPr>
            <a:picLocks noChangeAspect="1" noChangeArrowheads="1"/>
          </p:cNvPicPr>
          <p:nvPr/>
        </p:nvPicPr>
        <p:blipFill>
          <a:blip r:embed="rId3"/>
          <a:srcRect t="1425"/>
          <a:stretch>
            <a:fillRect/>
          </a:stretch>
        </p:blipFill>
        <p:spPr bwMode="auto">
          <a:xfrm>
            <a:off x="2987824" y="3356992"/>
            <a:ext cx="3948896" cy="3203821"/>
          </a:xfrm>
          <a:prstGeom prst="rect">
            <a:avLst/>
          </a:prstGeom>
          <a:noFill/>
          <a:ln w="9525">
            <a:noFill/>
            <a:miter lim="800000"/>
            <a:headEnd/>
            <a:tailEnd/>
          </a:ln>
        </p:spPr>
      </p:pic>
    </p:spTree>
    <p:extLst>
      <p:ext uri="{BB962C8B-B14F-4D97-AF65-F5344CB8AC3E}">
        <p14:creationId xmlns:p14="http://schemas.microsoft.com/office/powerpoint/2010/main" val="7555060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Web Page Diagnostics</a:t>
            </a:r>
            <a:r>
              <a:rPr lang="zh-CN" altLang="en-US" b="1" dirty="0">
                <a:solidFill>
                  <a:schemeClr val="bg1"/>
                </a:solidFill>
              </a:rPr>
              <a:t>图</a:t>
            </a:r>
          </a:p>
        </p:txBody>
      </p:sp>
      <p:sp>
        <p:nvSpPr>
          <p:cNvPr id="3" name="内容占位符 2"/>
          <p:cNvSpPr>
            <a:spLocks noGrp="1"/>
          </p:cNvSpPr>
          <p:nvPr>
            <p:ph idx="1"/>
          </p:nvPr>
        </p:nvSpPr>
        <p:spPr>
          <a:xfrm>
            <a:off x="179512" y="2924944"/>
            <a:ext cx="8460432" cy="3489722"/>
          </a:xfrm>
        </p:spPr>
        <p:txBody>
          <a:bodyPr>
            <a:normAutofit fontScale="77500" lnSpcReduction="20000"/>
          </a:bodyPr>
          <a:lstStyle/>
          <a:p>
            <a:endParaRPr lang="en-US" dirty="0" smtClean="0"/>
          </a:p>
          <a:p>
            <a:endParaRPr lang="en-US" dirty="0" smtClean="0"/>
          </a:p>
          <a:p>
            <a:pPr marL="0" indent="0">
              <a:buNone/>
            </a:pPr>
            <a:endParaRPr lang="en-US" dirty="0" smtClean="0"/>
          </a:p>
          <a:p>
            <a:pPr marL="0" indent="0">
              <a:buNone/>
            </a:pPr>
            <a:r>
              <a:rPr lang="en-US" dirty="0" smtClean="0"/>
              <a:t>1</a:t>
            </a:r>
            <a:r>
              <a:rPr lang="zh-CN" altLang="en-US" dirty="0" smtClean="0"/>
              <a:t>：事务细分树。</a:t>
            </a:r>
            <a:endParaRPr lang="en-US" altLang="zh-CN" dirty="0" smtClean="0"/>
          </a:p>
          <a:p>
            <a:pPr marL="0" indent="0">
              <a:buNone/>
            </a:pPr>
            <a:r>
              <a:rPr lang="en-US" altLang="zh-CN" dirty="0" smtClean="0"/>
              <a:t>2</a:t>
            </a:r>
            <a:r>
              <a:rPr lang="zh-CN" altLang="en-US" dirty="0" smtClean="0"/>
              <a:t>：页面下载时间。</a:t>
            </a:r>
            <a:endParaRPr lang="en-US" altLang="zh-CN" dirty="0" smtClean="0"/>
          </a:p>
          <a:p>
            <a:pPr marL="0" indent="0">
              <a:buNone/>
            </a:pPr>
            <a:r>
              <a:rPr lang="en-US" altLang="zh-CN" dirty="0" smtClean="0"/>
              <a:t>3</a:t>
            </a:r>
            <a:r>
              <a:rPr lang="zh-CN" altLang="en-US" dirty="0" smtClean="0"/>
              <a:t>：选择具体某一待细分页面，区域</a:t>
            </a:r>
            <a:r>
              <a:rPr lang="en-US" altLang="zh-CN" dirty="0" smtClean="0"/>
              <a:t>2</a:t>
            </a:r>
            <a:r>
              <a:rPr lang="zh-CN" altLang="en-US" dirty="0" smtClean="0"/>
              <a:t>和</a:t>
            </a:r>
            <a:r>
              <a:rPr lang="en-US" altLang="zh-CN" dirty="0" smtClean="0"/>
              <a:t>4</a:t>
            </a:r>
            <a:r>
              <a:rPr lang="zh-CN" altLang="en-US" dirty="0" smtClean="0"/>
              <a:t>信息会同步更新。</a:t>
            </a:r>
            <a:endParaRPr lang="en-US" altLang="zh-CN" dirty="0" smtClean="0"/>
          </a:p>
          <a:p>
            <a:pPr marL="0" indent="0">
              <a:buNone/>
            </a:pPr>
            <a:r>
              <a:rPr lang="en-US" altLang="zh-CN" dirty="0" smtClean="0"/>
              <a:t>4</a:t>
            </a:r>
            <a:r>
              <a:rPr lang="zh-CN" altLang="en-US" dirty="0" smtClean="0"/>
              <a:t>：通过切换四个选项，支持如下功能。</a:t>
            </a:r>
            <a:endParaRPr lang="en-US" altLang="zh-CN" dirty="0" smtClean="0"/>
          </a:p>
          <a:p>
            <a:pPr marL="0" indent="0">
              <a:buNone/>
            </a:pPr>
            <a:r>
              <a:rPr lang="en-US" altLang="zh-CN" dirty="0" smtClean="0"/>
              <a:t>5</a:t>
            </a:r>
            <a:r>
              <a:rPr lang="zh-CN" altLang="en-US" dirty="0" smtClean="0"/>
              <a:t>：图例。显示所有页面。</a:t>
            </a:r>
            <a:endParaRPr lang="zh-CN" altLang="en-US" dirty="0"/>
          </a:p>
        </p:txBody>
      </p:sp>
      <p:pic>
        <p:nvPicPr>
          <p:cNvPr id="276482" name="图片 3"/>
          <p:cNvPicPr>
            <a:picLocks noChangeAspect="1" noChangeArrowheads="1"/>
          </p:cNvPicPr>
          <p:nvPr/>
        </p:nvPicPr>
        <p:blipFill>
          <a:blip r:embed="rId3"/>
          <a:srcRect/>
          <a:stretch>
            <a:fillRect/>
          </a:stretch>
        </p:blipFill>
        <p:spPr bwMode="auto">
          <a:xfrm>
            <a:off x="3995936" y="1108356"/>
            <a:ext cx="4940487" cy="2796708"/>
          </a:xfrm>
          <a:prstGeom prst="rect">
            <a:avLst/>
          </a:prstGeom>
          <a:noFill/>
          <a:ln w="9525">
            <a:noFill/>
            <a:miter lim="800000"/>
            <a:headEnd/>
            <a:tailEnd/>
          </a:ln>
        </p:spPr>
      </p:pic>
    </p:spTree>
    <p:extLst>
      <p:ext uri="{BB962C8B-B14F-4D97-AF65-F5344CB8AC3E}">
        <p14:creationId xmlns:p14="http://schemas.microsoft.com/office/powerpoint/2010/main" val="2782055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Page Component Breakdown</a:t>
            </a:r>
            <a:r>
              <a:rPr lang="zh-CN" altLang="en-US" b="1" dirty="0">
                <a:solidFill>
                  <a:schemeClr val="bg1"/>
                </a:solidFill>
              </a:rPr>
              <a:t>图</a:t>
            </a:r>
          </a:p>
        </p:txBody>
      </p:sp>
      <p:sp>
        <p:nvSpPr>
          <p:cNvPr id="3" name="内容占位符 2"/>
          <p:cNvSpPr>
            <a:spLocks noGrp="1"/>
          </p:cNvSpPr>
          <p:nvPr>
            <p:ph idx="1"/>
          </p:nvPr>
        </p:nvSpPr>
        <p:spPr>
          <a:xfrm>
            <a:off x="510990" y="1052736"/>
            <a:ext cx="8229600" cy="4525963"/>
          </a:xfrm>
        </p:spPr>
        <p:txBody>
          <a:bodyPr/>
          <a:lstStyle/>
          <a:p>
            <a:r>
              <a:rPr lang="zh-CN" altLang="en-US" dirty="0" smtClean="0"/>
              <a:t>页面组件细分图，以饼状图显示各网页及页面组件的平均下载时间（秒）。</a:t>
            </a:r>
            <a:endParaRPr lang="zh-CN" altLang="en-US" dirty="0"/>
          </a:p>
        </p:txBody>
      </p:sp>
      <p:pic>
        <p:nvPicPr>
          <p:cNvPr id="277506" name="图片 24"/>
          <p:cNvPicPr>
            <a:picLocks noChangeAspect="1" noChangeArrowheads="1"/>
          </p:cNvPicPr>
          <p:nvPr/>
        </p:nvPicPr>
        <p:blipFill>
          <a:blip r:embed="rId3"/>
          <a:srcRect/>
          <a:stretch>
            <a:fillRect/>
          </a:stretch>
        </p:blipFill>
        <p:spPr bwMode="auto">
          <a:xfrm>
            <a:off x="1324652" y="2420888"/>
            <a:ext cx="6598024" cy="3626729"/>
          </a:xfrm>
          <a:prstGeom prst="rect">
            <a:avLst/>
          </a:prstGeom>
          <a:noFill/>
          <a:ln w="9525">
            <a:noFill/>
            <a:miter lim="800000"/>
            <a:headEnd/>
            <a:tailEnd/>
          </a:ln>
        </p:spPr>
      </p:pic>
    </p:spTree>
    <p:extLst>
      <p:ext uri="{BB962C8B-B14F-4D97-AF65-F5344CB8AC3E}">
        <p14:creationId xmlns:p14="http://schemas.microsoft.com/office/powerpoint/2010/main" val="34956236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083914"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Component Breakdown</a:t>
            </a:r>
            <a:r>
              <a:rPr lang="zh-CN" altLang="en-US" b="1" dirty="0">
                <a:solidFill>
                  <a:schemeClr val="bg1"/>
                </a:solidFill>
              </a:rPr>
              <a:t>（</a:t>
            </a:r>
            <a:r>
              <a:rPr lang="en-US" altLang="zh-CN"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p:txBody>
          <a:bodyPr/>
          <a:lstStyle/>
          <a:p>
            <a:r>
              <a:rPr lang="zh-CN" altLang="en-US" dirty="0" smtClean="0"/>
              <a:t>页面组件细分（随时间变化）图，显示场景执行期间每秒内各网页及页面组件的平均下载时间（秒）。</a:t>
            </a:r>
            <a:endParaRPr lang="zh-CN" altLang="en-US" dirty="0"/>
          </a:p>
        </p:txBody>
      </p:sp>
      <p:pic>
        <p:nvPicPr>
          <p:cNvPr id="278530" name="图片 39"/>
          <p:cNvPicPr>
            <a:picLocks noChangeAspect="1" noChangeArrowheads="1"/>
          </p:cNvPicPr>
          <p:nvPr/>
        </p:nvPicPr>
        <p:blipFill>
          <a:blip r:embed="rId3"/>
          <a:srcRect/>
          <a:stretch>
            <a:fillRect/>
          </a:stretch>
        </p:blipFill>
        <p:spPr bwMode="auto">
          <a:xfrm>
            <a:off x="1219198" y="2259105"/>
            <a:ext cx="6866965" cy="3592651"/>
          </a:xfrm>
          <a:prstGeom prst="rect">
            <a:avLst/>
          </a:prstGeom>
          <a:noFill/>
          <a:ln w="9525">
            <a:noFill/>
            <a:miter lim="800000"/>
            <a:headEnd/>
            <a:tailEnd/>
          </a:ln>
        </p:spPr>
      </p:pic>
    </p:spTree>
    <p:extLst>
      <p:ext uri="{BB962C8B-B14F-4D97-AF65-F5344CB8AC3E}">
        <p14:creationId xmlns:p14="http://schemas.microsoft.com/office/powerpoint/2010/main" val="966333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026079"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a:xfrm>
            <a:off x="537872" y="908720"/>
            <a:ext cx="8229600" cy="4525963"/>
          </a:xfrm>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1901023" y="3068960"/>
            <a:ext cx="5432612" cy="3309936"/>
          </a:xfrm>
          <a:prstGeom prst="rect">
            <a:avLst/>
          </a:prstGeom>
          <a:noFill/>
          <a:ln w="9525">
            <a:noFill/>
            <a:miter lim="800000"/>
            <a:headEnd/>
            <a:tailEnd/>
          </a:ln>
        </p:spPr>
      </p:pic>
    </p:spTree>
    <p:extLst>
      <p:ext uri="{BB962C8B-B14F-4D97-AF65-F5344CB8AC3E}">
        <p14:creationId xmlns:p14="http://schemas.microsoft.com/office/powerpoint/2010/main" val="21998932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384667"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图（续）</a:t>
            </a:r>
          </a:p>
        </p:txBody>
      </p:sp>
      <p:sp>
        <p:nvSpPr>
          <p:cNvPr id="4" name="内容占位符 3"/>
          <p:cNvSpPr>
            <a:spLocks noGrp="1"/>
          </p:cNvSpPr>
          <p:nvPr>
            <p:ph idx="1"/>
          </p:nvPr>
        </p:nvSpPr>
        <p:spPr/>
        <p:txBody>
          <a:bodyPr/>
          <a:lstStyle/>
          <a:p>
            <a:endParaRPr lang="zh-CN" altLang="en-US"/>
          </a:p>
        </p:txBody>
      </p:sp>
      <p:pic>
        <p:nvPicPr>
          <p:cNvPr id="5" name="Picture 2"/>
          <p:cNvPicPr>
            <a:picLocks noChangeAspect="1" noChangeArrowheads="1"/>
          </p:cNvPicPr>
          <p:nvPr/>
        </p:nvPicPr>
        <p:blipFill>
          <a:blip r:embed="rId3"/>
          <a:srcRect/>
          <a:stretch>
            <a:fillRect/>
          </a:stretch>
        </p:blipFill>
        <p:spPr bwMode="auto">
          <a:xfrm>
            <a:off x="310239" y="2432596"/>
            <a:ext cx="2276554" cy="2010148"/>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b="22926"/>
          <a:stretch>
            <a:fillRect/>
          </a:stretch>
        </p:blipFill>
        <p:spPr bwMode="auto">
          <a:xfrm>
            <a:off x="6898699" y="2597612"/>
            <a:ext cx="2033030" cy="2062613"/>
          </a:xfrm>
          <a:prstGeom prst="rect">
            <a:avLst/>
          </a:prstGeom>
          <a:noFill/>
          <a:ln w="9525">
            <a:noFill/>
            <a:miter lim="800000"/>
            <a:headEnd/>
            <a:tailEnd/>
          </a:ln>
          <a:effectLst/>
        </p:spPr>
      </p:pic>
      <p:cxnSp>
        <p:nvCxnSpPr>
          <p:cNvPr id="7" name="直接箭头连接符 6"/>
          <p:cNvCxnSpPr/>
          <p:nvPr/>
        </p:nvCxnSpPr>
        <p:spPr bwMode="auto">
          <a:xfrm>
            <a:off x="2841172" y="3082205"/>
            <a:ext cx="3673929" cy="3265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cxnSp>
        <p:nvCxnSpPr>
          <p:cNvPr id="8" name="直接箭头连接符 7"/>
          <p:cNvCxnSpPr/>
          <p:nvPr/>
        </p:nvCxnSpPr>
        <p:spPr bwMode="auto">
          <a:xfrm rot="10800000">
            <a:off x="2813963" y="4341650"/>
            <a:ext cx="3684809" cy="10886"/>
          </a:xfrm>
          <a:prstGeom prst="straightConnector1">
            <a:avLst/>
          </a:prstGeom>
          <a:solidFill>
            <a:schemeClr val="accent1"/>
          </a:solidFill>
          <a:ln w="38100" cap="flat" cmpd="sng" algn="ctr">
            <a:solidFill>
              <a:srgbClr val="FF0000"/>
            </a:solidFill>
            <a:prstDash val="sysDash"/>
            <a:round/>
            <a:headEnd type="none" w="med" len="med"/>
            <a:tailEnd type="arrow"/>
          </a:ln>
          <a:effectLst/>
        </p:spPr>
      </p:cxnSp>
      <p:sp>
        <p:nvSpPr>
          <p:cNvPr id="9" name="TextBox 8"/>
          <p:cNvSpPr txBox="1"/>
          <p:nvPr/>
        </p:nvSpPr>
        <p:spPr>
          <a:xfrm>
            <a:off x="2809356" y="3244110"/>
            <a:ext cx="685789" cy="384721"/>
          </a:xfrm>
          <a:prstGeom prst="rect">
            <a:avLst/>
          </a:prstGeom>
          <a:noFill/>
          <a:ln>
            <a:solidFill>
              <a:srgbClr val="FF0000"/>
            </a:solidFill>
          </a:ln>
        </p:spPr>
        <p:txBody>
          <a:bodyPr wrap="square" rtlCol="0">
            <a:spAutoFit/>
          </a:bodyPr>
          <a:lstStyle/>
          <a:p>
            <a:r>
              <a:rPr lang="zh-CN" altLang="en-US" b="1" dirty="0" smtClean="0">
                <a:solidFill>
                  <a:srgbClr val="FF0000"/>
                </a:solidFill>
              </a:rPr>
              <a:t>请求</a:t>
            </a:r>
            <a:endParaRPr lang="zh-CN" altLang="en-US" b="1" dirty="0">
              <a:solidFill>
                <a:srgbClr val="FF0000"/>
              </a:solidFill>
            </a:endParaRPr>
          </a:p>
        </p:txBody>
      </p:sp>
      <p:sp>
        <p:nvSpPr>
          <p:cNvPr id="10" name="TextBox 9"/>
          <p:cNvSpPr txBox="1"/>
          <p:nvPr/>
        </p:nvSpPr>
        <p:spPr>
          <a:xfrm>
            <a:off x="1486923" y="4054359"/>
            <a:ext cx="1121218" cy="384721"/>
          </a:xfrm>
          <a:prstGeom prst="rect">
            <a:avLst/>
          </a:prstGeom>
          <a:noFill/>
        </p:spPr>
        <p:txBody>
          <a:bodyPr wrap="square" rtlCol="0">
            <a:spAutoFit/>
          </a:bodyPr>
          <a:lstStyle/>
          <a:p>
            <a:r>
              <a:rPr lang="en-US" altLang="zh-CN" dirty="0" smtClean="0">
                <a:solidFill>
                  <a:schemeClr val="tx1">
                    <a:lumMod val="10000"/>
                  </a:schemeClr>
                </a:solidFill>
              </a:rPr>
              <a:t>Client</a:t>
            </a:r>
            <a:endParaRPr lang="zh-CN" altLang="en-US" dirty="0">
              <a:solidFill>
                <a:schemeClr val="tx1">
                  <a:lumMod val="10000"/>
                </a:schemeClr>
              </a:solidFill>
            </a:endParaRPr>
          </a:p>
        </p:txBody>
      </p:sp>
      <p:sp>
        <p:nvSpPr>
          <p:cNvPr id="11" name="TextBox 10"/>
          <p:cNvSpPr txBox="1"/>
          <p:nvPr/>
        </p:nvSpPr>
        <p:spPr>
          <a:xfrm>
            <a:off x="7270594" y="4780199"/>
            <a:ext cx="1121218" cy="384721"/>
          </a:xfrm>
          <a:prstGeom prst="rect">
            <a:avLst/>
          </a:prstGeom>
          <a:noFill/>
        </p:spPr>
        <p:txBody>
          <a:bodyPr wrap="square" rtlCol="0">
            <a:spAutoFit/>
          </a:bodyPr>
          <a:lstStyle/>
          <a:p>
            <a:r>
              <a:rPr lang="en-US" altLang="zh-CN" dirty="0" smtClean="0">
                <a:solidFill>
                  <a:schemeClr val="tx1">
                    <a:lumMod val="10000"/>
                  </a:schemeClr>
                </a:solidFill>
              </a:rPr>
              <a:t>Server</a:t>
            </a:r>
            <a:endParaRPr lang="zh-CN" altLang="en-US" dirty="0">
              <a:solidFill>
                <a:schemeClr val="tx1">
                  <a:lumMod val="10000"/>
                </a:schemeClr>
              </a:solidFill>
            </a:endParaRPr>
          </a:p>
        </p:txBody>
      </p:sp>
      <p:sp>
        <p:nvSpPr>
          <p:cNvPr id="12" name="TextBox 11"/>
          <p:cNvSpPr txBox="1"/>
          <p:nvPr/>
        </p:nvSpPr>
        <p:spPr>
          <a:xfrm>
            <a:off x="5798303" y="3853173"/>
            <a:ext cx="674914" cy="384721"/>
          </a:xfrm>
          <a:prstGeom prst="rect">
            <a:avLst/>
          </a:prstGeom>
          <a:noFill/>
          <a:ln>
            <a:solidFill>
              <a:srgbClr val="FF0000"/>
            </a:solidFill>
          </a:ln>
        </p:spPr>
        <p:txBody>
          <a:bodyPr wrap="square" rtlCol="0">
            <a:spAutoFit/>
          </a:bodyPr>
          <a:lstStyle/>
          <a:p>
            <a:r>
              <a:rPr lang="zh-CN" altLang="en-US" b="1" dirty="0" smtClean="0">
                <a:solidFill>
                  <a:srgbClr val="FF0000"/>
                </a:solidFill>
              </a:rPr>
              <a:t>响应</a:t>
            </a:r>
            <a:endParaRPr lang="zh-CN" altLang="en-US" b="1" dirty="0">
              <a:solidFill>
                <a:srgbClr val="FF0000"/>
              </a:solidFill>
            </a:endParaRPr>
          </a:p>
        </p:txBody>
      </p:sp>
      <p:pic>
        <p:nvPicPr>
          <p:cNvPr id="13" name="Picture 1"/>
          <p:cNvPicPr>
            <a:picLocks noChangeAspect="1" noChangeArrowheads="1"/>
          </p:cNvPicPr>
          <p:nvPr/>
        </p:nvPicPr>
        <p:blipFill>
          <a:blip r:embed="rId5"/>
          <a:srcRect/>
          <a:stretch>
            <a:fillRect/>
          </a:stretch>
        </p:blipFill>
        <p:spPr bwMode="auto">
          <a:xfrm>
            <a:off x="2895197" y="2158295"/>
            <a:ext cx="1344338" cy="367924"/>
          </a:xfrm>
          <a:prstGeom prst="rect">
            <a:avLst/>
          </a:prstGeom>
          <a:noFill/>
          <a:ln w="9525">
            <a:noFill/>
            <a:miter lim="800000"/>
            <a:headEnd/>
            <a:tailEnd/>
          </a:ln>
          <a:effectLst/>
        </p:spPr>
      </p:pic>
      <p:pic>
        <p:nvPicPr>
          <p:cNvPr id="14" name="Picture 2"/>
          <p:cNvPicPr>
            <a:picLocks noChangeAspect="1" noChangeArrowheads="1"/>
          </p:cNvPicPr>
          <p:nvPr/>
        </p:nvPicPr>
        <p:blipFill>
          <a:blip r:embed="rId6"/>
          <a:srcRect/>
          <a:stretch>
            <a:fillRect/>
          </a:stretch>
        </p:blipFill>
        <p:spPr bwMode="auto">
          <a:xfrm>
            <a:off x="5987593" y="2158296"/>
            <a:ext cx="1319114" cy="445415"/>
          </a:xfrm>
          <a:prstGeom prst="rect">
            <a:avLst/>
          </a:prstGeom>
          <a:noFill/>
          <a:ln w="9525">
            <a:noFill/>
            <a:miter lim="800000"/>
            <a:headEnd/>
            <a:tailEnd/>
          </a:ln>
          <a:effectLst/>
        </p:spPr>
      </p:pic>
      <p:pic>
        <p:nvPicPr>
          <p:cNvPr id="15" name="Picture 3"/>
          <p:cNvPicPr>
            <a:picLocks noChangeAspect="1" noChangeArrowheads="1"/>
          </p:cNvPicPr>
          <p:nvPr/>
        </p:nvPicPr>
        <p:blipFill>
          <a:blip r:embed="rId7"/>
          <a:srcRect/>
          <a:stretch>
            <a:fillRect/>
          </a:stretch>
        </p:blipFill>
        <p:spPr bwMode="auto">
          <a:xfrm>
            <a:off x="1471447" y="2142797"/>
            <a:ext cx="899789" cy="352426"/>
          </a:xfrm>
          <a:prstGeom prst="rect">
            <a:avLst/>
          </a:prstGeom>
          <a:noFill/>
          <a:ln w="9525">
            <a:noFill/>
            <a:miter lim="800000"/>
            <a:headEnd/>
            <a:tailEnd/>
          </a:ln>
          <a:effectLst/>
        </p:spPr>
      </p:pic>
      <p:pic>
        <p:nvPicPr>
          <p:cNvPr id="16" name="Picture 4"/>
          <p:cNvPicPr>
            <a:picLocks noChangeAspect="1" noChangeArrowheads="1"/>
          </p:cNvPicPr>
          <p:nvPr/>
        </p:nvPicPr>
        <p:blipFill>
          <a:blip r:embed="rId8"/>
          <a:srcRect/>
          <a:stretch>
            <a:fillRect/>
          </a:stretch>
        </p:blipFill>
        <p:spPr bwMode="auto">
          <a:xfrm>
            <a:off x="4205288" y="4622526"/>
            <a:ext cx="1181417" cy="398920"/>
          </a:xfrm>
          <a:prstGeom prst="rect">
            <a:avLst/>
          </a:prstGeom>
          <a:noFill/>
          <a:ln w="9525">
            <a:noFill/>
            <a:miter lim="800000"/>
            <a:headEnd/>
            <a:tailEnd/>
          </a:ln>
          <a:effectLst/>
        </p:spPr>
      </p:pic>
      <p:pic>
        <p:nvPicPr>
          <p:cNvPr id="17" name="Picture 5"/>
          <p:cNvPicPr>
            <a:picLocks noChangeAspect="1" noChangeArrowheads="1"/>
          </p:cNvPicPr>
          <p:nvPr/>
        </p:nvPicPr>
        <p:blipFill>
          <a:blip r:embed="rId9"/>
          <a:srcRect/>
          <a:stretch>
            <a:fillRect/>
          </a:stretch>
        </p:blipFill>
        <p:spPr bwMode="auto">
          <a:xfrm>
            <a:off x="1508494" y="4622522"/>
            <a:ext cx="940231" cy="381969"/>
          </a:xfrm>
          <a:prstGeom prst="rect">
            <a:avLst/>
          </a:prstGeom>
          <a:noFill/>
          <a:ln w="9525">
            <a:noFill/>
            <a:miter lim="800000"/>
            <a:headEnd/>
            <a:tailEnd/>
          </a:ln>
          <a:effectLst/>
        </p:spPr>
      </p:pic>
      <p:sp>
        <p:nvSpPr>
          <p:cNvPr id="18" name="TextBox 17"/>
          <p:cNvSpPr txBox="1"/>
          <p:nvPr/>
        </p:nvSpPr>
        <p:spPr>
          <a:xfrm>
            <a:off x="3843575" y="3533612"/>
            <a:ext cx="1952787" cy="384721"/>
          </a:xfrm>
          <a:prstGeom prst="rect">
            <a:avLst/>
          </a:prstGeom>
          <a:noFill/>
          <a:ln>
            <a:solidFill>
              <a:schemeClr val="bg1"/>
            </a:solidFill>
          </a:ln>
        </p:spPr>
        <p:txBody>
          <a:bodyPr wrap="square" rtlCol="0">
            <a:spAutoFit/>
          </a:bodyPr>
          <a:lstStyle/>
          <a:p>
            <a:r>
              <a:rPr lang="zh-CN" altLang="en-US" b="1" dirty="0" smtClean="0">
                <a:solidFill>
                  <a:srgbClr val="FF0000"/>
                </a:solidFill>
              </a:rPr>
              <a:t>请求响应时间</a:t>
            </a:r>
            <a:endParaRPr lang="zh-CN" altLang="en-US" b="1" dirty="0">
              <a:solidFill>
                <a:srgbClr val="FF0000"/>
              </a:solidFill>
            </a:endParaRPr>
          </a:p>
        </p:txBody>
      </p:sp>
    </p:spTree>
    <p:extLst>
      <p:ext uri="{BB962C8B-B14F-4D97-AF65-F5344CB8AC3E}">
        <p14:creationId xmlns:p14="http://schemas.microsoft.com/office/powerpoint/2010/main" val="425415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randombar(horizontal)">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026079"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Page Download Time Breakdown</a:t>
            </a:r>
            <a:r>
              <a:rPr lang="zh-CN" altLang="en-US" b="1" dirty="0">
                <a:solidFill>
                  <a:schemeClr val="bg1"/>
                </a:solidFill>
              </a:rPr>
              <a:t>图</a:t>
            </a:r>
          </a:p>
        </p:txBody>
      </p:sp>
      <p:sp>
        <p:nvSpPr>
          <p:cNvPr id="3" name="内容占位符 2"/>
          <p:cNvSpPr>
            <a:spLocks noGrp="1"/>
          </p:cNvSpPr>
          <p:nvPr>
            <p:ph idx="1"/>
          </p:nvPr>
        </p:nvSpPr>
        <p:spPr/>
        <p:txBody>
          <a:bodyPr/>
          <a:lstStyle/>
          <a:p>
            <a:r>
              <a:rPr lang="zh-CN" altLang="en-US" dirty="0" smtClean="0"/>
              <a:t>页面及页面组件的下载时间由</a:t>
            </a:r>
            <a:r>
              <a:rPr lang="en-US" altLang="zh-CN" dirty="0" smtClean="0"/>
              <a:t>DNS</a:t>
            </a:r>
            <a:r>
              <a:rPr lang="zh-CN" altLang="en-US" dirty="0" smtClean="0"/>
              <a:t>解析时间、连接时间、第一次缓冲时间、接收时间、</a:t>
            </a:r>
            <a:r>
              <a:rPr lang="en-US" altLang="zh-CN" dirty="0" smtClean="0"/>
              <a:t>SSL</a:t>
            </a:r>
            <a:r>
              <a:rPr lang="zh-CN" altLang="en-US" dirty="0" smtClean="0"/>
              <a:t>握手时间、客户端时间及错误时间等共同构成。</a:t>
            </a:r>
            <a:endParaRPr lang="zh-CN" altLang="en-US" dirty="0"/>
          </a:p>
        </p:txBody>
      </p:sp>
      <p:pic>
        <p:nvPicPr>
          <p:cNvPr id="279554" name="图片 48"/>
          <p:cNvPicPr>
            <a:picLocks noChangeAspect="1" noChangeArrowheads="1"/>
          </p:cNvPicPr>
          <p:nvPr/>
        </p:nvPicPr>
        <p:blipFill>
          <a:blip r:embed="rId3"/>
          <a:srcRect/>
          <a:stretch>
            <a:fillRect/>
          </a:stretch>
        </p:blipFill>
        <p:spPr bwMode="auto">
          <a:xfrm>
            <a:off x="1936366" y="2708993"/>
            <a:ext cx="5432612" cy="3309936"/>
          </a:xfrm>
          <a:prstGeom prst="rect">
            <a:avLst/>
          </a:prstGeom>
          <a:noFill/>
          <a:ln w="9525">
            <a:noFill/>
            <a:miter lim="800000"/>
            <a:headEnd/>
            <a:tailEnd/>
          </a:ln>
        </p:spPr>
      </p:pic>
    </p:spTree>
    <p:extLst>
      <p:ext uri="{BB962C8B-B14F-4D97-AF65-F5344CB8AC3E}">
        <p14:creationId xmlns:p14="http://schemas.microsoft.com/office/powerpoint/2010/main" val="5813345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846" y="260648"/>
            <a:ext cx="8460432" cy="565820"/>
          </a:xfrm>
          <a:noFill/>
          <a:ln>
            <a:noFill/>
          </a:ln>
        </p:spPr>
        <p:txBody>
          <a:bodyPr vert="horz" wrap="square" lIns="0" tIns="0" rIns="0" bIns="0" numCol="1" anchor="t" anchorCtr="0" compatLnSpc="1">
            <a:prstTxWarp prst="textNoShape">
              <a:avLst/>
            </a:prstTxWarp>
            <a:normAutofit fontScale="90000"/>
          </a:bodyPr>
          <a:lstStyle/>
          <a:p>
            <a:r>
              <a:rPr lang="en-US" b="1" dirty="0">
                <a:solidFill>
                  <a:schemeClr val="bg1"/>
                </a:solidFill>
              </a:rPr>
              <a:t>Page Download Time Breakdown</a:t>
            </a:r>
            <a:r>
              <a:rPr lang="zh-CN" altLang="en-US" b="1" dirty="0">
                <a:solidFill>
                  <a:schemeClr val="bg1"/>
                </a:solidFill>
              </a:rPr>
              <a:t>（</a:t>
            </a:r>
            <a:r>
              <a:rPr lang="en-US" b="1" dirty="0">
                <a:solidFill>
                  <a:schemeClr val="bg1"/>
                </a:solidFill>
              </a:rPr>
              <a:t>Over Time</a:t>
            </a:r>
            <a:r>
              <a:rPr lang="zh-CN" altLang="en-US" b="1" dirty="0">
                <a:solidFill>
                  <a:schemeClr val="bg1"/>
                </a:solidFill>
              </a:rPr>
              <a:t>）图</a:t>
            </a:r>
          </a:p>
        </p:txBody>
      </p:sp>
      <p:sp>
        <p:nvSpPr>
          <p:cNvPr id="3" name="内容占位符 2"/>
          <p:cNvSpPr>
            <a:spLocks noGrp="1"/>
          </p:cNvSpPr>
          <p:nvPr>
            <p:ph idx="1"/>
          </p:nvPr>
        </p:nvSpPr>
        <p:spPr>
          <a:xfrm>
            <a:off x="539552" y="980728"/>
            <a:ext cx="8229600" cy="4525963"/>
          </a:xfrm>
        </p:spPr>
        <p:txBody>
          <a:bodyPr/>
          <a:lstStyle/>
          <a:p>
            <a:r>
              <a:rPr lang="zh-CN" altLang="en-US" dirty="0" smtClean="0"/>
              <a:t>页面下载时间细分（随时间变化）图，显示场景执行期间每秒内各网页及页面组件的下载时间的细分情况。</a:t>
            </a:r>
            <a:endParaRPr lang="zh-CN" altLang="en-US" dirty="0"/>
          </a:p>
        </p:txBody>
      </p:sp>
      <p:pic>
        <p:nvPicPr>
          <p:cNvPr id="281602" name="图片 63"/>
          <p:cNvPicPr>
            <a:picLocks noChangeAspect="1" noChangeArrowheads="1"/>
          </p:cNvPicPr>
          <p:nvPr/>
        </p:nvPicPr>
        <p:blipFill>
          <a:blip r:embed="rId3"/>
          <a:srcRect/>
          <a:stretch>
            <a:fillRect/>
          </a:stretch>
        </p:blipFill>
        <p:spPr bwMode="auto">
          <a:xfrm>
            <a:off x="1713879" y="2636912"/>
            <a:ext cx="5701559" cy="3662591"/>
          </a:xfrm>
          <a:prstGeom prst="rect">
            <a:avLst/>
          </a:prstGeom>
          <a:noFill/>
          <a:ln w="9525">
            <a:noFill/>
            <a:miter lim="800000"/>
            <a:headEnd/>
            <a:tailEnd/>
          </a:ln>
        </p:spPr>
      </p:pic>
    </p:spTree>
    <p:extLst>
      <p:ext uri="{BB962C8B-B14F-4D97-AF65-F5344CB8AC3E}">
        <p14:creationId xmlns:p14="http://schemas.microsoft.com/office/powerpoint/2010/main" val="75860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Time to First Buffer Breakdown</a:t>
            </a:r>
            <a:r>
              <a:rPr lang="zh-CN" altLang="en-US" b="1" dirty="0">
                <a:solidFill>
                  <a:schemeClr val="bg1"/>
                </a:solidFill>
              </a:rPr>
              <a:t>图</a:t>
            </a:r>
          </a:p>
        </p:txBody>
      </p:sp>
      <p:sp>
        <p:nvSpPr>
          <p:cNvPr id="3" name="内容占位符 2"/>
          <p:cNvSpPr>
            <a:spLocks noGrp="1"/>
          </p:cNvSpPr>
          <p:nvPr>
            <p:ph idx="1"/>
          </p:nvPr>
        </p:nvSpPr>
        <p:spPr>
          <a:xfrm>
            <a:off x="493048" y="1052736"/>
            <a:ext cx="8229600" cy="4525963"/>
          </a:xfrm>
        </p:spPr>
        <p:txBody>
          <a:bodyPr/>
          <a:lstStyle/>
          <a:p>
            <a:r>
              <a:rPr lang="zh-CN" altLang="en-US" dirty="0" smtClean="0"/>
              <a:t>第一次缓冲时间细分图，以条形图显示第一次缓冲时间的细分情况：服务器处理和网络下载时间。通过该值可衡量性能问题是否由服务器或网络导致。</a:t>
            </a:r>
            <a:endParaRPr lang="zh-CN" altLang="en-US" dirty="0"/>
          </a:p>
        </p:txBody>
      </p:sp>
      <p:pic>
        <p:nvPicPr>
          <p:cNvPr id="282626" name="图片 66"/>
          <p:cNvPicPr>
            <a:picLocks noChangeAspect="1" noChangeArrowheads="1"/>
          </p:cNvPicPr>
          <p:nvPr/>
        </p:nvPicPr>
        <p:blipFill>
          <a:blip r:embed="rId3"/>
          <a:srcRect/>
          <a:stretch>
            <a:fillRect/>
          </a:stretch>
        </p:blipFill>
        <p:spPr bwMode="auto">
          <a:xfrm>
            <a:off x="1547664" y="3227019"/>
            <a:ext cx="5522271" cy="3223352"/>
          </a:xfrm>
          <a:prstGeom prst="rect">
            <a:avLst/>
          </a:prstGeom>
          <a:noFill/>
          <a:ln w="9525">
            <a:noFill/>
            <a:miter lim="800000"/>
            <a:headEnd/>
            <a:tailEnd/>
          </a:ln>
        </p:spPr>
      </p:pic>
    </p:spTree>
    <p:extLst>
      <p:ext uri="{BB962C8B-B14F-4D97-AF65-F5344CB8AC3E}">
        <p14:creationId xmlns:p14="http://schemas.microsoft.com/office/powerpoint/2010/main" val="366835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启动与界面（续）</a:t>
            </a:r>
          </a:p>
        </p:txBody>
      </p:sp>
      <p:sp>
        <p:nvSpPr>
          <p:cNvPr id="4" name="内容占位符 3"/>
          <p:cNvSpPr>
            <a:spLocks noGrp="1"/>
          </p:cNvSpPr>
          <p:nvPr>
            <p:ph idx="1"/>
          </p:nvPr>
        </p:nvSpPr>
        <p:spPr/>
        <p:txBody>
          <a:bodyPr/>
          <a:lstStyle/>
          <a:p>
            <a:endParaRPr lang="zh-CN" altLang="en-US"/>
          </a:p>
        </p:txBody>
      </p:sp>
      <p:pic>
        <p:nvPicPr>
          <p:cNvPr id="222210" name="图片 14"/>
          <p:cNvPicPr>
            <a:picLocks noChangeAspect="1" noChangeArrowheads="1"/>
          </p:cNvPicPr>
          <p:nvPr/>
        </p:nvPicPr>
        <p:blipFill>
          <a:blip r:embed="rId3"/>
          <a:srcRect/>
          <a:stretch>
            <a:fillRect/>
          </a:stretch>
        </p:blipFill>
        <p:spPr bwMode="auto">
          <a:xfrm>
            <a:off x="668990" y="1137399"/>
            <a:ext cx="7972987" cy="4868955"/>
          </a:xfrm>
          <a:prstGeom prst="rect">
            <a:avLst/>
          </a:prstGeom>
          <a:noFill/>
          <a:ln w="9525">
            <a:noFill/>
            <a:miter lim="800000"/>
            <a:headEnd/>
            <a:tailEnd/>
          </a:ln>
        </p:spPr>
      </p:pic>
    </p:spTree>
    <p:extLst>
      <p:ext uri="{BB962C8B-B14F-4D97-AF65-F5344CB8AC3E}">
        <p14:creationId xmlns:p14="http://schemas.microsoft.com/office/powerpoint/2010/main" val="749053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8119773"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Time to First Buffer Breakdown(Over Time)</a:t>
            </a:r>
            <a:r>
              <a:rPr lang="zh-CN" altLang="en-US" b="1" dirty="0">
                <a:solidFill>
                  <a:schemeClr val="bg1"/>
                </a:solidFill>
              </a:rPr>
              <a:t>图</a:t>
            </a:r>
          </a:p>
        </p:txBody>
      </p:sp>
      <p:sp>
        <p:nvSpPr>
          <p:cNvPr id="3" name="内容占位符 2"/>
          <p:cNvSpPr>
            <a:spLocks noGrp="1"/>
          </p:cNvSpPr>
          <p:nvPr>
            <p:ph idx="1"/>
          </p:nvPr>
        </p:nvSpPr>
        <p:spPr/>
        <p:txBody>
          <a:bodyPr/>
          <a:lstStyle/>
          <a:p>
            <a:r>
              <a:rPr lang="zh-CN" altLang="en-US" dirty="0" smtClean="0"/>
              <a:t>第一次缓冲时间细分（随时间变化）图，显示场景执行期间每秒内各网页及页面组件的第一次缓冲时间细分情况。</a:t>
            </a:r>
            <a:endParaRPr lang="zh-CN" altLang="en-US" dirty="0"/>
          </a:p>
        </p:txBody>
      </p:sp>
      <p:pic>
        <p:nvPicPr>
          <p:cNvPr id="283650" name="图片 5"/>
          <p:cNvPicPr>
            <a:picLocks noChangeAspect="1" noChangeArrowheads="1"/>
          </p:cNvPicPr>
          <p:nvPr/>
        </p:nvPicPr>
        <p:blipFill>
          <a:blip r:embed="rId3"/>
          <a:srcRect/>
          <a:stretch>
            <a:fillRect/>
          </a:stretch>
        </p:blipFill>
        <p:spPr bwMode="auto">
          <a:xfrm>
            <a:off x="1792930" y="2256305"/>
            <a:ext cx="5737418" cy="3710957"/>
          </a:xfrm>
          <a:prstGeom prst="rect">
            <a:avLst/>
          </a:prstGeom>
          <a:noFill/>
          <a:ln w="9525">
            <a:noFill/>
            <a:miter lim="800000"/>
            <a:headEnd/>
            <a:tailEnd/>
          </a:ln>
        </p:spPr>
      </p:pic>
    </p:spTree>
    <p:extLst>
      <p:ext uri="{BB962C8B-B14F-4D97-AF65-F5344CB8AC3E}">
        <p14:creationId xmlns:p14="http://schemas.microsoft.com/office/powerpoint/2010/main" val="41872885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6828856" cy="565820"/>
          </a:xfrm>
          <a:noFill/>
          <a:ln>
            <a:noFill/>
          </a:ln>
        </p:spPr>
        <p:txBody>
          <a:bodyPr vert="horz" wrap="square" lIns="0" tIns="0" rIns="0" bIns="0" numCol="1" anchor="t" anchorCtr="0" compatLnSpc="1">
            <a:prstTxWarp prst="textNoShape">
              <a:avLst/>
            </a:prstTxWarp>
            <a:normAutofit fontScale="90000"/>
          </a:bodyPr>
          <a:lstStyle/>
          <a:p>
            <a:r>
              <a:rPr lang="en-US" altLang="zh-CN" b="1" dirty="0">
                <a:solidFill>
                  <a:schemeClr val="bg1"/>
                </a:solidFill>
              </a:rPr>
              <a:t>Downloaded Component Size</a:t>
            </a:r>
            <a:r>
              <a:rPr lang="zh-CN" altLang="en-US" b="1" dirty="0">
                <a:solidFill>
                  <a:schemeClr val="bg1"/>
                </a:solidFill>
              </a:rPr>
              <a:t>（</a:t>
            </a:r>
            <a:r>
              <a:rPr lang="en-US" altLang="zh-CN" b="1" dirty="0">
                <a:solidFill>
                  <a:schemeClr val="bg1"/>
                </a:solidFill>
              </a:rPr>
              <a:t>KB</a:t>
            </a:r>
            <a:r>
              <a:rPr lang="zh-CN" altLang="en-US" b="1" dirty="0">
                <a:solidFill>
                  <a:schemeClr val="bg1"/>
                </a:solidFill>
              </a:rPr>
              <a:t>）图</a:t>
            </a:r>
          </a:p>
        </p:txBody>
      </p:sp>
      <p:sp>
        <p:nvSpPr>
          <p:cNvPr id="3" name="内容占位符 2"/>
          <p:cNvSpPr>
            <a:spLocks noGrp="1"/>
          </p:cNvSpPr>
          <p:nvPr>
            <p:ph idx="1"/>
          </p:nvPr>
        </p:nvSpPr>
        <p:spPr/>
        <p:txBody>
          <a:bodyPr/>
          <a:lstStyle/>
          <a:p>
            <a:r>
              <a:rPr lang="zh-CN" altLang="en-US" dirty="0" smtClean="0"/>
              <a:t>下载组件的大小图，以饼状图显示各网页组件的大小（以</a:t>
            </a:r>
            <a:r>
              <a:rPr lang="en-US" altLang="zh-CN" dirty="0" smtClean="0"/>
              <a:t>KB</a:t>
            </a:r>
            <a:r>
              <a:rPr lang="zh-CN" altLang="en-US" dirty="0" smtClean="0"/>
              <a:t>为单位）。通过该值可衡量性能问题是否由某页面组件过大导致。</a:t>
            </a:r>
            <a:endParaRPr lang="zh-CN" altLang="en-US" dirty="0"/>
          </a:p>
        </p:txBody>
      </p:sp>
      <p:pic>
        <p:nvPicPr>
          <p:cNvPr id="284674" name="图片 8"/>
          <p:cNvPicPr>
            <a:picLocks noChangeAspect="1" noChangeArrowheads="1"/>
          </p:cNvPicPr>
          <p:nvPr/>
        </p:nvPicPr>
        <p:blipFill>
          <a:blip r:embed="rId3"/>
          <a:srcRect/>
          <a:stretch>
            <a:fillRect/>
          </a:stretch>
        </p:blipFill>
        <p:spPr bwMode="auto">
          <a:xfrm>
            <a:off x="1882586" y="2694835"/>
            <a:ext cx="5468470" cy="3300354"/>
          </a:xfrm>
          <a:prstGeom prst="rect">
            <a:avLst/>
          </a:prstGeom>
          <a:noFill/>
          <a:ln w="9525">
            <a:noFill/>
            <a:miter lim="800000"/>
            <a:headEnd/>
            <a:tailEnd/>
          </a:ln>
        </p:spPr>
      </p:pic>
    </p:spTree>
    <p:extLst>
      <p:ext uri="{BB962C8B-B14F-4D97-AF65-F5344CB8AC3E}">
        <p14:creationId xmlns:p14="http://schemas.microsoft.com/office/powerpoint/2010/main" val="42619947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1" y="1049585"/>
            <a:ext cx="9143999" cy="4941842"/>
          </a:xfrm>
          <a:prstGeom prst="rect">
            <a:avLst/>
          </a:prstGeom>
          <a:noFill/>
          <a:ln w="9525">
            <a:noFill/>
            <a:miter lim="800000"/>
            <a:headEnd/>
            <a:tailEnd/>
          </a:ln>
          <a:effectLst/>
        </p:spPr>
      </p:pic>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总结：</a:t>
            </a:r>
            <a:r>
              <a:rPr lang="en-US" altLang="zh-CN" b="1" dirty="0">
                <a:solidFill>
                  <a:schemeClr val="bg1"/>
                </a:solidFill>
              </a:rPr>
              <a:t>Analysis</a:t>
            </a:r>
            <a:r>
              <a:rPr lang="zh-CN" altLang="en-US" b="1" dirty="0">
                <a:solidFill>
                  <a:schemeClr val="bg1"/>
                </a:solidFill>
              </a:rPr>
              <a:t>图</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945169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a:t>
            </a:r>
          </a:p>
        </p:txBody>
      </p:sp>
      <p:sp>
        <p:nvSpPr>
          <p:cNvPr id="5" name="内容占位符 4"/>
          <p:cNvSpPr>
            <a:spLocks noGrp="1"/>
          </p:cNvSpPr>
          <p:nvPr>
            <p:ph idx="1"/>
          </p:nvPr>
        </p:nvSpPr>
        <p:spPr/>
        <p:txBody>
          <a:bodyPr>
            <a:normAutofit lnSpcReduction="10000"/>
          </a:bodyPr>
          <a:lstStyle/>
          <a:p>
            <a:r>
              <a:rPr lang="zh-CN" altLang="en-US" dirty="0" smtClean="0"/>
              <a:t>分析概要报告显示场景运行情况的一般信息，对判断是否需要深入分析性能测试结果图有重要作用。</a:t>
            </a:r>
            <a:endParaRPr lang="en-US" altLang="zh-CN" dirty="0" smtClean="0"/>
          </a:p>
          <a:p>
            <a:pPr lvl="1"/>
            <a:r>
              <a:rPr lang="zh-CN" altLang="en-US" dirty="0" smtClean="0">
                <a:solidFill>
                  <a:schemeClr val="tx1"/>
                </a:solidFill>
              </a:rPr>
              <a:t>概要整体信息</a:t>
            </a:r>
          </a:p>
          <a:p>
            <a:pPr lvl="1"/>
            <a:r>
              <a:rPr lang="zh-CN" altLang="en-US" dirty="0" smtClean="0">
                <a:solidFill>
                  <a:schemeClr val="tx1"/>
                </a:solidFill>
              </a:rPr>
              <a:t>统计信息概要</a:t>
            </a:r>
          </a:p>
          <a:p>
            <a:pPr lvl="1"/>
            <a:r>
              <a:rPr lang="en-US" dirty="0" smtClean="0">
                <a:solidFill>
                  <a:schemeClr val="tx1"/>
                </a:solidFill>
              </a:rPr>
              <a:t>N</a:t>
            </a:r>
            <a:r>
              <a:rPr lang="zh-CN" altLang="en-US" dirty="0" smtClean="0">
                <a:solidFill>
                  <a:schemeClr val="tx1"/>
                </a:solidFill>
              </a:rPr>
              <a:t>个执行情况最差的事务</a:t>
            </a:r>
          </a:p>
          <a:p>
            <a:pPr lvl="1"/>
            <a:r>
              <a:rPr lang="zh-CN" altLang="en-US" dirty="0" smtClean="0">
                <a:solidFill>
                  <a:schemeClr val="tx1"/>
                </a:solidFill>
              </a:rPr>
              <a:t>事务概要</a:t>
            </a:r>
            <a:endParaRPr lang="en-US" altLang="zh-CN" dirty="0" smtClean="0">
              <a:solidFill>
                <a:schemeClr val="tx1"/>
              </a:solidFill>
            </a:endParaRPr>
          </a:p>
          <a:p>
            <a:pPr lvl="1"/>
            <a:r>
              <a:rPr lang="en-US" dirty="0" smtClean="0">
                <a:solidFill>
                  <a:schemeClr val="tx1"/>
                </a:solidFill>
              </a:rPr>
              <a:t>HTTP</a:t>
            </a:r>
            <a:r>
              <a:rPr lang="zh-CN" altLang="en-US" dirty="0" smtClean="0">
                <a:solidFill>
                  <a:schemeClr val="tx1"/>
                </a:solidFill>
              </a:rPr>
              <a:t>响应概要</a:t>
            </a:r>
            <a:endParaRPr lang="en-US" altLang="zh-CN" dirty="0">
              <a:solidFill>
                <a:schemeClr val="tx1"/>
              </a:solidFill>
            </a:endParaRPr>
          </a:p>
          <a:p>
            <a:pPr lvl="1"/>
            <a:r>
              <a:rPr lang="zh-CN" altLang="en-US" dirty="0" smtClean="0">
                <a:solidFill>
                  <a:schemeClr val="tx1"/>
                </a:solidFill>
              </a:rPr>
              <a:t>等等</a:t>
            </a:r>
          </a:p>
          <a:p>
            <a:pPr lvl="1">
              <a:buNone/>
            </a:pPr>
            <a:endParaRPr lang="zh-CN" altLang="en-US" dirty="0" smtClean="0"/>
          </a:p>
          <a:p>
            <a:pPr lvl="1">
              <a:buNone/>
            </a:pPr>
            <a:endParaRPr lang="zh-CN"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092" y="3916589"/>
            <a:ext cx="2659062" cy="261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7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53" y="1353951"/>
            <a:ext cx="7744199" cy="436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23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4" name="内容占位符 3"/>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31" y="1990723"/>
            <a:ext cx="8051153" cy="319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266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Analysis</a:t>
            </a:r>
            <a:r>
              <a:rPr lang="zh-CN" altLang="en-US" b="1" dirty="0">
                <a:solidFill>
                  <a:schemeClr val="bg1"/>
                </a:solidFill>
              </a:rPr>
              <a:t>分析概要（续）</a:t>
            </a:r>
          </a:p>
        </p:txBody>
      </p:sp>
      <p:sp>
        <p:nvSpPr>
          <p:cNvPr id="3" name="内容占位符 2"/>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092644"/>
              </p:ext>
            </p:extLst>
          </p:nvPr>
        </p:nvGraphicFramePr>
        <p:xfrm>
          <a:off x="620967" y="1097308"/>
          <a:ext cx="8038940" cy="2971800"/>
        </p:xfrm>
        <a:graphic>
          <a:graphicData uri="http://schemas.openxmlformats.org/drawingml/2006/table">
            <a:tbl>
              <a:tblPr/>
              <a:tblGrid>
                <a:gridCol w="8038940"/>
              </a:tblGrid>
              <a:tr h="0">
                <a:tc>
                  <a:txBody>
                    <a:bodyPr/>
                    <a:lstStyle/>
                    <a:p>
                      <a:pPr indent="266700" algn="just">
                        <a:spcAft>
                          <a:spcPts val="600"/>
                        </a:spcAft>
                      </a:pPr>
                      <a:r>
                        <a:rPr lang="x-none" sz="2000" b="1" kern="100" dirty="0" smtClean="0">
                          <a:latin typeface="华文楷体"/>
                          <a:ea typeface="宋体"/>
                          <a:cs typeface="Times New Roman"/>
                        </a:rPr>
                        <a:t>注意</a:t>
                      </a:r>
                      <a:r>
                        <a:rPr lang="x-none" sz="2000" b="1" kern="100" dirty="0">
                          <a:latin typeface="华文楷体"/>
                          <a:ea typeface="宋体"/>
                          <a:cs typeface="Times New Roman"/>
                        </a:rPr>
                        <a:t>： </a:t>
                      </a:r>
                      <a:endParaRPr lang="en-US" sz="2000" b="1" kern="100" dirty="0" smtClean="0">
                        <a:latin typeface="华文楷体"/>
                        <a:ea typeface="宋体"/>
                        <a:cs typeface="Times New Roman"/>
                      </a:endParaRPr>
                    </a:p>
                    <a:p>
                      <a:pPr marL="0" marR="0" indent="266700" algn="just" defTabSz="914400" rtl="0" eaLnBrk="1" fontAlgn="auto" latinLnBrk="0" hangingPunct="1">
                        <a:lnSpc>
                          <a:spcPct val="100000"/>
                        </a:lnSpc>
                        <a:spcBef>
                          <a:spcPts val="0"/>
                        </a:spcBef>
                        <a:spcAft>
                          <a:spcPts val="600"/>
                        </a:spcAft>
                        <a:buClrTx/>
                        <a:buSzTx/>
                        <a:buFontTx/>
                        <a:buNone/>
                        <a:tabLst/>
                        <a:defRPr/>
                      </a:pPr>
                      <a:r>
                        <a:rPr lang="en-US" sz="2000" kern="100" dirty="0" smtClean="0">
                          <a:solidFill>
                            <a:schemeClr val="tx1"/>
                          </a:solidFill>
                          <a:latin typeface="Calibri"/>
                          <a:ea typeface="华文楷体"/>
                          <a:cs typeface="宋体"/>
                        </a:rPr>
                        <a:t>1</a:t>
                      </a:r>
                      <a:r>
                        <a:rPr lang="x-none" sz="2000" kern="100" dirty="0" smtClean="0">
                          <a:solidFill>
                            <a:schemeClr val="tx1"/>
                          </a:solidFill>
                          <a:latin typeface="Calibri"/>
                          <a:ea typeface="华文楷体"/>
                          <a:cs typeface="宋体"/>
                        </a:rPr>
                        <a:t>）Std</a:t>
                      </a:r>
                      <a:r>
                        <a:rPr lang="x-none" sz="2000" kern="100" dirty="0">
                          <a:solidFill>
                            <a:schemeClr val="tx1"/>
                          </a:solidFill>
                          <a:latin typeface="Calibri"/>
                          <a:ea typeface="华文楷体"/>
                          <a:cs typeface="宋体"/>
                        </a:rPr>
                        <a:t>. Deviation即标准方差，是描述数据采样离散状态的一项重要指标</a:t>
                      </a:r>
                      <a:r>
                        <a:rPr lang="x-none" sz="2000" kern="100" dirty="0" smtClean="0">
                          <a:solidFill>
                            <a:schemeClr val="tx1"/>
                          </a:solidFill>
                          <a:latin typeface="Calibri"/>
                          <a:ea typeface="华文楷体"/>
                          <a:cs typeface="宋体"/>
                        </a:rPr>
                        <a:t>。可将标准方差同平均值进行对比</a:t>
                      </a:r>
                      <a:r>
                        <a:rPr lang="x-none" sz="2000" kern="100" dirty="0">
                          <a:solidFill>
                            <a:schemeClr val="tx1"/>
                          </a:solidFill>
                          <a:latin typeface="Calibri"/>
                          <a:ea typeface="华文楷体"/>
                          <a:cs typeface="宋体"/>
                        </a:rPr>
                        <a:t>，前者越大于后者，表明数据离散程度越高，曲线越不平稳即波动较大。</a:t>
                      </a:r>
                      <a:endParaRPr lang="zh-CN" sz="2000" kern="100" dirty="0">
                        <a:solidFill>
                          <a:schemeClr val="tx1"/>
                        </a:solidFill>
                        <a:latin typeface="Calibri"/>
                        <a:ea typeface="华文楷体"/>
                        <a:cs typeface="宋体"/>
                      </a:endParaRPr>
                    </a:p>
                    <a:p>
                      <a:pPr indent="266700" algn="just">
                        <a:spcAft>
                          <a:spcPts val="600"/>
                        </a:spcAft>
                      </a:pPr>
                      <a:r>
                        <a:rPr lang="en-US" sz="2000" kern="100" dirty="0" smtClean="0">
                          <a:solidFill>
                            <a:schemeClr val="tx1"/>
                          </a:solidFill>
                          <a:latin typeface="Calibri"/>
                          <a:ea typeface="华文楷体"/>
                          <a:cs typeface="宋体"/>
                        </a:rPr>
                        <a:t>2</a:t>
                      </a:r>
                      <a:r>
                        <a:rPr lang="x-none" sz="2000" kern="100" dirty="0" smtClean="0">
                          <a:solidFill>
                            <a:schemeClr val="tx1"/>
                          </a:solidFill>
                          <a:latin typeface="Calibri"/>
                          <a:ea typeface="华文楷体"/>
                          <a:cs typeface="宋体"/>
                        </a:rPr>
                        <a:t>）“</a:t>
                      </a:r>
                      <a:r>
                        <a:rPr lang="x-none" sz="2000" kern="100" dirty="0">
                          <a:solidFill>
                            <a:schemeClr val="tx1"/>
                          </a:solidFill>
                          <a:latin typeface="Calibri"/>
                          <a:ea typeface="华文楷体"/>
                          <a:cs typeface="宋体"/>
                        </a:rPr>
                        <a:t>90%”列用于定义某事务响应时间的90%的阈值。如：假定一组数据（3、9、4、5、7、1、8、2、10、6），排序后为（1、2、3、4、5、6、7、8、9、10），则“90%”为9。</a:t>
                      </a:r>
                      <a:endParaRPr lang="zh-CN" sz="2000" kern="100" dirty="0">
                        <a:solidFill>
                          <a:schemeClr val="tx1"/>
                        </a:solidFill>
                        <a:latin typeface="Calibri"/>
                        <a:ea typeface="华文楷体"/>
                        <a:cs typeface="宋体"/>
                      </a:endParaRPr>
                    </a:p>
                    <a:p>
                      <a:pPr indent="266700" algn="just">
                        <a:spcAft>
                          <a:spcPts val="600"/>
                        </a:spcAft>
                      </a:pPr>
                      <a:r>
                        <a:rPr lang="en-US" sz="2000" kern="100" dirty="0" smtClean="0">
                          <a:solidFill>
                            <a:schemeClr val="tx1"/>
                          </a:solidFill>
                          <a:latin typeface="Calibri"/>
                          <a:ea typeface="华文楷体"/>
                          <a:cs typeface="宋体"/>
                        </a:rPr>
                        <a:t>3</a:t>
                      </a:r>
                      <a:r>
                        <a:rPr lang="x-none" sz="2000" kern="100" dirty="0" smtClean="0">
                          <a:solidFill>
                            <a:schemeClr val="tx1"/>
                          </a:solidFill>
                          <a:latin typeface="Calibri"/>
                          <a:ea typeface="华文楷体"/>
                          <a:cs typeface="宋体"/>
                        </a:rPr>
                        <a:t>）</a:t>
                      </a:r>
                      <a:r>
                        <a:rPr lang="x-none" sz="2000" kern="100" dirty="0">
                          <a:solidFill>
                            <a:schemeClr val="tx1"/>
                          </a:solidFill>
                          <a:latin typeface="Calibri"/>
                          <a:ea typeface="华文楷体"/>
                          <a:cs typeface="宋体"/>
                        </a:rPr>
                        <a:t>通过选择【Tools】—【Options…】—【General</a:t>
                      </a:r>
                      <a:r>
                        <a:rPr lang="x-none" sz="2000" kern="100" dirty="0" smtClean="0">
                          <a:solidFill>
                            <a:schemeClr val="tx1"/>
                          </a:solidFill>
                          <a:latin typeface="Calibri"/>
                          <a:ea typeface="华文楷体"/>
                          <a:cs typeface="宋体"/>
                        </a:rPr>
                        <a:t>】，</a:t>
                      </a:r>
                      <a:r>
                        <a:rPr lang="zh-CN" altLang="en-US" sz="2000" kern="100" dirty="0" smtClean="0">
                          <a:solidFill>
                            <a:schemeClr val="tx1"/>
                          </a:solidFill>
                          <a:latin typeface="Calibri"/>
                          <a:ea typeface="华文楷体"/>
                          <a:cs typeface="宋体"/>
                        </a:rPr>
                        <a:t>在开启的</a:t>
                      </a:r>
                      <a:r>
                        <a:rPr lang="x-none" sz="2000" kern="100" dirty="0" smtClean="0">
                          <a:solidFill>
                            <a:schemeClr val="tx1"/>
                          </a:solidFill>
                          <a:latin typeface="Calibri"/>
                          <a:ea typeface="华文楷体"/>
                          <a:cs typeface="宋体"/>
                        </a:rPr>
                        <a:t>对话框的</a:t>
                      </a:r>
                      <a:r>
                        <a:rPr lang="x-none" sz="2000" kern="100" dirty="0">
                          <a:solidFill>
                            <a:schemeClr val="tx1"/>
                          </a:solidFill>
                          <a:latin typeface="Calibri"/>
                          <a:ea typeface="华文楷体"/>
                          <a:cs typeface="宋体"/>
                        </a:rPr>
                        <a:t>【Transaction Percentile】中设置“百分比列的数值”（默认为90</a:t>
                      </a:r>
                      <a:r>
                        <a:rPr lang="x-none" sz="2000" kern="100" dirty="0" smtClean="0">
                          <a:solidFill>
                            <a:schemeClr val="tx1"/>
                          </a:solidFill>
                          <a:latin typeface="Calibri"/>
                          <a:ea typeface="华文楷体"/>
                          <a:cs typeface="宋体"/>
                        </a:rPr>
                        <a:t>）。</a:t>
                      </a:r>
                      <a:endParaRPr lang="zh-CN" sz="2000" kern="100" dirty="0">
                        <a:solidFill>
                          <a:schemeClr val="tx1"/>
                        </a:solidFill>
                        <a:latin typeface="Calibri"/>
                        <a:ea typeface="华文楷体"/>
                        <a:cs typeface="宋体"/>
                      </a:endParaRPr>
                    </a:p>
                  </a:txBody>
                  <a:tcPr marL="68580" marR="68580" marT="0" marB="0">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w="12700" cap="flat" cmpd="sng" algn="ctr">
                      <a:solidFill>
                        <a:srgbClr val="000000"/>
                      </a:solidFill>
                      <a:prstDash val="dash"/>
                      <a:round/>
                      <a:headEnd type="none" w="med" len="med"/>
                      <a:tailEnd type="none" w="med" len="med"/>
                    </a:lnT>
                    <a:lnB w="12700" cap="flat" cmpd="sng" algn="ctr">
                      <a:solidFill>
                        <a:srgbClr val="000000"/>
                      </a:solidFill>
                      <a:prstDash val="dash"/>
                      <a:round/>
                      <a:headEnd type="none" w="med" len="med"/>
                      <a:tailEnd type="none" w="med" len="med"/>
                    </a:lnB>
                    <a:pattFill prst="pct5">
                      <a:fgClr>
                        <a:srgbClr val="FFFFFF"/>
                      </a:fgClr>
                      <a:bgClr>
                        <a:srgbClr val="F2F2F2"/>
                      </a:bgClr>
                    </a:pattFill>
                  </a:tcPr>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298" y="4637945"/>
            <a:ext cx="6725187" cy="83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074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 Android测试点</Template>
  <TotalTime>490</TotalTime>
  <Words>2846</Words>
  <Application>Microsoft Office PowerPoint</Application>
  <PresentationFormat>全屏显示(4:3)</PresentationFormat>
  <Paragraphs>311</Paragraphs>
  <Slides>52</Slides>
  <Notes>47</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moban</vt:lpstr>
      <vt:lpstr>PowerPoint 演示文稿</vt:lpstr>
      <vt:lpstr>本章大纲</vt:lpstr>
      <vt:lpstr>Analysis简介</vt:lpstr>
      <vt:lpstr>Analysis启动与界面</vt:lpstr>
      <vt:lpstr>Analysis启动与界面（续）</vt:lpstr>
      <vt:lpstr>Analysis分析概要</vt:lpstr>
      <vt:lpstr>Analysis分析概要（续）</vt:lpstr>
      <vt:lpstr>Analysis分析概要（续）</vt:lpstr>
      <vt:lpstr>Analysis分析概要（续）</vt:lpstr>
      <vt:lpstr>本章大纲</vt:lpstr>
      <vt:lpstr>Analysis图概述——回顾</vt:lpstr>
      <vt:lpstr>Analysis图概述（续）</vt:lpstr>
      <vt:lpstr>Analysis图详解</vt:lpstr>
      <vt:lpstr>Running Vusers图</vt:lpstr>
      <vt:lpstr>Vuser Summary图</vt:lpstr>
      <vt:lpstr>Rendezvous图</vt:lpstr>
      <vt:lpstr>Analysis图</vt:lpstr>
      <vt:lpstr>Error图  </vt:lpstr>
      <vt:lpstr>Analysis图详解</vt:lpstr>
      <vt:lpstr>本章大纲</vt:lpstr>
      <vt:lpstr>Analysis图详解</vt:lpstr>
      <vt:lpstr>Average Transaction Response Time图</vt:lpstr>
      <vt:lpstr>Average Transaction Response Time图（续）</vt:lpstr>
      <vt:lpstr>Transactions per Second图</vt:lpstr>
      <vt:lpstr>Total Transactions per Second图</vt:lpstr>
      <vt:lpstr>Transaction Summary图</vt:lpstr>
      <vt:lpstr>Transaction Performance Summary图</vt:lpstr>
      <vt:lpstr>Transaction Response Time Under Load图</vt:lpstr>
      <vt:lpstr>Transaction Response Time（Percentile）图</vt:lpstr>
      <vt:lpstr>本章大纲</vt:lpstr>
      <vt:lpstr>Analysis图详解</vt:lpstr>
      <vt:lpstr>Hits per Second图</vt:lpstr>
      <vt:lpstr>Throughput图</vt:lpstr>
      <vt:lpstr>HTTP Status Code Summary图</vt:lpstr>
      <vt:lpstr>HTTP Responses per Second图</vt:lpstr>
      <vt:lpstr>Pages Downloaded per Second图</vt:lpstr>
      <vt:lpstr>Connections per Second图</vt:lpstr>
      <vt:lpstr>总结：Analysis图</vt:lpstr>
      <vt:lpstr>本章大纲</vt:lpstr>
      <vt:lpstr>Analysis图详解</vt:lpstr>
      <vt:lpstr>网页细分图</vt:lpstr>
      <vt:lpstr>Web Page Diagnostics图</vt:lpstr>
      <vt:lpstr>Page Component Breakdown图</vt:lpstr>
      <vt:lpstr>Page Component Breakdown（Over Time）图</vt:lpstr>
      <vt:lpstr>Page Download Time Breakdown图</vt:lpstr>
      <vt:lpstr>Page Download Time Breakdown图（续）</vt:lpstr>
      <vt:lpstr>Page Download Time Breakdown图</vt:lpstr>
      <vt:lpstr>Page Download Time Breakdown（Over Time）图</vt:lpstr>
      <vt:lpstr>Time to First Buffer Breakdown图</vt:lpstr>
      <vt:lpstr>Time to First Buffer Breakdown(Over Time)图</vt:lpstr>
      <vt:lpstr>Downloaded Component Size（KB）图</vt:lpstr>
      <vt:lpstr>总结：Analysis图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21</cp:revision>
  <dcterms:created xsi:type="dcterms:W3CDTF">2017-03-16T04:59:09Z</dcterms:created>
  <dcterms:modified xsi:type="dcterms:W3CDTF">2018-01-26T17:36:28Z</dcterms:modified>
</cp:coreProperties>
</file>