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6" r:id="rId3"/>
    <p:sldId id="285" r:id="rId4"/>
    <p:sldId id="277" r:id="rId5"/>
    <p:sldId id="287" r:id="rId6"/>
    <p:sldId id="286" r:id="rId7"/>
    <p:sldId id="288" r:id="rId8"/>
    <p:sldId id="294" r:id="rId9"/>
    <p:sldId id="289" r:id="rId10"/>
    <p:sldId id="300" r:id="rId11"/>
    <p:sldId id="290" r:id="rId12"/>
    <p:sldId id="295" r:id="rId13"/>
    <p:sldId id="296" r:id="rId14"/>
    <p:sldId id="293" r:id="rId15"/>
    <p:sldId id="297" r:id="rId16"/>
    <p:sldId id="30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531" autoAdjust="0"/>
  </p:normalViewPr>
  <p:slideViewPr>
    <p:cSldViewPr>
      <p:cViewPr>
        <p:scale>
          <a:sx n="66" d="100"/>
          <a:sy n="66" d="100"/>
        </p:scale>
        <p:origin x="-40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34BD-E92F-4846-99CD-1FC2B7785DFE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7A36B-0D68-4A8F-9650-97A942FA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96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因为多线程，顺序是随机的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3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判断结果的正确性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0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</a:p>
          <a:p>
            <a:r>
              <a:rPr lang="en-US" altLang="zh-CN" dirty="0" smtClean="0"/>
              <a:t>http://toy1.weather.com.cn/search?cityname=</a:t>
            </a:r>
            <a:r>
              <a:rPr lang="zh-CN" altLang="en-US" dirty="0" smtClean="0"/>
              <a:t>上海</a:t>
            </a:r>
          </a:p>
          <a:p>
            <a:r>
              <a:rPr lang="en-US" altLang="zh-CN" dirty="0" smtClean="0"/>
              <a:t>http://</a:t>
            </a:r>
            <a:r>
              <a:rPr lang="en-US" altLang="zh-CN" dirty="0" smtClean="0"/>
              <a:t>www.weather.com.cn/data/cityinfo/101010100.html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(\d{9})~</a:t>
            </a:r>
          </a:p>
          <a:p>
            <a:r>
              <a:rPr lang="en-US" altLang="zh-CN" dirty="0" smtClean="0"/>
              <a:t>"ref":"(.*?)~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9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sz="1200" dirty="0" smtClean="0">
                <a:latin typeface="+mn-ea"/>
              </a:rPr>
              <a:t>agent</a:t>
            </a:r>
            <a:r>
              <a:rPr lang="zh-CN" altLang="en-US" dirty="0" smtClean="0"/>
              <a:t>机的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目录下，找到</a:t>
            </a:r>
            <a:r>
              <a:rPr lang="en-US" altLang="zh-CN" dirty="0" err="1" smtClean="0"/>
              <a:t>jmeter.properties</a:t>
            </a:r>
            <a:r>
              <a:rPr lang="zh-CN" altLang="en-US" dirty="0" smtClean="0"/>
              <a:t>文件，修改如下两个配置项，比如我这里修改为</a:t>
            </a:r>
            <a:r>
              <a:rPr lang="en-US" altLang="zh-CN" dirty="0" smtClean="0"/>
              <a:t>1888</a:t>
            </a:r>
            <a:r>
              <a:rPr lang="zh-CN" altLang="en-US" dirty="0" smtClean="0"/>
              <a:t>：</a:t>
            </a:r>
          </a:p>
          <a:p>
            <a:r>
              <a:rPr lang="en-US" altLang="zh-CN" dirty="0" err="1" smtClean="0"/>
              <a:t>server_port</a:t>
            </a:r>
            <a:r>
              <a:rPr lang="en-US" altLang="zh-CN" dirty="0" smtClean="0"/>
              <a:t>=2134</a:t>
            </a:r>
          </a:p>
          <a:p>
            <a:r>
              <a:rPr lang="en-US" altLang="zh-CN" dirty="0" err="1" smtClean="0"/>
              <a:t>server.rmi.localport</a:t>
            </a:r>
            <a:r>
              <a:rPr lang="en-US" altLang="zh-CN" dirty="0" smtClean="0"/>
              <a:t>=2134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2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9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666817"/>
            <a:ext cx="5472608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的使用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>
                <a:latin typeface="+mn-ea"/>
              </a:rPr>
              <a:t>元件的作用域与</a:t>
            </a:r>
            <a:r>
              <a:rPr lang="zh-CN" altLang="en-US" dirty="0" smtClean="0">
                <a:latin typeface="+mn-ea"/>
              </a:rPr>
              <a:t>执行顺序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>
                <a:latin typeface="+mn-ea"/>
              </a:rPr>
              <a:t>之参数</a:t>
            </a:r>
            <a:r>
              <a:rPr lang="zh-CN" altLang="en-US" dirty="0" smtClean="0">
                <a:latin typeface="+mn-ea"/>
              </a:rPr>
              <a:t>化（三种方式）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之检查点（断言）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之动态关联</a:t>
            </a:r>
            <a:endParaRPr lang="zh-CN" altLang="en-US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之分布式测试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之断言（检查点）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40078"/>
            <a:ext cx="4176464" cy="283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4658384" cy="17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940078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响应断言（创建检查点）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断言结果（对于结果的判断）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断言持续时间（持续时间）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Size Assertion</a:t>
            </a:r>
            <a:r>
              <a:rPr lang="zh-CN" altLang="en-US" sz="2800" dirty="0" smtClean="0">
                <a:latin typeface="+mn-ea"/>
              </a:rPr>
              <a:t>（字节大小）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n-ea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注意：与位置相关，需要放在请求范围内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0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08720"/>
            <a:ext cx="8676456" cy="53614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</a:rPr>
              <a:t>使用场合</a:t>
            </a:r>
            <a:r>
              <a:rPr lang="zh-CN" altLang="en-US" dirty="0" smtClean="0">
                <a:latin typeface="+mn-ea"/>
              </a:rPr>
              <a:t>：</a:t>
            </a:r>
            <a:r>
              <a:rPr lang="zh-CN" altLang="en-US" dirty="0"/>
              <a:t>这</a:t>
            </a:r>
            <a:r>
              <a:rPr lang="zh-CN" altLang="en-US" dirty="0" smtClean="0"/>
              <a:t>次</a:t>
            </a:r>
            <a:r>
              <a:rPr lang="zh-CN" altLang="en-US" dirty="0"/>
              <a:t>请求的参数需要从上一次的返回值得到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两种方式：正则，</a:t>
            </a:r>
            <a:r>
              <a:rPr lang="en-US" altLang="zh-CN" dirty="0" err="1" smtClean="0">
                <a:latin typeface="+mn-ea"/>
              </a:rPr>
              <a:t>xpath</a:t>
            </a:r>
            <a:r>
              <a:rPr lang="zh-CN" altLang="en-US" dirty="0" smtClean="0">
                <a:latin typeface="+mn-ea"/>
              </a:rPr>
              <a:t>（返回为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每一个新建的</a:t>
            </a:r>
            <a:r>
              <a:rPr lang="en-US" altLang="zh-CN" dirty="0">
                <a:latin typeface="+mn-ea"/>
              </a:rPr>
              <a:t>bug</a:t>
            </a:r>
            <a:r>
              <a:rPr lang="zh-CN" altLang="en-US" dirty="0">
                <a:latin typeface="+mn-ea"/>
              </a:rPr>
              <a:t>，会有一个自动分配的自增长的</a:t>
            </a:r>
            <a:r>
              <a:rPr lang="en-US" altLang="zh-CN" dirty="0">
                <a:latin typeface="+mn-ea"/>
              </a:rPr>
              <a:t>ID</a:t>
            </a:r>
            <a:r>
              <a:rPr lang="zh-CN" altLang="en-US" dirty="0">
                <a:latin typeface="+mn-ea"/>
              </a:rPr>
              <a:t>，需要使用正则表达式提取器获取这个由服务器返回的值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任意个字符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*</a:t>
            </a:r>
            <a:r>
              <a:rPr lang="zh-CN" altLang="en-US" dirty="0" smtClean="0">
                <a:latin typeface="+mn-ea"/>
              </a:rPr>
              <a:t>匹配多次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?</a:t>
            </a: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找到第一个匹配项后停止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模板：是使用提取到的第几个参数。因为可能有多个值匹配，所以要使用模板。从 </a:t>
            </a:r>
            <a:r>
              <a:rPr lang="en-US" altLang="zh-CN" dirty="0" smtClean="0">
                <a:latin typeface="+mn-ea"/>
              </a:rPr>
              <a:t>1 </a:t>
            </a:r>
            <a:r>
              <a:rPr lang="zh-CN" altLang="en-US" dirty="0" smtClean="0">
                <a:latin typeface="+mn-ea"/>
              </a:rPr>
              <a:t>开始匹配，依次类推。这里只有一个，所以填写 </a:t>
            </a:r>
            <a:r>
              <a:rPr lang="en-US" altLang="zh-CN" dirty="0" smtClean="0">
                <a:latin typeface="+mn-ea"/>
              </a:rPr>
              <a:t>$1$ </a:t>
            </a:r>
            <a:r>
              <a:rPr lang="zh-CN" altLang="en-US" dirty="0" smtClean="0">
                <a:latin typeface="+mn-ea"/>
              </a:rPr>
              <a:t>即可；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匹配数字：表示</a:t>
            </a:r>
            <a:r>
              <a:rPr lang="zh-CN" altLang="en-US" dirty="0">
                <a:latin typeface="+mn-ea"/>
              </a:rPr>
              <a:t>如何取值。</a:t>
            </a:r>
            <a:r>
              <a:rPr lang="en-US" altLang="zh-CN" dirty="0">
                <a:latin typeface="+mn-ea"/>
              </a:rPr>
              <a:t>0 </a:t>
            </a:r>
            <a:r>
              <a:rPr lang="zh-CN" altLang="en-US" dirty="0">
                <a:latin typeface="+mn-ea"/>
              </a:rPr>
              <a:t>代表随机取值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-1 </a:t>
            </a:r>
            <a:r>
              <a:rPr lang="zh-CN" altLang="en-US" dirty="0">
                <a:latin typeface="+mn-ea"/>
              </a:rPr>
              <a:t>代表全部取值。这里只有一个，填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即可；缺省值表示参数没有取到值的话，默认给它的值。一般不填。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之动态关联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844824"/>
            <a:ext cx="710406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418213" y="78014"/>
            <a:ext cx="43059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之动态关联</a:t>
            </a:r>
          </a:p>
        </p:txBody>
      </p:sp>
    </p:spTree>
    <p:extLst>
      <p:ext uri="{BB962C8B-B14F-4D97-AF65-F5344CB8AC3E}">
        <p14:creationId xmlns:p14="http://schemas.microsoft.com/office/powerpoint/2010/main" val="35160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分布式性能测试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4734" y="836712"/>
            <a:ext cx="80648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 应用，对于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和内存的消耗比较大，因此，当需要模拟数以千计的并发用户时，使用单台机器模拟所有的并发用户就有些力不从心，甚至会引起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内存溢出错误。为了</a:t>
            </a:r>
            <a:r>
              <a:rPr lang="zh-CN" altLang="en-US" sz="2400" dirty="0" smtClean="0">
                <a:latin typeface="+mn-ea"/>
              </a:rPr>
              <a:t>让</a:t>
            </a:r>
            <a:r>
              <a:rPr lang="en-US" altLang="zh-CN" sz="2400" dirty="0" err="1">
                <a:latin typeface="+mn-ea"/>
              </a:rPr>
              <a:t>J</a:t>
            </a:r>
            <a:r>
              <a:rPr lang="en-US" altLang="zh-CN" sz="2400" dirty="0" err="1" smtClean="0">
                <a:latin typeface="+mn-ea"/>
              </a:rPr>
              <a:t>meter</a:t>
            </a:r>
            <a:r>
              <a:rPr lang="zh-CN" altLang="en-US" sz="2400" dirty="0">
                <a:latin typeface="+mn-ea"/>
              </a:rPr>
              <a:t>工具提供更大的负载能力</a:t>
            </a:r>
            <a:r>
              <a:rPr lang="zh-CN" altLang="en-US" sz="2400" dirty="0" smtClean="0">
                <a:latin typeface="+mn-ea"/>
              </a:rPr>
              <a:t>，有了</a:t>
            </a:r>
            <a:r>
              <a:rPr lang="zh-CN" altLang="en-US" sz="2400" dirty="0">
                <a:latin typeface="+mn-ea"/>
              </a:rPr>
              <a:t>使用多台机器同时产生负载的</a:t>
            </a:r>
            <a:r>
              <a:rPr lang="zh-CN" altLang="en-US" sz="2400" dirty="0" smtClean="0">
                <a:latin typeface="+mn-ea"/>
              </a:rPr>
              <a:t>机制。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 err="1" smtClean="0">
                <a:latin typeface="+mn-ea"/>
              </a:rPr>
              <a:t>Jmeter</a:t>
            </a:r>
            <a:r>
              <a:rPr lang="zh-CN" altLang="en-US" sz="2400" b="1" dirty="0">
                <a:latin typeface="+mn-ea"/>
              </a:rPr>
              <a:t>分布式执行原理：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Jmeter</a:t>
            </a:r>
            <a:r>
              <a:rPr lang="zh-CN" altLang="en-US" sz="2400" dirty="0">
                <a:latin typeface="+mn-ea"/>
              </a:rPr>
              <a:t>分布式测试时，选择其中一台</a:t>
            </a:r>
            <a:r>
              <a:rPr lang="zh-CN" altLang="en-US" sz="2400" dirty="0" smtClean="0">
                <a:latin typeface="+mn-ea"/>
              </a:rPr>
              <a:t>作为</a:t>
            </a:r>
            <a:r>
              <a:rPr lang="zh-CN" altLang="en-US" sz="2400" dirty="0">
                <a:latin typeface="+mn-ea"/>
              </a:rPr>
              <a:t>控制</a:t>
            </a:r>
            <a:r>
              <a:rPr lang="zh-CN" altLang="en-US" sz="2400" dirty="0" smtClean="0">
                <a:latin typeface="+mn-ea"/>
              </a:rPr>
              <a:t>机</a:t>
            </a:r>
            <a:r>
              <a:rPr lang="en-US" altLang="zh-CN" sz="2400" dirty="0">
                <a:latin typeface="+mn-ea"/>
              </a:rPr>
              <a:t>(Controller)</a:t>
            </a:r>
            <a:r>
              <a:rPr lang="zh-CN" altLang="en-US" sz="2400" dirty="0">
                <a:latin typeface="+mn-ea"/>
              </a:rPr>
              <a:t>，其它机器</a:t>
            </a:r>
            <a:r>
              <a:rPr lang="zh-CN" altLang="en-US" sz="2400" dirty="0" smtClean="0">
                <a:latin typeface="+mn-ea"/>
              </a:rPr>
              <a:t>做为客户机</a:t>
            </a:r>
            <a:r>
              <a:rPr lang="en-US" altLang="zh-CN" sz="2400" dirty="0">
                <a:latin typeface="+mn-ea"/>
              </a:rPr>
              <a:t>(agent)</a:t>
            </a:r>
            <a:r>
              <a:rPr lang="zh-CN" altLang="en-US" sz="2400" dirty="0">
                <a:latin typeface="+mn-ea"/>
              </a:rPr>
              <a:t>。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、执行时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把脚本发送到每</a:t>
            </a:r>
            <a:r>
              <a:rPr lang="zh-CN" altLang="en-US" sz="2400" dirty="0" smtClean="0">
                <a:latin typeface="+mn-ea"/>
              </a:rPr>
              <a:t>台</a:t>
            </a:r>
            <a:r>
              <a:rPr lang="en-US" altLang="zh-CN" sz="2400" dirty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上，</a:t>
            </a:r>
            <a:r>
              <a:rPr lang="en-US" altLang="zh-CN" sz="2400" dirty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拿</a:t>
            </a:r>
            <a:r>
              <a:rPr lang="zh-CN" altLang="en-US" sz="2400" dirty="0">
                <a:latin typeface="+mn-ea"/>
              </a:rPr>
              <a:t>到脚本后就开始执行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执行</a:t>
            </a:r>
            <a:r>
              <a:rPr lang="zh-CN" altLang="en-US" sz="2400" dirty="0">
                <a:latin typeface="+mn-ea"/>
              </a:rPr>
              <a:t>时不需要启动</a:t>
            </a:r>
            <a:r>
              <a:rPr lang="en-US" altLang="zh-CN" sz="2400" dirty="0">
                <a:latin typeface="+mn-ea"/>
              </a:rPr>
              <a:t>GUI</a:t>
            </a:r>
            <a:r>
              <a:rPr lang="zh-CN" altLang="en-US" sz="2400" dirty="0" smtClean="0">
                <a:latin typeface="+mn-ea"/>
              </a:rPr>
              <a:t>，是</a:t>
            </a:r>
            <a:r>
              <a:rPr lang="zh-CN" altLang="en-US" sz="2400" dirty="0">
                <a:latin typeface="+mn-ea"/>
              </a:rPr>
              <a:t>通过命令行模式执行的。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、执行完成后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把结果回传</a:t>
            </a:r>
            <a:r>
              <a:rPr lang="zh-CN" altLang="en-US" sz="2400" dirty="0" smtClean="0">
                <a:latin typeface="+mn-ea"/>
              </a:rPr>
              <a:t>给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收集</a:t>
            </a:r>
            <a:r>
              <a:rPr lang="zh-CN" altLang="en-US" sz="2400" dirty="0" smtClean="0">
                <a:latin typeface="+mn-ea"/>
              </a:rPr>
              <a:t>所有</a:t>
            </a:r>
            <a:r>
              <a:rPr lang="en-US" altLang="zh-CN" sz="2400" dirty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>
                <a:latin typeface="+mn-ea"/>
              </a:rPr>
              <a:t>信息并汇总。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8326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1.</a:t>
            </a:r>
            <a:r>
              <a:rPr lang="zh-CN" altLang="en-US" sz="4000" dirty="0" smtClean="0">
                <a:latin typeface="+mn-ea"/>
              </a:rPr>
              <a:t>关闭防火墙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2.</a:t>
            </a:r>
            <a:r>
              <a:rPr lang="zh-CN" altLang="en-US" sz="4000" dirty="0" smtClean="0">
                <a:latin typeface="+mn-ea"/>
              </a:rPr>
              <a:t>在所运行的</a:t>
            </a:r>
            <a:r>
              <a:rPr lang="en-US" altLang="zh-CN" sz="4000" dirty="0" err="1" smtClean="0">
                <a:latin typeface="+mn-ea"/>
              </a:rPr>
              <a:t>jmeter</a:t>
            </a:r>
            <a:r>
              <a:rPr lang="zh-CN" altLang="en-US" sz="4000" dirty="0" smtClean="0">
                <a:latin typeface="+mn-ea"/>
              </a:rPr>
              <a:t>并作为负载生成的机器上安装</a:t>
            </a:r>
            <a:r>
              <a:rPr lang="en-US" altLang="zh-CN" sz="4000" dirty="0" err="1" smtClean="0">
                <a:latin typeface="+mn-ea"/>
              </a:rPr>
              <a:t>jmeter</a:t>
            </a:r>
            <a:r>
              <a:rPr lang="zh-CN" altLang="en-US" sz="4000" dirty="0" smtClean="0">
                <a:latin typeface="+mn-ea"/>
              </a:rPr>
              <a:t>，确定一台做为</a:t>
            </a:r>
            <a:r>
              <a:rPr lang="zh-CN" altLang="en-US" sz="4000" dirty="0">
                <a:latin typeface="+mn-ea"/>
              </a:rPr>
              <a:t>控制</a:t>
            </a:r>
            <a:r>
              <a:rPr lang="zh-CN" altLang="en-US" sz="4000" dirty="0" smtClean="0">
                <a:latin typeface="+mn-ea"/>
              </a:rPr>
              <a:t>机（</a:t>
            </a:r>
            <a:r>
              <a:rPr lang="en-US" altLang="zh-CN" sz="4000" dirty="0">
                <a:latin typeface="+mn-ea"/>
              </a:rPr>
              <a:t> </a:t>
            </a:r>
            <a:r>
              <a:rPr lang="en-US" altLang="zh-CN" sz="4000" dirty="0" smtClean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），其他做为执行机（</a:t>
            </a:r>
            <a:r>
              <a:rPr lang="en-US" altLang="zh-CN" sz="4000" dirty="0">
                <a:latin typeface="+mn-ea"/>
              </a:rPr>
              <a:t> </a:t>
            </a:r>
            <a:r>
              <a:rPr lang="en-US" altLang="zh-CN" sz="4000" dirty="0" smtClean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），然后运行所有</a:t>
            </a:r>
            <a:r>
              <a:rPr lang="en-US" altLang="zh-CN" sz="4000" dirty="0" smtClean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机器上的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jmeter-server.bat</a:t>
            </a:r>
            <a:r>
              <a:rPr lang="zh-CN" altLang="en-US" sz="4000" dirty="0" smtClean="0">
                <a:latin typeface="+mn-ea"/>
              </a:rPr>
              <a:t>文件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3.</a:t>
            </a:r>
            <a:r>
              <a:rPr lang="zh-CN" altLang="en-US" sz="4000" dirty="0" smtClean="0">
                <a:latin typeface="+mn-ea"/>
              </a:rPr>
              <a:t>在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机器的</a:t>
            </a:r>
            <a:r>
              <a:rPr lang="en-US" altLang="zh-CN" sz="4000" dirty="0" smtClean="0">
                <a:latin typeface="+mn-ea"/>
              </a:rPr>
              <a:t>bin</a:t>
            </a:r>
            <a:r>
              <a:rPr lang="zh-CN" altLang="en-US" sz="4000" dirty="0" smtClean="0">
                <a:latin typeface="+mn-ea"/>
              </a:rPr>
              <a:t>目录下，找到</a:t>
            </a:r>
            <a:r>
              <a:rPr lang="en-US" altLang="zh-CN" sz="4000" dirty="0" err="1" smtClean="0">
                <a:latin typeface="+mn-ea"/>
              </a:rPr>
              <a:t>jmeter.properties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4.</a:t>
            </a:r>
            <a:r>
              <a:rPr lang="zh-CN" altLang="en-US" sz="4000" dirty="0" smtClean="0">
                <a:latin typeface="+mn-ea"/>
              </a:rPr>
              <a:t>启动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机器上的</a:t>
            </a:r>
            <a:r>
              <a:rPr lang="en-US" altLang="zh-CN" sz="4000" dirty="0" err="1" smtClean="0">
                <a:latin typeface="+mn-ea"/>
              </a:rPr>
              <a:t>jmetre</a:t>
            </a:r>
            <a:r>
              <a:rPr lang="zh-CN" altLang="en-US" sz="4000" dirty="0" smtClean="0">
                <a:latin typeface="+mn-ea"/>
              </a:rPr>
              <a:t>应用，选择菜单“运行</a:t>
            </a:r>
            <a:r>
              <a:rPr lang="en-US" altLang="zh-CN" sz="4000" dirty="0" smtClean="0">
                <a:latin typeface="+mn-ea"/>
              </a:rPr>
              <a:t>/</a:t>
            </a:r>
            <a:r>
              <a:rPr lang="zh-CN" altLang="en-US" sz="4000" dirty="0" smtClean="0">
                <a:latin typeface="+mn-ea"/>
              </a:rPr>
              <a:t>远程启动”分别来启动</a:t>
            </a:r>
            <a:r>
              <a:rPr lang="en-US" altLang="zh-CN" sz="4000" dirty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，也可以直接选择“远程全部启动”来将所有</a:t>
            </a:r>
            <a:r>
              <a:rPr lang="zh-CN" altLang="en-US" sz="4000" dirty="0" smtClean="0">
                <a:latin typeface="+mn-ea"/>
              </a:rPr>
              <a:t>的</a:t>
            </a:r>
            <a:r>
              <a:rPr lang="en-US" altLang="zh-CN" sz="4000" dirty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启动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注意事项：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控制</a:t>
            </a:r>
            <a:r>
              <a:rPr lang="zh-CN" altLang="en-US" sz="4000" dirty="0">
                <a:latin typeface="+mn-ea"/>
              </a:rPr>
              <a:t>机本身也可以作为一</a:t>
            </a:r>
            <a:r>
              <a:rPr lang="zh-CN" altLang="en-US" sz="4000" dirty="0" smtClean="0">
                <a:latin typeface="+mn-ea"/>
              </a:rPr>
              <a:t>台</a:t>
            </a:r>
            <a:r>
              <a:rPr lang="en-US" altLang="zh-CN" sz="4000" dirty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，</a:t>
            </a:r>
            <a:r>
              <a:rPr lang="zh-CN" altLang="en-US" sz="4000" dirty="0">
                <a:latin typeface="+mn-ea"/>
              </a:rPr>
              <a:t>在</a:t>
            </a:r>
            <a:r>
              <a:rPr lang="en-US" altLang="zh-CN" sz="4000" dirty="0" err="1">
                <a:latin typeface="+mn-ea"/>
              </a:rPr>
              <a:t>remote_hosts</a:t>
            </a:r>
            <a:r>
              <a:rPr lang="zh-CN" altLang="en-US" sz="4000" dirty="0">
                <a:latin typeface="+mn-ea"/>
              </a:rPr>
              <a:t>后面加上</a:t>
            </a:r>
            <a:r>
              <a:rPr lang="en-US" altLang="zh-CN" sz="4000" dirty="0">
                <a:latin typeface="+mn-ea"/>
              </a:rPr>
              <a:t>127.0.0.1</a:t>
            </a:r>
            <a:r>
              <a:rPr lang="zh-CN" altLang="en-US" sz="4000" dirty="0">
                <a:latin typeface="+mn-ea"/>
              </a:rPr>
              <a:t>即可，但控制机</a:t>
            </a:r>
            <a:r>
              <a:rPr lang="en-US" altLang="zh-CN" sz="4000" dirty="0">
                <a:latin typeface="+mn-ea"/>
              </a:rPr>
              <a:t>(Controller)</a:t>
            </a:r>
            <a:r>
              <a:rPr lang="zh-CN" altLang="en-US" sz="4000" dirty="0">
                <a:latin typeface="+mn-ea"/>
              </a:rPr>
              <a:t>和执行机 </a:t>
            </a:r>
            <a:r>
              <a:rPr lang="en-US" altLang="zh-CN" sz="4000" dirty="0">
                <a:latin typeface="+mn-ea"/>
              </a:rPr>
              <a:t>(agent)</a:t>
            </a:r>
            <a:r>
              <a:rPr lang="zh-CN" altLang="en-US" sz="4000" dirty="0">
                <a:latin typeface="+mn-ea"/>
              </a:rPr>
              <a:t>最好分开，</a:t>
            </a:r>
            <a:r>
              <a:rPr lang="zh-CN" altLang="en-US" sz="4000" dirty="0" smtClean="0">
                <a:latin typeface="+mn-ea"/>
              </a:rPr>
              <a:t>由于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需要</a:t>
            </a:r>
            <a:r>
              <a:rPr lang="zh-CN" altLang="en-US" sz="4000" dirty="0">
                <a:latin typeface="+mn-ea"/>
              </a:rPr>
              <a:t>发送信息</a:t>
            </a:r>
            <a:r>
              <a:rPr lang="zh-CN" altLang="en-US" sz="4000" dirty="0" smtClean="0">
                <a:latin typeface="+mn-ea"/>
              </a:rPr>
              <a:t>给</a:t>
            </a:r>
            <a:r>
              <a:rPr lang="en-US" altLang="zh-CN" sz="4000" dirty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并且</a:t>
            </a:r>
            <a:r>
              <a:rPr lang="zh-CN" altLang="en-US" sz="4000" dirty="0">
                <a:latin typeface="+mn-ea"/>
              </a:rPr>
              <a:t>会</a:t>
            </a:r>
            <a:r>
              <a:rPr lang="zh-CN" altLang="en-US" sz="4000" dirty="0" smtClean="0">
                <a:latin typeface="+mn-ea"/>
              </a:rPr>
              <a:t>接收</a:t>
            </a:r>
            <a:r>
              <a:rPr lang="en-US" altLang="zh-CN" sz="4000" dirty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回传</a:t>
            </a:r>
            <a:r>
              <a:rPr lang="zh-CN" altLang="en-US" sz="4000" dirty="0">
                <a:latin typeface="+mn-ea"/>
              </a:rPr>
              <a:t>回来的测试数据，其自身会有较大消耗，所以建议单独用 一台机器</a:t>
            </a:r>
            <a:r>
              <a:rPr lang="zh-CN" altLang="en-US" sz="4000" dirty="0" smtClean="0">
                <a:latin typeface="+mn-ea"/>
              </a:rPr>
              <a:t>作为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。</a:t>
            </a:r>
            <a:endParaRPr lang="zh-CN" altLang="en-US" sz="4000" dirty="0">
              <a:latin typeface="+mn-ea"/>
            </a:endParaRPr>
          </a:p>
          <a:p>
            <a:r>
              <a:rPr lang="zh-CN" altLang="en-US" sz="4000" dirty="0" smtClean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sz="4000" dirty="0">
                <a:solidFill>
                  <a:srgbClr val="FF0000"/>
                </a:solidFill>
                <a:latin typeface="+mn-ea"/>
              </a:rPr>
              <a:t>文件：如果使用</a:t>
            </a:r>
            <a:r>
              <a:rPr lang="en-US" altLang="zh-CN" sz="4000" dirty="0" err="1">
                <a:solidFill>
                  <a:srgbClr val="FF0000"/>
                </a:solidFill>
                <a:latin typeface="+mn-ea"/>
              </a:rPr>
              <a:t>csv</a:t>
            </a:r>
            <a:r>
              <a:rPr lang="zh-CN" altLang="en-US" sz="4000" dirty="0">
                <a:solidFill>
                  <a:srgbClr val="FF0000"/>
                </a:solidFill>
                <a:latin typeface="+mn-ea"/>
              </a:rPr>
              <a:t>进行参数化，那么需要把参数文件在每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</a:rPr>
              <a:t>台</a:t>
            </a:r>
            <a:r>
              <a:rPr lang="en-US" altLang="zh-CN" sz="4000" dirty="0">
                <a:solidFill>
                  <a:srgbClr val="FF0000"/>
                </a:solidFill>
                <a:latin typeface="+mn-ea"/>
              </a:rPr>
              <a:t>agent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</a:rPr>
              <a:t>上</a:t>
            </a:r>
            <a:r>
              <a:rPr lang="zh-CN" altLang="en-US" sz="4000" dirty="0">
                <a:solidFill>
                  <a:srgbClr val="FF0000"/>
                </a:solidFill>
                <a:latin typeface="+mn-ea"/>
              </a:rPr>
              <a:t>拷一份且路径需要设置成一样的。</a:t>
            </a:r>
          </a:p>
          <a:p>
            <a:r>
              <a:rPr lang="zh-CN" altLang="en-US" sz="4000" dirty="0" smtClean="0">
                <a:latin typeface="+mn-ea"/>
              </a:rPr>
              <a:t>每</a:t>
            </a:r>
            <a:r>
              <a:rPr lang="zh-CN" altLang="en-US" sz="4000" dirty="0">
                <a:latin typeface="+mn-ea"/>
              </a:rPr>
              <a:t>台机器上安装的</a:t>
            </a:r>
            <a:r>
              <a:rPr lang="en-US" altLang="zh-CN" sz="4000" dirty="0" err="1">
                <a:latin typeface="+mn-ea"/>
              </a:rPr>
              <a:t>Jmeter</a:t>
            </a:r>
            <a:r>
              <a:rPr lang="zh-CN" altLang="en-US" sz="4000" dirty="0">
                <a:latin typeface="+mn-ea"/>
              </a:rPr>
              <a:t>版本和插件最好都一致，否则会出一些意外的问题。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性能测试</a:t>
            </a:r>
            <a:r>
              <a:rPr lang="en-US" altLang="zh-CN" dirty="0"/>
              <a:t>-</a:t>
            </a:r>
            <a:r>
              <a:rPr lang="zh-CN" altLang="en-US" dirty="0"/>
              <a:t>分布式性能测试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77" y="2555852"/>
            <a:ext cx="5981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存储在用户客户端的数据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用户结束浏览器会话时，系统将终止所有的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。当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服务器创建了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后，只要在有效期内，访问同一个服务器时，浏览器首先要检查本地的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，并将其发送给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Http Cookie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1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>
                <a:latin typeface="+mn-ea"/>
              </a:rPr>
              <a:t>元件的作用域与</a:t>
            </a:r>
            <a:r>
              <a:rPr lang="zh-CN" altLang="en-US" dirty="0" smtClean="0">
                <a:latin typeface="+mn-ea"/>
              </a:rPr>
              <a:t>执行顺序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>
                <a:latin typeface="+mn-ea"/>
              </a:rPr>
              <a:t>之参数</a:t>
            </a:r>
            <a:r>
              <a:rPr lang="zh-CN" altLang="en-US" dirty="0" smtClean="0">
                <a:latin typeface="+mn-ea"/>
              </a:rPr>
              <a:t>化（三种方式）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之检查点（断言）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之动态关联</a:t>
            </a:r>
            <a:endParaRPr lang="zh-CN" altLang="en-US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之分布式测试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元件的作用域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49915"/>
              </p:ext>
            </p:extLst>
          </p:nvPr>
        </p:nvGraphicFramePr>
        <p:xfrm>
          <a:off x="457114" y="1052736"/>
          <a:ext cx="8507374" cy="555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522"/>
                <a:gridCol w="5734852"/>
              </a:tblGrid>
              <a:tr h="481901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元件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作用域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0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配置元件          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会影响其作用范围内的所有元件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前置处理程序  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在其作用范围内的每一个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元件之前执行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定时器 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对其作用范围内的每一个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有效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后置处理程序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在其作用范围内的每一个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元件之后执行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703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断言                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对其作用范围内的每一个</a:t>
                      </a:r>
                      <a:r>
                        <a:rPr lang="en-US" altLang="zh-CN" b="0" dirty="0" smtClean="0"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元件执行后的结果进行校验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监听器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收集其作用范围内的每一个</a:t>
                      </a:r>
                      <a:r>
                        <a:rPr lang="en-US" altLang="zh-CN" b="0" dirty="0" smtClean="0"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的信息并呈现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   </a:t>
                      </a:r>
                      <a:r>
                        <a:rPr lang="en-US" altLang="zh-CN" b="0" smtClean="0">
                          <a:latin typeface="+mn-ea"/>
                        </a:rPr>
                        <a:t>/</a:t>
                      </a:r>
                    </a:p>
                    <a:p>
                      <a:r>
                        <a:rPr lang="zh-CN" altLang="en-US" b="0" dirty="0" smtClean="0">
                          <a:latin typeface="+mn-ea"/>
                        </a:rPr>
                        <a:t>采样器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不和其他元件相互作用，因此不存在作用域的问题</a:t>
                      </a: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</a:rPr>
              <a:t>HTTP1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无作用域的概念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循环控制器：</a:t>
            </a:r>
            <a:r>
              <a:rPr lang="en-US" altLang="zh-CN" dirty="0" smtClean="0">
                <a:latin typeface="+mn-ea"/>
              </a:rPr>
              <a:t>HTTP2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  </a:t>
            </a:r>
            <a:r>
              <a:rPr lang="zh-CN" altLang="en-US" dirty="0" smtClean="0">
                <a:latin typeface="+mn-ea"/>
              </a:rPr>
              <a:t>图形结果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图形结果：</a:t>
            </a:r>
            <a:r>
              <a:rPr lang="en-US" altLang="zh-CN" dirty="0">
                <a:latin typeface="+mn-ea"/>
              </a:rPr>
              <a:t> HTTP2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 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聚合报告：</a:t>
            </a:r>
            <a:r>
              <a:rPr lang="en-US" altLang="zh-CN" dirty="0">
                <a:latin typeface="+mn-ea"/>
              </a:rPr>
              <a:t> HTTP1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注意：从各个元件的层次结构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判断每个元件的作用域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元件的作用域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5519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9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2458"/>
            <a:ext cx="8507288" cy="4525963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+mn-ea"/>
              </a:rPr>
              <a:t>配置元件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前</a:t>
            </a:r>
            <a:r>
              <a:rPr lang="zh-CN" altLang="en-US" sz="2800" dirty="0" smtClean="0">
                <a:latin typeface="+mn-ea"/>
              </a:rPr>
              <a:t>置处理程序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定时器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sampler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后置处理程序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断言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监听器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如果在同一个作用域范围内有多个同一类型的元件，则这些元件按照它们在测试计划汇总的上下顺序一次执行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元件的执行顺序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30861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7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0087" y="10940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目的：为了更好的模拟用户访问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方法一：“</a:t>
            </a:r>
            <a:r>
              <a:rPr lang="zh-CN" altLang="en-US" dirty="0">
                <a:latin typeface="+mn-ea"/>
              </a:rPr>
              <a:t>前置处理器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用户</a:t>
            </a:r>
            <a:r>
              <a:rPr lang="zh-CN" altLang="en-US" dirty="0" smtClean="0">
                <a:latin typeface="+mn-ea"/>
              </a:rPr>
              <a:t>参数”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之参数化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560840" cy="171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5" y="4170510"/>
            <a:ext cx="7841670" cy="219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3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8380" y="1208771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方法二：配置元件</a:t>
            </a:r>
            <a:r>
              <a:rPr lang="en-US" altLang="zh-CN" dirty="0" smtClean="0">
                <a:latin typeface="+mn-ea"/>
              </a:rPr>
              <a:t>/CSV </a:t>
            </a:r>
            <a:r>
              <a:rPr lang="en-US" altLang="zh-CN" dirty="0">
                <a:latin typeface="+mn-ea"/>
              </a:rPr>
              <a:t>Data Set </a:t>
            </a:r>
            <a:r>
              <a:rPr lang="en-US" altLang="zh-CN" dirty="0" err="1" smtClean="0">
                <a:latin typeface="+mn-ea"/>
              </a:rPr>
              <a:t>Config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适合于大数据量的并发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注意使用英文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进行分割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之参数化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8" y="2780928"/>
            <a:ext cx="84844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5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406" y="116601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方法三：菜单，选项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函数助手对话框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之参数化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046913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目的：为了更加准确的去模拟并发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定时器</a:t>
            </a:r>
            <a:r>
              <a:rPr lang="en-US" altLang="zh-CN" dirty="0" smtClean="0">
                <a:latin typeface="+mn-ea"/>
              </a:rPr>
              <a:t>/Synchronizing </a:t>
            </a:r>
            <a:r>
              <a:rPr lang="en-US" altLang="zh-CN" dirty="0">
                <a:latin typeface="+mn-ea"/>
              </a:rPr>
              <a:t>Timer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之集合点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324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5015155"/>
            <a:ext cx="835292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>
                <a:latin typeface="+mn-ea"/>
              </a:rPr>
              <a:t>Number of Simulated Users to Group by:</a:t>
            </a:r>
            <a:r>
              <a:rPr lang="zh-CN" altLang="en-US" sz="2400" dirty="0">
                <a:latin typeface="+mn-ea"/>
              </a:rPr>
              <a:t>集合多少人后再执行请求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>
                <a:latin typeface="+mn-ea"/>
              </a:rPr>
              <a:t>Timeout in milliseconds</a:t>
            </a:r>
            <a:r>
              <a:rPr lang="zh-CN" altLang="en-US" sz="2400" dirty="0">
                <a:latin typeface="+mn-ea"/>
              </a:rPr>
              <a:t>：多少秒没集合到指定</a:t>
            </a:r>
            <a:r>
              <a:rPr lang="zh-CN" altLang="en-US" sz="2400" dirty="0" smtClean="0">
                <a:latin typeface="+mn-ea"/>
              </a:rPr>
              <a:t>人数算</a:t>
            </a:r>
            <a:r>
              <a:rPr lang="zh-CN" altLang="en-US" sz="2400" dirty="0">
                <a:latin typeface="+mn-ea"/>
              </a:rPr>
              <a:t>超时</a:t>
            </a:r>
          </a:p>
        </p:txBody>
      </p:sp>
    </p:spTree>
    <p:extLst>
      <p:ext uri="{BB962C8B-B14F-4D97-AF65-F5344CB8AC3E}">
        <p14:creationId xmlns:p14="http://schemas.microsoft.com/office/powerpoint/2010/main" val="5163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1776</TotalTime>
  <Words>950</Words>
  <Application>Microsoft Office PowerPoint</Application>
  <PresentationFormat>全屏显示(4:3)</PresentationFormat>
  <Paragraphs>121</Paragraphs>
  <Slides>16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本章大纲</vt:lpstr>
      <vt:lpstr>元件的作用域</vt:lpstr>
      <vt:lpstr>元件的作用域</vt:lpstr>
      <vt:lpstr>元件的执行顺序</vt:lpstr>
      <vt:lpstr>Jmeter之参数化</vt:lpstr>
      <vt:lpstr>Jmeter之参数化</vt:lpstr>
      <vt:lpstr>Jmeter之参数化</vt:lpstr>
      <vt:lpstr>Jmeter之集合点</vt:lpstr>
      <vt:lpstr>本章大纲</vt:lpstr>
      <vt:lpstr>Jmeter之断言（检查点）</vt:lpstr>
      <vt:lpstr>Jmeter之动态关联</vt:lpstr>
      <vt:lpstr>PowerPoint 演示文稿</vt:lpstr>
      <vt:lpstr>Jmeter性能测试-分布式性能测试</vt:lpstr>
      <vt:lpstr>Jmeter性能测试-分布式性能测试</vt:lpstr>
      <vt:lpstr> Http Cookie管理器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139</cp:revision>
  <dcterms:created xsi:type="dcterms:W3CDTF">2017-03-16T04:59:09Z</dcterms:created>
  <dcterms:modified xsi:type="dcterms:W3CDTF">2018-02-03T07:23:04Z</dcterms:modified>
</cp:coreProperties>
</file>