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8" r:id="rId4"/>
    <p:sldId id="290" r:id="rId5"/>
    <p:sldId id="294" r:id="rId6"/>
    <p:sldId id="295" r:id="rId7"/>
    <p:sldId id="258" r:id="rId8"/>
    <p:sldId id="276" r:id="rId9"/>
    <p:sldId id="259" r:id="rId10"/>
    <p:sldId id="261" r:id="rId11"/>
    <p:sldId id="262" r:id="rId12"/>
    <p:sldId id="263" r:id="rId13"/>
    <p:sldId id="275" r:id="rId14"/>
    <p:sldId id="264" r:id="rId15"/>
    <p:sldId id="270" r:id="rId16"/>
    <p:sldId id="265" r:id="rId17"/>
    <p:sldId id="266" r:id="rId18"/>
    <p:sldId id="260" r:id="rId19"/>
    <p:sldId id="278" r:id="rId20"/>
    <p:sldId id="267" r:id="rId21"/>
    <p:sldId id="280" r:id="rId22"/>
    <p:sldId id="293" r:id="rId23"/>
    <p:sldId id="287" r:id="rId24"/>
    <p:sldId id="296" r:id="rId25"/>
    <p:sldId id="297" r:id="rId26"/>
    <p:sldId id="286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0" autoAdjust="0"/>
  </p:normalViewPr>
  <p:slideViewPr>
    <p:cSldViewPr>
      <p:cViewPr varScale="1">
        <p:scale>
          <a:sx n="74" d="100"/>
          <a:sy n="74" d="100"/>
        </p:scale>
        <p:origin x="106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8BE1-E616-49CF-9EDA-DE29F2763E3C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031-F50D-4C72-9980-CC7A5BB87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2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常规的功能测试用例</a:t>
            </a:r>
            <a:endParaRPr lang="en-US" altLang="zh-CN" dirty="0"/>
          </a:p>
          <a:p>
            <a:r>
              <a:rPr lang="zh-CN" altLang="en-US" dirty="0"/>
              <a:t>浏览器判断这些文</a:t>
            </a:r>
            <a:endParaRPr lang="en-US" altLang="zh-CN" dirty="0"/>
          </a:p>
          <a:p>
            <a:r>
              <a:rPr lang="zh-CN" altLang="en-US" dirty="0"/>
              <a:t>缓存浏览器缓存，只要没有过期，就会去取。没有后端内容，不需要进行测试</a:t>
            </a:r>
            <a:endParaRPr lang="en-US" altLang="zh-CN" dirty="0"/>
          </a:p>
          <a:p>
            <a:r>
              <a:rPr lang="zh-CN" altLang="en-US" dirty="0"/>
              <a:t>文本框没有问题，颜色没有问题，不适合做接口测试</a:t>
            </a:r>
            <a:endParaRPr lang="en-US" altLang="zh-CN" dirty="0"/>
          </a:p>
          <a:p>
            <a:r>
              <a:rPr lang="zh-CN" altLang="en-US" dirty="0"/>
              <a:t>静态内容不适合做接口测试，没有办法验证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接口测试怎么做？</a:t>
            </a:r>
            <a:endParaRPr lang="en-US" altLang="zh-CN" dirty="0"/>
          </a:p>
          <a:p>
            <a:r>
              <a:rPr lang="zh-CN" altLang="en-US" dirty="0"/>
              <a:t>没有文档，需要进行分析，演示功能测试，接口测试是，发了什么数据跟服务器的哪一个接口，服务器返回了什么样的数据，这是接口测试的关键</a:t>
            </a:r>
            <a:endParaRPr lang="en-US" altLang="zh-CN" dirty="0"/>
          </a:p>
          <a:p>
            <a:r>
              <a:rPr lang="zh-CN" altLang="en-US" dirty="0"/>
              <a:t>从传统界面操作，变成了数据交互的过程。这是接口测试的关键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0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为什么做？有什么好处？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导航，路径规划，路径查询</a:t>
            </a:r>
            <a:endParaRPr lang="en-US" altLang="zh-CN" dirty="0"/>
          </a:p>
          <a:p>
            <a:r>
              <a:rPr lang="zh-CN" altLang="en-US" dirty="0"/>
              <a:t>很多</a:t>
            </a:r>
            <a:r>
              <a:rPr lang="en-US" altLang="zh-CN" dirty="0"/>
              <a:t>APP</a:t>
            </a:r>
            <a:r>
              <a:rPr lang="zh-CN" altLang="en-US" dirty="0"/>
              <a:t>都可以使用支付宝进行付款，提供了接口给第三方调用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2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要对第三方服务进行接口测试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0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互联网服务的部署架构</a:t>
            </a:r>
            <a:r>
              <a:rPr lang="en-US" altLang="zh-CN" baseline="0" dirty="0"/>
              <a:t> </a:t>
            </a:r>
            <a:r>
              <a:rPr lang="zh-CN" altLang="en-US" baseline="0" dirty="0"/>
              <a:t>，第一道关卡部署</a:t>
            </a:r>
            <a:r>
              <a:rPr lang="en-US" altLang="zh-CN" baseline="0" dirty="0" err="1"/>
              <a:t>nginx</a:t>
            </a:r>
            <a:r>
              <a:rPr lang="zh-CN" altLang="en-US" baseline="0" dirty="0"/>
              <a:t>的服务器，把前端静态文件处理掉，有这个用户名，处理完，构造响应，返回给浏览器</a:t>
            </a:r>
            <a:endParaRPr lang="en-US" altLang="zh-CN" baseline="0" dirty="0"/>
          </a:p>
          <a:p>
            <a:r>
              <a:rPr lang="zh-CN" altLang="en-US" baseline="0" dirty="0"/>
              <a:t>基本部署架构 </a:t>
            </a:r>
            <a:r>
              <a:rPr lang="en-US" altLang="zh-CN" baseline="0" dirty="0" err="1"/>
              <a:t>ngix</a:t>
            </a:r>
            <a:r>
              <a:rPr lang="en-US" altLang="zh-CN" baseline="0" dirty="0"/>
              <a:t> apache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35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通过测试保证服务端的正确性，后期测试只关注前端即可，测试提前保证产品尽早的发布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大型系统更多更复杂，系统间模块越来越多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大型系统更复杂，模块之间越来越多（举例，大的电商系统，不同团队来不断迭代开发的）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持续集成</a:t>
            </a:r>
            <a:r>
              <a:rPr lang="zh-CN" altLang="en-US" dirty="0"/>
              <a:t>：测试新集成的系统有没有问题，随时可以发布</a:t>
            </a:r>
            <a:endParaRPr lang="zh-CN" altLang="zh-CN" dirty="0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统一对外的连接标准，协议是统一的</a:t>
            </a:r>
            <a:r>
              <a:rPr lang="en-US" altLang="zh-CN" dirty="0"/>
              <a:t>,ftp</a:t>
            </a:r>
            <a:r>
              <a:rPr lang="zh-CN" altLang="en-US" dirty="0"/>
              <a:t>，</a:t>
            </a:r>
            <a:r>
              <a:rPr lang="en-US" altLang="zh-CN" dirty="0"/>
              <a:t>RPC</a:t>
            </a:r>
            <a:r>
              <a:rPr lang="zh-CN" altLang="en-US" dirty="0"/>
              <a:t>，协议。规定一种模式。对外暴露统一的规范</a:t>
            </a:r>
            <a:endParaRPr lang="en-US" altLang="zh-CN" dirty="0"/>
          </a:p>
          <a:p>
            <a:r>
              <a:rPr lang="zh-CN" altLang="en-US" dirty="0"/>
              <a:t>鼠标就是调用方。</a:t>
            </a:r>
            <a:endParaRPr lang="en-US" altLang="zh-CN" dirty="0"/>
          </a:p>
          <a:p>
            <a:r>
              <a:rPr lang="zh-CN" altLang="en-US" dirty="0"/>
              <a:t>更形象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4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支付流程，下单就行了，方案，用例拿出来。看似很简单的事情，有条理的去做，熟悉下一个流程该做什么？面试用，熟悉基础知识</a:t>
            </a:r>
            <a:endParaRPr lang="en-US" altLang="zh-CN" dirty="0"/>
          </a:p>
          <a:p>
            <a:r>
              <a:rPr lang="zh-CN" altLang="en-US" dirty="0"/>
              <a:t>设计用例是重点，目的是什么：理清思路，避免漏测（关键的逻辑点测试不到）；提高测试效率（回归测试）；跟进测试进度（</a:t>
            </a:r>
            <a:r>
              <a:rPr lang="en-US" altLang="zh-CN" dirty="0"/>
              <a:t>30%</a:t>
            </a:r>
            <a:r>
              <a:rPr lang="zh-CN" altLang="en-US"/>
              <a:t>），告诉领导我做过；跟进重复性工作（只需要按照用例执行，避免漏测）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、确定接口</a:t>
            </a:r>
            <a:r>
              <a:rPr lang="zh-CN" altLang="en-US" baseline="0" dirty="0"/>
              <a:t> </a:t>
            </a:r>
            <a:r>
              <a:rPr lang="en-US" altLang="zh-CN" baseline="0" dirty="0"/>
              <a:t>2</a:t>
            </a:r>
            <a:r>
              <a:rPr lang="zh-CN" altLang="en-US" baseline="0" dirty="0"/>
              <a:t>、调试接口 </a:t>
            </a:r>
            <a:r>
              <a:rPr lang="en-US" altLang="zh-CN" baseline="0" dirty="0"/>
              <a:t>3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httpclient</a:t>
            </a:r>
            <a:r>
              <a:rPr lang="zh-CN" altLang="en-US" baseline="0" dirty="0"/>
              <a:t>发送请求 </a:t>
            </a:r>
            <a:r>
              <a:rPr lang="en-US" altLang="zh-CN" baseline="0" dirty="0"/>
              <a:t>4</a:t>
            </a:r>
            <a:r>
              <a:rPr lang="zh-CN" altLang="en-US" baseline="0" dirty="0"/>
              <a:t>、自动化体系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firefox</a:t>
            </a:r>
            <a:r>
              <a:rPr lang="zh-CN" altLang="en-US" dirty="0"/>
              <a:t>抓个包，确定接口地址及参数。验证调用是否合法的，发个数据包，能不能发过去，前后依赖，</a:t>
            </a:r>
            <a:r>
              <a:rPr lang="en-US" altLang="zh-CN" dirty="0" err="1"/>
              <a:t>cookie,session</a:t>
            </a:r>
            <a:r>
              <a:rPr lang="zh-CN" altLang="en-US" dirty="0"/>
              <a:t>去校验</a:t>
            </a:r>
            <a:endParaRPr lang="en-US" altLang="zh-CN" dirty="0"/>
          </a:p>
          <a:p>
            <a:r>
              <a:rPr lang="en-US" altLang="zh-CN" dirty="0"/>
              <a:t>poster</a:t>
            </a:r>
            <a:r>
              <a:rPr lang="zh-CN" altLang="en-US" dirty="0"/>
              <a:t>效率不够高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61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需求：解决了用户什么问题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设计：图标</a:t>
            </a:r>
            <a:r>
              <a:rPr lang="zh-CN" altLang="en-US" baseline="0" dirty="0"/>
              <a:t> </a:t>
            </a:r>
            <a:r>
              <a:rPr lang="en-US" altLang="zh-CN" baseline="0" dirty="0"/>
              <a:t>icon</a:t>
            </a:r>
            <a:r>
              <a:rPr lang="zh-CN" altLang="en-US" baseline="0" dirty="0"/>
              <a:t>的设计</a:t>
            </a:r>
            <a:endParaRPr lang="en-US" altLang="zh-CN" baseline="0" dirty="0"/>
          </a:p>
          <a:p>
            <a:r>
              <a:rPr lang="zh-CN" altLang="en-US" baseline="0" dirty="0"/>
              <a:t>做项目多做一些</a:t>
            </a:r>
            <a:endParaRPr lang="en-US" altLang="zh-CN" baseline="0" dirty="0"/>
          </a:p>
          <a:p>
            <a:r>
              <a:rPr lang="zh-CN" altLang="en-US" baseline="0" dirty="0"/>
              <a:t>监控：启用定时任务来进行检测，调用接口。发短信，发微信，打电话</a:t>
            </a:r>
            <a:endParaRPr lang="en-US" altLang="zh-CN" baseline="0" dirty="0"/>
          </a:p>
          <a:p>
            <a:r>
              <a:rPr lang="zh-CN" altLang="en-US" baseline="0" dirty="0"/>
              <a:t>多做一些事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77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https://github.com/crisschan/Battle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1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开发：模块与模块对接大方式 </a:t>
            </a:r>
            <a:r>
              <a:rPr lang="en-US" altLang="zh-CN" dirty="0"/>
              <a:t>interface</a:t>
            </a:r>
          </a:p>
          <a:p>
            <a:r>
              <a:rPr lang="zh-CN" altLang="en-US" dirty="0"/>
              <a:t>测试：协议接口，可以独立部署成服务的程序 </a:t>
            </a:r>
            <a:r>
              <a:rPr lang="en-US" altLang="zh-CN" dirty="0"/>
              <a:t>tomcat</a:t>
            </a:r>
            <a:r>
              <a:rPr lang="zh-CN" altLang="en-US" dirty="0"/>
              <a:t>中间件，部署服务</a:t>
            </a:r>
            <a:endParaRPr lang="en-US" altLang="zh-CN" dirty="0"/>
          </a:p>
          <a:p>
            <a:r>
              <a:rPr lang="zh-CN" altLang="en-US" dirty="0"/>
              <a:t>可以用点菜的例子：入参，处理逻辑，出参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8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ftp</a:t>
            </a:r>
            <a:r>
              <a:rPr lang="zh-CN" altLang="en-US" dirty="0"/>
              <a:t>常见的场景</a:t>
            </a:r>
            <a:endParaRPr lang="en-US" altLang="zh-CN" dirty="0"/>
          </a:p>
          <a:p>
            <a:r>
              <a:rPr lang="en-US" altLang="zh-CN" dirty="0" err="1"/>
              <a:t>UDP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 err="1"/>
              <a:t>QQ</a:t>
            </a:r>
            <a:r>
              <a:rPr lang="en-US" altLang="zh-CN" dirty="0"/>
              <a:t> </a:t>
            </a:r>
            <a:r>
              <a:rPr lang="zh-CN" altLang="en-US" dirty="0"/>
              <a:t>微信不用握手进行交互，不一定收到消息</a:t>
            </a:r>
            <a:endParaRPr lang="en-US" altLang="zh-CN" dirty="0"/>
          </a:p>
          <a:p>
            <a:r>
              <a:rPr lang="zh-CN" altLang="en-US" dirty="0"/>
              <a:t>传输控制协议（</a:t>
            </a:r>
            <a:r>
              <a:rPr lang="en-US" altLang="zh-CN" i="1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）是一种面向连接的、可靠的、基于字节流的传输层通信协议。</a:t>
            </a:r>
            <a:endParaRPr lang="en-US" altLang="zh-CN" dirty="0"/>
          </a:p>
          <a:p>
            <a:r>
              <a:rPr lang="en-US" altLang="zh-CN" sz="1200" dirty="0"/>
              <a:t>UDP</a:t>
            </a:r>
            <a:r>
              <a:rPr lang="zh-CN" altLang="en-US" sz="1200" dirty="0"/>
              <a:t>传输协议通过</a:t>
            </a:r>
            <a:r>
              <a:rPr lang="zh-CN" altLang="en-US" sz="1200" dirty="0">
                <a:solidFill>
                  <a:srgbClr val="FF0000"/>
                </a:solidFill>
              </a:rPr>
              <a:t>数据包</a:t>
            </a:r>
            <a:r>
              <a:rPr lang="zh-CN" altLang="en-US" sz="1200" dirty="0"/>
              <a:t>方式向服务器发送数据，那么在数据包中肯定需要包含服务器的</a:t>
            </a:r>
            <a:r>
              <a:rPr lang="en-US" altLang="zh-CN" sz="1200" dirty="0"/>
              <a:t>IP</a:t>
            </a:r>
            <a:r>
              <a:rPr lang="zh-CN" altLang="en-US" sz="1200" dirty="0"/>
              <a:t>信息、端口信息等内容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0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https://zhuanlan.zhihu.com/p/72616216</a:t>
            </a:r>
          </a:p>
          <a:p>
            <a:r>
              <a:rPr lang="zh-CN" altLang="en-US" dirty="0"/>
              <a:t>共同的特点，下面是</a:t>
            </a:r>
            <a:r>
              <a:rPr lang="en-US" altLang="zh-CN" dirty="0"/>
              <a:t>..</a:t>
            </a:r>
            <a:r>
              <a:rPr lang="zh-CN" altLang="en-US" dirty="0"/>
              <a:t>不同是</a:t>
            </a:r>
            <a:endParaRPr lang="en-US" altLang="zh-CN" dirty="0"/>
          </a:p>
          <a:p>
            <a:r>
              <a:rPr lang="en-US" altLang="zh-CN" i="1" dirty="0" err="1"/>
              <a:t>SSL</a:t>
            </a:r>
            <a:r>
              <a:rPr lang="en-US" altLang="zh-CN" i="1" dirty="0"/>
              <a:t>/TLS</a:t>
            </a:r>
            <a:r>
              <a:rPr lang="zh-CN" altLang="en-US" dirty="0"/>
              <a:t>协议</a:t>
            </a:r>
            <a:r>
              <a:rPr lang="en-US" altLang="zh-CN" dirty="0"/>
              <a:t>? </a:t>
            </a:r>
            <a:r>
              <a:rPr lang="en-US" altLang="zh-CN" dirty="0" err="1"/>
              <a:t>SSL</a:t>
            </a:r>
            <a:r>
              <a:rPr lang="en-US" altLang="zh-CN" dirty="0"/>
              <a:t>“</a:t>
            </a:r>
            <a:r>
              <a:rPr lang="zh-CN" altLang="en-US" dirty="0"/>
              <a:t>安全套接层”协议</a:t>
            </a:r>
            <a:r>
              <a:rPr lang="en-US" altLang="zh-CN" dirty="0"/>
              <a:t>,TLS“</a:t>
            </a:r>
            <a:r>
              <a:rPr lang="zh-CN" altLang="en-US" dirty="0"/>
              <a:t>安全传输层”协议</a:t>
            </a:r>
            <a:r>
              <a:rPr lang="en-US" altLang="zh-CN" dirty="0"/>
              <a:t>,</a:t>
            </a:r>
            <a:r>
              <a:rPr lang="zh-CN" altLang="en-US" dirty="0"/>
              <a:t>都属于是加密协议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7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技术驱动</a:t>
            </a:r>
            <a:r>
              <a:rPr lang="en-US" altLang="zh-CN" dirty="0"/>
              <a:t>+</a:t>
            </a:r>
            <a:r>
              <a:rPr lang="zh-CN" altLang="en-US" dirty="0"/>
              <a:t>业务驱动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演示：前端负责：浏览器端的展现，页面包括了图片，文本框，样式。三部分实现 </a:t>
            </a:r>
            <a:r>
              <a:rPr lang="en-US" altLang="zh-CN" dirty="0"/>
              <a:t>html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en-US" altLang="zh-CN" dirty="0" err="1"/>
              <a:t>css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决定了页面的框架，有哪些内容</a:t>
            </a:r>
            <a:endParaRPr lang="en-US" altLang="zh-CN" dirty="0"/>
          </a:p>
          <a:p>
            <a:r>
              <a:rPr lang="en-US" altLang="zh-CN" dirty="0" err="1"/>
              <a:t>CSS</a:t>
            </a:r>
            <a:r>
              <a:rPr lang="zh-CN" altLang="en-US" dirty="0"/>
              <a:t>决定了页面的渲染效果，通过</a:t>
            </a:r>
            <a:r>
              <a:rPr lang="en-US" altLang="zh-CN" dirty="0" err="1"/>
              <a:t>CSS</a:t>
            </a:r>
            <a:r>
              <a:rPr lang="zh-CN" altLang="en-US" dirty="0"/>
              <a:t>渲染这么好看的样子</a:t>
            </a:r>
            <a:endParaRPr lang="en-US" altLang="zh-CN" dirty="0"/>
          </a:p>
          <a:p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决定了行为，点击按钮，发生了什么的行为，由</a:t>
            </a:r>
            <a:r>
              <a:rPr lang="en-US" altLang="zh-CN" dirty="0" err="1"/>
              <a:t>JS</a:t>
            </a:r>
            <a:r>
              <a:rPr lang="zh-CN" altLang="en-US" dirty="0"/>
              <a:t>决定</a:t>
            </a:r>
            <a:endParaRPr lang="en-US" altLang="zh-CN" dirty="0"/>
          </a:p>
          <a:p>
            <a:r>
              <a:rPr lang="zh-CN" altLang="en-US" dirty="0"/>
              <a:t>后端负责：数据和功能逻辑的功能，登录，注册，日志信息，必须到后端去验证，有没有这个用户名密码，查看一些日志信息，需要后端操作</a:t>
            </a:r>
            <a:endParaRPr lang="en-US" altLang="zh-CN" dirty="0"/>
          </a:p>
          <a:p>
            <a:r>
              <a:rPr lang="en-US" altLang="zh-CN" dirty="0" err="1"/>
              <a:t>lihuanzhen</a:t>
            </a:r>
            <a:r>
              <a:rPr lang="en-US" altLang="zh-CN" baseline="0" dirty="0"/>
              <a:t>  123456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58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不同端的工作进度不一样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需要对最开始出来的接口进行测试</a:t>
            </a:r>
          </a:p>
          <a:p>
            <a:endParaRPr lang="en-US" altLang="zh-CN" dirty="0"/>
          </a:p>
          <a:p>
            <a:r>
              <a:rPr lang="zh-CN" altLang="en-US" dirty="0"/>
              <a:t>所有的</a:t>
            </a:r>
            <a:r>
              <a:rPr lang="en-US" altLang="zh-CN" dirty="0"/>
              <a:t>HTTP</a:t>
            </a:r>
            <a:r>
              <a:rPr lang="zh-CN" altLang="en-US" dirty="0"/>
              <a:t>请求都值得做接口测试吗？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60031-F50D-4C72-9980-CC7A5BB87E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zh-CN" altLang="en-US" dirty="0"/>
              <a:t>接口测试基础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6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前端和后端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869672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8" name="矩形 7"/>
          <p:cNvSpPr/>
          <p:nvPr/>
        </p:nvSpPr>
        <p:spPr>
          <a:xfrm>
            <a:off x="3707904" y="119831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HTML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1923678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CSS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10000" y="2818497"/>
            <a:ext cx="2664296" cy="509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JS</a:t>
            </a:r>
            <a:r>
              <a:rPr lang="zh-CN" altLang="en-US" sz="2800" dirty="0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11" name="矩形 10"/>
          <p:cNvSpPr/>
          <p:nvPr/>
        </p:nvSpPr>
        <p:spPr>
          <a:xfrm>
            <a:off x="755576" y="4011910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12" name="矩形 11"/>
          <p:cNvSpPr/>
          <p:nvPr/>
        </p:nvSpPr>
        <p:spPr>
          <a:xfrm>
            <a:off x="3894511" y="4011910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数据功能逻辑</a:t>
            </a:r>
          </a:p>
        </p:txBody>
      </p:sp>
      <p:cxnSp>
        <p:nvCxnSpPr>
          <p:cNvPr id="13" name="直接连接符 12"/>
          <p:cNvCxnSpPr>
            <a:stCxn id="11" idx="3"/>
            <a:endCxn id="12" idx="1"/>
          </p:cNvCxnSpPr>
          <p:nvPr/>
        </p:nvCxnSpPr>
        <p:spPr>
          <a:xfrm>
            <a:off x="2411760" y="4335946"/>
            <a:ext cx="14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95836" y="2178347"/>
            <a:ext cx="61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V="1">
            <a:off x="2483768" y="1437624"/>
            <a:ext cx="1224136" cy="740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0" idx="1"/>
          </p:cNvCxnSpPr>
          <p:nvPr/>
        </p:nvCxnSpPr>
        <p:spPr>
          <a:xfrm rot="16200000" flipH="1">
            <a:off x="2968762" y="2331926"/>
            <a:ext cx="868315" cy="6141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88224" y="1131590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页面框架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0232" y="1923678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页面视觉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048" y="2818497"/>
            <a:ext cx="245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页面交互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08578" y="3993416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用户账户相关</a:t>
            </a:r>
            <a:endParaRPr lang="en-US" altLang="zh-CN" sz="2800" dirty="0"/>
          </a:p>
          <a:p>
            <a:r>
              <a:rPr lang="zh-CN" altLang="en-US" sz="2800" dirty="0"/>
              <a:t>日志相关</a:t>
            </a:r>
          </a:p>
        </p:txBody>
      </p:sp>
    </p:spTree>
    <p:extLst>
      <p:ext uri="{BB962C8B-B14F-4D97-AF65-F5344CB8AC3E}">
        <p14:creationId xmlns:p14="http://schemas.microsoft.com/office/powerpoint/2010/main" val="41520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所有的</a:t>
            </a:r>
            <a:r>
              <a:rPr lang="en-US" altLang="zh-CN" dirty="0"/>
              <a:t>HTTP</a:t>
            </a:r>
            <a:r>
              <a:rPr lang="zh-CN" altLang="en-US" dirty="0"/>
              <a:t>请求都值得做接口测试吗？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NO </a:t>
            </a:r>
            <a:r>
              <a:rPr lang="zh-CN" altLang="en-US" dirty="0">
                <a:solidFill>
                  <a:schemeClr val="accent2"/>
                </a:solidFill>
              </a:rPr>
              <a:t>只有后端请求才做接口测试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疑问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2968285"/>
            <a:ext cx="16561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</a:rPr>
              <a:t>后端</a:t>
            </a:r>
          </a:p>
        </p:txBody>
      </p:sp>
      <p:sp>
        <p:nvSpPr>
          <p:cNvPr id="6" name="矩形 5"/>
          <p:cNvSpPr/>
          <p:nvPr/>
        </p:nvSpPr>
        <p:spPr>
          <a:xfrm>
            <a:off x="3923928" y="2968285"/>
            <a:ext cx="249148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数据功能逻辑</a:t>
            </a:r>
          </a:p>
        </p:txBody>
      </p:sp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2195736" y="3292321"/>
            <a:ext cx="172819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0546" y="2985795"/>
            <a:ext cx="24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用户账户相关</a:t>
            </a:r>
            <a:endParaRPr lang="en-US" altLang="zh-CN" sz="2800" dirty="0"/>
          </a:p>
          <a:p>
            <a:r>
              <a:rPr lang="zh-CN" altLang="en-US" sz="2800" dirty="0"/>
              <a:t>日志相关</a:t>
            </a:r>
          </a:p>
        </p:txBody>
      </p:sp>
      <p:pic>
        <p:nvPicPr>
          <p:cNvPr id="1026" name="Picture 2" descr="https://timgsa.baidu.com/timg?image&amp;quality=80&amp;size=b9999_10000&amp;sec=1519798299903&amp;di=977947291b9b1425d2ccbb4defd73e94&amp;imgtype=0&amp;src=http%3A%2F%2Fimage.tupian114.com%2F20140417%2F133414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58" y="1586687"/>
            <a:ext cx="954106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4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728" y="1219921"/>
            <a:ext cx="2602632" cy="561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前置条件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接口测试用例步骤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8400" y="120359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执行步骤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768" y="12381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预期结果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3360064" y="2383234"/>
            <a:ext cx="2304256" cy="667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发送请求</a:t>
            </a:r>
          </a:p>
        </p:txBody>
      </p:sp>
      <p:sp>
        <p:nvSpPr>
          <p:cNvPr id="8" name="矩形 7"/>
          <p:cNvSpPr/>
          <p:nvPr/>
        </p:nvSpPr>
        <p:spPr>
          <a:xfrm>
            <a:off x="191712" y="2321491"/>
            <a:ext cx="2016224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准备数据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6783512" y="2321491"/>
            <a:ext cx="1833136" cy="73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验证返回</a:t>
            </a:r>
          </a:p>
        </p:txBody>
      </p:sp>
      <p:sp>
        <p:nvSpPr>
          <p:cNvPr id="10" name="右箭头 9"/>
          <p:cNvSpPr/>
          <p:nvPr/>
        </p:nvSpPr>
        <p:spPr>
          <a:xfrm>
            <a:off x="2353808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746672" y="2537130"/>
            <a:ext cx="864096" cy="3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02753"/>
              </p:ext>
            </p:extLst>
          </p:nvPr>
        </p:nvGraphicFramePr>
        <p:xfrm>
          <a:off x="458788" y="844154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用例编号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用例标题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登录接口说明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接口地址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http://127.0.0.1:86/login/login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接口参数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uname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：用户名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：密码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返回数据结构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登录成功返回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"success"}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登录失败返回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"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密码错误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algn="l" defTabSz="914400" rtl="0" eaLnBrk="1" latinLnBrk="0" hangingPunct="1"/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接口说明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接口测试用例</a:t>
            </a:r>
          </a:p>
        </p:txBody>
      </p:sp>
    </p:spTree>
    <p:extLst>
      <p:ext uri="{BB962C8B-B14F-4D97-AF65-F5344CB8AC3E}">
        <p14:creationId xmlns:p14="http://schemas.microsoft.com/office/powerpoint/2010/main" val="377066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用户注册：</a:t>
            </a:r>
            <a:r>
              <a:rPr lang="en-US" altLang="zh-CN" dirty="0"/>
              <a:t>POST </a:t>
            </a:r>
            <a:r>
              <a:rPr lang="en-US" altLang="zh-CN" dirty="0" err="1"/>
              <a:t>reg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用户登录：</a:t>
            </a:r>
            <a:r>
              <a:rPr lang="en-US" altLang="zh-CN" dirty="0"/>
              <a:t>POST login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查看用户日志列表：</a:t>
            </a:r>
            <a:r>
              <a:rPr lang="en-US" altLang="zh-CN" dirty="0"/>
              <a:t>GET articles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发布日志：</a:t>
            </a:r>
            <a:r>
              <a:rPr lang="en-US" altLang="zh-CN" dirty="0"/>
              <a:t>POST  </a:t>
            </a:r>
            <a:r>
              <a:rPr lang="en-US" altLang="zh-CN" dirty="0" err="1"/>
              <a:t>ljqblog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编辑日志：</a:t>
            </a:r>
            <a:r>
              <a:rPr lang="en-US" altLang="zh-CN" dirty="0"/>
              <a:t>POST   </a:t>
            </a:r>
            <a:r>
              <a:rPr lang="en-US" altLang="zh-CN" dirty="0" err="1"/>
              <a:t>updateblog?blogid</a:t>
            </a:r>
            <a:r>
              <a:rPr lang="en-US" altLang="zh-CN" dirty="0"/>
              <a:t>=17919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查看日志：</a:t>
            </a:r>
            <a:r>
              <a:rPr lang="en-US" altLang="zh-CN" dirty="0"/>
              <a:t>GET </a:t>
            </a:r>
            <a:r>
              <a:rPr lang="en-US" altLang="zh-CN" dirty="0" err="1"/>
              <a:t>content?id</a:t>
            </a:r>
            <a:r>
              <a:rPr lang="en-US" altLang="zh-CN" dirty="0"/>
              <a:t>=1234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找出博客中的接口测试点</a:t>
            </a:r>
          </a:p>
        </p:txBody>
      </p:sp>
    </p:spTree>
    <p:extLst>
      <p:ext uri="{BB962C8B-B14F-4D97-AF65-F5344CB8AC3E}">
        <p14:creationId xmlns:p14="http://schemas.microsoft.com/office/powerpoint/2010/main" val="418295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测试系统间接口的一种测试，测试的对象主要是接口，主要是测试</a:t>
            </a:r>
            <a:r>
              <a:rPr lang="zh-CN" altLang="en-US" dirty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dirty="0"/>
              <a:t>以及内部系统之间的交互点。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接口测试定义</a:t>
            </a:r>
          </a:p>
        </p:txBody>
      </p:sp>
    </p:spTree>
    <p:extLst>
      <p:ext uri="{BB962C8B-B14F-4D97-AF65-F5344CB8AC3E}">
        <p14:creationId xmlns:p14="http://schemas.microsoft.com/office/powerpoint/2010/main" val="45324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/>
              <a:t>支付宝支付接口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https://doc.open.alipay.com/docs/doc.htm?spm=a219a.7629140.0.0.dsNjYY&amp;treeId=108&amp;articleId=104743&amp;docType=1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百度地图路径规划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http://lbsyun.baidu.com/index.php?title=jspopular/guide/routeplan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第三方服务</a:t>
            </a:r>
          </a:p>
        </p:txBody>
      </p:sp>
    </p:spTree>
    <p:extLst>
      <p:ext uri="{BB962C8B-B14F-4D97-AF65-F5344CB8AC3E}">
        <p14:creationId xmlns:p14="http://schemas.microsoft.com/office/powerpoint/2010/main" val="9534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2625756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服务器端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6120680" y="125592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" name="矩形 7"/>
          <p:cNvSpPr/>
          <p:nvPr/>
        </p:nvSpPr>
        <p:spPr>
          <a:xfrm>
            <a:off x="6119088" y="2632044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第三方服务微信</a:t>
            </a:r>
          </a:p>
        </p:txBody>
      </p:sp>
      <p:sp>
        <p:nvSpPr>
          <p:cNvPr id="9" name="矩形 8"/>
          <p:cNvSpPr/>
          <p:nvPr/>
        </p:nvSpPr>
        <p:spPr>
          <a:xfrm>
            <a:off x="6122456" y="4083918"/>
            <a:ext cx="1835696" cy="810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…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1988096" y="2936291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4940424" y="2942579"/>
            <a:ext cx="1071736" cy="1890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18768780">
            <a:off x="4634600" y="1875885"/>
            <a:ext cx="1550966" cy="2481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725186">
            <a:off x="4361866" y="3837807"/>
            <a:ext cx="1808419" cy="1886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16381" y="1526731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0424" y="2513869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8248" y="3408907"/>
            <a:ext cx="21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84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调用第三方服务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21382" y="874477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6" name="矩形 5"/>
          <p:cNvSpPr/>
          <p:nvPr/>
        </p:nvSpPr>
        <p:spPr>
          <a:xfrm>
            <a:off x="21382" y="1545636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7" name="矩形 6"/>
          <p:cNvSpPr/>
          <p:nvPr/>
        </p:nvSpPr>
        <p:spPr>
          <a:xfrm>
            <a:off x="21382" y="2193708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298071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3651870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4299942"/>
            <a:ext cx="1440160" cy="50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1871" y="1310822"/>
            <a:ext cx="1329142" cy="61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79713" y="874478"/>
            <a:ext cx="2073461" cy="208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99993" y="874478"/>
            <a:ext cx="2073461" cy="1965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20273" y="874478"/>
            <a:ext cx="2073461" cy="175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数据 11"/>
          <p:cNvSpPr/>
          <p:nvPr/>
        </p:nvSpPr>
        <p:spPr>
          <a:xfrm>
            <a:off x="4788024" y="1329016"/>
            <a:ext cx="1497397" cy="60902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36922" y="1368115"/>
            <a:ext cx="1440160" cy="497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1881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882916" y="3428526"/>
            <a:ext cx="2073461" cy="135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梯形 17"/>
          <p:cNvSpPr/>
          <p:nvPr/>
        </p:nvSpPr>
        <p:spPr>
          <a:xfrm>
            <a:off x="3729137" y="3670734"/>
            <a:ext cx="1598947" cy="881667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第三方服务</a:t>
            </a:r>
          </a:p>
        </p:txBody>
      </p:sp>
      <p:sp>
        <p:nvSpPr>
          <p:cNvPr id="28" name="梯形 27"/>
          <p:cNvSpPr/>
          <p:nvPr/>
        </p:nvSpPr>
        <p:spPr>
          <a:xfrm>
            <a:off x="6120172" y="3651870"/>
            <a:ext cx="1598947" cy="881667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第三方服务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8439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51720" y="1977684"/>
            <a:ext cx="241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反向代理</a:t>
            </a:r>
            <a:endParaRPr lang="en-US" altLang="zh-CN" dirty="0"/>
          </a:p>
          <a:p>
            <a:r>
              <a:rPr lang="zh-CN" altLang="en-US" dirty="0"/>
              <a:t>处理前端静态文件</a:t>
            </a:r>
            <a:endParaRPr lang="en-US" altLang="zh-CN" dirty="0"/>
          </a:p>
          <a:p>
            <a:r>
              <a:rPr lang="zh-CN" altLang="en-US" dirty="0"/>
              <a:t>转发后端动态请求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57246" y="1959596"/>
            <a:ext cx="241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处理后端动态请求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4674" y="95752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4954" y="96315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858" y="2050554"/>
            <a:ext cx="241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数据存储和读取</a:t>
            </a:r>
          </a:p>
        </p:txBody>
      </p:sp>
      <p:sp>
        <p:nvSpPr>
          <p:cNvPr id="29" name="等腰三角形 28"/>
          <p:cNvSpPr/>
          <p:nvPr/>
        </p:nvSpPr>
        <p:spPr>
          <a:xfrm rot="5600385">
            <a:off x="1566100" y="2164488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600385">
            <a:off x="4219365" y="1543627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600385">
            <a:off x="6738900" y="1498812"/>
            <a:ext cx="222569" cy="236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4557246" y="2958681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120172" y="3067837"/>
            <a:ext cx="374794" cy="2380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接口测试的意义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79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915566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接口测试的定义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2453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600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通过测试保证服务端的正确性（分层测试）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000" dirty="0"/>
              <a:t>BUG</a:t>
            </a:r>
            <a:r>
              <a:rPr lang="zh-CN" altLang="zh-CN" sz="3000" dirty="0"/>
              <a:t>更容易定位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zh-CN" sz="3000" dirty="0"/>
              <a:t>自动化测试落地性价比更高，比</a:t>
            </a:r>
            <a:r>
              <a:rPr lang="en-US" altLang="zh-CN" sz="3000" dirty="0"/>
              <a:t>UI</a:t>
            </a:r>
            <a:r>
              <a:rPr lang="zh-CN" altLang="zh-CN" sz="3000" dirty="0"/>
              <a:t>更稳定</a:t>
            </a:r>
          </a:p>
          <a:p>
            <a:pPr>
              <a:lnSpc>
                <a:spcPct val="150000"/>
              </a:lnSpc>
            </a:pPr>
            <a:r>
              <a:rPr lang="zh-CN" altLang="en-US" sz="3000" dirty="0"/>
              <a:t>测试提前，</a:t>
            </a:r>
            <a:r>
              <a:rPr lang="zh-CN" altLang="zh-CN" sz="3000" dirty="0"/>
              <a:t>降低研发成本，提高效率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zh-CN" sz="3000" dirty="0"/>
              <a:t>更容易</a:t>
            </a:r>
            <a:r>
              <a:rPr lang="zh-CN" altLang="zh-CN" sz="3000" dirty="0">
                <a:solidFill>
                  <a:srgbClr val="FF0000"/>
                </a:solidFill>
              </a:rPr>
              <a:t>实现持续集成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接口测试意义</a:t>
            </a:r>
          </a:p>
        </p:txBody>
      </p:sp>
    </p:spTree>
    <p:extLst>
      <p:ext uri="{BB962C8B-B14F-4D97-AF65-F5344CB8AC3E}">
        <p14:creationId xmlns:p14="http://schemas.microsoft.com/office/powerpoint/2010/main" val="220043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接口测试的流程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第一个例子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64411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4443028" y="2298762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接口测试流程</a:t>
            </a:r>
          </a:p>
        </p:txBody>
      </p:sp>
      <p:sp>
        <p:nvSpPr>
          <p:cNvPr id="5" name="矩形 4"/>
          <p:cNvSpPr/>
          <p:nvPr/>
        </p:nvSpPr>
        <p:spPr>
          <a:xfrm>
            <a:off x="7164288" y="627534"/>
            <a:ext cx="1728192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、需求讨论</a:t>
            </a:r>
          </a:p>
        </p:txBody>
      </p:sp>
      <p:sp>
        <p:nvSpPr>
          <p:cNvPr id="6" name="矩形 5"/>
          <p:cNvSpPr/>
          <p:nvPr/>
        </p:nvSpPr>
        <p:spPr>
          <a:xfrm>
            <a:off x="7192770" y="1920128"/>
            <a:ext cx="172819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、需求评审</a:t>
            </a:r>
          </a:p>
        </p:txBody>
      </p:sp>
      <p:sp>
        <p:nvSpPr>
          <p:cNvPr id="7" name="矩形 6"/>
          <p:cNvSpPr/>
          <p:nvPr/>
        </p:nvSpPr>
        <p:spPr>
          <a:xfrm>
            <a:off x="2420132" y="2342529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、设计测试用例</a:t>
            </a:r>
          </a:p>
        </p:txBody>
      </p:sp>
      <p:sp>
        <p:nvSpPr>
          <p:cNvPr id="8" name="矩形 7"/>
          <p:cNvSpPr/>
          <p:nvPr/>
        </p:nvSpPr>
        <p:spPr>
          <a:xfrm>
            <a:off x="7236296" y="3112492"/>
            <a:ext cx="1584176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、数据准备</a:t>
            </a:r>
          </a:p>
        </p:txBody>
      </p:sp>
      <p:sp>
        <p:nvSpPr>
          <p:cNvPr id="9" name="矩形 8"/>
          <p:cNvSpPr/>
          <p:nvPr/>
        </p:nvSpPr>
        <p:spPr>
          <a:xfrm>
            <a:off x="7155308" y="4182470"/>
            <a:ext cx="1512168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、执行</a:t>
            </a:r>
          </a:p>
        </p:txBody>
      </p:sp>
      <p:sp>
        <p:nvSpPr>
          <p:cNvPr id="11" name="矩形 10"/>
          <p:cNvSpPr/>
          <p:nvPr/>
        </p:nvSpPr>
        <p:spPr>
          <a:xfrm>
            <a:off x="179512" y="1342404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功能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12" y="2275334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逻辑业务</a:t>
            </a:r>
          </a:p>
        </p:txBody>
      </p:sp>
      <p:sp>
        <p:nvSpPr>
          <p:cNvPr id="13" name="矩形 12"/>
          <p:cNvSpPr/>
          <p:nvPr/>
        </p:nvSpPr>
        <p:spPr>
          <a:xfrm>
            <a:off x="179512" y="3003798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（参数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数据）异常</a:t>
            </a:r>
          </a:p>
        </p:txBody>
      </p:sp>
      <p:sp>
        <p:nvSpPr>
          <p:cNvPr id="14" name="矩形 13"/>
          <p:cNvSpPr/>
          <p:nvPr/>
        </p:nvSpPr>
        <p:spPr>
          <a:xfrm>
            <a:off x="179512" y="3859510"/>
            <a:ext cx="1368152" cy="584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安全</a:t>
            </a:r>
          </a:p>
        </p:txBody>
      </p:sp>
      <p:cxnSp>
        <p:nvCxnSpPr>
          <p:cNvPr id="17" name="肘形连接符 16"/>
          <p:cNvCxnSpPr>
            <a:stCxn id="2" idx="3"/>
            <a:endCxn id="5" idx="1"/>
          </p:cNvCxnSpPr>
          <p:nvPr/>
        </p:nvCxnSpPr>
        <p:spPr>
          <a:xfrm flipV="1">
            <a:off x="5811180" y="915566"/>
            <a:ext cx="1353108" cy="16754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6" idx="1"/>
          </p:cNvCxnSpPr>
          <p:nvPr/>
        </p:nvCxnSpPr>
        <p:spPr>
          <a:xfrm>
            <a:off x="6516216" y="2212352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87734" y="2534392"/>
            <a:ext cx="0" cy="1902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516216" y="3485541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478754" y="4455159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766474" y="2606362"/>
            <a:ext cx="676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1"/>
            <a:endCxn id="11" idx="3"/>
          </p:cNvCxnSpPr>
          <p:nvPr/>
        </p:nvCxnSpPr>
        <p:spPr>
          <a:xfrm rot="10800000">
            <a:off x="1547664" y="1634629"/>
            <a:ext cx="872468" cy="1000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994631" y="2590986"/>
            <a:ext cx="0" cy="1591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518448" y="2643758"/>
            <a:ext cx="476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547663" y="3291830"/>
            <a:ext cx="446968" cy="1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547663" y="4182933"/>
            <a:ext cx="446968" cy="1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3884" y="746310"/>
            <a:ext cx="8229600" cy="457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伴随着项目开发流程讲解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接口自动化测试落地过程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7504" y="1491630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需求阶段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10825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项目立项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04668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产品设计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04248" y="1491630"/>
            <a:ext cx="158417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需求文档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7504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研发阶段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2098" y="2171326"/>
            <a:ext cx="1098858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设计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131840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前端开发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788024" y="2171326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后端开发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44208" y="2171326"/>
            <a:ext cx="125680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测试设计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7504" y="2931790"/>
            <a:ext cx="135182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测试阶段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797132" y="2931790"/>
            <a:ext cx="1359742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环境搭建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563888" y="2931790"/>
            <a:ext cx="1944216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多项测试执行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761546" y="2931790"/>
            <a:ext cx="133073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BUG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修复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417730" y="2931790"/>
            <a:ext cx="133073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测试报告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9094" y="3795886"/>
            <a:ext cx="136023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项目上线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810825" y="3795886"/>
            <a:ext cx="1828038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线上回归测试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348684" y="3795886"/>
            <a:ext cx="144016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上线报告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516216" y="3795886"/>
            <a:ext cx="1440160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添加监控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812360" y="2171326"/>
            <a:ext cx="1256804" cy="5444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测试开发</a:t>
            </a:r>
          </a:p>
        </p:txBody>
      </p:sp>
    </p:spTree>
    <p:extLst>
      <p:ext uri="{BB962C8B-B14F-4D97-AF65-F5344CB8AC3E}">
        <p14:creationId xmlns:p14="http://schemas.microsoft.com/office/powerpoint/2010/main" val="4328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059582"/>
            <a:ext cx="3816424" cy="3394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接口测试的定义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接口测试的意义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接口测试的流程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第一个例子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9024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EA922F-B9F0-474D-BC57-68D2BE2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第一个例子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48A043-F116-4536-97E5-9BBBFD363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57808"/>
            <a:ext cx="6317642" cy="32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02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71800" y="1851670"/>
            <a:ext cx="4392488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Question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09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什么是接口？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67"/>
          <a:stretch/>
        </p:blipFill>
        <p:spPr bwMode="auto">
          <a:xfrm>
            <a:off x="1475656" y="1419622"/>
            <a:ext cx="2267768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0"/>
          <a:stretch/>
        </p:blipFill>
        <p:spPr bwMode="auto">
          <a:xfrm>
            <a:off x="5940152" y="1203598"/>
            <a:ext cx="2427982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>
            <a:off x="3995936" y="1635646"/>
            <a:ext cx="1224136" cy="24826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26C7D4-0888-436B-9A63-36998632F464}"/>
              </a:ext>
            </a:extLst>
          </p:cNvPr>
          <p:cNvSpPr txBox="1"/>
          <p:nvPr/>
        </p:nvSpPr>
        <p:spPr>
          <a:xfrm>
            <a:off x="794749" y="4246031"/>
            <a:ext cx="7776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dirty="0"/>
              <a:t>接口是连接，前端开发，后端开发，移动端开发的桥梁</a:t>
            </a:r>
          </a:p>
        </p:txBody>
      </p:sp>
    </p:spTree>
    <p:extLst>
      <p:ext uri="{BB962C8B-B14F-4D97-AF65-F5344CB8AC3E}">
        <p14:creationId xmlns:p14="http://schemas.microsoft.com/office/powerpoint/2010/main" val="7691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开发眼中的接口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测试眼中的接口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不同视角的接口</a:t>
            </a:r>
          </a:p>
        </p:txBody>
      </p:sp>
    </p:spTree>
    <p:extLst>
      <p:ext uri="{BB962C8B-B14F-4D97-AF65-F5344CB8AC3E}">
        <p14:creationId xmlns:p14="http://schemas.microsoft.com/office/powerpoint/2010/main" val="41400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>
                <a:latin typeface="+mn-ea"/>
              </a:rPr>
              <a:t>HTTP		</a:t>
            </a:r>
            <a:r>
              <a:rPr lang="zh-CN" altLang="en-US" sz="2800" dirty="0">
                <a:latin typeface="+mn-ea"/>
              </a:rPr>
              <a:t>超文本传输协议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>
                <a:latin typeface="+mn-ea"/>
              </a:rPr>
              <a:t>HTTPS	     </a:t>
            </a:r>
            <a:r>
              <a:rPr lang="zh-CN" altLang="en-US" sz="2800" dirty="0">
                <a:latin typeface="+mn-ea"/>
              </a:rPr>
              <a:t>安全超文本传输协议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>
                <a:latin typeface="+mn-ea"/>
              </a:rPr>
              <a:t>FTP		</a:t>
            </a:r>
            <a:r>
              <a:rPr lang="zh-CN" altLang="en-US" sz="2800" dirty="0">
                <a:latin typeface="+mn-ea"/>
              </a:rPr>
              <a:t>文件传输协议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>
                <a:latin typeface="+mn-ea"/>
              </a:rPr>
              <a:t>TCP		</a:t>
            </a:r>
            <a:r>
              <a:rPr lang="zh-CN" altLang="en-US" sz="2800" dirty="0">
                <a:latin typeface="+mn-ea"/>
              </a:rPr>
              <a:t>传输控制协议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>
                <a:latin typeface="+mn-ea"/>
              </a:rPr>
              <a:t>IP		</a:t>
            </a:r>
            <a:r>
              <a:rPr lang="zh-CN" altLang="en-US" sz="2800" dirty="0">
                <a:latin typeface="+mn-ea"/>
              </a:rPr>
              <a:t>互联网协议</a:t>
            </a:r>
            <a:endParaRPr lang="en-US" altLang="zh-CN" sz="2800" dirty="0">
              <a:latin typeface="+mn-ea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altLang="zh-CN" sz="2800" dirty="0" err="1">
                <a:latin typeface="+mn-ea"/>
              </a:rPr>
              <a:t>UDP</a:t>
            </a:r>
            <a:r>
              <a:rPr lang="en-US" altLang="zh-CN" sz="2800" dirty="0">
                <a:latin typeface="+mn-ea"/>
              </a:rPr>
              <a:t>		</a:t>
            </a:r>
            <a:r>
              <a:rPr lang="zh-CN" altLang="en-US" sz="2800" dirty="0">
                <a:latin typeface="+mn-ea"/>
              </a:rPr>
              <a:t>用户数据协议</a:t>
            </a:r>
            <a:r>
              <a:rPr lang="en-US" altLang="zh-CN" sz="2800" dirty="0">
                <a:latin typeface="+mn-ea"/>
              </a:rPr>
              <a:t>	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常见接口协议</a:t>
            </a:r>
          </a:p>
        </p:txBody>
      </p:sp>
    </p:spTree>
    <p:extLst>
      <p:ext uri="{BB962C8B-B14F-4D97-AF65-F5344CB8AC3E}">
        <p14:creationId xmlns:p14="http://schemas.microsoft.com/office/powerpoint/2010/main" val="8446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协议栈中的位置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691680" y="1131590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HTTP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44080" y="3147814"/>
            <a:ext cx="488816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12060" y="1131590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HTTPS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12060" y="2139701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SSL</a:t>
            </a:r>
            <a:r>
              <a:rPr lang="en-US" altLang="zh-CN" sz="2800" dirty="0">
                <a:solidFill>
                  <a:schemeClr val="tx1"/>
                </a:solidFill>
              </a:rPr>
              <a:t>/TLS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44080" y="2292101"/>
            <a:ext cx="180020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TCP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35696" y="4043534"/>
            <a:ext cx="4888160" cy="54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15172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584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接口测试又称为</a:t>
            </a:r>
            <a:r>
              <a:rPr lang="en-US" altLang="zh-CN" sz="2800" dirty="0"/>
              <a:t>API</a:t>
            </a:r>
            <a:r>
              <a:rPr lang="zh-CN" altLang="en-US" sz="2800" dirty="0"/>
              <a:t>测试，</a:t>
            </a:r>
            <a:r>
              <a:rPr lang="en-US" altLang="zh-CN" sz="2800" b="1" dirty="0">
                <a:solidFill>
                  <a:srgbClr val="FF0000"/>
                </a:solidFill>
              </a:rPr>
              <a:t>Application Programming Interface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定义：接口测试是测试系统间接口的一种测试，测试的对象主要是接口，主要是测试</a:t>
            </a:r>
            <a:r>
              <a:rPr lang="zh-CN" altLang="en-US" sz="2800" dirty="0">
                <a:solidFill>
                  <a:srgbClr val="FF0000"/>
                </a:solidFill>
              </a:rPr>
              <a:t>外部系统与所测试系统之间</a:t>
            </a:r>
            <a:r>
              <a:rPr lang="zh-CN" altLang="en-US" sz="2800" dirty="0"/>
              <a:t>以及</a:t>
            </a:r>
            <a:r>
              <a:rPr lang="zh-CN" altLang="en-US" sz="2800" dirty="0">
                <a:solidFill>
                  <a:srgbClr val="FF0000"/>
                </a:solidFill>
              </a:rPr>
              <a:t>内部系统之间</a:t>
            </a:r>
            <a:r>
              <a:rPr lang="zh-CN" altLang="en-US" sz="2800" dirty="0"/>
              <a:t>的交互点。重点关注</a:t>
            </a:r>
            <a:r>
              <a:rPr lang="zh-CN" altLang="en-US" sz="2800" dirty="0">
                <a:solidFill>
                  <a:srgbClr val="FF0000"/>
                </a:solidFill>
              </a:rPr>
              <a:t>数据传递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一般用的较多的是</a:t>
            </a:r>
            <a:r>
              <a:rPr lang="en-US" altLang="zh-CN" sz="2800" dirty="0">
                <a:solidFill>
                  <a:srgbClr val="FF0000"/>
                </a:solidFill>
              </a:rPr>
              <a:t>HTTP</a:t>
            </a:r>
            <a:r>
              <a:rPr lang="zh-CN" altLang="en-US" sz="2800" dirty="0"/>
              <a:t>协议的接口、</a:t>
            </a:r>
            <a:r>
              <a:rPr lang="en-US" altLang="zh-CN" sz="2800" dirty="0" err="1">
                <a:solidFill>
                  <a:srgbClr val="FF0000"/>
                </a:solidFill>
              </a:rPr>
              <a:t>WebService</a:t>
            </a:r>
            <a:r>
              <a:rPr lang="zh-CN" altLang="en-US" sz="2800" dirty="0"/>
              <a:t>协议的接口，还有</a:t>
            </a:r>
            <a:r>
              <a:rPr lang="en-US" altLang="zh-CN" sz="2800" dirty="0"/>
              <a:t>RPC</a:t>
            </a:r>
            <a:r>
              <a:rPr lang="zh-CN" altLang="en-US" sz="2800" dirty="0"/>
              <a:t>（</a:t>
            </a:r>
            <a:r>
              <a:rPr lang="en-US" altLang="zh-CN" sz="2800" dirty="0"/>
              <a:t>Remote Procedure Call</a:t>
            </a:r>
            <a:r>
              <a:rPr lang="zh-CN" altLang="en-US" sz="2800" dirty="0"/>
              <a:t>）</a:t>
            </a:r>
            <a:r>
              <a:rPr lang="en-US" altLang="zh-CN" sz="2800" dirty="0"/>
              <a:t>—</a:t>
            </a:r>
            <a:r>
              <a:rPr lang="zh-CN" altLang="en-US" sz="2800" dirty="0"/>
              <a:t>远程过程调用协议的接口。</a:t>
            </a:r>
            <a:endParaRPr lang="en-US" altLang="zh-CN" sz="28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CN" altLang="en-US" sz="2800" dirty="0"/>
              <a:t>不管是哪种接口，</a:t>
            </a:r>
            <a:r>
              <a:rPr lang="zh-CN" altLang="zh-CN" sz="2800" dirty="0"/>
              <a:t>本质就是发送一个</a:t>
            </a:r>
            <a:r>
              <a:rPr lang="en-US" altLang="zh-CN" sz="2800" dirty="0"/>
              <a:t>request</a:t>
            </a:r>
            <a:r>
              <a:rPr lang="zh-CN" altLang="zh-CN" sz="2800" dirty="0"/>
              <a:t>，然后服务器响应后返回一个</a:t>
            </a:r>
            <a:r>
              <a:rPr lang="en-US" altLang="zh-CN" sz="2800" dirty="0"/>
              <a:t>response</a:t>
            </a:r>
            <a:r>
              <a:rPr lang="zh-CN" altLang="zh-CN" sz="2800" dirty="0"/>
              <a:t>。对</a:t>
            </a:r>
            <a:r>
              <a:rPr lang="en-US" altLang="zh-CN" sz="2800" dirty="0"/>
              <a:t>response</a:t>
            </a:r>
            <a:r>
              <a:rPr lang="zh-CN" altLang="zh-CN" sz="2800" dirty="0"/>
              <a:t>进行</a:t>
            </a:r>
            <a:r>
              <a:rPr lang="zh-CN" altLang="en-US" sz="2800" dirty="0"/>
              <a:t>分析</a:t>
            </a:r>
            <a:r>
              <a:rPr lang="zh-CN" altLang="zh-CN" sz="2800" dirty="0"/>
              <a:t>，</a:t>
            </a:r>
            <a:r>
              <a:rPr lang="zh-CN" altLang="en-US" sz="2800" dirty="0"/>
              <a:t>这</a:t>
            </a:r>
            <a:r>
              <a:rPr lang="zh-CN" altLang="zh-CN" sz="2800" dirty="0"/>
              <a:t>就是接口测试。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接口测试定义</a:t>
            </a:r>
          </a:p>
        </p:txBody>
      </p:sp>
    </p:spTree>
    <p:extLst>
      <p:ext uri="{BB962C8B-B14F-4D97-AF65-F5344CB8AC3E}">
        <p14:creationId xmlns:p14="http://schemas.microsoft.com/office/powerpoint/2010/main" val="28183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测试与接口测试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63688" y="1556514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界面测试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通过操作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驱动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1960" y="1592758"/>
            <a:ext cx="2304256" cy="2329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接口测试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验证数据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传递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不依赖</a:t>
            </a:r>
            <a:r>
              <a:rPr lang="en-US" altLang="zh-CN" sz="2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环形箭头 7"/>
          <p:cNvSpPr/>
          <p:nvPr/>
        </p:nvSpPr>
        <p:spPr>
          <a:xfrm>
            <a:off x="3275856" y="1005577"/>
            <a:ext cx="1584176" cy="927287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3419872" y="3495413"/>
            <a:ext cx="1584176" cy="1040759"/>
          </a:xfrm>
          <a:prstGeom prst="circularArrow">
            <a:avLst>
              <a:gd name="adj1" fmla="val 11833"/>
              <a:gd name="adj2" fmla="val 1413851"/>
              <a:gd name="adj3" fmla="val 20980060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9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前端和后端</a:t>
            </a:r>
          </a:p>
        </p:txBody>
      </p:sp>
      <p:sp>
        <p:nvSpPr>
          <p:cNvPr id="4" name="矩形 3"/>
          <p:cNvSpPr/>
          <p:nvPr/>
        </p:nvSpPr>
        <p:spPr>
          <a:xfrm>
            <a:off x="5417840" y="1761660"/>
            <a:ext cx="1818456" cy="79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528010" y="1848024"/>
            <a:ext cx="1704803" cy="77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浏览器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10298" y="2033633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10298" y="2465681"/>
            <a:ext cx="3086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38181" y="1635646"/>
            <a:ext cx="30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6862" y="2543207"/>
            <a:ext cx="33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 响应（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6240" y="69954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0232" y="3579862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82965364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HTTP协议简介</Template>
  <TotalTime>1675</TotalTime>
  <Words>1570</Words>
  <Application>Microsoft Office PowerPoint</Application>
  <PresentationFormat>全屏显示(16:9)</PresentationFormat>
  <Paragraphs>271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moban</vt:lpstr>
      <vt:lpstr> 接口测试基础</vt:lpstr>
      <vt:lpstr>目录</vt:lpstr>
      <vt:lpstr>什么是接口？</vt:lpstr>
      <vt:lpstr>不同视角的接口</vt:lpstr>
      <vt:lpstr>常见接口协议</vt:lpstr>
      <vt:lpstr>HTTP协议栈中的位置</vt:lpstr>
      <vt:lpstr>接口测试定义</vt:lpstr>
      <vt:lpstr>UI测试与接口测试</vt:lpstr>
      <vt:lpstr>前端和后端</vt:lpstr>
      <vt:lpstr>前端和后端</vt:lpstr>
      <vt:lpstr>疑问</vt:lpstr>
      <vt:lpstr>接口测试用例步骤</vt:lpstr>
      <vt:lpstr>接口测试用例</vt:lpstr>
      <vt:lpstr>找出博客中的接口测试点</vt:lpstr>
      <vt:lpstr>接口测试定义</vt:lpstr>
      <vt:lpstr>第三方服务</vt:lpstr>
      <vt:lpstr>调用第三方服务</vt:lpstr>
      <vt:lpstr>调用第三方服务</vt:lpstr>
      <vt:lpstr>目录</vt:lpstr>
      <vt:lpstr>接口测试意义</vt:lpstr>
      <vt:lpstr>目录</vt:lpstr>
      <vt:lpstr>接口测试流程</vt:lpstr>
      <vt:lpstr>接口自动化测试落地过程</vt:lpstr>
      <vt:lpstr>目录</vt:lpstr>
      <vt:lpstr>第一个例子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406</cp:revision>
  <dcterms:modified xsi:type="dcterms:W3CDTF">2020-09-13T22:06:29Z</dcterms:modified>
</cp:coreProperties>
</file>